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3.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93" r:id="rId2"/>
    <p:sldMasterId id="2147483680" r:id="rId3"/>
    <p:sldMasterId id="2147483667" r:id="rId4"/>
  </p:sldMasterIdLst>
  <p:notesMasterIdLst>
    <p:notesMasterId r:id="rId28"/>
  </p:notesMasterIdLst>
  <p:sldIdLst>
    <p:sldId id="399" r:id="rId5"/>
    <p:sldId id="400" r:id="rId6"/>
    <p:sldId id="401" r:id="rId7"/>
    <p:sldId id="402" r:id="rId8"/>
    <p:sldId id="403" r:id="rId9"/>
    <p:sldId id="404" r:id="rId10"/>
    <p:sldId id="421" r:id="rId11"/>
    <p:sldId id="405" r:id="rId12"/>
    <p:sldId id="406" r:id="rId13"/>
    <p:sldId id="407" r:id="rId14"/>
    <p:sldId id="408" r:id="rId15"/>
    <p:sldId id="409" r:id="rId16"/>
    <p:sldId id="410" r:id="rId17"/>
    <p:sldId id="411" r:id="rId18"/>
    <p:sldId id="412" r:id="rId19"/>
    <p:sldId id="413" r:id="rId20"/>
    <p:sldId id="414" r:id="rId21"/>
    <p:sldId id="415" r:id="rId22"/>
    <p:sldId id="416" r:id="rId23"/>
    <p:sldId id="417" r:id="rId24"/>
    <p:sldId id="418" r:id="rId25"/>
    <p:sldId id="419" r:id="rId26"/>
    <p:sldId id="42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userDrawn="1">
          <p15:clr>
            <a:srgbClr val="A4A3A4"/>
          </p15:clr>
        </p15:guide>
        <p15:guide id="2" pos="3864" userDrawn="1">
          <p15:clr>
            <a:srgbClr val="A4A3A4"/>
          </p15:clr>
        </p15:guide>
        <p15:guide id="3" pos="3865">
          <p15:clr>
            <a:srgbClr val="A4A3A4"/>
          </p15:clr>
        </p15:guide>
      </p15:sldGuideLst>
    </p:ext>
    <p:ext uri="{2D200454-40CA-4A62-9FC3-DE9A4176ACB9}">
      <p15:notesGuideLst xmlns="" xmlns:p15="http://schemas.microsoft.com/office/powerpoint/2012/main">
        <p15:guide id="1" orient="horz" pos="2880" userDrawn="1">
          <p15:clr>
            <a:srgbClr val="A4A3A4"/>
          </p15:clr>
        </p15:guide>
        <p15:guide id="2" pos="216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Emily Yelverton" initials="ey" lastIdx="3" clrIdx="0"/>
  <p:cmAuthor id="1" name="Douglas Martin" initials="DM" lastIdx="2" clrIdx="1">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0099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44" autoAdjust="0"/>
    <p:restoredTop sz="77630" autoAdjust="0"/>
  </p:normalViewPr>
  <p:slideViewPr>
    <p:cSldViewPr snapToGrid="0">
      <p:cViewPr>
        <p:scale>
          <a:sx n="82" d="100"/>
          <a:sy n="82" d="100"/>
        </p:scale>
        <p:origin x="-528" y="360"/>
      </p:cViewPr>
      <p:guideLst>
        <p:guide orient="horz" pos="2160"/>
        <p:guide pos="3864"/>
        <p:guide pos="3865"/>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14682"/>
    </p:cViewPr>
  </p:sorterViewPr>
  <p:notesViewPr>
    <p:cSldViewPr snapToGrid="0" showGuides="1">
      <p:cViewPr>
        <p:scale>
          <a:sx n="160" d="100"/>
          <a:sy n="160" d="100"/>
        </p:scale>
        <p:origin x="-66" y="-3156"/>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46"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9FCED0-4E93-4366-B64D-D780B7B298DD}" type="doc">
      <dgm:prSet loTypeId="urn:microsoft.com/office/officeart/2005/8/layout/default#4" loCatId="list" qsTypeId="urn:microsoft.com/office/officeart/2005/8/quickstyle/simple1#24" qsCatId="simple" csTypeId="urn:microsoft.com/office/officeart/2005/8/colors/colorful2" csCatId="colorful" phldr="1"/>
      <dgm:spPr/>
      <dgm:t>
        <a:bodyPr/>
        <a:lstStyle/>
        <a:p>
          <a:endParaRPr lang="en-US"/>
        </a:p>
      </dgm:t>
    </dgm:pt>
    <dgm:pt modelId="{AEAE6E25-0B43-496F-8EC3-C930A3303707}">
      <dgm:prSet/>
      <dgm:spPr/>
      <dgm:t>
        <a:bodyPr/>
        <a:lstStyle/>
        <a:p>
          <a:pPr rtl="0"/>
          <a:r>
            <a:rPr lang="en-US" b="1" dirty="0">
              <a:solidFill>
                <a:srgbClr val="000000"/>
              </a:solidFill>
            </a:rPr>
            <a:t>Customer purchases</a:t>
          </a:r>
        </a:p>
      </dgm:t>
    </dgm:pt>
    <dgm:pt modelId="{AFA78214-86BE-4201-8923-92C6217785E9}" type="parTrans" cxnId="{1172D270-464D-4877-A702-5D48D3CF9F3C}">
      <dgm:prSet/>
      <dgm:spPr/>
      <dgm:t>
        <a:bodyPr/>
        <a:lstStyle/>
        <a:p>
          <a:endParaRPr lang="en-US" b="1">
            <a:solidFill>
              <a:schemeClr val="tx1"/>
            </a:solidFill>
          </a:endParaRPr>
        </a:p>
      </dgm:t>
    </dgm:pt>
    <dgm:pt modelId="{236DE7BF-AAB0-4D76-92AA-C06B58FA3895}" type="sibTrans" cxnId="{1172D270-464D-4877-A702-5D48D3CF9F3C}">
      <dgm:prSet/>
      <dgm:spPr/>
      <dgm:t>
        <a:bodyPr/>
        <a:lstStyle/>
        <a:p>
          <a:endParaRPr lang="en-US" b="1">
            <a:solidFill>
              <a:schemeClr val="tx1"/>
            </a:solidFill>
          </a:endParaRPr>
        </a:p>
      </dgm:t>
    </dgm:pt>
    <dgm:pt modelId="{4B95FCAB-9AB1-43EB-85C3-1D19DB016D7B}">
      <dgm:prSet/>
      <dgm:spPr/>
      <dgm:t>
        <a:bodyPr/>
        <a:lstStyle/>
        <a:p>
          <a:pPr rtl="0"/>
          <a:r>
            <a:rPr lang="en-US" b="1" dirty="0">
              <a:solidFill>
                <a:srgbClr val="000000"/>
              </a:solidFill>
            </a:rPr>
            <a:t>Sales force contacts</a:t>
          </a:r>
        </a:p>
      </dgm:t>
    </dgm:pt>
    <dgm:pt modelId="{7BC58A2C-3DC6-427A-A7AD-E94336E59D53}" type="parTrans" cxnId="{78C9C76B-9266-44AE-A48E-D1AB6D3D48C3}">
      <dgm:prSet/>
      <dgm:spPr/>
      <dgm:t>
        <a:bodyPr/>
        <a:lstStyle/>
        <a:p>
          <a:endParaRPr lang="en-US" b="1">
            <a:solidFill>
              <a:schemeClr val="tx1"/>
            </a:solidFill>
          </a:endParaRPr>
        </a:p>
      </dgm:t>
    </dgm:pt>
    <dgm:pt modelId="{77131419-386B-448F-B8F7-D79690CC5CE4}" type="sibTrans" cxnId="{78C9C76B-9266-44AE-A48E-D1AB6D3D48C3}">
      <dgm:prSet/>
      <dgm:spPr/>
      <dgm:t>
        <a:bodyPr/>
        <a:lstStyle/>
        <a:p>
          <a:endParaRPr lang="en-US" b="1">
            <a:solidFill>
              <a:schemeClr val="tx1"/>
            </a:solidFill>
          </a:endParaRPr>
        </a:p>
      </dgm:t>
    </dgm:pt>
    <dgm:pt modelId="{3E9AC24A-5EE9-40E8-BFA9-ECEA2C997AF9}">
      <dgm:prSet/>
      <dgm:spPr/>
      <dgm:t>
        <a:bodyPr/>
        <a:lstStyle/>
        <a:p>
          <a:pPr rtl="0"/>
          <a:r>
            <a:rPr lang="en-US" b="1" dirty="0">
              <a:solidFill>
                <a:srgbClr val="000000"/>
              </a:solidFill>
            </a:rPr>
            <a:t>Service and support calls</a:t>
          </a:r>
        </a:p>
      </dgm:t>
    </dgm:pt>
    <dgm:pt modelId="{082AB018-BE0C-4919-AB04-F2A51A800E7B}" type="parTrans" cxnId="{BC1EB59C-10C7-4A71-BE32-7A8447973709}">
      <dgm:prSet/>
      <dgm:spPr/>
      <dgm:t>
        <a:bodyPr/>
        <a:lstStyle/>
        <a:p>
          <a:endParaRPr lang="en-US" b="1">
            <a:solidFill>
              <a:schemeClr val="tx1"/>
            </a:solidFill>
          </a:endParaRPr>
        </a:p>
      </dgm:t>
    </dgm:pt>
    <dgm:pt modelId="{F7F77379-21B4-4839-B63A-4F6029A74B7E}" type="sibTrans" cxnId="{BC1EB59C-10C7-4A71-BE32-7A8447973709}">
      <dgm:prSet/>
      <dgm:spPr/>
      <dgm:t>
        <a:bodyPr/>
        <a:lstStyle/>
        <a:p>
          <a:endParaRPr lang="en-US" b="1">
            <a:solidFill>
              <a:schemeClr val="tx1"/>
            </a:solidFill>
          </a:endParaRPr>
        </a:p>
      </dgm:t>
    </dgm:pt>
    <dgm:pt modelId="{E1C251A2-5131-47F2-BA85-E6318B73DEB5}">
      <dgm:prSet/>
      <dgm:spPr/>
      <dgm:t>
        <a:bodyPr/>
        <a:lstStyle/>
        <a:p>
          <a:pPr rtl="0"/>
          <a:r>
            <a:rPr lang="en-US" b="1" dirty="0">
              <a:solidFill>
                <a:srgbClr val="000000"/>
              </a:solidFill>
            </a:rPr>
            <a:t>Web and social media sites</a:t>
          </a:r>
        </a:p>
      </dgm:t>
    </dgm:pt>
    <dgm:pt modelId="{77DE767C-D727-4B1D-BF52-83F254C1CC4A}" type="parTrans" cxnId="{4A404903-1E10-4F88-9CCE-62CFBD5F71B8}">
      <dgm:prSet/>
      <dgm:spPr/>
      <dgm:t>
        <a:bodyPr/>
        <a:lstStyle/>
        <a:p>
          <a:endParaRPr lang="en-US" b="1">
            <a:solidFill>
              <a:schemeClr val="tx1"/>
            </a:solidFill>
          </a:endParaRPr>
        </a:p>
      </dgm:t>
    </dgm:pt>
    <dgm:pt modelId="{9FF21A59-7DF5-42BB-9B25-8C0C901ABF2B}" type="sibTrans" cxnId="{4A404903-1E10-4F88-9CCE-62CFBD5F71B8}">
      <dgm:prSet/>
      <dgm:spPr/>
      <dgm:t>
        <a:bodyPr/>
        <a:lstStyle/>
        <a:p>
          <a:endParaRPr lang="en-US" b="1">
            <a:solidFill>
              <a:schemeClr val="tx1"/>
            </a:solidFill>
          </a:endParaRPr>
        </a:p>
      </dgm:t>
    </dgm:pt>
    <dgm:pt modelId="{203EAB4F-64B1-405C-BBAF-F573DA66C9D6}">
      <dgm:prSet/>
      <dgm:spPr/>
      <dgm:t>
        <a:bodyPr/>
        <a:lstStyle/>
        <a:p>
          <a:pPr rtl="0"/>
          <a:r>
            <a:rPr lang="en-US" b="1" dirty="0">
              <a:solidFill>
                <a:srgbClr val="000000"/>
              </a:solidFill>
            </a:rPr>
            <a:t>Satisfaction surveys</a:t>
          </a:r>
        </a:p>
      </dgm:t>
    </dgm:pt>
    <dgm:pt modelId="{8BF0E6F6-B134-457E-875A-FAD3E2BBAF06}" type="parTrans" cxnId="{7FBDBCF6-C2CA-489C-9DDE-835BEA243EBD}">
      <dgm:prSet/>
      <dgm:spPr/>
      <dgm:t>
        <a:bodyPr/>
        <a:lstStyle/>
        <a:p>
          <a:endParaRPr lang="en-US" b="1">
            <a:solidFill>
              <a:schemeClr val="tx1"/>
            </a:solidFill>
          </a:endParaRPr>
        </a:p>
      </dgm:t>
    </dgm:pt>
    <dgm:pt modelId="{111E4096-1918-4C89-ADF7-346276C1DEE8}" type="sibTrans" cxnId="{7FBDBCF6-C2CA-489C-9DDE-835BEA243EBD}">
      <dgm:prSet/>
      <dgm:spPr/>
      <dgm:t>
        <a:bodyPr/>
        <a:lstStyle/>
        <a:p>
          <a:endParaRPr lang="en-US" b="1">
            <a:solidFill>
              <a:schemeClr val="tx1"/>
            </a:solidFill>
          </a:endParaRPr>
        </a:p>
      </dgm:t>
    </dgm:pt>
    <dgm:pt modelId="{EE8B1A5F-E803-40FB-95B0-138714D9A513}">
      <dgm:prSet/>
      <dgm:spPr/>
      <dgm:t>
        <a:bodyPr/>
        <a:lstStyle/>
        <a:p>
          <a:pPr rtl="0"/>
          <a:r>
            <a:rPr lang="en-US" b="1" dirty="0">
              <a:solidFill>
                <a:srgbClr val="000000"/>
              </a:solidFill>
            </a:rPr>
            <a:t>Credit and payment interactions</a:t>
          </a:r>
        </a:p>
      </dgm:t>
    </dgm:pt>
    <dgm:pt modelId="{63488201-DA0A-4A99-94C8-A3B69ABB3561}" type="parTrans" cxnId="{B51AC557-5C77-4DC2-9942-F7601C45C0A8}">
      <dgm:prSet/>
      <dgm:spPr/>
      <dgm:t>
        <a:bodyPr/>
        <a:lstStyle/>
        <a:p>
          <a:endParaRPr lang="en-US" b="1">
            <a:solidFill>
              <a:schemeClr val="tx1"/>
            </a:solidFill>
          </a:endParaRPr>
        </a:p>
      </dgm:t>
    </dgm:pt>
    <dgm:pt modelId="{2D9B1814-FD88-4FF5-A942-AF2A1BDE8328}" type="sibTrans" cxnId="{B51AC557-5C77-4DC2-9942-F7601C45C0A8}">
      <dgm:prSet/>
      <dgm:spPr/>
      <dgm:t>
        <a:bodyPr/>
        <a:lstStyle/>
        <a:p>
          <a:endParaRPr lang="en-US" b="1">
            <a:solidFill>
              <a:schemeClr val="tx1"/>
            </a:solidFill>
          </a:endParaRPr>
        </a:p>
      </dgm:t>
    </dgm:pt>
    <dgm:pt modelId="{DA926B0E-F385-446A-9762-5DD7F54E6539}">
      <dgm:prSet/>
      <dgm:spPr/>
      <dgm:t>
        <a:bodyPr/>
        <a:lstStyle/>
        <a:p>
          <a:pPr rtl="0"/>
          <a:r>
            <a:rPr lang="en-US" b="1" dirty="0">
              <a:solidFill>
                <a:srgbClr val="000000"/>
              </a:solidFill>
            </a:rPr>
            <a:t>Marketing research studies</a:t>
          </a:r>
        </a:p>
      </dgm:t>
    </dgm:pt>
    <dgm:pt modelId="{9B895D4D-F15E-4BE3-8530-ECE6DE7857A5}" type="parTrans" cxnId="{B40BC46F-BF05-48CE-B01F-8F3B754C823D}">
      <dgm:prSet/>
      <dgm:spPr/>
      <dgm:t>
        <a:bodyPr/>
        <a:lstStyle/>
        <a:p>
          <a:endParaRPr lang="en-US" b="1">
            <a:solidFill>
              <a:schemeClr val="tx1"/>
            </a:solidFill>
          </a:endParaRPr>
        </a:p>
      </dgm:t>
    </dgm:pt>
    <dgm:pt modelId="{1D72EF39-B0E9-4D01-B038-BB465A966860}" type="sibTrans" cxnId="{B40BC46F-BF05-48CE-B01F-8F3B754C823D}">
      <dgm:prSet/>
      <dgm:spPr/>
      <dgm:t>
        <a:bodyPr/>
        <a:lstStyle/>
        <a:p>
          <a:endParaRPr lang="en-US" b="1">
            <a:solidFill>
              <a:schemeClr val="tx1"/>
            </a:solidFill>
          </a:endParaRPr>
        </a:p>
      </dgm:t>
    </dgm:pt>
    <dgm:pt modelId="{B0A8DC10-FA5A-4F86-B156-660E9ECEFCC3}" type="pres">
      <dgm:prSet presAssocID="{4E9FCED0-4E93-4366-B64D-D780B7B298DD}" presName="diagram" presStyleCnt="0">
        <dgm:presLayoutVars>
          <dgm:dir/>
          <dgm:resizeHandles val="exact"/>
        </dgm:presLayoutVars>
      </dgm:prSet>
      <dgm:spPr/>
      <dgm:t>
        <a:bodyPr/>
        <a:lstStyle/>
        <a:p>
          <a:endParaRPr lang="en-GB"/>
        </a:p>
      </dgm:t>
    </dgm:pt>
    <dgm:pt modelId="{9AEF8106-B083-49D0-A92C-BAC6C10E7440}" type="pres">
      <dgm:prSet presAssocID="{AEAE6E25-0B43-496F-8EC3-C930A3303707}" presName="node" presStyleLbl="node1" presStyleIdx="0" presStyleCnt="7">
        <dgm:presLayoutVars>
          <dgm:bulletEnabled val="1"/>
        </dgm:presLayoutVars>
      </dgm:prSet>
      <dgm:spPr/>
      <dgm:t>
        <a:bodyPr/>
        <a:lstStyle/>
        <a:p>
          <a:endParaRPr lang="en-GB"/>
        </a:p>
      </dgm:t>
    </dgm:pt>
    <dgm:pt modelId="{3333C491-C21A-4AA9-B502-80E2D808308C}" type="pres">
      <dgm:prSet presAssocID="{236DE7BF-AAB0-4D76-92AA-C06B58FA3895}" presName="sibTrans" presStyleCnt="0"/>
      <dgm:spPr/>
    </dgm:pt>
    <dgm:pt modelId="{0242F912-3301-4261-81E7-F04B0A8D5777}" type="pres">
      <dgm:prSet presAssocID="{4B95FCAB-9AB1-43EB-85C3-1D19DB016D7B}" presName="node" presStyleLbl="node1" presStyleIdx="1" presStyleCnt="7">
        <dgm:presLayoutVars>
          <dgm:bulletEnabled val="1"/>
        </dgm:presLayoutVars>
      </dgm:prSet>
      <dgm:spPr/>
      <dgm:t>
        <a:bodyPr/>
        <a:lstStyle/>
        <a:p>
          <a:endParaRPr lang="en-GB"/>
        </a:p>
      </dgm:t>
    </dgm:pt>
    <dgm:pt modelId="{AF1D0EFD-C1EA-49F2-80D1-A75854A7DD76}" type="pres">
      <dgm:prSet presAssocID="{77131419-386B-448F-B8F7-D79690CC5CE4}" presName="sibTrans" presStyleCnt="0"/>
      <dgm:spPr/>
    </dgm:pt>
    <dgm:pt modelId="{5C33FDC0-69ED-435A-A86F-96D7E9D055F8}" type="pres">
      <dgm:prSet presAssocID="{3E9AC24A-5EE9-40E8-BFA9-ECEA2C997AF9}" presName="node" presStyleLbl="node1" presStyleIdx="2" presStyleCnt="7">
        <dgm:presLayoutVars>
          <dgm:bulletEnabled val="1"/>
        </dgm:presLayoutVars>
      </dgm:prSet>
      <dgm:spPr/>
      <dgm:t>
        <a:bodyPr/>
        <a:lstStyle/>
        <a:p>
          <a:endParaRPr lang="en-GB"/>
        </a:p>
      </dgm:t>
    </dgm:pt>
    <dgm:pt modelId="{1289DCAD-8DC5-49C0-A10B-E572F0CAAB1B}" type="pres">
      <dgm:prSet presAssocID="{F7F77379-21B4-4839-B63A-4F6029A74B7E}" presName="sibTrans" presStyleCnt="0"/>
      <dgm:spPr/>
    </dgm:pt>
    <dgm:pt modelId="{751AAF60-EC33-496F-9793-222278028EB8}" type="pres">
      <dgm:prSet presAssocID="{E1C251A2-5131-47F2-BA85-E6318B73DEB5}" presName="node" presStyleLbl="node1" presStyleIdx="3" presStyleCnt="7">
        <dgm:presLayoutVars>
          <dgm:bulletEnabled val="1"/>
        </dgm:presLayoutVars>
      </dgm:prSet>
      <dgm:spPr/>
      <dgm:t>
        <a:bodyPr/>
        <a:lstStyle/>
        <a:p>
          <a:endParaRPr lang="en-GB"/>
        </a:p>
      </dgm:t>
    </dgm:pt>
    <dgm:pt modelId="{28772CB2-94E9-4F0C-8504-3D62C36EED8F}" type="pres">
      <dgm:prSet presAssocID="{9FF21A59-7DF5-42BB-9B25-8C0C901ABF2B}" presName="sibTrans" presStyleCnt="0"/>
      <dgm:spPr/>
    </dgm:pt>
    <dgm:pt modelId="{FEC36BFB-4BF9-40AC-8309-E4659730F17E}" type="pres">
      <dgm:prSet presAssocID="{203EAB4F-64B1-405C-BBAF-F573DA66C9D6}" presName="node" presStyleLbl="node1" presStyleIdx="4" presStyleCnt="7">
        <dgm:presLayoutVars>
          <dgm:bulletEnabled val="1"/>
        </dgm:presLayoutVars>
      </dgm:prSet>
      <dgm:spPr/>
      <dgm:t>
        <a:bodyPr/>
        <a:lstStyle/>
        <a:p>
          <a:endParaRPr lang="en-GB"/>
        </a:p>
      </dgm:t>
    </dgm:pt>
    <dgm:pt modelId="{0748B8DB-54E2-43C3-B850-091F013B3894}" type="pres">
      <dgm:prSet presAssocID="{111E4096-1918-4C89-ADF7-346276C1DEE8}" presName="sibTrans" presStyleCnt="0"/>
      <dgm:spPr/>
    </dgm:pt>
    <dgm:pt modelId="{5DA9DAD3-EB03-4049-B7AB-3630C0D83967}" type="pres">
      <dgm:prSet presAssocID="{EE8B1A5F-E803-40FB-95B0-138714D9A513}" presName="node" presStyleLbl="node1" presStyleIdx="5" presStyleCnt="7">
        <dgm:presLayoutVars>
          <dgm:bulletEnabled val="1"/>
        </dgm:presLayoutVars>
      </dgm:prSet>
      <dgm:spPr/>
      <dgm:t>
        <a:bodyPr/>
        <a:lstStyle/>
        <a:p>
          <a:endParaRPr lang="en-GB"/>
        </a:p>
      </dgm:t>
    </dgm:pt>
    <dgm:pt modelId="{8F76881B-9FEE-4EF6-AE67-16007913AB71}" type="pres">
      <dgm:prSet presAssocID="{2D9B1814-FD88-4FF5-A942-AF2A1BDE8328}" presName="sibTrans" presStyleCnt="0"/>
      <dgm:spPr/>
    </dgm:pt>
    <dgm:pt modelId="{3975C176-3ADF-4940-82FF-713CB4124E69}" type="pres">
      <dgm:prSet presAssocID="{DA926B0E-F385-446A-9762-5DD7F54E6539}" presName="node" presStyleLbl="node1" presStyleIdx="6" presStyleCnt="7">
        <dgm:presLayoutVars>
          <dgm:bulletEnabled val="1"/>
        </dgm:presLayoutVars>
      </dgm:prSet>
      <dgm:spPr/>
      <dgm:t>
        <a:bodyPr/>
        <a:lstStyle/>
        <a:p>
          <a:endParaRPr lang="en-GB"/>
        </a:p>
      </dgm:t>
    </dgm:pt>
  </dgm:ptLst>
  <dgm:cxnLst>
    <dgm:cxn modelId="{B40BC46F-BF05-48CE-B01F-8F3B754C823D}" srcId="{4E9FCED0-4E93-4366-B64D-D780B7B298DD}" destId="{DA926B0E-F385-446A-9762-5DD7F54E6539}" srcOrd="6" destOrd="0" parTransId="{9B895D4D-F15E-4BE3-8530-ECE6DE7857A5}" sibTransId="{1D72EF39-B0E9-4D01-B038-BB465A966860}"/>
    <dgm:cxn modelId="{BC1EB59C-10C7-4A71-BE32-7A8447973709}" srcId="{4E9FCED0-4E93-4366-B64D-D780B7B298DD}" destId="{3E9AC24A-5EE9-40E8-BFA9-ECEA2C997AF9}" srcOrd="2" destOrd="0" parTransId="{082AB018-BE0C-4919-AB04-F2A51A800E7B}" sibTransId="{F7F77379-21B4-4839-B63A-4F6029A74B7E}"/>
    <dgm:cxn modelId="{A130497D-26BE-4D4D-B5E8-1F891BA26FA5}" type="presOf" srcId="{DA926B0E-F385-446A-9762-5DD7F54E6539}" destId="{3975C176-3ADF-4940-82FF-713CB4124E69}" srcOrd="0" destOrd="0" presId="urn:microsoft.com/office/officeart/2005/8/layout/default#4"/>
    <dgm:cxn modelId="{23219C4C-90C3-4E90-91AB-E0D9A0F4D3D7}" type="presOf" srcId="{AEAE6E25-0B43-496F-8EC3-C930A3303707}" destId="{9AEF8106-B083-49D0-A92C-BAC6C10E7440}" srcOrd="0" destOrd="0" presId="urn:microsoft.com/office/officeart/2005/8/layout/default#4"/>
    <dgm:cxn modelId="{2F494BC6-B8A1-4556-9BAA-60B23D4867D4}" type="presOf" srcId="{EE8B1A5F-E803-40FB-95B0-138714D9A513}" destId="{5DA9DAD3-EB03-4049-B7AB-3630C0D83967}" srcOrd="0" destOrd="0" presId="urn:microsoft.com/office/officeart/2005/8/layout/default#4"/>
    <dgm:cxn modelId="{198595BE-D99A-466C-BC32-715460BBCDE1}" type="presOf" srcId="{3E9AC24A-5EE9-40E8-BFA9-ECEA2C997AF9}" destId="{5C33FDC0-69ED-435A-A86F-96D7E9D055F8}" srcOrd="0" destOrd="0" presId="urn:microsoft.com/office/officeart/2005/8/layout/default#4"/>
    <dgm:cxn modelId="{1172D270-464D-4877-A702-5D48D3CF9F3C}" srcId="{4E9FCED0-4E93-4366-B64D-D780B7B298DD}" destId="{AEAE6E25-0B43-496F-8EC3-C930A3303707}" srcOrd="0" destOrd="0" parTransId="{AFA78214-86BE-4201-8923-92C6217785E9}" sibTransId="{236DE7BF-AAB0-4D76-92AA-C06B58FA3895}"/>
    <dgm:cxn modelId="{0DEB2193-0F51-43B7-BBD3-DD1D25A141CC}" type="presOf" srcId="{4B95FCAB-9AB1-43EB-85C3-1D19DB016D7B}" destId="{0242F912-3301-4261-81E7-F04B0A8D5777}" srcOrd="0" destOrd="0" presId="urn:microsoft.com/office/officeart/2005/8/layout/default#4"/>
    <dgm:cxn modelId="{82CBAD4D-4810-4505-856C-2F667CC0CFBB}" type="presOf" srcId="{203EAB4F-64B1-405C-BBAF-F573DA66C9D6}" destId="{FEC36BFB-4BF9-40AC-8309-E4659730F17E}" srcOrd="0" destOrd="0" presId="urn:microsoft.com/office/officeart/2005/8/layout/default#4"/>
    <dgm:cxn modelId="{CF313073-5CF0-4ACF-A5F8-6C804FABCC4A}" type="presOf" srcId="{E1C251A2-5131-47F2-BA85-E6318B73DEB5}" destId="{751AAF60-EC33-496F-9793-222278028EB8}" srcOrd="0" destOrd="0" presId="urn:microsoft.com/office/officeart/2005/8/layout/default#4"/>
    <dgm:cxn modelId="{B51AC557-5C77-4DC2-9942-F7601C45C0A8}" srcId="{4E9FCED0-4E93-4366-B64D-D780B7B298DD}" destId="{EE8B1A5F-E803-40FB-95B0-138714D9A513}" srcOrd="5" destOrd="0" parTransId="{63488201-DA0A-4A99-94C8-A3B69ABB3561}" sibTransId="{2D9B1814-FD88-4FF5-A942-AF2A1BDE8328}"/>
    <dgm:cxn modelId="{78C9C76B-9266-44AE-A48E-D1AB6D3D48C3}" srcId="{4E9FCED0-4E93-4366-B64D-D780B7B298DD}" destId="{4B95FCAB-9AB1-43EB-85C3-1D19DB016D7B}" srcOrd="1" destOrd="0" parTransId="{7BC58A2C-3DC6-427A-A7AD-E94336E59D53}" sibTransId="{77131419-386B-448F-B8F7-D79690CC5CE4}"/>
    <dgm:cxn modelId="{C131CA92-8922-46F7-A7C7-A2ABBBA841B8}" type="presOf" srcId="{4E9FCED0-4E93-4366-B64D-D780B7B298DD}" destId="{B0A8DC10-FA5A-4F86-B156-660E9ECEFCC3}" srcOrd="0" destOrd="0" presId="urn:microsoft.com/office/officeart/2005/8/layout/default#4"/>
    <dgm:cxn modelId="{4A404903-1E10-4F88-9CCE-62CFBD5F71B8}" srcId="{4E9FCED0-4E93-4366-B64D-D780B7B298DD}" destId="{E1C251A2-5131-47F2-BA85-E6318B73DEB5}" srcOrd="3" destOrd="0" parTransId="{77DE767C-D727-4B1D-BF52-83F254C1CC4A}" sibTransId="{9FF21A59-7DF5-42BB-9B25-8C0C901ABF2B}"/>
    <dgm:cxn modelId="{7FBDBCF6-C2CA-489C-9DDE-835BEA243EBD}" srcId="{4E9FCED0-4E93-4366-B64D-D780B7B298DD}" destId="{203EAB4F-64B1-405C-BBAF-F573DA66C9D6}" srcOrd="4" destOrd="0" parTransId="{8BF0E6F6-B134-457E-875A-FAD3E2BBAF06}" sibTransId="{111E4096-1918-4C89-ADF7-346276C1DEE8}"/>
    <dgm:cxn modelId="{BB3AAC05-B6BC-4792-A98F-1892D32A8AC3}" type="presParOf" srcId="{B0A8DC10-FA5A-4F86-B156-660E9ECEFCC3}" destId="{9AEF8106-B083-49D0-A92C-BAC6C10E7440}" srcOrd="0" destOrd="0" presId="urn:microsoft.com/office/officeart/2005/8/layout/default#4"/>
    <dgm:cxn modelId="{D4FF947B-C61F-42E5-B727-2D1F84040CA6}" type="presParOf" srcId="{B0A8DC10-FA5A-4F86-B156-660E9ECEFCC3}" destId="{3333C491-C21A-4AA9-B502-80E2D808308C}" srcOrd="1" destOrd="0" presId="urn:microsoft.com/office/officeart/2005/8/layout/default#4"/>
    <dgm:cxn modelId="{8CE4410C-52C8-4D1F-B275-2E4060AC7467}" type="presParOf" srcId="{B0A8DC10-FA5A-4F86-B156-660E9ECEFCC3}" destId="{0242F912-3301-4261-81E7-F04B0A8D5777}" srcOrd="2" destOrd="0" presId="urn:microsoft.com/office/officeart/2005/8/layout/default#4"/>
    <dgm:cxn modelId="{2647475C-39BE-42AC-8B98-B5BE5F547544}" type="presParOf" srcId="{B0A8DC10-FA5A-4F86-B156-660E9ECEFCC3}" destId="{AF1D0EFD-C1EA-49F2-80D1-A75854A7DD76}" srcOrd="3" destOrd="0" presId="urn:microsoft.com/office/officeart/2005/8/layout/default#4"/>
    <dgm:cxn modelId="{5D72D81C-2F3C-4630-AAC5-0438C14A86D2}" type="presParOf" srcId="{B0A8DC10-FA5A-4F86-B156-660E9ECEFCC3}" destId="{5C33FDC0-69ED-435A-A86F-96D7E9D055F8}" srcOrd="4" destOrd="0" presId="urn:microsoft.com/office/officeart/2005/8/layout/default#4"/>
    <dgm:cxn modelId="{59753ABF-1893-4894-BE1C-90D6AA11C78C}" type="presParOf" srcId="{B0A8DC10-FA5A-4F86-B156-660E9ECEFCC3}" destId="{1289DCAD-8DC5-49C0-A10B-E572F0CAAB1B}" srcOrd="5" destOrd="0" presId="urn:microsoft.com/office/officeart/2005/8/layout/default#4"/>
    <dgm:cxn modelId="{EA6D2510-48DE-4735-BBC8-9FA7D5506554}" type="presParOf" srcId="{B0A8DC10-FA5A-4F86-B156-660E9ECEFCC3}" destId="{751AAF60-EC33-496F-9793-222278028EB8}" srcOrd="6" destOrd="0" presId="urn:microsoft.com/office/officeart/2005/8/layout/default#4"/>
    <dgm:cxn modelId="{6E55B005-47A0-486A-884E-B47455DD3793}" type="presParOf" srcId="{B0A8DC10-FA5A-4F86-B156-660E9ECEFCC3}" destId="{28772CB2-94E9-4F0C-8504-3D62C36EED8F}" srcOrd="7" destOrd="0" presId="urn:microsoft.com/office/officeart/2005/8/layout/default#4"/>
    <dgm:cxn modelId="{28F1B13C-EF65-479D-A930-5D7357D4536A}" type="presParOf" srcId="{B0A8DC10-FA5A-4F86-B156-660E9ECEFCC3}" destId="{FEC36BFB-4BF9-40AC-8309-E4659730F17E}" srcOrd="8" destOrd="0" presId="urn:microsoft.com/office/officeart/2005/8/layout/default#4"/>
    <dgm:cxn modelId="{56201327-BC78-4C93-8A43-743E3A5E2540}" type="presParOf" srcId="{B0A8DC10-FA5A-4F86-B156-660E9ECEFCC3}" destId="{0748B8DB-54E2-43C3-B850-091F013B3894}" srcOrd="9" destOrd="0" presId="urn:microsoft.com/office/officeart/2005/8/layout/default#4"/>
    <dgm:cxn modelId="{B0893A60-A8D9-493E-95B5-F568D6EE749C}" type="presParOf" srcId="{B0A8DC10-FA5A-4F86-B156-660E9ECEFCC3}" destId="{5DA9DAD3-EB03-4049-B7AB-3630C0D83967}" srcOrd="10" destOrd="0" presId="urn:microsoft.com/office/officeart/2005/8/layout/default#4"/>
    <dgm:cxn modelId="{607A3D5C-4A02-4005-986E-FDE49E30E476}" type="presParOf" srcId="{B0A8DC10-FA5A-4F86-B156-660E9ECEFCC3}" destId="{8F76881B-9FEE-4EF6-AE67-16007913AB71}" srcOrd="11" destOrd="0" presId="urn:microsoft.com/office/officeart/2005/8/layout/default#4"/>
    <dgm:cxn modelId="{2DE32D7C-DCE6-4CC1-8496-BF22782418F7}" type="presParOf" srcId="{B0A8DC10-FA5A-4F86-B156-660E9ECEFCC3}" destId="{3975C176-3ADF-4940-82FF-713CB4124E69}" srcOrd="12" destOrd="0" presId="urn:microsoft.com/office/officeart/2005/8/layout/defaul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EF8106-B083-49D0-A92C-BAC6C10E7440}">
      <dsp:nvSpPr>
        <dsp:cNvPr id="0" name=""/>
        <dsp:cNvSpPr/>
      </dsp:nvSpPr>
      <dsp:spPr>
        <a:xfrm>
          <a:off x="2170" y="168317"/>
          <a:ext cx="1721921" cy="103315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rtl="0">
            <a:lnSpc>
              <a:spcPct val="90000"/>
            </a:lnSpc>
            <a:spcBef>
              <a:spcPct val="0"/>
            </a:spcBef>
            <a:spcAft>
              <a:spcPct val="35000"/>
            </a:spcAft>
          </a:pPr>
          <a:r>
            <a:rPr lang="en-US" sz="2100" b="1" kern="1200" dirty="0">
              <a:solidFill>
                <a:srgbClr val="000000"/>
              </a:solidFill>
            </a:rPr>
            <a:t>Customer purchases</a:t>
          </a:r>
        </a:p>
      </dsp:txBody>
      <dsp:txXfrm>
        <a:off x="2170" y="168317"/>
        <a:ext cx="1721921" cy="1033152"/>
      </dsp:txXfrm>
    </dsp:sp>
    <dsp:sp modelId="{0242F912-3301-4261-81E7-F04B0A8D5777}">
      <dsp:nvSpPr>
        <dsp:cNvPr id="0" name=""/>
        <dsp:cNvSpPr/>
      </dsp:nvSpPr>
      <dsp:spPr>
        <a:xfrm>
          <a:off x="1896284" y="168317"/>
          <a:ext cx="1721921" cy="1033152"/>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rtl="0">
            <a:lnSpc>
              <a:spcPct val="90000"/>
            </a:lnSpc>
            <a:spcBef>
              <a:spcPct val="0"/>
            </a:spcBef>
            <a:spcAft>
              <a:spcPct val="35000"/>
            </a:spcAft>
          </a:pPr>
          <a:r>
            <a:rPr lang="en-US" sz="2100" b="1" kern="1200" dirty="0">
              <a:solidFill>
                <a:srgbClr val="000000"/>
              </a:solidFill>
            </a:rPr>
            <a:t>Sales force contacts</a:t>
          </a:r>
        </a:p>
      </dsp:txBody>
      <dsp:txXfrm>
        <a:off x="1896284" y="168317"/>
        <a:ext cx="1721921" cy="1033152"/>
      </dsp:txXfrm>
    </dsp:sp>
    <dsp:sp modelId="{5C33FDC0-69ED-435A-A86F-96D7E9D055F8}">
      <dsp:nvSpPr>
        <dsp:cNvPr id="0" name=""/>
        <dsp:cNvSpPr/>
      </dsp:nvSpPr>
      <dsp:spPr>
        <a:xfrm>
          <a:off x="3790398" y="168317"/>
          <a:ext cx="1721921" cy="1033152"/>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rtl="0">
            <a:lnSpc>
              <a:spcPct val="90000"/>
            </a:lnSpc>
            <a:spcBef>
              <a:spcPct val="0"/>
            </a:spcBef>
            <a:spcAft>
              <a:spcPct val="35000"/>
            </a:spcAft>
          </a:pPr>
          <a:r>
            <a:rPr lang="en-US" sz="2100" b="1" kern="1200" dirty="0">
              <a:solidFill>
                <a:srgbClr val="000000"/>
              </a:solidFill>
            </a:rPr>
            <a:t>Service and support calls</a:t>
          </a:r>
        </a:p>
      </dsp:txBody>
      <dsp:txXfrm>
        <a:off x="3790398" y="168317"/>
        <a:ext cx="1721921" cy="1033152"/>
      </dsp:txXfrm>
    </dsp:sp>
    <dsp:sp modelId="{751AAF60-EC33-496F-9793-222278028EB8}">
      <dsp:nvSpPr>
        <dsp:cNvPr id="0" name=""/>
        <dsp:cNvSpPr/>
      </dsp:nvSpPr>
      <dsp:spPr>
        <a:xfrm>
          <a:off x="5684511" y="168317"/>
          <a:ext cx="1721921" cy="1033152"/>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rtl="0">
            <a:lnSpc>
              <a:spcPct val="90000"/>
            </a:lnSpc>
            <a:spcBef>
              <a:spcPct val="0"/>
            </a:spcBef>
            <a:spcAft>
              <a:spcPct val="35000"/>
            </a:spcAft>
          </a:pPr>
          <a:r>
            <a:rPr lang="en-US" sz="2100" b="1" kern="1200" dirty="0">
              <a:solidFill>
                <a:srgbClr val="000000"/>
              </a:solidFill>
            </a:rPr>
            <a:t>Web and social media sites</a:t>
          </a:r>
        </a:p>
      </dsp:txBody>
      <dsp:txXfrm>
        <a:off x="5684511" y="168317"/>
        <a:ext cx="1721921" cy="1033152"/>
      </dsp:txXfrm>
    </dsp:sp>
    <dsp:sp modelId="{FEC36BFB-4BF9-40AC-8309-E4659730F17E}">
      <dsp:nvSpPr>
        <dsp:cNvPr id="0" name=""/>
        <dsp:cNvSpPr/>
      </dsp:nvSpPr>
      <dsp:spPr>
        <a:xfrm>
          <a:off x="949227" y="1373663"/>
          <a:ext cx="1721921" cy="1033152"/>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rtl="0">
            <a:lnSpc>
              <a:spcPct val="90000"/>
            </a:lnSpc>
            <a:spcBef>
              <a:spcPct val="0"/>
            </a:spcBef>
            <a:spcAft>
              <a:spcPct val="35000"/>
            </a:spcAft>
          </a:pPr>
          <a:r>
            <a:rPr lang="en-US" sz="2100" b="1" kern="1200" dirty="0">
              <a:solidFill>
                <a:srgbClr val="000000"/>
              </a:solidFill>
            </a:rPr>
            <a:t>Satisfaction surveys</a:t>
          </a:r>
        </a:p>
      </dsp:txBody>
      <dsp:txXfrm>
        <a:off x="949227" y="1373663"/>
        <a:ext cx="1721921" cy="1033152"/>
      </dsp:txXfrm>
    </dsp:sp>
    <dsp:sp modelId="{5DA9DAD3-EB03-4049-B7AB-3630C0D83967}">
      <dsp:nvSpPr>
        <dsp:cNvPr id="0" name=""/>
        <dsp:cNvSpPr/>
      </dsp:nvSpPr>
      <dsp:spPr>
        <a:xfrm>
          <a:off x="2843341" y="1373663"/>
          <a:ext cx="1721921" cy="1033152"/>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rtl="0">
            <a:lnSpc>
              <a:spcPct val="90000"/>
            </a:lnSpc>
            <a:spcBef>
              <a:spcPct val="0"/>
            </a:spcBef>
            <a:spcAft>
              <a:spcPct val="35000"/>
            </a:spcAft>
          </a:pPr>
          <a:r>
            <a:rPr lang="en-US" sz="2100" b="1" kern="1200" dirty="0">
              <a:solidFill>
                <a:srgbClr val="000000"/>
              </a:solidFill>
            </a:rPr>
            <a:t>Credit and payment interactions</a:t>
          </a:r>
        </a:p>
      </dsp:txBody>
      <dsp:txXfrm>
        <a:off x="2843341" y="1373663"/>
        <a:ext cx="1721921" cy="1033152"/>
      </dsp:txXfrm>
    </dsp:sp>
    <dsp:sp modelId="{3975C176-3ADF-4940-82FF-713CB4124E69}">
      <dsp:nvSpPr>
        <dsp:cNvPr id="0" name=""/>
        <dsp:cNvSpPr/>
      </dsp:nvSpPr>
      <dsp:spPr>
        <a:xfrm>
          <a:off x="4737454" y="1373663"/>
          <a:ext cx="1721921" cy="1033152"/>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rtl="0">
            <a:lnSpc>
              <a:spcPct val="90000"/>
            </a:lnSpc>
            <a:spcBef>
              <a:spcPct val="0"/>
            </a:spcBef>
            <a:spcAft>
              <a:spcPct val="35000"/>
            </a:spcAft>
          </a:pPr>
          <a:r>
            <a:rPr lang="en-US" sz="2100" b="1" kern="1200" dirty="0">
              <a:solidFill>
                <a:srgbClr val="000000"/>
              </a:solidFill>
            </a:rPr>
            <a:t>Marketing research studies</a:t>
          </a:r>
        </a:p>
      </dsp:txBody>
      <dsp:txXfrm>
        <a:off x="4737454" y="1373663"/>
        <a:ext cx="1721921" cy="1033152"/>
      </dsp:txXfrm>
    </dsp:sp>
  </dsp:spTree>
</dsp:drawing>
</file>

<file path=ppt/diagrams/layout1.xml><?xml version="1.0" encoding="utf-8"?>
<dgm:layoutDef xmlns:dgm="http://schemas.openxmlformats.org/drawingml/2006/diagram" xmlns:a="http://schemas.openxmlformats.org/drawingml/2006/main" uniqueId="urn:microsoft.com/office/officeart/2005/8/layout/default#4">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1E5A47-5EF7-41C3-AE15-CC3EBBE7979D}" type="datetimeFigureOut">
              <a:rPr lang="en-US" smtClean="0"/>
              <a:t>5/21/2019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5A0A23-7F20-4B04-A006-693C5986EE1E}" type="slidenum">
              <a:rPr lang="en-US" smtClean="0"/>
              <a:t>‹#›</a:t>
            </a:fld>
            <a:endParaRPr lang="en-US" dirty="0"/>
          </a:p>
        </p:txBody>
      </p:sp>
    </p:spTree>
    <p:extLst>
      <p:ext uri="{BB962C8B-B14F-4D97-AF65-F5344CB8AC3E}">
        <p14:creationId xmlns:p14="http://schemas.microsoft.com/office/powerpoint/2010/main" val="273344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A910E3C-3556-48FD-A5D8-3C23DEC704CC}" type="slidenum">
              <a:rPr lang="en-US"/>
              <a:pPr/>
              <a:t>1</a:t>
            </a:fld>
            <a:endParaRPr lang="en-US"/>
          </a:p>
        </p:txBody>
      </p:sp>
      <p:sp>
        <p:nvSpPr>
          <p:cNvPr id="168962" name="Rectangle 2"/>
          <p:cNvSpPr>
            <a:spLocks noGrp="1" noRot="1" noChangeAspect="1" noChangeArrowheads="1" noTextEdit="1"/>
          </p:cNvSpPr>
          <p:nvPr>
            <p:ph type="sldImg"/>
          </p:nvPr>
        </p:nvSpPr>
        <p:spPr>
          <a:xfrm>
            <a:off x="1371600" y="1143000"/>
            <a:ext cx="4114800" cy="3086100"/>
          </a:xfrm>
          <a:ln/>
        </p:spPr>
      </p:sp>
      <p:sp>
        <p:nvSpPr>
          <p:cNvPr id="1689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239170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2</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xfrm>
            <a:off x="1143000" y="685800"/>
            <a:ext cx="4572000" cy="3429000"/>
          </a:xfrm>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dirty="0"/>
              <a:t>Information gathered in internal databases and through competitive marketing intelligence and marketing research usually requires additional analysis. Managers may need help applying the information to gain customer and market insights that will improve their marketing decisions. This help may include advanced statistical analysis to learn more about the relationships within a set of data. Information analysis might also involve the application of analytical models that will help marketers make better decisions.</a:t>
            </a:r>
          </a:p>
          <a:p>
            <a:endParaRPr lang="en-US" dirty="0"/>
          </a:p>
          <a:p>
            <a:r>
              <a:rPr lang="en-US" dirty="0"/>
              <a:t>Once the information has been processed and analyzed, it must be made available to the right decision makers at the right time. In the following sections, we look deeper into analyzing and using marketing information.</a:t>
            </a:r>
          </a:p>
        </p:txBody>
      </p:sp>
    </p:spTree>
    <p:extLst>
      <p:ext uri="{BB962C8B-B14F-4D97-AF65-F5344CB8AC3E}">
        <p14:creationId xmlns:p14="http://schemas.microsoft.com/office/powerpoint/2010/main" val="30614304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3</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xfrm>
            <a:off x="381000" y="685800"/>
            <a:ext cx="6096000" cy="3429000"/>
          </a:xfrm>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pPr>
              <a:lnSpc>
                <a:spcPct val="80000"/>
              </a:lnSpc>
            </a:pPr>
            <a:r>
              <a:rPr lang="en-US" sz="800" dirty="0"/>
              <a:t>The question of how best to analyze and use individual customer data presents special problems. Most companies are awash in information about their customers. In fact, smart companies capture information at every possible customer </a:t>
            </a:r>
            <a:r>
              <a:rPr lang="en-US" sz="800" i="1" dirty="0"/>
              <a:t>touch point</a:t>
            </a:r>
            <a:r>
              <a:rPr lang="en-US" sz="800" dirty="0"/>
              <a:t>.</a:t>
            </a:r>
          </a:p>
          <a:p>
            <a:pPr>
              <a:lnSpc>
                <a:spcPct val="80000"/>
              </a:lnSpc>
            </a:pPr>
            <a:endParaRPr lang="en-US" sz="800" dirty="0"/>
          </a:p>
          <a:p>
            <a:pPr>
              <a:lnSpc>
                <a:spcPct val="80000"/>
              </a:lnSpc>
            </a:pPr>
            <a:r>
              <a:rPr lang="en-US" sz="800" dirty="0"/>
              <a:t>Unfortunately, this information is usually scattered widely across the organization. It is buried deep in the separate databases and records of different company departments. To overcome such problems, many companies are now turning to </a:t>
            </a:r>
            <a:r>
              <a:rPr lang="en-US" sz="800" b="1" dirty="0"/>
              <a:t>customer relationship management (CRM)</a:t>
            </a:r>
            <a:r>
              <a:rPr lang="en-US" sz="800" dirty="0"/>
              <a:t> to manage detailed information about individual customers and carefully manage customer touch points to maximize customer loyalty.</a:t>
            </a:r>
          </a:p>
          <a:p>
            <a:pPr>
              <a:lnSpc>
                <a:spcPct val="80000"/>
              </a:lnSpc>
            </a:pPr>
            <a:endParaRPr lang="en-US" sz="800" dirty="0"/>
          </a:p>
          <a:p>
            <a:pPr>
              <a:lnSpc>
                <a:spcPct val="80000"/>
              </a:lnSpc>
            </a:pPr>
            <a:r>
              <a:rPr lang="en-US" sz="800" dirty="0"/>
              <a:t>CRM analysts develop </a:t>
            </a:r>
            <a:r>
              <a:rPr lang="en-US" sz="800" i="1" dirty="0"/>
              <a:t>data warehouses</a:t>
            </a:r>
            <a:r>
              <a:rPr lang="en-US" sz="800" dirty="0"/>
              <a:t> and use sophisticated </a:t>
            </a:r>
            <a:r>
              <a:rPr lang="en-US" sz="800" i="1" dirty="0"/>
              <a:t>data mining</a:t>
            </a:r>
            <a:r>
              <a:rPr lang="en-US" sz="800" dirty="0"/>
              <a:t> techniques to unearth the riches hidden in customer data. A data warehouse is a company-wide electronic database of finely detailed customer information that needs to be sifted through for gems. </a:t>
            </a:r>
          </a:p>
          <a:p>
            <a:pPr>
              <a:lnSpc>
                <a:spcPct val="80000"/>
              </a:lnSpc>
            </a:pPr>
            <a:endParaRPr lang="en-US" sz="800" dirty="0"/>
          </a:p>
          <a:p>
            <a:pPr>
              <a:lnSpc>
                <a:spcPct val="80000"/>
              </a:lnSpc>
            </a:pPr>
            <a:r>
              <a:rPr lang="en-US" sz="800" dirty="0"/>
              <a:t>By using CRM to understand customers better, companies can provide higher levels of customer service and develop deeper customer relationships.</a:t>
            </a:r>
            <a:r>
              <a:rPr lang="en-US" sz="800" baseline="0" dirty="0"/>
              <a:t> </a:t>
            </a:r>
            <a:r>
              <a:rPr lang="en-US" sz="800" dirty="0"/>
              <a:t>They can use CRM to pinpoint high-value customers, target them more effectively, cross-sell the company’s products, and create offers tailored to specific customer requirements. </a:t>
            </a:r>
          </a:p>
        </p:txBody>
      </p:sp>
    </p:spTree>
    <p:extLst>
      <p:ext uri="{BB962C8B-B14F-4D97-AF65-F5344CB8AC3E}">
        <p14:creationId xmlns:p14="http://schemas.microsoft.com/office/powerpoint/2010/main" val="30614304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56F4205-54CE-44C8-8471-EB502A35862D}" type="slidenum">
              <a:rPr lang="en-US"/>
              <a:pPr/>
              <a:t>4</a:t>
            </a:fld>
            <a:endParaRPr lang="en-US"/>
          </a:p>
        </p:txBody>
      </p:sp>
      <p:sp>
        <p:nvSpPr>
          <p:cNvPr id="171010" name="Rectangle 2"/>
          <p:cNvSpPr>
            <a:spLocks noGrp="1" noRot="1" noChangeAspect="1" noChangeArrowheads="1" noTextEdit="1"/>
          </p:cNvSpPr>
          <p:nvPr>
            <p:ph type="sldImg"/>
          </p:nvPr>
        </p:nvSpPr>
        <p:spPr>
          <a:xfrm>
            <a:off x="1371600" y="1143000"/>
            <a:ext cx="4114800" cy="3086100"/>
          </a:xfrm>
          <a:ln/>
        </p:spPr>
      </p:sp>
      <p:sp>
        <p:nvSpPr>
          <p:cNvPr id="1710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145103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D1F1CA-11C1-4EED-B334-BE84EEFC9CB4}" type="slidenum">
              <a:rPr lang="en-US" smtClean="0"/>
              <a:pPr/>
              <a:t>5</a:t>
            </a:fld>
            <a:endParaRPr lang="en-US"/>
          </a:p>
        </p:txBody>
      </p:sp>
    </p:spTree>
    <p:extLst>
      <p:ext uri="{BB962C8B-B14F-4D97-AF65-F5344CB8AC3E}">
        <p14:creationId xmlns:p14="http://schemas.microsoft.com/office/powerpoint/2010/main" val="1688547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E0176A2-DA88-4EF0-B12E-21ABEC14E9BE}" type="slidenum">
              <a:rPr lang="en-US"/>
              <a:pPr/>
              <a:t>11</a:t>
            </a:fld>
            <a:endParaRPr lang="en-US"/>
          </a:p>
        </p:txBody>
      </p:sp>
      <p:sp>
        <p:nvSpPr>
          <p:cNvPr id="184322" name="Rectangle 2"/>
          <p:cNvSpPr>
            <a:spLocks noGrp="1" noRot="1" noChangeAspect="1" noChangeArrowheads="1" noTextEdit="1"/>
          </p:cNvSpPr>
          <p:nvPr>
            <p:ph type="sldImg"/>
          </p:nvPr>
        </p:nvSpPr>
        <p:spPr>
          <a:xfrm>
            <a:off x="1371600" y="1143000"/>
            <a:ext cx="4114800" cy="3086100"/>
          </a:xfrm>
          <a:ln/>
        </p:spPr>
      </p:sp>
      <p:sp>
        <p:nvSpPr>
          <p:cNvPr id="1843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933464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C8A0BA-5C7C-4AE5-8179-C149612A726C}" type="slidenum">
              <a:rPr lang="en-US"/>
              <a:pPr/>
              <a:t>12</a:t>
            </a:fld>
            <a:endParaRPr lang="en-US"/>
          </a:p>
        </p:txBody>
      </p:sp>
      <p:sp>
        <p:nvSpPr>
          <p:cNvPr id="186370" name="Rectangle 2"/>
          <p:cNvSpPr>
            <a:spLocks noGrp="1" noRot="1" noChangeAspect="1" noChangeArrowheads="1" noTextEdit="1"/>
          </p:cNvSpPr>
          <p:nvPr>
            <p:ph type="sldImg"/>
          </p:nvPr>
        </p:nvSpPr>
        <p:spPr>
          <a:xfrm>
            <a:off x="1371600" y="1143000"/>
            <a:ext cx="4114800" cy="3086100"/>
          </a:xfrm>
          <a:ln/>
        </p:spPr>
      </p:sp>
      <p:sp>
        <p:nvSpPr>
          <p:cNvPr id="1863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801436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7732A5-7B08-4000-968A-1A9ACB378689}" type="slidenum">
              <a:rPr lang="en-US"/>
              <a:pPr/>
              <a:t>13</a:t>
            </a:fld>
            <a:endParaRPr lang="en-US"/>
          </a:p>
        </p:txBody>
      </p:sp>
      <p:sp>
        <p:nvSpPr>
          <p:cNvPr id="188418" name="Rectangle 2"/>
          <p:cNvSpPr>
            <a:spLocks noGrp="1" noRot="1" noChangeAspect="1" noChangeArrowheads="1" noTextEdit="1"/>
          </p:cNvSpPr>
          <p:nvPr>
            <p:ph type="sldImg"/>
          </p:nvPr>
        </p:nvSpPr>
        <p:spPr>
          <a:xfrm>
            <a:off x="1371600" y="1143000"/>
            <a:ext cx="4114800" cy="3086100"/>
          </a:xfrm>
          <a:ln/>
        </p:spPr>
      </p:sp>
      <p:sp>
        <p:nvSpPr>
          <p:cNvPr id="1884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3360936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6BEED67-B3C7-40A6-B2AD-CB0015AB1967}" type="slidenum">
              <a:rPr lang="en-US"/>
              <a:pPr/>
              <a:t>15</a:t>
            </a:fld>
            <a:endParaRPr lang="en-US"/>
          </a:p>
        </p:txBody>
      </p:sp>
      <p:sp>
        <p:nvSpPr>
          <p:cNvPr id="194562" name="Rectangle 2"/>
          <p:cNvSpPr>
            <a:spLocks noGrp="1" noRot="1" noChangeAspect="1" noChangeArrowheads="1" noTextEdit="1"/>
          </p:cNvSpPr>
          <p:nvPr>
            <p:ph type="sldImg"/>
          </p:nvPr>
        </p:nvSpPr>
        <p:spPr>
          <a:xfrm>
            <a:off x="1371600" y="1143000"/>
            <a:ext cx="4114800" cy="3086100"/>
          </a:xfrm>
          <a:ln/>
        </p:spPr>
      </p:sp>
      <p:sp>
        <p:nvSpPr>
          <p:cNvPr id="1945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744776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7D8F4F1-FD8B-45BC-9B14-3B5A22FE3E39}" type="slidenum">
              <a:rPr lang="en-US"/>
              <a:pPr/>
              <a:t>16</a:t>
            </a:fld>
            <a:endParaRPr lang="en-US"/>
          </a:p>
        </p:txBody>
      </p:sp>
      <p:sp>
        <p:nvSpPr>
          <p:cNvPr id="196610" name="Rectangle 2"/>
          <p:cNvSpPr>
            <a:spLocks noGrp="1" noRot="1" noChangeAspect="1" noChangeArrowheads="1" noTextEdit="1"/>
          </p:cNvSpPr>
          <p:nvPr>
            <p:ph type="sldImg"/>
          </p:nvPr>
        </p:nvSpPr>
        <p:spPr>
          <a:xfrm>
            <a:off x="1371600" y="1143000"/>
            <a:ext cx="4114800" cy="3086100"/>
          </a:xfrm>
          <a:ln/>
        </p:spPr>
      </p:sp>
      <p:sp>
        <p:nvSpPr>
          <p:cNvPr id="1966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59383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81F8E2-7F85-4C28-B543-9D5694620ED2}" type="slidenum">
              <a:rPr lang="en-US"/>
              <a:pPr/>
              <a:t>18</a:t>
            </a:fld>
            <a:endParaRPr lang="en-US"/>
          </a:p>
        </p:txBody>
      </p:sp>
      <p:sp>
        <p:nvSpPr>
          <p:cNvPr id="198658" name="Rectangle 2"/>
          <p:cNvSpPr>
            <a:spLocks noGrp="1" noRot="1" noChangeAspect="1" noChangeArrowheads="1" noTextEdit="1"/>
          </p:cNvSpPr>
          <p:nvPr>
            <p:ph type="sldImg"/>
          </p:nvPr>
        </p:nvSpPr>
        <p:spPr>
          <a:xfrm>
            <a:off x="1371600" y="1143000"/>
            <a:ext cx="4114800" cy="3086100"/>
          </a:xfrm>
          <a:ln/>
        </p:spPr>
      </p:sp>
      <p:sp>
        <p:nvSpPr>
          <p:cNvPr id="1986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309702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9D50E4-9C06-4BDE-BFF9-F1113ABAE16C}" type="slidenum">
              <a:rPr lang="en-US"/>
              <a:pPr/>
              <a:t>19</a:t>
            </a:fld>
            <a:endParaRPr lang="en-US"/>
          </a:p>
        </p:txBody>
      </p:sp>
      <p:sp>
        <p:nvSpPr>
          <p:cNvPr id="172034" name="Rectangle 2"/>
          <p:cNvSpPr>
            <a:spLocks noGrp="1" noRot="1" noChangeAspect="1" noChangeArrowheads="1" noTextEdit="1"/>
          </p:cNvSpPr>
          <p:nvPr>
            <p:ph type="sldImg"/>
          </p:nvPr>
        </p:nvSpPr>
        <p:spPr>
          <a:xfrm>
            <a:off x="1371600" y="1143000"/>
            <a:ext cx="4114800" cy="3086100"/>
          </a:xfrm>
          <a:ln/>
        </p:spPr>
      </p:sp>
      <p:sp>
        <p:nvSpPr>
          <p:cNvPr id="17203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411225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E430D85-DE9F-40CF-9DCC-0FE2B9191ED7}" type="slidenum">
              <a:rPr lang="en-US"/>
              <a:pPr/>
              <a:t>20</a:t>
            </a:fld>
            <a:endParaRPr lang="en-US"/>
          </a:p>
        </p:txBody>
      </p:sp>
      <p:sp>
        <p:nvSpPr>
          <p:cNvPr id="208898" name="Rectangle 2"/>
          <p:cNvSpPr>
            <a:spLocks noGrp="1" noRot="1" noChangeAspect="1" noChangeArrowheads="1" noTextEdit="1"/>
          </p:cNvSpPr>
          <p:nvPr>
            <p:ph type="sldImg"/>
          </p:nvPr>
        </p:nvSpPr>
        <p:spPr>
          <a:xfrm>
            <a:off x="1371600" y="1143000"/>
            <a:ext cx="4114800" cy="3086100"/>
          </a:xfrm>
          <a:ln/>
        </p:spPr>
      </p:sp>
      <p:sp>
        <p:nvSpPr>
          <p:cNvPr id="2088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1901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00FBD3-589F-4556-B754-F21EADCD3036}" type="slidenum">
              <a:rPr lang="en-US"/>
              <a:pPr/>
              <a:t>21</a:t>
            </a:fld>
            <a:endParaRPr lang="en-US"/>
          </a:p>
        </p:txBody>
      </p:sp>
      <p:sp>
        <p:nvSpPr>
          <p:cNvPr id="210946" name="Rectangle 2"/>
          <p:cNvSpPr>
            <a:spLocks noGrp="1" noRot="1" noChangeAspect="1" noChangeArrowheads="1" noTextEdit="1"/>
          </p:cNvSpPr>
          <p:nvPr>
            <p:ph type="sldImg"/>
          </p:nvPr>
        </p:nvSpPr>
        <p:spPr>
          <a:xfrm>
            <a:off x="1371600" y="1143000"/>
            <a:ext cx="4114800" cy="3086100"/>
          </a:xfrm>
          <a:ln/>
        </p:spPr>
      </p:sp>
      <p:sp>
        <p:nvSpPr>
          <p:cNvPr id="2109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990285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4C43C25-1EED-42BD-9C25-A98F0F75972A}" type="slidenum">
              <a:rPr lang="en-US"/>
              <a:pPr/>
              <a:t>22</a:t>
            </a:fld>
            <a:endParaRPr lang="en-US"/>
          </a:p>
        </p:txBody>
      </p:sp>
      <p:sp>
        <p:nvSpPr>
          <p:cNvPr id="212994" name="Rectangle 2"/>
          <p:cNvSpPr>
            <a:spLocks noGrp="1" noRot="1" noChangeAspect="1" noChangeArrowheads="1" noTextEdit="1"/>
          </p:cNvSpPr>
          <p:nvPr>
            <p:ph type="sldImg"/>
          </p:nvPr>
        </p:nvSpPr>
        <p:spPr>
          <a:xfrm>
            <a:off x="685800" y="1143000"/>
            <a:ext cx="5486400" cy="3086100"/>
          </a:xfrm>
          <a:ln/>
        </p:spPr>
      </p:sp>
      <p:sp>
        <p:nvSpPr>
          <p:cNvPr id="2129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573678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29869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49125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2"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Content Placeholder 1"/>
          <p:cNvSpPr txBox="1"/>
          <p:nvPr userDrawn="1"/>
        </p:nvSpPr>
        <p:spPr>
          <a:xfrm>
            <a:off x="5396668" y="6385452"/>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1835877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1"/>
          <p:cNvSpPr txBox="1"/>
          <p:nvPr userDrawn="1"/>
        </p:nvSpPr>
        <p:spPr>
          <a:xfrm>
            <a:off x="5291736" y="643167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1777080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6"/>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2" y="2505076"/>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1"/>
          <p:cNvSpPr txBox="1"/>
          <p:nvPr userDrawn="1"/>
        </p:nvSpPr>
        <p:spPr>
          <a:xfrm>
            <a:off x="5366687" y="638670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3276236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1"/>
          <p:cNvSpPr txBox="1"/>
          <p:nvPr userDrawn="1"/>
        </p:nvSpPr>
        <p:spPr>
          <a:xfrm>
            <a:off x="5366687" y="638670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3116394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Content Placeholder 1"/>
          <p:cNvSpPr txBox="1"/>
          <p:nvPr userDrawn="1"/>
        </p:nvSpPr>
        <p:spPr>
          <a:xfrm>
            <a:off x="5366687" y="638670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2170824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90" y="457200"/>
            <a:ext cx="3932236"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90" y="2057400"/>
            <a:ext cx="3932236"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Content Placeholder 1"/>
          <p:cNvSpPr txBox="1"/>
          <p:nvPr userDrawn="1"/>
        </p:nvSpPr>
        <p:spPr>
          <a:xfrm>
            <a:off x="5366687" y="638670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1505396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90" y="457200"/>
            <a:ext cx="3932236"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90" y="2057400"/>
            <a:ext cx="3932236"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Content Placeholder 1"/>
          <p:cNvSpPr txBox="1"/>
          <p:nvPr userDrawn="1"/>
        </p:nvSpPr>
        <p:spPr>
          <a:xfrm>
            <a:off x="5366687" y="638670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3014267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1"/>
          <p:cNvSpPr txBox="1"/>
          <p:nvPr userDrawn="1"/>
        </p:nvSpPr>
        <p:spPr>
          <a:xfrm>
            <a:off x="5366687" y="638670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1652982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899"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199"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1"/>
          <p:cNvSpPr txBox="1"/>
          <p:nvPr userDrawn="1"/>
        </p:nvSpPr>
        <p:spPr>
          <a:xfrm>
            <a:off x="5366687" y="638670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3214088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3"/>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2"/>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125292" y="6165339"/>
            <a:ext cx="11460480" cy="235463"/>
          </a:xfrm>
          <a:prstGeom prst="rect">
            <a:avLst/>
          </a:prstGeom>
        </p:spPr>
        <p:txBody>
          <a:bodyPr/>
          <a:lstStyle/>
          <a:p>
            <a:endParaRPr lang="en-US" dirty="0"/>
          </a:p>
        </p:txBody>
      </p:sp>
      <p:sp>
        <p:nvSpPr>
          <p:cNvPr id="4" name="Date Placeholder 3"/>
          <p:cNvSpPr>
            <a:spLocks noGrp="1"/>
          </p:cNvSpPr>
          <p:nvPr>
            <p:ph type="dt" sz="half" idx="11"/>
          </p:nvPr>
        </p:nvSpPr>
        <p:spPr>
          <a:xfrm>
            <a:off x="8447619" y="113073"/>
            <a:ext cx="2844798" cy="182879"/>
          </a:xfrm>
          <a:prstGeom prst="rect">
            <a:avLst/>
          </a:prstGeom>
        </p:spPr>
        <p:txBody>
          <a:bodyPr/>
          <a:lstStyle/>
          <a:p>
            <a:fld id="{A9DF6EFB-3F44-496C-A842-1E0B3D3B975A}" type="datetimeFigureOut">
              <a:rPr lang="en-US" smtClean="0"/>
              <a:pPr/>
              <a:t>5/21/2019</a:t>
            </a:fld>
            <a:endParaRPr lang="en-US" dirty="0"/>
          </a:p>
        </p:txBody>
      </p:sp>
      <p:sp>
        <p:nvSpPr>
          <p:cNvPr id="5" name="Slide Number Placeholder 4"/>
          <p:cNvSpPr>
            <a:spLocks noGrp="1"/>
          </p:cNvSpPr>
          <p:nvPr>
            <p:ph type="sldNum" sz="quarter" idx="12"/>
          </p:nvPr>
        </p:nvSpPr>
        <p:spPr>
          <a:xfrm>
            <a:off x="11292417" y="113073"/>
            <a:ext cx="735710" cy="182879"/>
          </a:xfrm>
          <a:prstGeom prst="rect">
            <a:avLst/>
          </a:prstGeom>
        </p:spPr>
        <p:txBody>
          <a:bodyPr/>
          <a:lstStyle/>
          <a:p>
            <a:fld id="{200B2350-5261-4F5C-9DF5-EF0D264FC8D2}" type="slidenum">
              <a:rPr lang="en-US" smtClean="0"/>
              <a:pPr/>
              <a:t>‹#›</a:t>
            </a:fld>
            <a:endParaRPr lang="en-US" dirty="0"/>
          </a:p>
        </p:txBody>
      </p:sp>
      <p:sp>
        <p:nvSpPr>
          <p:cNvPr id="14" name="Content Placeholder 1"/>
          <p:cNvSpPr txBox="1"/>
          <p:nvPr userDrawn="1"/>
        </p:nvSpPr>
        <p:spPr>
          <a:xfrm>
            <a:off x="5366687" y="638670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29251530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143000"/>
          </a:xfrm>
        </p:spPr>
        <p:txBody>
          <a:bodyPr/>
          <a:lstStyle>
            <a:lvl1pPr>
              <a:defRPr sz="4000" b="1"/>
            </a:lvl1pPr>
          </a:lstStyle>
          <a:p>
            <a:r>
              <a:rPr lang="en-US" dirty="0"/>
              <a:t>Click to edit Master title style</a:t>
            </a:r>
          </a:p>
        </p:txBody>
      </p:sp>
      <p:sp>
        <p:nvSpPr>
          <p:cNvPr id="3" name="Content Placeholder 2"/>
          <p:cNvSpPr>
            <a:spLocks noGrp="1"/>
          </p:cNvSpPr>
          <p:nvPr>
            <p:ph idx="1"/>
          </p:nvPr>
        </p:nvSpPr>
        <p:spPr>
          <a:xfrm>
            <a:off x="914400" y="1981200"/>
            <a:ext cx="3962400" cy="4114800"/>
          </a:xfrm>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609600" y="1447800"/>
            <a:ext cx="4267200" cy="381000"/>
          </a:xfrm>
        </p:spPr>
        <p:txBody>
          <a:bodyPr/>
          <a:lstStyle>
            <a:lvl1pPr algn="ctr">
              <a:buNone/>
              <a:defRPr sz="2000" b="0" i="1">
                <a:solidFill>
                  <a:srgbClr val="C00000"/>
                </a:solidFill>
              </a:defRPr>
            </a:lvl1pPr>
          </a:lstStyle>
          <a:p>
            <a:pPr lvl="0"/>
            <a:r>
              <a:rPr lang="en-US" dirty="0"/>
              <a:t>Click to edit Master text styles</a:t>
            </a:r>
          </a:p>
        </p:txBody>
      </p:sp>
      <p:sp>
        <p:nvSpPr>
          <p:cNvPr id="13" name="Content Placeholder 12"/>
          <p:cNvSpPr>
            <a:spLocks noGrp="1"/>
          </p:cNvSpPr>
          <p:nvPr>
            <p:ph sz="quarter" idx="14"/>
          </p:nvPr>
        </p:nvSpPr>
        <p:spPr>
          <a:xfrm>
            <a:off x="5080000" y="1524000"/>
            <a:ext cx="5791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1"/>
          <p:cNvSpPr txBox="1"/>
          <p:nvPr userDrawn="1"/>
        </p:nvSpPr>
        <p:spPr>
          <a:xfrm>
            <a:off x="5681480" y="6385452"/>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8511647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1219200" y="1371600"/>
            <a:ext cx="9550400" cy="381000"/>
          </a:xfrm>
        </p:spPr>
        <p:txBody>
          <a:bodyPr/>
          <a:lstStyle>
            <a:lvl1pPr algn="ctr">
              <a:buNone/>
              <a:defRPr sz="2100" b="1" i="0">
                <a:solidFill>
                  <a:schemeClr val="tx2"/>
                </a:solidFill>
              </a:defRPr>
            </a:lvl1pPr>
          </a:lstStyle>
          <a:p>
            <a:pPr lvl="0"/>
            <a:r>
              <a:rPr lang="en-US" dirty="0"/>
              <a:t>Click to edit Master text styles</a:t>
            </a:r>
          </a:p>
        </p:txBody>
      </p:sp>
      <p:sp>
        <p:nvSpPr>
          <p:cNvPr id="5" name="Title 4"/>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016741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Blank">
    <p:spTree>
      <p:nvGrpSpPr>
        <p:cNvPr id="1" name="Shape 51"/>
        <p:cNvGrpSpPr/>
        <p:nvPr/>
      </p:nvGrpSpPr>
      <p:grpSpPr>
        <a:xfrm>
          <a:off x="0" y="0"/>
          <a:ext cx="0" cy="0"/>
          <a:chOff x="0" y="0"/>
          <a:chExt cx="0" cy="0"/>
        </a:xfrm>
      </p:grpSpPr>
      <p:sp>
        <p:nvSpPr>
          <p:cNvPr id="53" name="Shape 53"/>
          <p:cNvSpPr txBox="1">
            <a:spLocks noGrp="1"/>
          </p:cNvSpPr>
          <p:nvPr>
            <p:ph type="dt" idx="10"/>
          </p:nvPr>
        </p:nvSpPr>
        <p:spPr>
          <a:xfrm>
            <a:off x="8447618" y="113074"/>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4" name="Shape 54"/>
          <p:cNvSpPr txBox="1">
            <a:spLocks noGrp="1"/>
          </p:cNvSpPr>
          <p:nvPr>
            <p:ph type="sldNum" idx="12"/>
          </p:nvPr>
        </p:nvSpPr>
        <p:spPr>
          <a:xfrm>
            <a:off x="11292417" y="113074"/>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dk1"/>
                </a:solidFill>
                <a:latin typeface="Arial"/>
                <a:ea typeface="Arial"/>
                <a:cs typeface="Arial"/>
                <a:sym typeface="Arial"/>
              </a:rPr>
              <a:t>‹#›</a:t>
            </a:fld>
            <a:endParaRPr lang="en-US" sz="900">
              <a:solidFill>
                <a:schemeClr val="dk1"/>
              </a:solidFill>
              <a:latin typeface="Arial"/>
              <a:ea typeface="Arial"/>
              <a:cs typeface="Arial"/>
              <a:sym typeface="Arial"/>
            </a:endParaRPr>
          </a:p>
        </p:txBody>
      </p:sp>
      <p:pic>
        <p:nvPicPr>
          <p:cNvPr id="55" name="Shape 55" descr="Pearson Logo"/>
          <p:cNvPicPr preferRelativeResize="0"/>
          <p:nvPr/>
        </p:nvPicPr>
        <p:blipFill rotWithShape="1">
          <a:blip r:embed="rId2">
            <a:alphaModFix/>
          </a:blip>
          <a:srcRect/>
          <a:stretch/>
        </p:blipFill>
        <p:spPr>
          <a:xfrm>
            <a:off x="10663202" y="6434394"/>
            <a:ext cx="1223999" cy="279914"/>
          </a:xfrm>
          <a:prstGeom prst="rect">
            <a:avLst/>
          </a:prstGeom>
          <a:noFill/>
          <a:ln>
            <a:noFill/>
          </a:ln>
        </p:spPr>
      </p:pic>
      <p:sp>
        <p:nvSpPr>
          <p:cNvPr id="56" name="Shape 56"/>
          <p:cNvSpPr txBox="1"/>
          <p:nvPr userDrawn="1"/>
        </p:nvSpPr>
        <p:spPr>
          <a:xfrm>
            <a:off x="1135693" y="6434396"/>
            <a:ext cx="9149912" cy="279915"/>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Verdana"/>
              <a:buNone/>
            </a:pPr>
            <a:endParaRPr lang="en-US" sz="1200" b="0" dirty="0">
              <a:solidFill>
                <a:schemeClr val="dk1"/>
              </a:solidFill>
              <a:latin typeface="Verdana"/>
              <a:ea typeface="Verdana"/>
              <a:cs typeface="Verdana"/>
              <a:sym typeface="Verdana"/>
            </a:endParaRPr>
          </a:p>
        </p:txBody>
      </p:sp>
      <p:sp>
        <p:nvSpPr>
          <p:cNvPr id="6" name="Content Placeholder 1"/>
          <p:cNvSpPr txBox="1"/>
          <p:nvPr userDrawn="1"/>
        </p:nvSpPr>
        <p:spPr>
          <a:xfrm>
            <a:off x="5681480" y="6385452"/>
            <a:ext cx="6227514" cy="282048"/>
          </a:xfrm>
          <a:prstGeom prst="rect">
            <a:avLst/>
          </a:prstGeom>
          <a:noFill/>
          <a:ln>
            <a:noFill/>
          </a:ln>
        </p:spPr>
        <p:txBody>
          <a:bodyPr lIns="91425" tIns="45700" rIns="91425" bIns="45700" anchor="t" anchorCtr="0">
            <a:noAutofit/>
          </a:bodyPr>
          <a:lstStyle/>
          <a:p>
            <a:pPr algn="r">
              <a:defRPr/>
            </a:pPr>
            <a:r>
              <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2016, 2014 Pearson Education, Inc. All Rights Reserved.</a:t>
            </a:r>
          </a:p>
        </p:txBody>
      </p:sp>
    </p:spTree>
    <p:extLst>
      <p:ext uri="{BB962C8B-B14F-4D97-AF65-F5344CB8AC3E}">
        <p14:creationId xmlns:p14="http://schemas.microsoft.com/office/powerpoint/2010/main" val="2577588071"/>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Title + Learning Objectives and Content">
    <p:spTree>
      <p:nvGrpSpPr>
        <p:cNvPr id="1" name="Shape 57"/>
        <p:cNvGrpSpPr/>
        <p:nvPr/>
      </p:nvGrpSpPr>
      <p:grpSpPr>
        <a:xfrm>
          <a:off x="0" y="0"/>
          <a:ext cx="0" cy="0"/>
          <a:chOff x="0" y="0"/>
          <a:chExt cx="0" cy="0"/>
        </a:xfrm>
      </p:grpSpPr>
      <p:sp>
        <p:nvSpPr>
          <p:cNvPr id="58" name="Shape 58"/>
          <p:cNvSpPr txBox="1">
            <a:spLocks noGrp="1"/>
          </p:cNvSpPr>
          <p:nvPr>
            <p:ph type="title"/>
          </p:nvPr>
        </p:nvSpPr>
        <p:spPr>
          <a:xfrm>
            <a:off x="609600" y="215371"/>
            <a:ext cx="109728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9" name="Shape 59"/>
          <p:cNvSpPr txBox="1">
            <a:spLocks noGrp="1"/>
          </p:cNvSpPr>
          <p:nvPr>
            <p:ph type="body" idx="1"/>
          </p:nvPr>
        </p:nvSpPr>
        <p:spPr>
          <a:xfrm>
            <a:off x="609600" y="816432"/>
            <a:ext cx="10972800" cy="402769"/>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60" name="Shape 60"/>
          <p:cNvSpPr txBox="1">
            <a:spLocks noGrp="1"/>
          </p:cNvSpPr>
          <p:nvPr>
            <p:ph type="body" idx="2"/>
          </p:nvPr>
        </p:nvSpPr>
        <p:spPr>
          <a:xfrm>
            <a:off x="609600" y="1600203"/>
            <a:ext cx="109728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a:p>
        </p:txBody>
      </p:sp>
      <p:sp>
        <p:nvSpPr>
          <p:cNvPr id="61" name="Shape 61"/>
          <p:cNvSpPr txBox="1">
            <a:spLocks noGrp="1"/>
          </p:cNvSpPr>
          <p:nvPr>
            <p:ph type="ftr" idx="11"/>
          </p:nvPr>
        </p:nvSpPr>
        <p:spPr>
          <a:xfrm>
            <a:off x="125294" y="6172200"/>
            <a:ext cx="11460479" cy="235462"/>
          </a:xfrm>
          <a:prstGeom prst="rect">
            <a:avLst/>
          </a:prstGeom>
          <a:noFill/>
          <a:ln>
            <a:noFill/>
          </a:ln>
        </p:spPr>
        <p:txBody>
          <a:bodyPr lIns="91425" tIns="91425" rIns="91425" bIns="91425" anchor="b" anchorCtr="0"/>
          <a:lstStyle>
            <a:lvl1pPr marL="0" marR="0" lvl="0" indent="0" algn="l" rtl="0">
              <a:spcBef>
                <a:spcPts val="0"/>
              </a:spcBef>
              <a:buNone/>
              <a:defRPr sz="1100">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2" name="Shape 62"/>
          <p:cNvSpPr txBox="1">
            <a:spLocks noGrp="1"/>
          </p:cNvSpPr>
          <p:nvPr>
            <p:ph type="dt" idx="10"/>
          </p:nvPr>
        </p:nvSpPr>
        <p:spPr>
          <a:xfrm>
            <a:off x="8447618" y="113074"/>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3" name="Shape 63"/>
          <p:cNvSpPr txBox="1">
            <a:spLocks noGrp="1"/>
          </p:cNvSpPr>
          <p:nvPr>
            <p:ph type="sldNum" idx="12"/>
          </p:nvPr>
        </p:nvSpPr>
        <p:spPr>
          <a:xfrm>
            <a:off x="11292417" y="113074"/>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lt1"/>
                </a:solidFill>
                <a:latin typeface="Arial"/>
                <a:ea typeface="Arial"/>
                <a:cs typeface="Arial"/>
                <a:sym typeface="Arial"/>
              </a:rPr>
              <a:t>‹#›</a:t>
            </a:fld>
            <a:endParaRPr lang="en-US" sz="900">
              <a:solidFill>
                <a:schemeClr val="lt1"/>
              </a:solidFill>
              <a:latin typeface="Arial"/>
              <a:ea typeface="Arial"/>
              <a:cs typeface="Arial"/>
              <a:sym typeface="Arial"/>
            </a:endParaRPr>
          </a:p>
        </p:txBody>
      </p:sp>
    </p:spTree>
    <p:extLst>
      <p:ext uri="{BB962C8B-B14F-4D97-AF65-F5344CB8AC3E}">
        <p14:creationId xmlns:p14="http://schemas.microsoft.com/office/powerpoint/2010/main" val="2864466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Shape 64"/>
        <p:cNvGrpSpPr/>
        <p:nvPr/>
      </p:nvGrpSpPr>
      <p:grpSpPr>
        <a:xfrm>
          <a:off x="0" y="0"/>
          <a:ext cx="0" cy="0"/>
          <a:chOff x="0" y="0"/>
          <a:chExt cx="0" cy="0"/>
        </a:xfrm>
      </p:grpSpPr>
      <p:sp>
        <p:nvSpPr>
          <p:cNvPr id="65" name="Shape 65"/>
          <p:cNvSpPr txBox="1">
            <a:spLocks noGrp="1"/>
          </p:cNvSpPr>
          <p:nvPr>
            <p:ph type="title"/>
          </p:nvPr>
        </p:nvSpPr>
        <p:spPr>
          <a:xfrm>
            <a:off x="609600" y="228603"/>
            <a:ext cx="10972800" cy="1066799"/>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8" name="Shape 68"/>
          <p:cNvSpPr txBox="1">
            <a:spLocks noGrp="1"/>
          </p:cNvSpPr>
          <p:nvPr>
            <p:ph type="dt" idx="10"/>
          </p:nvPr>
        </p:nvSpPr>
        <p:spPr>
          <a:xfrm>
            <a:off x="8447618" y="113074"/>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9" name="Shape 69"/>
          <p:cNvSpPr txBox="1">
            <a:spLocks noGrp="1"/>
          </p:cNvSpPr>
          <p:nvPr>
            <p:ph type="sldNum" idx="12"/>
          </p:nvPr>
        </p:nvSpPr>
        <p:spPr>
          <a:xfrm>
            <a:off x="11292417" y="113074"/>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dk1"/>
                </a:solidFill>
                <a:latin typeface="Arial"/>
                <a:ea typeface="Arial"/>
                <a:cs typeface="Arial"/>
                <a:sym typeface="Arial"/>
              </a:rPr>
              <a:t>‹#›</a:t>
            </a:fld>
            <a:endParaRPr lang="en-US" sz="900">
              <a:solidFill>
                <a:schemeClr val="dk1"/>
              </a:solidFill>
              <a:latin typeface="Arial"/>
              <a:ea typeface="Arial"/>
              <a:cs typeface="Arial"/>
              <a:sym typeface="Arial"/>
            </a:endParaRPr>
          </a:p>
        </p:txBody>
      </p:sp>
      <p:pic>
        <p:nvPicPr>
          <p:cNvPr id="70" name="Shape 70" descr="Pearson Logo"/>
          <p:cNvPicPr preferRelativeResize="0"/>
          <p:nvPr/>
        </p:nvPicPr>
        <p:blipFill rotWithShape="1">
          <a:blip r:embed="rId2">
            <a:alphaModFix/>
          </a:blip>
          <a:srcRect/>
          <a:stretch/>
        </p:blipFill>
        <p:spPr>
          <a:xfrm>
            <a:off x="10663202" y="6434394"/>
            <a:ext cx="1223999" cy="279914"/>
          </a:xfrm>
          <a:prstGeom prst="rect">
            <a:avLst/>
          </a:prstGeom>
          <a:noFill/>
          <a:ln>
            <a:noFill/>
          </a:ln>
        </p:spPr>
      </p:pic>
    </p:spTree>
    <p:extLst>
      <p:ext uri="{BB962C8B-B14F-4D97-AF65-F5344CB8AC3E}">
        <p14:creationId xmlns:p14="http://schemas.microsoft.com/office/powerpoint/2010/main" val="37622991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Title and Two Content">
    <p:spTree>
      <p:nvGrpSpPr>
        <p:cNvPr id="1" name="Shape 72"/>
        <p:cNvGrpSpPr/>
        <p:nvPr/>
      </p:nvGrpSpPr>
      <p:grpSpPr>
        <a:xfrm>
          <a:off x="0" y="0"/>
          <a:ext cx="0" cy="0"/>
          <a:chOff x="0" y="0"/>
          <a:chExt cx="0" cy="0"/>
        </a:xfrm>
      </p:grpSpPr>
      <p:sp>
        <p:nvSpPr>
          <p:cNvPr id="73" name="Shape 73"/>
          <p:cNvSpPr txBox="1">
            <a:spLocks noGrp="1"/>
          </p:cNvSpPr>
          <p:nvPr>
            <p:ph type="title"/>
          </p:nvPr>
        </p:nvSpPr>
        <p:spPr>
          <a:xfrm>
            <a:off x="609600" y="215374"/>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4" name="Shape 74"/>
          <p:cNvSpPr txBox="1">
            <a:spLocks noGrp="1"/>
          </p:cNvSpPr>
          <p:nvPr>
            <p:ph type="body" idx="1"/>
          </p:nvPr>
        </p:nvSpPr>
        <p:spPr>
          <a:xfrm>
            <a:off x="609600" y="1600203"/>
            <a:ext cx="10972800" cy="21637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a:p>
        </p:txBody>
      </p:sp>
      <p:sp>
        <p:nvSpPr>
          <p:cNvPr id="75" name="Shape 75"/>
          <p:cNvSpPr txBox="1">
            <a:spLocks noGrp="1"/>
          </p:cNvSpPr>
          <p:nvPr>
            <p:ph type="body" idx="2"/>
          </p:nvPr>
        </p:nvSpPr>
        <p:spPr>
          <a:xfrm>
            <a:off x="609600" y="3962403"/>
            <a:ext cx="10972800" cy="21637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a:p>
        </p:txBody>
      </p:sp>
      <p:sp>
        <p:nvSpPr>
          <p:cNvPr id="77" name="Shape 77"/>
          <p:cNvSpPr txBox="1">
            <a:spLocks noGrp="1"/>
          </p:cNvSpPr>
          <p:nvPr>
            <p:ph type="dt" idx="10"/>
          </p:nvPr>
        </p:nvSpPr>
        <p:spPr>
          <a:xfrm>
            <a:off x="8447618" y="113074"/>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8" name="Shape 78"/>
          <p:cNvSpPr txBox="1">
            <a:spLocks noGrp="1"/>
          </p:cNvSpPr>
          <p:nvPr>
            <p:ph type="sldNum" idx="12"/>
          </p:nvPr>
        </p:nvSpPr>
        <p:spPr>
          <a:xfrm>
            <a:off x="11292417" y="113074"/>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lt1"/>
                </a:solidFill>
                <a:latin typeface="Arial"/>
                <a:ea typeface="Arial"/>
                <a:cs typeface="Arial"/>
                <a:sym typeface="Arial"/>
              </a:rPr>
              <a:t>‹#›</a:t>
            </a:fld>
            <a:endParaRPr lang="en-US" sz="900">
              <a:solidFill>
                <a:schemeClr val="lt1"/>
              </a:solidFill>
              <a:latin typeface="Arial"/>
              <a:ea typeface="Arial"/>
              <a:cs typeface="Arial"/>
              <a:sym typeface="Arial"/>
            </a:endParaRPr>
          </a:p>
        </p:txBody>
      </p:sp>
    </p:spTree>
    <p:extLst>
      <p:ext uri="{BB962C8B-B14F-4D97-AF65-F5344CB8AC3E}">
        <p14:creationId xmlns:p14="http://schemas.microsoft.com/office/powerpoint/2010/main" val="3708781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Shape 79"/>
        <p:cNvGrpSpPr/>
        <p:nvPr/>
      </p:nvGrpSpPr>
      <p:grpSpPr>
        <a:xfrm>
          <a:off x="0" y="0"/>
          <a:ext cx="0" cy="0"/>
          <a:chOff x="0" y="0"/>
          <a:chExt cx="0" cy="0"/>
        </a:xfrm>
      </p:grpSpPr>
      <p:sp>
        <p:nvSpPr>
          <p:cNvPr id="80" name="Shape 80"/>
          <p:cNvSpPr txBox="1">
            <a:spLocks noGrp="1"/>
          </p:cNvSpPr>
          <p:nvPr>
            <p:ph type="title"/>
          </p:nvPr>
        </p:nvSpPr>
        <p:spPr>
          <a:xfrm>
            <a:off x="914400" y="1447803"/>
            <a:ext cx="10363200" cy="2152651"/>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1" name="Shape 81"/>
          <p:cNvSpPr txBox="1">
            <a:spLocks noGrp="1"/>
          </p:cNvSpPr>
          <p:nvPr>
            <p:ph type="body" idx="1"/>
          </p:nvPr>
        </p:nvSpPr>
        <p:spPr>
          <a:xfrm>
            <a:off x="899584" y="3962400"/>
            <a:ext cx="10392835"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457200" marR="0" lvl="1" indent="0" algn="l" rtl="0">
              <a:spcBef>
                <a:spcPts val="600"/>
              </a:spcBef>
              <a:buClr>
                <a:srgbClr val="007FA3"/>
              </a:buClr>
              <a:buFont typeface="Arial"/>
              <a:buNone/>
              <a:defRPr sz="1800" b="0" i="0" u="none" strike="noStrike" cap="none">
                <a:solidFill>
                  <a:srgbClr val="888888"/>
                </a:solidFill>
                <a:latin typeface="Arial"/>
                <a:ea typeface="Arial"/>
                <a:cs typeface="Arial"/>
                <a:sym typeface="Arial"/>
              </a:defRPr>
            </a:lvl2pPr>
            <a:lvl3pPr marL="914400" marR="0" lvl="2" indent="0" algn="l"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4pPr>
            <a:lvl5pPr marL="1828800" marR="0" lvl="4"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5pPr>
            <a:lvl6pPr marL="2286000" marR="0" lvl="5"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6pPr>
            <a:lvl7pPr marL="2743200" marR="0" lvl="6"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7pPr>
            <a:lvl8pPr marL="3200400" marR="0" lvl="7"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8pPr>
            <a:lvl9pPr marL="3657600" marR="0" lvl="8"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9pPr>
          </a:lstStyle>
          <a:p>
            <a:endParaRPr/>
          </a:p>
        </p:txBody>
      </p:sp>
      <p:sp>
        <p:nvSpPr>
          <p:cNvPr id="83" name="Shape 83"/>
          <p:cNvSpPr txBox="1">
            <a:spLocks noGrp="1"/>
          </p:cNvSpPr>
          <p:nvPr>
            <p:ph type="dt" idx="10"/>
          </p:nvPr>
        </p:nvSpPr>
        <p:spPr>
          <a:xfrm>
            <a:off x="8447618" y="113074"/>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4" name="Shape 84"/>
          <p:cNvSpPr txBox="1">
            <a:spLocks noGrp="1"/>
          </p:cNvSpPr>
          <p:nvPr>
            <p:ph type="sldNum" idx="12"/>
          </p:nvPr>
        </p:nvSpPr>
        <p:spPr>
          <a:xfrm>
            <a:off x="11292417" y="113074"/>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lt1"/>
                </a:solidFill>
                <a:latin typeface="Arial"/>
                <a:ea typeface="Arial"/>
                <a:cs typeface="Arial"/>
                <a:sym typeface="Arial"/>
              </a:rPr>
              <a:t>‹#›</a:t>
            </a:fld>
            <a:endParaRPr lang="en-US" sz="900">
              <a:solidFill>
                <a:schemeClr val="lt1"/>
              </a:solidFill>
              <a:latin typeface="Arial"/>
              <a:ea typeface="Arial"/>
              <a:cs typeface="Arial"/>
              <a:sym typeface="Arial"/>
            </a:endParaRPr>
          </a:p>
        </p:txBody>
      </p:sp>
    </p:spTree>
    <p:extLst>
      <p:ext uri="{BB962C8B-B14F-4D97-AF65-F5344CB8AC3E}">
        <p14:creationId xmlns:p14="http://schemas.microsoft.com/office/powerpoint/2010/main" val="10564043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4"/>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3"/>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4" name="Date Placeholder 3"/>
          <p:cNvSpPr>
            <a:spLocks noGrp="1"/>
          </p:cNvSpPr>
          <p:nvPr>
            <p:ph type="dt" sz="half" idx="11"/>
          </p:nvPr>
        </p:nvSpPr>
        <p:spPr/>
        <p:txBody>
          <a:bodyPr/>
          <a:lstStyle/>
          <a:p>
            <a:fld id="{A9DF6EFB-3F44-496C-A842-1E0B3D3B975A}" type="datetimeFigureOut">
              <a:rPr lang="en-US" smtClean="0"/>
              <a:pPr/>
              <a:t>5/21/2019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9600" y="6404416"/>
            <a:ext cx="1224000" cy="279915"/>
          </a:xfrm>
          <a:prstGeom prst="rect">
            <a:avLst/>
          </a:prstGeom>
        </p:spPr>
      </p:pic>
    </p:spTree>
    <p:extLst>
      <p:ext uri="{BB962C8B-B14F-4D97-AF65-F5344CB8AC3E}">
        <p14:creationId xmlns:p14="http://schemas.microsoft.com/office/powerpoint/2010/main" val="894819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1219200" y="1371600"/>
            <a:ext cx="9550400" cy="381000"/>
          </a:xfrm>
        </p:spPr>
        <p:txBody>
          <a:bodyPr/>
          <a:lstStyle>
            <a:lvl1pPr algn="ctr">
              <a:buNone/>
              <a:defRPr sz="2100" b="1" i="0">
                <a:solidFill>
                  <a:schemeClr val="tx2"/>
                </a:solidFill>
              </a:defRPr>
            </a:lvl1pPr>
          </a:lstStyle>
          <a:p>
            <a:pPr lvl="0"/>
            <a:r>
              <a:rPr lang="en-US" dirty="0"/>
              <a:t>Click to edit Master text styles</a:t>
            </a:r>
          </a:p>
        </p:txBody>
      </p:sp>
      <p:sp>
        <p:nvSpPr>
          <p:cNvPr id="5" name="Title 4"/>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601154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117600" y="304800"/>
            <a:ext cx="10390717" cy="1462088"/>
          </a:xfrm>
        </p:spPr>
        <p:txBody>
          <a:bodyPr/>
          <a:lstStyle>
            <a:lvl1pPr>
              <a:defRPr b="1" i="0" baseline="0"/>
            </a:lvl1pPr>
          </a:lstStyle>
          <a:p>
            <a:r>
              <a:rPr lang="en-US" dirty="0"/>
              <a:t>Click to edit Master title style</a:t>
            </a:r>
          </a:p>
        </p:txBody>
      </p:sp>
      <p:sp>
        <p:nvSpPr>
          <p:cNvPr id="3" name="Content Placeholder 2"/>
          <p:cNvSpPr>
            <a:spLocks noGrp="1"/>
          </p:cNvSpPr>
          <p:nvPr>
            <p:ph sz="half" idx="1"/>
          </p:nvPr>
        </p:nvSpPr>
        <p:spPr>
          <a:xfrm>
            <a:off x="15769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601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22288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447800"/>
            <a:ext cx="9550400" cy="381000"/>
          </a:xfrm>
        </p:spPr>
        <p:txBody>
          <a:bodyPr/>
          <a:lstStyle>
            <a:lvl1pPr algn="ctr">
              <a:buNone/>
              <a:defRPr sz="2100" b="1" i="0">
                <a:solidFill>
                  <a:schemeClr val="tx2"/>
                </a:solidFill>
              </a:defRPr>
            </a:lvl1pPr>
          </a:lstStyle>
          <a:p>
            <a:pPr lvl="0"/>
            <a:r>
              <a:rPr lang="en-US" dirty="0"/>
              <a:t>Click to edit Master text styles</a:t>
            </a:r>
          </a:p>
        </p:txBody>
      </p:sp>
    </p:spTree>
    <p:extLst>
      <p:ext uri="{BB962C8B-B14F-4D97-AF65-F5344CB8AC3E}">
        <p14:creationId xmlns:p14="http://schemas.microsoft.com/office/powerpoint/2010/main" val="25182216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143000"/>
          </a:xfrm>
        </p:spPr>
        <p:txBody>
          <a:bodyPr/>
          <a:lstStyle>
            <a:lvl1pPr>
              <a:defRPr sz="3000" b="1"/>
            </a:lvl1pPr>
          </a:lstStyle>
          <a:p>
            <a:r>
              <a:rPr lang="en-US" dirty="0"/>
              <a:t>Click to edit Master title style</a:t>
            </a:r>
          </a:p>
        </p:txBody>
      </p:sp>
      <p:sp>
        <p:nvSpPr>
          <p:cNvPr id="3" name="Content Placeholder 2"/>
          <p:cNvSpPr>
            <a:spLocks noGrp="1"/>
          </p:cNvSpPr>
          <p:nvPr>
            <p:ph idx="1"/>
          </p:nvPr>
        </p:nvSpPr>
        <p:spPr>
          <a:xfrm>
            <a:off x="914400" y="1981200"/>
            <a:ext cx="3962400" cy="4114800"/>
          </a:xfrm>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609600" y="1447800"/>
            <a:ext cx="4267200" cy="381000"/>
          </a:xfrm>
        </p:spPr>
        <p:txBody>
          <a:bodyPr/>
          <a:lstStyle>
            <a:lvl1pPr algn="ctr">
              <a:buNone/>
              <a:defRPr sz="1500" b="0" i="1">
                <a:solidFill>
                  <a:srgbClr val="C00000"/>
                </a:solidFill>
              </a:defRPr>
            </a:lvl1pPr>
          </a:lstStyle>
          <a:p>
            <a:pPr lvl="0"/>
            <a:r>
              <a:rPr lang="en-US" dirty="0"/>
              <a:t>Click to edit Master text styles</a:t>
            </a:r>
          </a:p>
        </p:txBody>
      </p:sp>
      <p:sp>
        <p:nvSpPr>
          <p:cNvPr id="13" name="Content Placeholder 12"/>
          <p:cNvSpPr>
            <a:spLocks noGrp="1"/>
          </p:cNvSpPr>
          <p:nvPr>
            <p:ph sz="quarter" idx="14"/>
          </p:nvPr>
        </p:nvSpPr>
        <p:spPr>
          <a:xfrm>
            <a:off x="5080000" y="1524000"/>
            <a:ext cx="5791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807324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17600" y="304800"/>
            <a:ext cx="10390717" cy="1462088"/>
          </a:xfrm>
        </p:spPr>
        <p:txBody>
          <a:bodyPr/>
          <a:lstStyle/>
          <a:p>
            <a:r>
              <a:rPr lang="en-US"/>
              <a:t>Click to edit Master title style</a:t>
            </a:r>
          </a:p>
        </p:txBody>
      </p:sp>
      <p:sp>
        <p:nvSpPr>
          <p:cNvPr id="3" name="Text Placeholder 2"/>
          <p:cNvSpPr>
            <a:spLocks noGrp="1"/>
          </p:cNvSpPr>
          <p:nvPr>
            <p:ph type="body" sz="half" idx="1"/>
          </p:nvPr>
        </p:nvSpPr>
        <p:spPr>
          <a:xfrm>
            <a:off x="15769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601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95348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426502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Blank">
    <p:spTree>
      <p:nvGrpSpPr>
        <p:cNvPr id="1" name="Shape 51"/>
        <p:cNvGrpSpPr/>
        <p:nvPr/>
      </p:nvGrpSpPr>
      <p:grpSpPr>
        <a:xfrm>
          <a:off x="0" y="0"/>
          <a:ext cx="0" cy="0"/>
          <a:chOff x="0" y="0"/>
          <a:chExt cx="0" cy="0"/>
        </a:xfrm>
      </p:grpSpPr>
      <p:sp>
        <p:nvSpPr>
          <p:cNvPr id="53" name="Shape 53"/>
          <p:cNvSpPr txBox="1">
            <a:spLocks noGrp="1"/>
          </p:cNvSpPr>
          <p:nvPr>
            <p:ph type="dt" idx="10"/>
          </p:nvPr>
        </p:nvSpPr>
        <p:spPr>
          <a:xfrm>
            <a:off x="8447619" y="113076"/>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4" name="Shape 54"/>
          <p:cNvSpPr txBox="1">
            <a:spLocks noGrp="1"/>
          </p:cNvSpPr>
          <p:nvPr>
            <p:ph type="sldNum" idx="12"/>
          </p:nvPr>
        </p:nvSpPr>
        <p:spPr>
          <a:xfrm>
            <a:off x="11292418" y="113076"/>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dk1"/>
                </a:solidFill>
                <a:latin typeface="Arial"/>
                <a:ea typeface="Arial"/>
                <a:cs typeface="Arial"/>
                <a:sym typeface="Arial"/>
              </a:rPr>
              <a:t>‹#›</a:t>
            </a:fld>
            <a:endParaRPr lang="en-US" sz="900">
              <a:solidFill>
                <a:schemeClr val="dk1"/>
              </a:solidFill>
              <a:latin typeface="Arial"/>
              <a:ea typeface="Arial"/>
              <a:cs typeface="Arial"/>
              <a:sym typeface="Arial"/>
            </a:endParaRPr>
          </a:p>
        </p:txBody>
      </p:sp>
      <p:pic>
        <p:nvPicPr>
          <p:cNvPr id="55" name="Shape 55" descr="Pearson Logo"/>
          <p:cNvPicPr preferRelativeResize="0"/>
          <p:nvPr/>
        </p:nvPicPr>
        <p:blipFill rotWithShape="1">
          <a:blip r:embed="rId2">
            <a:alphaModFix/>
          </a:blip>
          <a:srcRect/>
          <a:stretch/>
        </p:blipFill>
        <p:spPr>
          <a:xfrm>
            <a:off x="10663203" y="6434394"/>
            <a:ext cx="1223999" cy="279914"/>
          </a:xfrm>
          <a:prstGeom prst="rect">
            <a:avLst/>
          </a:prstGeom>
          <a:noFill/>
          <a:ln>
            <a:noFill/>
          </a:ln>
        </p:spPr>
      </p:pic>
      <p:sp>
        <p:nvSpPr>
          <p:cNvPr id="56" name="Shape 56"/>
          <p:cNvSpPr txBox="1"/>
          <p:nvPr userDrawn="1"/>
        </p:nvSpPr>
        <p:spPr>
          <a:xfrm>
            <a:off x="1135693" y="6434398"/>
            <a:ext cx="9149912" cy="279915"/>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Verdana"/>
              <a:buNone/>
            </a:pPr>
            <a:endParaRPr lang="en-US" sz="1200" b="0" dirty="0">
              <a:solidFill>
                <a:schemeClr val="dk1"/>
              </a:solidFill>
              <a:latin typeface="Verdana"/>
              <a:ea typeface="Verdana"/>
              <a:cs typeface="Verdana"/>
              <a:sym typeface="Verdana"/>
            </a:endParaRPr>
          </a:p>
        </p:txBody>
      </p:sp>
    </p:spTree>
    <p:extLst>
      <p:ext uri="{BB962C8B-B14F-4D97-AF65-F5344CB8AC3E}">
        <p14:creationId xmlns:p14="http://schemas.microsoft.com/office/powerpoint/2010/main" val="4279932800"/>
      </p:ext>
    </p:extLst>
  </p:cSld>
  <p:clrMapOvr>
    <a:masterClrMapping/>
  </p:clrMapOvr>
  <p:hf sldNum="0" hdr="0" dt="0"/>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Title + Learning Objectives and Content">
    <p:spTree>
      <p:nvGrpSpPr>
        <p:cNvPr id="1" name="Shape 57"/>
        <p:cNvGrpSpPr/>
        <p:nvPr/>
      </p:nvGrpSpPr>
      <p:grpSpPr>
        <a:xfrm>
          <a:off x="0" y="0"/>
          <a:ext cx="0" cy="0"/>
          <a:chOff x="0" y="0"/>
          <a:chExt cx="0" cy="0"/>
        </a:xfrm>
      </p:grpSpPr>
      <p:sp>
        <p:nvSpPr>
          <p:cNvPr id="58" name="Shape 58"/>
          <p:cNvSpPr txBox="1">
            <a:spLocks noGrp="1"/>
          </p:cNvSpPr>
          <p:nvPr>
            <p:ph type="title"/>
          </p:nvPr>
        </p:nvSpPr>
        <p:spPr>
          <a:xfrm>
            <a:off x="609600" y="215371"/>
            <a:ext cx="109728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9" name="Shape 59"/>
          <p:cNvSpPr txBox="1">
            <a:spLocks noGrp="1"/>
          </p:cNvSpPr>
          <p:nvPr>
            <p:ph type="body" idx="1"/>
          </p:nvPr>
        </p:nvSpPr>
        <p:spPr>
          <a:xfrm>
            <a:off x="609600" y="816433"/>
            <a:ext cx="10972800" cy="402769"/>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60" name="Shape 60"/>
          <p:cNvSpPr txBox="1">
            <a:spLocks noGrp="1"/>
          </p:cNvSpPr>
          <p:nvPr>
            <p:ph type="body" idx="2"/>
          </p:nvPr>
        </p:nvSpPr>
        <p:spPr>
          <a:xfrm>
            <a:off x="609600" y="1600205"/>
            <a:ext cx="109728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a:p>
        </p:txBody>
      </p:sp>
      <p:sp>
        <p:nvSpPr>
          <p:cNvPr id="61" name="Shape 61"/>
          <p:cNvSpPr txBox="1">
            <a:spLocks noGrp="1"/>
          </p:cNvSpPr>
          <p:nvPr>
            <p:ph type="ftr" idx="11"/>
          </p:nvPr>
        </p:nvSpPr>
        <p:spPr>
          <a:xfrm>
            <a:off x="125295" y="6172200"/>
            <a:ext cx="11460479" cy="235462"/>
          </a:xfrm>
          <a:prstGeom prst="rect">
            <a:avLst/>
          </a:prstGeom>
          <a:noFill/>
          <a:ln>
            <a:noFill/>
          </a:ln>
        </p:spPr>
        <p:txBody>
          <a:bodyPr lIns="91425" tIns="91425" rIns="91425" bIns="91425" anchor="b" anchorCtr="0"/>
          <a:lstStyle>
            <a:lvl1pPr marL="0" marR="0" lvl="0" indent="0" algn="l" rtl="0">
              <a:spcBef>
                <a:spcPts val="0"/>
              </a:spcBef>
              <a:buNone/>
              <a:defRPr sz="1100">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2" name="Shape 62"/>
          <p:cNvSpPr txBox="1">
            <a:spLocks noGrp="1"/>
          </p:cNvSpPr>
          <p:nvPr>
            <p:ph type="dt" idx="10"/>
          </p:nvPr>
        </p:nvSpPr>
        <p:spPr>
          <a:xfrm>
            <a:off x="8447619" y="113076"/>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3" name="Shape 63"/>
          <p:cNvSpPr txBox="1">
            <a:spLocks noGrp="1"/>
          </p:cNvSpPr>
          <p:nvPr>
            <p:ph type="sldNum" idx="12"/>
          </p:nvPr>
        </p:nvSpPr>
        <p:spPr>
          <a:xfrm>
            <a:off x="11292418" y="113076"/>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lt1"/>
                </a:solidFill>
                <a:latin typeface="Arial"/>
                <a:ea typeface="Arial"/>
                <a:cs typeface="Arial"/>
                <a:sym typeface="Arial"/>
              </a:rPr>
              <a:t>‹#›</a:t>
            </a:fld>
            <a:endParaRPr lang="en-US" sz="900">
              <a:solidFill>
                <a:schemeClr val="lt1"/>
              </a:solidFill>
              <a:latin typeface="Arial"/>
              <a:ea typeface="Arial"/>
              <a:cs typeface="Arial"/>
              <a:sym typeface="Arial"/>
            </a:endParaRPr>
          </a:p>
        </p:txBody>
      </p:sp>
    </p:spTree>
    <p:extLst>
      <p:ext uri="{BB962C8B-B14F-4D97-AF65-F5344CB8AC3E}">
        <p14:creationId xmlns:p14="http://schemas.microsoft.com/office/powerpoint/2010/main" val="255472816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Shape 64"/>
        <p:cNvGrpSpPr/>
        <p:nvPr/>
      </p:nvGrpSpPr>
      <p:grpSpPr>
        <a:xfrm>
          <a:off x="0" y="0"/>
          <a:ext cx="0" cy="0"/>
          <a:chOff x="0" y="0"/>
          <a:chExt cx="0" cy="0"/>
        </a:xfrm>
      </p:grpSpPr>
      <p:sp>
        <p:nvSpPr>
          <p:cNvPr id="65" name="Shape 65"/>
          <p:cNvSpPr txBox="1">
            <a:spLocks noGrp="1"/>
          </p:cNvSpPr>
          <p:nvPr>
            <p:ph type="title"/>
          </p:nvPr>
        </p:nvSpPr>
        <p:spPr>
          <a:xfrm>
            <a:off x="609600" y="228605"/>
            <a:ext cx="10972800" cy="1066799"/>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8" name="Shape 68"/>
          <p:cNvSpPr txBox="1">
            <a:spLocks noGrp="1"/>
          </p:cNvSpPr>
          <p:nvPr>
            <p:ph type="dt" idx="10"/>
          </p:nvPr>
        </p:nvSpPr>
        <p:spPr>
          <a:xfrm>
            <a:off x="8447619" y="113076"/>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9" name="Shape 69"/>
          <p:cNvSpPr txBox="1">
            <a:spLocks noGrp="1"/>
          </p:cNvSpPr>
          <p:nvPr>
            <p:ph type="sldNum" idx="12"/>
          </p:nvPr>
        </p:nvSpPr>
        <p:spPr>
          <a:xfrm>
            <a:off x="11292418" y="113076"/>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dk1"/>
                </a:solidFill>
                <a:latin typeface="Arial"/>
                <a:ea typeface="Arial"/>
                <a:cs typeface="Arial"/>
                <a:sym typeface="Arial"/>
              </a:rPr>
              <a:t>‹#›</a:t>
            </a:fld>
            <a:endParaRPr lang="en-US" sz="900">
              <a:solidFill>
                <a:schemeClr val="dk1"/>
              </a:solidFill>
              <a:latin typeface="Arial"/>
              <a:ea typeface="Arial"/>
              <a:cs typeface="Arial"/>
              <a:sym typeface="Arial"/>
            </a:endParaRPr>
          </a:p>
        </p:txBody>
      </p:sp>
      <p:pic>
        <p:nvPicPr>
          <p:cNvPr id="70" name="Shape 70" descr="Pearson Logo"/>
          <p:cNvPicPr preferRelativeResize="0"/>
          <p:nvPr/>
        </p:nvPicPr>
        <p:blipFill rotWithShape="1">
          <a:blip r:embed="rId2">
            <a:alphaModFix/>
          </a:blip>
          <a:srcRect/>
          <a:stretch/>
        </p:blipFill>
        <p:spPr>
          <a:xfrm>
            <a:off x="10663203" y="6434394"/>
            <a:ext cx="1223999" cy="279914"/>
          </a:xfrm>
          <a:prstGeom prst="rect">
            <a:avLst/>
          </a:prstGeom>
          <a:noFill/>
          <a:ln>
            <a:noFill/>
          </a:ln>
        </p:spPr>
      </p:pic>
    </p:spTree>
    <p:extLst>
      <p:ext uri="{BB962C8B-B14F-4D97-AF65-F5344CB8AC3E}">
        <p14:creationId xmlns:p14="http://schemas.microsoft.com/office/powerpoint/2010/main" val="15943078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Title and Two Content">
    <p:spTree>
      <p:nvGrpSpPr>
        <p:cNvPr id="1" name="Shape 72"/>
        <p:cNvGrpSpPr/>
        <p:nvPr/>
      </p:nvGrpSpPr>
      <p:grpSpPr>
        <a:xfrm>
          <a:off x="0" y="0"/>
          <a:ext cx="0" cy="0"/>
          <a:chOff x="0" y="0"/>
          <a:chExt cx="0" cy="0"/>
        </a:xfrm>
      </p:grpSpPr>
      <p:sp>
        <p:nvSpPr>
          <p:cNvPr id="73" name="Shape 73"/>
          <p:cNvSpPr txBox="1">
            <a:spLocks noGrp="1"/>
          </p:cNvSpPr>
          <p:nvPr>
            <p:ph type="title"/>
          </p:nvPr>
        </p:nvSpPr>
        <p:spPr>
          <a:xfrm>
            <a:off x="609600" y="215376"/>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4" name="Shape 74"/>
          <p:cNvSpPr txBox="1">
            <a:spLocks noGrp="1"/>
          </p:cNvSpPr>
          <p:nvPr>
            <p:ph type="body" idx="1"/>
          </p:nvPr>
        </p:nvSpPr>
        <p:spPr>
          <a:xfrm>
            <a:off x="609600" y="1600205"/>
            <a:ext cx="10972800" cy="21637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a:p>
        </p:txBody>
      </p:sp>
      <p:sp>
        <p:nvSpPr>
          <p:cNvPr id="75" name="Shape 75"/>
          <p:cNvSpPr txBox="1">
            <a:spLocks noGrp="1"/>
          </p:cNvSpPr>
          <p:nvPr>
            <p:ph type="body" idx="2"/>
          </p:nvPr>
        </p:nvSpPr>
        <p:spPr>
          <a:xfrm>
            <a:off x="609600" y="3962405"/>
            <a:ext cx="10972800" cy="21637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a:p>
        </p:txBody>
      </p:sp>
      <p:sp>
        <p:nvSpPr>
          <p:cNvPr id="77" name="Shape 77"/>
          <p:cNvSpPr txBox="1">
            <a:spLocks noGrp="1"/>
          </p:cNvSpPr>
          <p:nvPr>
            <p:ph type="dt" idx="10"/>
          </p:nvPr>
        </p:nvSpPr>
        <p:spPr>
          <a:xfrm>
            <a:off x="8447619" y="113076"/>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8" name="Shape 78"/>
          <p:cNvSpPr txBox="1">
            <a:spLocks noGrp="1"/>
          </p:cNvSpPr>
          <p:nvPr>
            <p:ph type="sldNum" idx="12"/>
          </p:nvPr>
        </p:nvSpPr>
        <p:spPr>
          <a:xfrm>
            <a:off x="11292418" y="113076"/>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lt1"/>
                </a:solidFill>
                <a:latin typeface="Arial"/>
                <a:ea typeface="Arial"/>
                <a:cs typeface="Arial"/>
                <a:sym typeface="Arial"/>
              </a:rPr>
              <a:t>‹#›</a:t>
            </a:fld>
            <a:endParaRPr lang="en-US" sz="900">
              <a:solidFill>
                <a:schemeClr val="lt1"/>
              </a:solidFill>
              <a:latin typeface="Arial"/>
              <a:ea typeface="Arial"/>
              <a:cs typeface="Arial"/>
              <a:sym typeface="Arial"/>
            </a:endParaRPr>
          </a:p>
        </p:txBody>
      </p:sp>
    </p:spTree>
    <p:extLst>
      <p:ext uri="{BB962C8B-B14F-4D97-AF65-F5344CB8AC3E}">
        <p14:creationId xmlns:p14="http://schemas.microsoft.com/office/powerpoint/2010/main" val="1801865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Shape 79"/>
        <p:cNvGrpSpPr/>
        <p:nvPr/>
      </p:nvGrpSpPr>
      <p:grpSpPr>
        <a:xfrm>
          <a:off x="0" y="0"/>
          <a:ext cx="0" cy="0"/>
          <a:chOff x="0" y="0"/>
          <a:chExt cx="0" cy="0"/>
        </a:xfrm>
      </p:grpSpPr>
      <p:sp>
        <p:nvSpPr>
          <p:cNvPr id="80" name="Shape 80"/>
          <p:cNvSpPr txBox="1">
            <a:spLocks noGrp="1"/>
          </p:cNvSpPr>
          <p:nvPr>
            <p:ph type="title"/>
          </p:nvPr>
        </p:nvSpPr>
        <p:spPr>
          <a:xfrm>
            <a:off x="914400" y="1447805"/>
            <a:ext cx="10363200" cy="2152651"/>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1" name="Shape 81"/>
          <p:cNvSpPr txBox="1">
            <a:spLocks noGrp="1"/>
          </p:cNvSpPr>
          <p:nvPr>
            <p:ph type="body" idx="1"/>
          </p:nvPr>
        </p:nvSpPr>
        <p:spPr>
          <a:xfrm>
            <a:off x="899585" y="3962400"/>
            <a:ext cx="10392835"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457200" marR="0" lvl="1" indent="0" algn="l" rtl="0">
              <a:spcBef>
                <a:spcPts val="600"/>
              </a:spcBef>
              <a:buClr>
                <a:srgbClr val="007FA3"/>
              </a:buClr>
              <a:buFont typeface="Arial"/>
              <a:buNone/>
              <a:defRPr sz="1800" b="0" i="0" u="none" strike="noStrike" cap="none">
                <a:solidFill>
                  <a:srgbClr val="888888"/>
                </a:solidFill>
                <a:latin typeface="Arial"/>
                <a:ea typeface="Arial"/>
                <a:cs typeface="Arial"/>
                <a:sym typeface="Arial"/>
              </a:defRPr>
            </a:lvl2pPr>
            <a:lvl3pPr marL="914400" marR="0" lvl="2" indent="0" algn="l"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4pPr>
            <a:lvl5pPr marL="1828800" marR="0" lvl="4"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5pPr>
            <a:lvl6pPr marL="2286000" marR="0" lvl="5"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6pPr>
            <a:lvl7pPr marL="2743200" marR="0" lvl="6"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7pPr>
            <a:lvl8pPr marL="3200400" marR="0" lvl="7"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8pPr>
            <a:lvl9pPr marL="3657600" marR="0" lvl="8"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9pPr>
          </a:lstStyle>
          <a:p>
            <a:endParaRPr/>
          </a:p>
        </p:txBody>
      </p:sp>
      <p:sp>
        <p:nvSpPr>
          <p:cNvPr id="82" name="Shape 82"/>
          <p:cNvSpPr txBox="1">
            <a:spLocks noGrp="1"/>
          </p:cNvSpPr>
          <p:nvPr>
            <p:ph type="ftr" idx="11"/>
          </p:nvPr>
        </p:nvSpPr>
        <p:spPr>
          <a:xfrm>
            <a:off x="125295" y="6172200"/>
            <a:ext cx="11460479" cy="235462"/>
          </a:xfrm>
          <a:prstGeom prst="rect">
            <a:avLst/>
          </a:prstGeom>
          <a:noFill/>
          <a:ln>
            <a:noFill/>
          </a:ln>
        </p:spPr>
        <p:txBody>
          <a:bodyPr lIns="91425" tIns="91425" rIns="91425" bIns="91425" anchor="b" anchorCtr="0"/>
          <a:lstStyle>
            <a:lvl1pPr marL="0" marR="0" lvl="0" indent="0" algn="l" rtl="0">
              <a:spcBef>
                <a:spcPts val="0"/>
              </a:spcBef>
              <a:buNone/>
              <a:defRPr sz="1100">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3" name="Shape 83"/>
          <p:cNvSpPr txBox="1">
            <a:spLocks noGrp="1"/>
          </p:cNvSpPr>
          <p:nvPr>
            <p:ph type="dt" idx="10"/>
          </p:nvPr>
        </p:nvSpPr>
        <p:spPr>
          <a:xfrm>
            <a:off x="8447619" y="113076"/>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4" name="Shape 84"/>
          <p:cNvSpPr txBox="1">
            <a:spLocks noGrp="1"/>
          </p:cNvSpPr>
          <p:nvPr>
            <p:ph type="sldNum" idx="12"/>
          </p:nvPr>
        </p:nvSpPr>
        <p:spPr>
          <a:xfrm>
            <a:off x="11292418" y="113076"/>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lt1"/>
                </a:solidFill>
                <a:latin typeface="Arial"/>
                <a:ea typeface="Arial"/>
                <a:cs typeface="Arial"/>
                <a:sym typeface="Arial"/>
              </a:rPr>
              <a:t>‹#›</a:t>
            </a:fld>
            <a:endParaRPr lang="en-US" sz="900">
              <a:solidFill>
                <a:schemeClr val="lt1"/>
              </a:solidFill>
              <a:latin typeface="Arial"/>
              <a:ea typeface="Arial"/>
              <a:cs typeface="Arial"/>
              <a:sym typeface="Arial"/>
            </a:endParaRPr>
          </a:p>
        </p:txBody>
      </p:sp>
    </p:spTree>
    <p:extLst>
      <p:ext uri="{BB962C8B-B14F-4D97-AF65-F5344CB8AC3E}">
        <p14:creationId xmlns:p14="http://schemas.microsoft.com/office/powerpoint/2010/main" val="9634894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6"/>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5"/>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125292" y="6165342"/>
            <a:ext cx="1146048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5/21/2019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663200" y="6434399"/>
            <a:ext cx="1224000" cy="279915"/>
          </a:xfrm>
          <a:prstGeom prst="rect">
            <a:avLst/>
          </a:prstGeom>
        </p:spPr>
      </p:pic>
    </p:spTree>
    <p:extLst>
      <p:ext uri="{BB962C8B-B14F-4D97-AF65-F5344CB8AC3E}">
        <p14:creationId xmlns:p14="http://schemas.microsoft.com/office/powerpoint/2010/main" val="19178869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1219200" y="1371600"/>
            <a:ext cx="9550400" cy="381000"/>
          </a:xfrm>
        </p:spPr>
        <p:txBody>
          <a:bodyPr/>
          <a:lstStyle>
            <a:lvl1pPr algn="ctr">
              <a:buNone/>
              <a:defRPr sz="2100" b="1" i="0">
                <a:solidFill>
                  <a:schemeClr val="tx2"/>
                </a:solidFill>
              </a:defRPr>
            </a:lvl1pPr>
          </a:lstStyle>
          <a:p>
            <a:pPr lvl="0"/>
            <a:r>
              <a:rPr lang="en-US" dirty="0"/>
              <a:t>Click to edit Master text styles</a:t>
            </a:r>
          </a:p>
        </p:txBody>
      </p:sp>
      <p:sp>
        <p:nvSpPr>
          <p:cNvPr id="5" name="Title 4"/>
          <p:cNvSpPr>
            <a:spLocks noGrp="1"/>
          </p:cNvSpPr>
          <p:nvPr>
            <p:ph type="title"/>
          </p:nvPr>
        </p:nvSpPr>
        <p:spPr/>
        <p:txBody>
          <a:bodyPr/>
          <a:lstStyle/>
          <a:p>
            <a:r>
              <a:rPr lang="en-US" dirty="0"/>
              <a:t>Click to edit Master title style</a:t>
            </a:r>
          </a:p>
        </p:txBody>
      </p:sp>
    </p:spTree>
    <p:extLst>
      <p:ext uri="{BB962C8B-B14F-4D97-AF65-F5344CB8AC3E}">
        <p14:creationId xmlns:p14="http://schemas.microsoft.com/office/powerpoint/2010/main" val="165080699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117600" y="304800"/>
            <a:ext cx="10390717" cy="1462088"/>
          </a:xfrm>
        </p:spPr>
        <p:txBody>
          <a:bodyPr/>
          <a:lstStyle>
            <a:lvl1pPr>
              <a:defRPr b="1" i="0" baseline="0"/>
            </a:lvl1pPr>
          </a:lstStyle>
          <a:p>
            <a:r>
              <a:rPr lang="en-US" dirty="0"/>
              <a:t>Click to edit Master title style</a:t>
            </a:r>
          </a:p>
        </p:txBody>
      </p:sp>
      <p:sp>
        <p:nvSpPr>
          <p:cNvPr id="3" name="Content Placeholder 2"/>
          <p:cNvSpPr>
            <a:spLocks noGrp="1"/>
          </p:cNvSpPr>
          <p:nvPr>
            <p:ph sz="half" idx="1"/>
          </p:nvPr>
        </p:nvSpPr>
        <p:spPr>
          <a:xfrm>
            <a:off x="15769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601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23960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447800"/>
            <a:ext cx="9550400" cy="381000"/>
          </a:xfrm>
        </p:spPr>
        <p:txBody>
          <a:bodyPr/>
          <a:lstStyle>
            <a:lvl1pPr algn="ctr">
              <a:buNone/>
              <a:defRPr sz="2100" b="1" i="0">
                <a:solidFill>
                  <a:schemeClr val="tx2"/>
                </a:solidFill>
              </a:defRPr>
            </a:lvl1pPr>
          </a:lstStyle>
          <a:p>
            <a:pPr lvl="0"/>
            <a:r>
              <a:rPr lang="en-US" dirty="0"/>
              <a:t>Click to edit Master text styles</a:t>
            </a:r>
          </a:p>
        </p:txBody>
      </p:sp>
      <p:sp>
        <p:nvSpPr>
          <p:cNvPr id="6" name="Date Placeholder 5"/>
          <p:cNvSpPr>
            <a:spLocks noGrp="1"/>
          </p:cNvSpPr>
          <p:nvPr>
            <p:ph type="dt" sz="half" idx="14"/>
          </p:nvPr>
        </p:nvSpPr>
        <p:spPr>
          <a:xfrm>
            <a:off x="838200" y="6356356"/>
            <a:ext cx="2743200" cy="365125"/>
          </a:xfrm>
          <a:prstGeom prst="rect">
            <a:avLst/>
          </a:prstGeom>
        </p:spPr>
        <p:txBody>
          <a:bodyPr/>
          <a:lstStyle/>
          <a:p>
            <a:endParaRPr lang="en-US" dirty="0"/>
          </a:p>
        </p:txBody>
      </p:sp>
    </p:spTree>
    <p:extLst>
      <p:ext uri="{BB962C8B-B14F-4D97-AF65-F5344CB8AC3E}">
        <p14:creationId xmlns:p14="http://schemas.microsoft.com/office/powerpoint/2010/main" val="109961393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143000"/>
          </a:xfrm>
        </p:spPr>
        <p:txBody>
          <a:bodyPr/>
          <a:lstStyle>
            <a:lvl1pPr>
              <a:defRPr sz="3000" b="1"/>
            </a:lvl1pPr>
          </a:lstStyle>
          <a:p>
            <a:r>
              <a:rPr lang="en-US" dirty="0"/>
              <a:t>Click to edit Master title style</a:t>
            </a:r>
          </a:p>
        </p:txBody>
      </p:sp>
      <p:sp>
        <p:nvSpPr>
          <p:cNvPr id="3" name="Content Placeholder 2"/>
          <p:cNvSpPr>
            <a:spLocks noGrp="1"/>
          </p:cNvSpPr>
          <p:nvPr>
            <p:ph idx="1"/>
          </p:nvPr>
        </p:nvSpPr>
        <p:spPr>
          <a:xfrm>
            <a:off x="914400" y="1981200"/>
            <a:ext cx="3962400" cy="4114800"/>
          </a:xfrm>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609600" y="1447800"/>
            <a:ext cx="4267200" cy="381000"/>
          </a:xfrm>
        </p:spPr>
        <p:txBody>
          <a:bodyPr/>
          <a:lstStyle>
            <a:lvl1pPr algn="ctr">
              <a:buNone/>
              <a:defRPr sz="1500" b="0" i="1">
                <a:solidFill>
                  <a:srgbClr val="C00000"/>
                </a:solidFill>
              </a:defRPr>
            </a:lvl1pPr>
          </a:lstStyle>
          <a:p>
            <a:pPr lvl="0"/>
            <a:r>
              <a:rPr lang="en-US" dirty="0"/>
              <a:t>Click to edit Master text styles</a:t>
            </a:r>
          </a:p>
        </p:txBody>
      </p:sp>
      <p:sp>
        <p:nvSpPr>
          <p:cNvPr id="13" name="Content Placeholder 12"/>
          <p:cNvSpPr>
            <a:spLocks noGrp="1"/>
          </p:cNvSpPr>
          <p:nvPr>
            <p:ph sz="quarter" idx="14"/>
          </p:nvPr>
        </p:nvSpPr>
        <p:spPr>
          <a:xfrm>
            <a:off x="5080000" y="1524000"/>
            <a:ext cx="5791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6746620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17600" y="304800"/>
            <a:ext cx="10390717" cy="1462088"/>
          </a:xfrm>
        </p:spPr>
        <p:txBody>
          <a:bodyPr/>
          <a:lstStyle/>
          <a:p>
            <a:r>
              <a:rPr lang="en-US"/>
              <a:t>Click to edit Master title style</a:t>
            </a:r>
          </a:p>
        </p:txBody>
      </p:sp>
      <p:sp>
        <p:nvSpPr>
          <p:cNvPr id="3" name="Text Placeholder 2"/>
          <p:cNvSpPr>
            <a:spLocks noGrp="1"/>
          </p:cNvSpPr>
          <p:nvPr>
            <p:ph type="body" sz="half" idx="1"/>
          </p:nvPr>
        </p:nvSpPr>
        <p:spPr>
          <a:xfrm>
            <a:off x="15769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601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560135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7306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theme" Target="../theme/theme3.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theme" Target="../theme/theme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2"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2"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Shape 15" descr="Pearson Logo"/>
          <p:cNvPicPr preferRelativeResize="0"/>
          <p:nvPr userDrawn="1"/>
        </p:nvPicPr>
        <p:blipFill rotWithShape="1">
          <a:blip r:embed="rId15">
            <a:alphaModFix/>
          </a:blip>
          <a:srcRect/>
          <a:stretch/>
        </p:blipFill>
        <p:spPr>
          <a:xfrm>
            <a:off x="949575" y="6388838"/>
            <a:ext cx="1223999" cy="279914"/>
          </a:xfrm>
          <a:prstGeom prst="rect">
            <a:avLst/>
          </a:prstGeom>
          <a:noFill/>
          <a:ln>
            <a:noFill/>
          </a:ln>
        </p:spPr>
      </p:pic>
    </p:spTree>
    <p:extLst>
      <p:ext uri="{BB962C8B-B14F-4D97-AF65-F5344CB8AC3E}">
        <p14:creationId xmlns:p14="http://schemas.microsoft.com/office/powerpoint/2010/main" val="1644812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6" r:id="rId12"/>
    <p:sldLayoutId id="21474836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609600" y="1600201"/>
            <a:ext cx="109728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3" name="Shape 13"/>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kern="0">
              <a:solidFill>
                <a:srgbClr val="FFFFFF"/>
              </a:solidFill>
            </a:endParaRPr>
          </a:p>
        </p:txBody>
      </p:sp>
      <p:sp>
        <p:nvSpPr>
          <p:cNvPr id="14" name="Shape 14"/>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lgn="r">
              <a:buSzPct val="25000"/>
            </a:pPr>
            <a:fld id="{00000000-1234-1234-1234-123412341234}" type="slidenum">
              <a:rPr lang="en-US" sz="900" kern="0">
                <a:solidFill>
                  <a:srgbClr val="FFFFFF"/>
                </a:solidFill>
                <a:ea typeface="Arial"/>
                <a:cs typeface="Arial"/>
                <a:sym typeface="Arial"/>
              </a:rPr>
              <a:pPr algn="r">
                <a:buSzPct val="25000"/>
              </a:pPr>
              <a:t>‹#›</a:t>
            </a:fld>
            <a:endParaRPr lang="en-US" sz="900" kern="0">
              <a:solidFill>
                <a:srgbClr val="FFFFFF"/>
              </a:solidFill>
              <a:ea typeface="Arial"/>
              <a:cs typeface="Arial"/>
              <a:sym typeface="Arial"/>
            </a:endParaRPr>
          </a:p>
        </p:txBody>
      </p:sp>
      <p:pic>
        <p:nvPicPr>
          <p:cNvPr id="15" name="Shape 15" descr="Pearson Logo"/>
          <p:cNvPicPr preferRelativeResize="0"/>
          <p:nvPr/>
        </p:nvPicPr>
        <p:blipFill rotWithShape="1">
          <a:blip r:embed="rId3">
            <a:alphaModFix/>
          </a:blip>
          <a:srcRect/>
          <a:stretch/>
        </p:blipFill>
        <p:spPr>
          <a:xfrm>
            <a:off x="10678191" y="6434394"/>
            <a:ext cx="1223999" cy="279914"/>
          </a:xfrm>
          <a:prstGeom prst="rect">
            <a:avLst/>
          </a:prstGeom>
          <a:noFill/>
          <a:ln>
            <a:noFill/>
          </a:ln>
        </p:spPr>
      </p:pic>
      <p:sp>
        <p:nvSpPr>
          <p:cNvPr id="16" name="Shape 16"/>
          <p:cNvSpPr txBox="1"/>
          <p:nvPr/>
        </p:nvSpPr>
        <p:spPr>
          <a:xfrm>
            <a:off x="609601" y="6413713"/>
            <a:ext cx="8706303" cy="261352"/>
          </a:xfrm>
          <a:prstGeom prst="rect">
            <a:avLst/>
          </a:prstGeom>
          <a:noFill/>
          <a:ln>
            <a:noFill/>
          </a:ln>
        </p:spPr>
        <p:txBody>
          <a:bodyPr lIns="91425" tIns="45700" rIns="91425" bIns="45700" anchor="t" anchorCtr="0">
            <a:noAutofit/>
          </a:bodyPr>
          <a:lstStyle/>
          <a:p>
            <a:pP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
        <p:nvSpPr>
          <p:cNvPr id="8" name="Content Placeholder 1"/>
          <p:cNvSpPr txBox="1"/>
          <p:nvPr userDrawn="1"/>
        </p:nvSpPr>
        <p:spPr>
          <a:xfrm>
            <a:off x="5681480" y="6385452"/>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1090768670"/>
      </p:ext>
    </p:extLst>
  </p:cSld>
  <p:clrMap bg1="lt1" tx1="dk1" bg2="dk2" tx2="lt2" accent1="accent1" accent2="accent2" accent3="accent3" accent4="accent4" accent5="accent5" accent6="accent6" hlink="hlink" folHlink="folHlink"/>
  <p:sldLayoutIdLst>
    <p:sldLayoutId id="2147483694"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609600" y="1600201"/>
            <a:ext cx="109728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3" name="Shape 13"/>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 name="Shape 14"/>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14">
            <a:alphaModFix/>
          </a:blip>
          <a:srcRect/>
          <a:stretch/>
        </p:blipFill>
        <p:spPr>
          <a:xfrm>
            <a:off x="10663201" y="6434394"/>
            <a:ext cx="1223999" cy="279914"/>
          </a:xfrm>
          <a:prstGeom prst="rect">
            <a:avLst/>
          </a:prstGeom>
          <a:noFill/>
          <a:ln>
            <a:noFill/>
          </a:ln>
        </p:spPr>
      </p:pic>
      <p:sp>
        <p:nvSpPr>
          <p:cNvPr id="16" name="Shape 16"/>
          <p:cNvSpPr txBox="1"/>
          <p:nvPr/>
        </p:nvSpPr>
        <p:spPr>
          <a:xfrm>
            <a:off x="609601" y="6413713"/>
            <a:ext cx="8706303" cy="261352"/>
          </a:xfrm>
          <a:prstGeom prst="rect">
            <a:avLst/>
          </a:prstGeom>
          <a:noFill/>
          <a:ln>
            <a:noFill/>
          </a:ln>
        </p:spPr>
        <p:txBody>
          <a:bodyPr lIns="91425" tIns="45700" rIns="91425" bIns="45700" anchor="t" anchorCtr="0">
            <a:noAutofit/>
          </a:bodyPr>
          <a:lstStyle/>
          <a:p>
            <a:pPr>
              <a:spcBef>
                <a:spcPts val="0"/>
              </a:spcBef>
              <a:buClrTx/>
              <a:defRPr/>
            </a:pPr>
            <a:r>
              <a:rPr lang="en-IN" altLang="en-US" sz="1200" dirty="0">
                <a:latin typeface="Verdana" panose="020B0604030504040204" pitchFamily="34" charset="0"/>
                <a:ea typeface="Verdana" panose="020B0604030504040204" pitchFamily="34" charset="0"/>
                <a:cs typeface="Verdana" panose="020B0604030504040204" pitchFamily="34" charset="0"/>
              </a:rPr>
              <a:t>Copyright © 2018 Pearson Education Ltd. All Rights Reserved.</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sp>
        <p:nvSpPr>
          <p:cNvPr id="8" name="Content Placeholder 1"/>
          <p:cNvSpPr txBox="1"/>
          <p:nvPr userDrawn="1"/>
        </p:nvSpPr>
        <p:spPr>
          <a:xfrm>
            <a:off x="5681480" y="6385452"/>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2067881418"/>
      </p:ext>
    </p:extLst>
  </p:cSld>
  <p:clrMap bg1="lt1" tx1="dk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609600" y="215374"/>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609600" y="1600203"/>
            <a:ext cx="109728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3" name="Shape 13"/>
          <p:cNvSpPr txBox="1">
            <a:spLocks noGrp="1"/>
          </p:cNvSpPr>
          <p:nvPr>
            <p:ph type="dt" idx="10"/>
          </p:nvPr>
        </p:nvSpPr>
        <p:spPr>
          <a:xfrm>
            <a:off x="8447618" y="113074"/>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 name="Shape 14"/>
          <p:cNvSpPr txBox="1">
            <a:spLocks noGrp="1"/>
          </p:cNvSpPr>
          <p:nvPr>
            <p:ph type="sldNum" idx="12"/>
          </p:nvPr>
        </p:nvSpPr>
        <p:spPr>
          <a:xfrm>
            <a:off x="11292417" y="113074"/>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14">
            <a:alphaModFix/>
          </a:blip>
          <a:srcRect/>
          <a:stretch/>
        </p:blipFill>
        <p:spPr>
          <a:xfrm>
            <a:off x="10663202" y="6434394"/>
            <a:ext cx="1223999" cy="279914"/>
          </a:xfrm>
          <a:prstGeom prst="rect">
            <a:avLst/>
          </a:prstGeom>
          <a:noFill/>
          <a:ln>
            <a:noFill/>
          </a:ln>
        </p:spPr>
      </p:pic>
      <p:sp>
        <p:nvSpPr>
          <p:cNvPr id="16" name="Shape 16"/>
          <p:cNvSpPr txBox="1"/>
          <p:nvPr/>
        </p:nvSpPr>
        <p:spPr>
          <a:xfrm>
            <a:off x="609602" y="6413713"/>
            <a:ext cx="8706303" cy="261352"/>
          </a:xfrm>
          <a:prstGeom prst="rect">
            <a:avLst/>
          </a:prstGeom>
          <a:noFill/>
          <a:ln>
            <a:noFill/>
          </a:ln>
        </p:spPr>
        <p:txBody>
          <a:bodyPr lIns="91425" tIns="45700" rIns="91425" bIns="45700" anchor="t" anchorCtr="0">
            <a:noAutofit/>
          </a:bodyPr>
          <a:lstStyle/>
          <a:p>
            <a:pPr>
              <a:spcBef>
                <a:spcPts val="0"/>
              </a:spcBef>
              <a:buClrTx/>
              <a:defRPr/>
            </a:pPr>
            <a:r>
              <a:rPr lang="en-IN" altLang="en-US" sz="1200" dirty="0">
                <a:latin typeface="Verdana" panose="020B0604030504040204" pitchFamily="34" charset="0"/>
                <a:ea typeface="Verdana" panose="020B0604030504040204" pitchFamily="34" charset="0"/>
                <a:cs typeface="Verdana" panose="020B0604030504040204" pitchFamily="34" charset="0"/>
              </a:rPr>
              <a:t>Copyright © 2018 Pearson Education Ltd. All Rights Reserved.</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sp>
        <p:nvSpPr>
          <p:cNvPr id="8" name="Content Placeholder 1"/>
          <p:cNvSpPr txBox="1"/>
          <p:nvPr userDrawn="1"/>
        </p:nvSpPr>
        <p:spPr>
          <a:xfrm>
            <a:off x="5681480" y="6385452"/>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2217271806"/>
      </p:ext>
    </p:extLst>
  </p:cSld>
  <p:clrMap bg1="lt1" tx1="dk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2C-2v99paQM"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bTbHwnxCGaI" TargetMode="External"/><Relationship Id="rId2" Type="http://schemas.openxmlformats.org/officeDocument/2006/relationships/hyperlink" Target="https://www.youtube.com/watch?v=2C-2v99paQ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ctrTitle"/>
          </p:nvPr>
        </p:nvSpPr>
        <p:spPr/>
        <p:txBody>
          <a:bodyPr/>
          <a:lstStyle/>
          <a:p>
            <a:r>
              <a:rPr lang="en-GB" b="1" smtClean="0">
                <a:cs typeface="Times New Roman" pitchFamily="18" charset="0"/>
              </a:rPr>
              <a:t>Customer  </a:t>
            </a:r>
            <a:r>
              <a:rPr lang="en-GB" b="1" dirty="0">
                <a:cs typeface="Times New Roman" pitchFamily="18" charset="0"/>
              </a:rPr>
              <a:t>Relationships</a:t>
            </a:r>
          </a:p>
        </p:txBody>
      </p:sp>
      <p:sp>
        <p:nvSpPr>
          <p:cNvPr id="95235" name="Rectangle 3"/>
          <p:cNvSpPr>
            <a:spLocks noGrp="1" noChangeArrowheads="1"/>
          </p:cNvSpPr>
          <p:nvPr>
            <p:ph type="subTitle" idx="1"/>
          </p:nvPr>
        </p:nvSpPr>
        <p:spPr>
          <a:xfrm>
            <a:off x="1828800" y="3886200"/>
            <a:ext cx="9144000" cy="1752600"/>
          </a:xfrm>
        </p:spPr>
        <p:txBody>
          <a:bodyPr/>
          <a:lstStyle/>
          <a:p>
            <a:r>
              <a:rPr lang="en-GB" sz="2800" dirty="0" smtClean="0">
                <a:cs typeface="Times New Roman" pitchFamily="18" charset="0"/>
              </a:rPr>
              <a:t>Implementing </a:t>
            </a:r>
            <a:r>
              <a:rPr lang="en-GB" sz="2800" dirty="0">
                <a:cs typeface="Times New Roman" pitchFamily="18" charset="0"/>
              </a:rPr>
              <a:t>the Relationship</a:t>
            </a:r>
          </a:p>
        </p:txBody>
      </p:sp>
    </p:spTree>
    <p:extLst>
      <p:ext uri="{BB962C8B-B14F-4D97-AF65-F5344CB8AC3E}">
        <p14:creationId xmlns:p14="http://schemas.microsoft.com/office/powerpoint/2010/main" val="39583054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a:spLocks noGrp="1" noChangeArrowheads="1"/>
          </p:cNvSpPr>
          <p:nvPr>
            <p:ph type="title"/>
          </p:nvPr>
        </p:nvSpPr>
        <p:spPr>
          <a:xfrm>
            <a:off x="619961" y="731521"/>
            <a:ext cx="10162339" cy="755003"/>
          </a:xfrm>
        </p:spPr>
        <p:txBody>
          <a:bodyPr>
            <a:noAutofit/>
          </a:bodyPr>
          <a:lstStyle/>
          <a:p>
            <a:r>
              <a:rPr lang="en-US" sz="3600" dirty="0">
                <a:solidFill>
                  <a:srgbClr val="007FA3"/>
                </a:solidFill>
              </a:rPr>
              <a:t>Analyzing and Using Marketing Information</a:t>
            </a:r>
            <a:endParaRPr lang="en-US" sz="3600" b="1" dirty="0">
              <a:solidFill>
                <a:srgbClr val="007FA3"/>
              </a:solidFill>
            </a:endParaRPr>
          </a:p>
        </p:txBody>
      </p:sp>
      <p:sp>
        <p:nvSpPr>
          <p:cNvPr id="3" name="Content Placeholder 2"/>
          <p:cNvSpPr>
            <a:spLocks noGrp="1"/>
          </p:cNvSpPr>
          <p:nvPr>
            <p:ph idx="1"/>
          </p:nvPr>
        </p:nvSpPr>
        <p:spPr>
          <a:xfrm>
            <a:off x="619962" y="1758445"/>
            <a:ext cx="9069916" cy="546606"/>
          </a:xfrm>
        </p:spPr>
        <p:txBody>
          <a:bodyPr>
            <a:normAutofit/>
          </a:bodyPr>
          <a:lstStyle/>
          <a:p>
            <a:pPr marL="0" indent="0">
              <a:buNone/>
            </a:pPr>
            <a:r>
              <a:rPr lang="en-US" sz="3200" b="1" dirty="0"/>
              <a:t>Customer Relationship Management (CRM)</a:t>
            </a:r>
            <a:endParaRPr lang="en-US" sz="3200" dirty="0"/>
          </a:p>
          <a:p>
            <a:pPr marL="0" indent="0">
              <a:buNone/>
            </a:pPr>
            <a:endParaRPr lang="en-US" b="1" dirty="0"/>
          </a:p>
          <a:p>
            <a:pPr marL="0" indent="0">
              <a:buNone/>
            </a:pPr>
            <a:endParaRPr lang="en-US" dirty="0"/>
          </a:p>
        </p:txBody>
      </p:sp>
      <p:sp>
        <p:nvSpPr>
          <p:cNvPr id="2" name="Content Placeholder 1"/>
          <p:cNvSpPr>
            <a:spLocks noGrp="1"/>
          </p:cNvSpPr>
          <p:nvPr>
            <p:ph type="body" sz="quarter" idx="13"/>
          </p:nvPr>
        </p:nvSpPr>
        <p:spPr>
          <a:xfrm>
            <a:off x="623392" y="2924945"/>
            <a:ext cx="11107613" cy="1595703"/>
          </a:xfrm>
        </p:spPr>
        <p:txBody>
          <a:bodyPr>
            <a:normAutofit/>
          </a:bodyPr>
          <a:lstStyle/>
          <a:p>
            <a:pPr marL="0" indent="0" algn="l">
              <a:lnSpc>
                <a:spcPct val="100000"/>
              </a:lnSpc>
            </a:pPr>
            <a:r>
              <a:rPr lang="en-US" sz="2400" i="0" dirty="0">
                <a:solidFill>
                  <a:srgbClr val="000000"/>
                </a:solidFill>
              </a:rPr>
              <a:t>CRM involves managing detailed information about individual customers and carefully managing customer touch points to   maximize customer loyalty.</a:t>
            </a:r>
          </a:p>
          <a:p>
            <a:pPr marL="0" indent="0" algn="l"/>
            <a:endParaRPr lang="en-US" altLang="en-US" sz="2800" i="0" dirty="0">
              <a:solidFill>
                <a:srgbClr val="000000"/>
              </a:solidFill>
            </a:endParaRPr>
          </a:p>
        </p:txBody>
      </p:sp>
    </p:spTree>
    <p:extLst>
      <p:ext uri="{BB962C8B-B14F-4D97-AF65-F5344CB8AC3E}">
        <p14:creationId xmlns:p14="http://schemas.microsoft.com/office/powerpoint/2010/main" val="2386330843"/>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a:spLocks noGrp="1" noChangeArrowheads="1"/>
          </p:cNvSpPr>
          <p:nvPr>
            <p:ph type="title"/>
          </p:nvPr>
        </p:nvSpPr>
        <p:spPr>
          <a:xfrm>
            <a:off x="887281" y="594360"/>
            <a:ext cx="10366635" cy="768962"/>
          </a:xfrm>
        </p:spPr>
        <p:txBody>
          <a:bodyPr>
            <a:noAutofit/>
          </a:bodyPr>
          <a:lstStyle/>
          <a:p>
            <a:pPr algn="ctr"/>
            <a:r>
              <a:rPr lang="en-US" sz="3600" dirty="0">
                <a:solidFill>
                  <a:srgbClr val="007FA3"/>
                </a:solidFill>
              </a:rPr>
              <a:t>Analyzing and Using Marketing Information</a:t>
            </a:r>
            <a:endParaRPr lang="en-US" sz="3600" b="1" dirty="0">
              <a:solidFill>
                <a:srgbClr val="007FA3"/>
              </a:solidFill>
            </a:endParaRPr>
          </a:p>
        </p:txBody>
      </p:sp>
      <p:sp>
        <p:nvSpPr>
          <p:cNvPr id="3" name="Content Placeholder 2"/>
          <p:cNvSpPr>
            <a:spLocks noGrp="1"/>
          </p:cNvSpPr>
          <p:nvPr>
            <p:ph idx="1"/>
          </p:nvPr>
        </p:nvSpPr>
        <p:spPr>
          <a:xfrm>
            <a:off x="1679509" y="1844824"/>
            <a:ext cx="7507816" cy="520920"/>
          </a:xfrm>
        </p:spPr>
        <p:txBody>
          <a:bodyPr>
            <a:normAutofit lnSpcReduction="10000"/>
          </a:bodyPr>
          <a:lstStyle/>
          <a:p>
            <a:pPr marL="0" indent="0">
              <a:buNone/>
            </a:pPr>
            <a:r>
              <a:rPr lang="en-US" sz="3200" b="1" dirty="0"/>
              <a:t>Customer Relationship Management</a:t>
            </a:r>
            <a:endParaRPr lang="en-US" sz="3200" dirty="0"/>
          </a:p>
          <a:p>
            <a:pPr marL="0" indent="0">
              <a:buNone/>
            </a:pPr>
            <a:endParaRPr lang="en-US" b="1" dirty="0"/>
          </a:p>
          <a:p>
            <a:pPr marL="0" indent="0">
              <a:buNone/>
            </a:pPr>
            <a:endParaRPr lang="en-US" dirty="0"/>
          </a:p>
        </p:txBody>
      </p:sp>
      <p:sp>
        <p:nvSpPr>
          <p:cNvPr id="2" name="Content Placeholder 1"/>
          <p:cNvSpPr>
            <a:spLocks noGrp="1"/>
          </p:cNvSpPr>
          <p:nvPr>
            <p:ph type="body" sz="quarter" idx="13"/>
          </p:nvPr>
        </p:nvSpPr>
        <p:spPr>
          <a:xfrm>
            <a:off x="4402665" y="2401994"/>
            <a:ext cx="3335867" cy="625248"/>
          </a:xfrm>
        </p:spPr>
        <p:txBody>
          <a:bodyPr>
            <a:normAutofit fontScale="85000" lnSpcReduction="10000"/>
          </a:bodyPr>
          <a:lstStyle/>
          <a:p>
            <a:pPr algn="l"/>
            <a:r>
              <a:rPr lang="en-US" sz="3200" b="1" i="0" dirty="0">
                <a:solidFill>
                  <a:srgbClr val="000000"/>
                </a:solidFill>
              </a:rPr>
              <a:t>CRM </a:t>
            </a:r>
            <a:r>
              <a:rPr lang="en-US" sz="3200" b="1" i="0" dirty="0" err="1">
                <a:solidFill>
                  <a:srgbClr val="000000"/>
                </a:solidFill>
              </a:rPr>
              <a:t>Touchpoints</a:t>
            </a:r>
            <a:endParaRPr lang="en-US" sz="3200" b="1" i="0" dirty="0">
              <a:solidFill>
                <a:srgbClr val="000000"/>
              </a:solidFill>
            </a:endParaRPr>
          </a:p>
          <a:p>
            <a:pPr marL="0" indent="0" algn="l"/>
            <a:endParaRPr lang="en-US" altLang="en-US" sz="2800" i="0" dirty="0">
              <a:solidFill>
                <a:srgbClr val="000000"/>
              </a:solidFill>
            </a:endParaRPr>
          </a:p>
        </p:txBody>
      </p:sp>
      <p:graphicFrame>
        <p:nvGraphicFramePr>
          <p:cNvPr id="5" name="Content Placeholder 7"/>
          <p:cNvGraphicFramePr>
            <a:graphicFrameLocks noGrp="1"/>
          </p:cNvGraphicFramePr>
          <p:nvPr>
            <p:ph idx="1"/>
            <p:extLst>
              <p:ext uri="{D42A27DB-BD31-4B8C-83A1-F6EECF244321}">
                <p14:modId xmlns:p14="http://schemas.microsoft.com/office/powerpoint/2010/main" val="1803162198"/>
              </p:ext>
            </p:extLst>
          </p:nvPr>
        </p:nvGraphicFramePr>
        <p:xfrm>
          <a:off x="2245009" y="3027242"/>
          <a:ext cx="7408604" cy="25751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6184667"/>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p:txBody>
          <a:bodyPr/>
          <a:lstStyle/>
          <a:p>
            <a:r>
              <a:rPr lang="en-GB"/>
              <a:t>The Grand Plan</a:t>
            </a:r>
          </a:p>
        </p:txBody>
      </p:sp>
      <p:sp>
        <p:nvSpPr>
          <p:cNvPr id="138243" name="Rectangle 3"/>
          <p:cNvSpPr>
            <a:spLocks noGrp="1" noChangeArrowheads="1"/>
          </p:cNvSpPr>
          <p:nvPr>
            <p:ph type="body" idx="1"/>
          </p:nvPr>
        </p:nvSpPr>
        <p:spPr/>
        <p:txBody>
          <a:bodyPr/>
          <a:lstStyle/>
          <a:p>
            <a:pPr marL="609600" indent="-609600">
              <a:buFont typeface="Wingdings" pitchFamily="2" charset="2"/>
              <a:buAutoNum type="arabicPeriod"/>
            </a:pPr>
            <a:r>
              <a:rPr lang="en-GB"/>
              <a:t>Where are we now?</a:t>
            </a:r>
          </a:p>
          <a:p>
            <a:pPr marL="609600" indent="-609600">
              <a:buFont typeface="Wingdings" pitchFamily="2" charset="2"/>
              <a:buAutoNum type="arabicPeriod"/>
            </a:pPr>
            <a:r>
              <a:rPr lang="en-GB"/>
              <a:t>Where do we want to be?</a:t>
            </a:r>
          </a:p>
          <a:p>
            <a:pPr marL="609600" indent="-609600">
              <a:buFont typeface="Wingdings" pitchFamily="2" charset="2"/>
              <a:buAutoNum type="arabicPeriod"/>
            </a:pPr>
            <a:r>
              <a:rPr lang="en-GB" b="1" i="1"/>
              <a:t>How might we get there?</a:t>
            </a:r>
          </a:p>
          <a:p>
            <a:pPr marL="609600" indent="-609600">
              <a:buFont typeface="Wingdings" pitchFamily="2" charset="2"/>
              <a:buAutoNum type="arabicPeriod"/>
            </a:pPr>
            <a:r>
              <a:rPr lang="en-GB"/>
              <a:t>Which way is best?</a:t>
            </a:r>
          </a:p>
          <a:p>
            <a:pPr marL="609600" indent="-609600">
              <a:buFont typeface="Wingdings" pitchFamily="2" charset="2"/>
              <a:buAutoNum type="arabicPeriod"/>
            </a:pPr>
            <a:r>
              <a:rPr lang="en-GB"/>
              <a:t>How can we ensure arrival?</a:t>
            </a:r>
          </a:p>
          <a:p>
            <a:pPr marL="990600" lvl="1" indent="-533400"/>
            <a:endParaRPr lang="en-GB" sz="2400"/>
          </a:p>
          <a:p>
            <a:pPr marL="990600" lvl="1" indent="-533400"/>
            <a:r>
              <a:rPr lang="en-GB" sz="2400"/>
              <a:t>We are now looking at how might we get there</a:t>
            </a:r>
          </a:p>
        </p:txBody>
      </p:sp>
    </p:spTree>
    <p:extLst>
      <p:ext uri="{BB962C8B-B14F-4D97-AF65-F5344CB8AC3E}">
        <p14:creationId xmlns:p14="http://schemas.microsoft.com/office/powerpoint/2010/main" val="32777140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Loyalty Ladder</a:t>
            </a:r>
            <a:endParaRPr lang="en-GB" dirty="0"/>
          </a:p>
        </p:txBody>
      </p:sp>
      <p:sp>
        <p:nvSpPr>
          <p:cNvPr id="3" name="Content Placeholder 2"/>
          <p:cNvSpPr>
            <a:spLocks noGrp="1"/>
          </p:cNvSpPr>
          <p:nvPr>
            <p:ph idx="1"/>
          </p:nvPr>
        </p:nvSpPr>
        <p:spPr/>
        <p:txBody>
          <a:bodyPr/>
          <a:lstStyle/>
          <a:p>
            <a:r>
              <a:rPr lang="en-GB" sz="2800" dirty="0" smtClean="0"/>
              <a:t>The loyalty ladder is a relationship marketing concept that sees customers move through relationship levels.</a:t>
            </a:r>
          </a:p>
          <a:p>
            <a:r>
              <a:rPr lang="en-GB" sz="2800" dirty="0" smtClean="0"/>
              <a:t>Starting at the bottom as </a:t>
            </a:r>
          </a:p>
          <a:p>
            <a:r>
              <a:rPr lang="en-GB" sz="2800" dirty="0" smtClean="0"/>
              <a:t>PROSPECTS- Those customers who intend to purchase but have not done so.</a:t>
            </a:r>
            <a:endParaRPr lang="en-GB" sz="2800" dirty="0"/>
          </a:p>
        </p:txBody>
      </p:sp>
    </p:spTree>
    <p:extLst>
      <p:ext uri="{BB962C8B-B14F-4D97-AF65-F5344CB8AC3E}">
        <p14:creationId xmlns:p14="http://schemas.microsoft.com/office/powerpoint/2010/main" val="15087394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Loyalty Ladder</a:t>
            </a:r>
            <a:endParaRPr lang="en-GB" dirty="0"/>
          </a:p>
        </p:txBody>
      </p:sp>
      <p:sp>
        <p:nvSpPr>
          <p:cNvPr id="3" name="Content Placeholder 2"/>
          <p:cNvSpPr>
            <a:spLocks noGrp="1"/>
          </p:cNvSpPr>
          <p:nvPr>
            <p:ph idx="1"/>
          </p:nvPr>
        </p:nvSpPr>
        <p:spPr/>
        <p:txBody>
          <a:bodyPr/>
          <a:lstStyle/>
          <a:p>
            <a:r>
              <a:rPr lang="en-GB" dirty="0" smtClean="0"/>
              <a:t>Customers- First Time Purchases</a:t>
            </a:r>
          </a:p>
          <a:p>
            <a:r>
              <a:rPr lang="en-GB" dirty="0" smtClean="0"/>
              <a:t>Client- Repeat Purchases</a:t>
            </a:r>
          </a:p>
          <a:p>
            <a:r>
              <a:rPr lang="en-GB" dirty="0" smtClean="0"/>
              <a:t>Supporter- Tries New Product</a:t>
            </a:r>
          </a:p>
          <a:p>
            <a:r>
              <a:rPr lang="en-GB" dirty="0" smtClean="0"/>
              <a:t>Brand Champion- Advocate</a:t>
            </a:r>
            <a:endParaRPr lang="en-GB" dirty="0"/>
          </a:p>
        </p:txBody>
      </p:sp>
    </p:spTree>
    <p:extLst>
      <p:ext uri="{BB962C8B-B14F-4D97-AF65-F5344CB8AC3E}">
        <p14:creationId xmlns:p14="http://schemas.microsoft.com/office/powerpoint/2010/main" val="220960292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Activity 1</a:t>
            </a:r>
            <a:endParaRPr lang="en-GB" dirty="0"/>
          </a:p>
        </p:txBody>
      </p:sp>
      <p:sp>
        <p:nvSpPr>
          <p:cNvPr id="3" name="Content Placeholder 2"/>
          <p:cNvSpPr>
            <a:spLocks noGrp="1"/>
          </p:cNvSpPr>
          <p:nvPr>
            <p:ph idx="1"/>
          </p:nvPr>
        </p:nvSpPr>
        <p:spPr/>
        <p:txBody>
          <a:bodyPr/>
          <a:lstStyle/>
          <a:p>
            <a:r>
              <a:rPr lang="en-GB" dirty="0" smtClean="0"/>
              <a:t>Identify </a:t>
            </a:r>
          </a:p>
          <a:p>
            <a:endParaRPr lang="en-GB" dirty="0"/>
          </a:p>
        </p:txBody>
      </p:sp>
    </p:spTree>
    <p:extLst>
      <p:ext uri="{BB962C8B-B14F-4D97-AF65-F5344CB8AC3E}">
        <p14:creationId xmlns:p14="http://schemas.microsoft.com/office/powerpoint/2010/main" val="1967630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Reichheld’s</a:t>
            </a:r>
            <a:r>
              <a:rPr lang="en-GB" dirty="0" smtClean="0"/>
              <a:t> Research</a:t>
            </a:r>
            <a:endParaRPr lang="en-GB" dirty="0"/>
          </a:p>
        </p:txBody>
      </p:sp>
      <p:sp>
        <p:nvSpPr>
          <p:cNvPr id="3" name="Content Placeholder 2"/>
          <p:cNvSpPr>
            <a:spLocks noGrp="1"/>
          </p:cNvSpPr>
          <p:nvPr>
            <p:ph idx="1"/>
          </p:nvPr>
        </p:nvSpPr>
        <p:spPr/>
        <p:txBody>
          <a:bodyPr/>
          <a:lstStyle/>
          <a:p>
            <a:r>
              <a:rPr lang="en-GB" dirty="0" err="1" smtClean="0"/>
              <a:t>Reichheld</a:t>
            </a:r>
            <a:r>
              <a:rPr lang="en-GB" dirty="0" smtClean="0"/>
              <a:t> identify:</a:t>
            </a:r>
          </a:p>
          <a:p>
            <a:r>
              <a:rPr lang="en-GB" sz="2400" dirty="0" smtClean="0"/>
              <a:t>Some organisations have more loyal customers, loyal employees and loyal shareholders than it’s competitors</a:t>
            </a:r>
            <a:r>
              <a:rPr lang="en-GB" dirty="0" smtClean="0"/>
              <a:t>.</a:t>
            </a:r>
          </a:p>
          <a:p>
            <a:r>
              <a:rPr lang="en-GB" sz="2400" dirty="0" smtClean="0"/>
              <a:t>This leads to ‘happy employees create happy customers’ and this can create a good relationship.</a:t>
            </a:r>
          </a:p>
          <a:p>
            <a:r>
              <a:rPr lang="en-GB" sz="2400" dirty="0" smtClean="0"/>
              <a:t>Loyalty leaders target their efforts towards prospects who are likely to be loyal in the first place- initial segmentation research important.</a:t>
            </a:r>
            <a:endParaRPr lang="en-GB" sz="2400" dirty="0"/>
          </a:p>
        </p:txBody>
      </p:sp>
    </p:spTree>
    <p:extLst>
      <p:ext uri="{BB962C8B-B14F-4D97-AF65-F5344CB8AC3E}">
        <p14:creationId xmlns:p14="http://schemas.microsoft.com/office/powerpoint/2010/main" val="303865584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Humby’s</a:t>
            </a:r>
            <a:r>
              <a:rPr lang="en-GB" dirty="0" smtClean="0"/>
              <a:t> Scoring Points</a:t>
            </a:r>
            <a:endParaRPr lang="en-GB" dirty="0"/>
          </a:p>
        </p:txBody>
      </p:sp>
      <p:sp>
        <p:nvSpPr>
          <p:cNvPr id="3" name="Content Placeholder 2"/>
          <p:cNvSpPr>
            <a:spLocks noGrp="1"/>
          </p:cNvSpPr>
          <p:nvPr>
            <p:ph idx="1"/>
          </p:nvPr>
        </p:nvSpPr>
        <p:spPr/>
        <p:txBody>
          <a:bodyPr/>
          <a:lstStyle/>
          <a:p>
            <a:r>
              <a:rPr lang="en-GB" sz="2400" dirty="0" smtClean="0"/>
              <a:t>If a customer gains a benefit then the benefit will become an aspiration for their friends etc.</a:t>
            </a:r>
          </a:p>
          <a:p>
            <a:r>
              <a:rPr lang="en-GB" sz="2400" dirty="0" smtClean="0"/>
              <a:t>When is the benefit obvious to the customer?</a:t>
            </a:r>
          </a:p>
          <a:p>
            <a:r>
              <a:rPr lang="en-GB" sz="2400" dirty="0" smtClean="0"/>
              <a:t>How many points do you have to accrue to gain a </a:t>
            </a:r>
            <a:r>
              <a:rPr lang="en-GB" sz="2400" dirty="0" smtClean="0"/>
              <a:t>benefit in </a:t>
            </a:r>
            <a:r>
              <a:rPr lang="en-GB" sz="2400" dirty="0" err="1" smtClean="0"/>
              <a:t>Tecso</a:t>
            </a:r>
            <a:r>
              <a:rPr lang="en-GB" sz="2400" dirty="0" smtClean="0"/>
              <a:t> Club Card?</a:t>
            </a:r>
            <a:endParaRPr lang="en-GB" sz="2400" dirty="0" smtClean="0"/>
          </a:p>
          <a:p>
            <a:r>
              <a:rPr lang="en-GB" sz="2400" dirty="0" smtClean="0"/>
              <a:t>Is it at the top when you may gain most </a:t>
            </a:r>
            <a:r>
              <a:rPr lang="en-GB" sz="2400" dirty="0" smtClean="0"/>
              <a:t>benefit-</a:t>
            </a:r>
          </a:p>
          <a:p>
            <a:r>
              <a:rPr lang="en-GB" sz="2400" dirty="0" smtClean="0"/>
              <a:t>The </a:t>
            </a:r>
            <a:r>
              <a:rPr lang="en-GB" sz="2400" dirty="0" smtClean="0"/>
              <a:t>most important part is at the bottom of the loyalty ladder- need to ensure you build the relationship.</a:t>
            </a:r>
            <a:endParaRPr lang="en-GB" sz="2400" dirty="0"/>
          </a:p>
        </p:txBody>
      </p:sp>
    </p:spTree>
    <p:extLst>
      <p:ext uri="{BB962C8B-B14F-4D97-AF65-F5344CB8AC3E}">
        <p14:creationId xmlns:p14="http://schemas.microsoft.com/office/powerpoint/2010/main" val="256734862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2"/>
          <a:srcRect l="37880" t="30826" r="38946" b="27507"/>
          <a:stretch>
            <a:fillRect/>
          </a:stretch>
        </p:blipFill>
        <p:spPr bwMode="auto">
          <a:xfrm>
            <a:off x="7356088" y="2071679"/>
            <a:ext cx="4835913" cy="4075753"/>
          </a:xfrm>
          <a:prstGeom prst="rect">
            <a:avLst/>
          </a:prstGeom>
          <a:noFill/>
          <a:ln w="9525" cap="flat" cmpd="sng">
            <a:noFill/>
            <a:prstDash val="solid"/>
            <a:miter lim="800000"/>
            <a:headEnd type="none" w="med" len="med"/>
            <a:tailEnd type="none" w="med" len="med"/>
          </a:ln>
          <a:effectLst/>
        </p:spPr>
      </p:pic>
      <p:sp>
        <p:nvSpPr>
          <p:cNvPr id="2" name="Title 1"/>
          <p:cNvSpPr>
            <a:spLocks noGrp="1"/>
          </p:cNvSpPr>
          <p:nvPr>
            <p:ph type="title"/>
          </p:nvPr>
        </p:nvSpPr>
        <p:spPr>
          <a:xfrm>
            <a:off x="1428717" y="617538"/>
            <a:ext cx="10572824" cy="1143000"/>
          </a:xfrm>
        </p:spPr>
        <p:txBody>
          <a:bodyPr/>
          <a:lstStyle/>
          <a:p>
            <a:r>
              <a:rPr lang="en-GB" dirty="0" smtClean="0"/>
              <a:t>McKinsey’s Seven S Framework</a:t>
            </a:r>
            <a:endParaRPr lang="en-GB" dirty="0"/>
          </a:p>
        </p:txBody>
      </p:sp>
      <p:sp>
        <p:nvSpPr>
          <p:cNvPr id="3" name="Content Placeholder 2"/>
          <p:cNvSpPr>
            <a:spLocks noGrp="1"/>
          </p:cNvSpPr>
          <p:nvPr>
            <p:ph idx="1"/>
          </p:nvPr>
        </p:nvSpPr>
        <p:spPr>
          <a:xfrm>
            <a:off x="380960" y="2071678"/>
            <a:ext cx="7239051" cy="3971924"/>
          </a:xfrm>
        </p:spPr>
        <p:txBody>
          <a:bodyPr/>
          <a:lstStyle/>
          <a:p>
            <a:r>
              <a:rPr lang="en-GB" sz="1800" dirty="0" smtClean="0"/>
              <a:t>The Seven S Framework was developed by Tom Peters and Robert Waterman in the early 1980s (</a:t>
            </a:r>
            <a:r>
              <a:rPr lang="en-GB" sz="1800" dirty="0">
                <a:solidFill>
                  <a:schemeClr val="tx1"/>
                </a:solidFill>
                <a:latin typeface="+mn-lt"/>
                <a:ea typeface="+mn-ea"/>
                <a:cs typeface="+mn-cs"/>
              </a:rPr>
              <a:t>summarised by Waterman et </a:t>
            </a:r>
            <a:r>
              <a:rPr lang="en-GB" sz="1800" dirty="0" smtClean="0">
                <a:solidFill>
                  <a:schemeClr val="tx1"/>
                </a:solidFill>
                <a:latin typeface="+mn-lt"/>
                <a:ea typeface="+mn-ea"/>
                <a:cs typeface="+mn-cs"/>
              </a:rPr>
              <a:t>al., 1980</a:t>
            </a:r>
            <a:r>
              <a:rPr lang="en-GB" sz="1800" dirty="0">
                <a:solidFill>
                  <a:schemeClr val="tx1"/>
                </a:solidFill>
                <a:latin typeface="+mn-lt"/>
                <a:ea typeface="+mn-ea"/>
                <a:cs typeface="+mn-cs"/>
              </a:rPr>
              <a:t>) </a:t>
            </a:r>
            <a:r>
              <a:rPr lang="en-GB" sz="1800" dirty="0" smtClean="0"/>
              <a:t>whilst working as consultants at the McKinsey &amp; Company consulting firm.</a:t>
            </a:r>
          </a:p>
          <a:p>
            <a:pPr>
              <a:buNone/>
            </a:pPr>
            <a:endParaRPr lang="en-GB" sz="800" dirty="0" smtClean="0"/>
          </a:p>
          <a:p>
            <a:r>
              <a:rPr lang="en-GB" sz="1800" dirty="0" smtClean="0"/>
              <a:t>The basic premise of the model is that there are seven internal aspects of an organization that need to be aligned if it is to be successful. The 7S model can be used to:</a:t>
            </a:r>
          </a:p>
          <a:p>
            <a:pPr lvl="1"/>
            <a:r>
              <a:rPr lang="en-GB" sz="1600" dirty="0" smtClean="0"/>
              <a:t>Improve the performance of a company.</a:t>
            </a:r>
          </a:p>
          <a:p>
            <a:pPr lvl="1"/>
            <a:r>
              <a:rPr lang="en-GB" sz="1600" dirty="0" smtClean="0"/>
              <a:t>Examine the likely effects of future changes within a company.</a:t>
            </a:r>
          </a:p>
          <a:p>
            <a:pPr lvl="1"/>
            <a:r>
              <a:rPr lang="en-GB" sz="1600" dirty="0" smtClean="0"/>
              <a:t>Align departments and processes during a merger or acquisition.</a:t>
            </a:r>
          </a:p>
          <a:p>
            <a:pPr lvl="1"/>
            <a:r>
              <a:rPr lang="en-GB" sz="1600" dirty="0" smtClean="0"/>
              <a:t>Determine how best to implement a proposed strategy</a:t>
            </a:r>
          </a:p>
          <a:p>
            <a:pPr>
              <a:buNone/>
            </a:pPr>
            <a:endParaRPr lang="en-GB" dirty="0"/>
          </a:p>
        </p:txBody>
      </p:sp>
    </p:spTree>
    <p:extLst>
      <p:ext uri="{BB962C8B-B14F-4D97-AF65-F5344CB8AC3E}">
        <p14:creationId xmlns:p14="http://schemas.microsoft.com/office/powerpoint/2010/main" val="392895097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Grp="1" noChangeArrowheads="1"/>
          </p:cNvSpPr>
          <p:nvPr>
            <p:ph type="title"/>
          </p:nvPr>
        </p:nvSpPr>
        <p:spPr/>
        <p:txBody>
          <a:bodyPr/>
          <a:lstStyle/>
          <a:p>
            <a:r>
              <a:rPr lang="en-GB" sz="4000" dirty="0"/>
              <a:t>McKinsey’s Seven S Framework</a:t>
            </a:r>
            <a:endParaRPr lang="en-US" sz="4000" dirty="0"/>
          </a:p>
        </p:txBody>
      </p:sp>
      <p:sp>
        <p:nvSpPr>
          <p:cNvPr id="183299" name="Rectangle 3"/>
          <p:cNvSpPr>
            <a:spLocks noGrp="1" noChangeArrowheads="1"/>
          </p:cNvSpPr>
          <p:nvPr>
            <p:ph type="body" idx="1"/>
          </p:nvPr>
        </p:nvSpPr>
        <p:spPr>
          <a:xfrm>
            <a:off x="476211" y="2017714"/>
            <a:ext cx="11334829" cy="4579937"/>
          </a:xfrm>
        </p:spPr>
        <p:txBody>
          <a:bodyPr>
            <a:normAutofit fontScale="92500" lnSpcReduction="10000"/>
          </a:bodyPr>
          <a:lstStyle/>
          <a:p>
            <a:pPr>
              <a:lnSpc>
                <a:spcPct val="80000"/>
              </a:lnSpc>
            </a:pPr>
            <a:r>
              <a:rPr lang="en-GB" sz="2000" b="1" dirty="0" smtClean="0"/>
              <a:t>Strategy: 		</a:t>
            </a:r>
            <a:r>
              <a:rPr lang="en-GB" sz="1800" dirty="0" smtClean="0"/>
              <a:t>senior </a:t>
            </a:r>
            <a:r>
              <a:rPr lang="en-GB" sz="1800" dirty="0"/>
              <a:t>management’s plan of </a:t>
            </a:r>
            <a:r>
              <a:rPr lang="en-GB" sz="1800" dirty="0" smtClean="0"/>
              <a:t>action devised to 				maintain and build competitive advantage </a:t>
            </a:r>
          </a:p>
          <a:p>
            <a:pPr>
              <a:lnSpc>
                <a:spcPct val="80000"/>
              </a:lnSpc>
              <a:buNone/>
            </a:pPr>
            <a:endParaRPr lang="en-GB" sz="1200" dirty="0" smtClean="0"/>
          </a:p>
          <a:p>
            <a:pPr>
              <a:lnSpc>
                <a:spcPct val="80000"/>
              </a:lnSpc>
            </a:pPr>
            <a:r>
              <a:rPr lang="en-GB" sz="2000" b="1" dirty="0" smtClean="0"/>
              <a:t>Structure:		</a:t>
            </a:r>
            <a:r>
              <a:rPr lang="en-GB" sz="1800" dirty="0" smtClean="0"/>
              <a:t>the </a:t>
            </a:r>
            <a:r>
              <a:rPr lang="en-GB" sz="1800" dirty="0"/>
              <a:t>way resources and responsibilities are </a:t>
            </a:r>
            <a:r>
              <a:rPr lang="en-GB" sz="1800" dirty="0" smtClean="0"/>
              <a:t>allocated </a:t>
            </a:r>
          </a:p>
          <a:p>
            <a:pPr lvl="1">
              <a:lnSpc>
                <a:spcPct val="80000"/>
              </a:lnSpc>
              <a:buNone/>
            </a:pPr>
            <a:endParaRPr lang="en-GB" sz="1200" b="1" dirty="0"/>
          </a:p>
          <a:p>
            <a:pPr>
              <a:lnSpc>
                <a:spcPct val="80000"/>
              </a:lnSpc>
            </a:pPr>
            <a:r>
              <a:rPr lang="en-GB" sz="2000" b="1" dirty="0" smtClean="0"/>
              <a:t>Systems: 		</a:t>
            </a:r>
            <a:r>
              <a:rPr lang="en-GB" sz="1800" dirty="0" smtClean="0"/>
              <a:t>mechanisms</a:t>
            </a:r>
            <a:r>
              <a:rPr lang="en-GB" sz="1800" dirty="0"/>
              <a:t>, procedures and processes by which tasks </a:t>
            </a:r>
            <a:r>
              <a:rPr lang="en-GB" sz="1800" dirty="0" smtClean="0"/>
              <a:t>			are completed</a:t>
            </a:r>
          </a:p>
          <a:p>
            <a:pPr>
              <a:lnSpc>
                <a:spcPct val="80000"/>
              </a:lnSpc>
              <a:buNone/>
            </a:pPr>
            <a:endParaRPr lang="en-GB" sz="1200" dirty="0" smtClean="0"/>
          </a:p>
          <a:p>
            <a:pPr>
              <a:lnSpc>
                <a:spcPct val="80000"/>
              </a:lnSpc>
            </a:pPr>
            <a:r>
              <a:rPr lang="en-GB" sz="2000" b="1" dirty="0" smtClean="0"/>
              <a:t>Shared values: 	</a:t>
            </a:r>
            <a:r>
              <a:rPr lang="en-GB" sz="1800" dirty="0" smtClean="0"/>
              <a:t>the core values of the company that are evidenced in </a:t>
            </a:r>
          </a:p>
          <a:p>
            <a:pPr>
              <a:lnSpc>
                <a:spcPct val="80000"/>
              </a:lnSpc>
              <a:buNone/>
            </a:pPr>
            <a:r>
              <a:rPr lang="en-GB" sz="1800" dirty="0" smtClean="0"/>
              <a:t>				the corporate culture and the general work ethic</a:t>
            </a:r>
          </a:p>
          <a:p>
            <a:pPr>
              <a:lnSpc>
                <a:spcPct val="80000"/>
              </a:lnSpc>
              <a:buNone/>
            </a:pPr>
            <a:endParaRPr lang="en-GB" sz="1200" b="1" dirty="0"/>
          </a:p>
          <a:p>
            <a:pPr>
              <a:lnSpc>
                <a:spcPct val="80000"/>
              </a:lnSpc>
            </a:pPr>
            <a:r>
              <a:rPr lang="en-GB" sz="2000" b="1" dirty="0" smtClean="0"/>
              <a:t>Style:		</a:t>
            </a:r>
            <a:r>
              <a:rPr lang="en-GB" sz="1800" dirty="0" smtClean="0"/>
              <a:t>organisational </a:t>
            </a:r>
            <a:r>
              <a:rPr lang="en-GB" sz="1800" dirty="0"/>
              <a:t>culture and management </a:t>
            </a:r>
            <a:r>
              <a:rPr lang="en-GB" sz="1800" dirty="0" smtClean="0"/>
              <a:t>style</a:t>
            </a:r>
          </a:p>
          <a:p>
            <a:pPr>
              <a:lnSpc>
                <a:spcPct val="80000"/>
              </a:lnSpc>
              <a:buNone/>
            </a:pPr>
            <a:endParaRPr lang="en-GB" sz="1200" b="1" dirty="0"/>
          </a:p>
          <a:p>
            <a:pPr>
              <a:lnSpc>
                <a:spcPct val="80000"/>
              </a:lnSpc>
            </a:pPr>
            <a:r>
              <a:rPr lang="en-GB" sz="2000" b="1" dirty="0" smtClean="0"/>
              <a:t>Skills:		</a:t>
            </a:r>
            <a:r>
              <a:rPr lang="en-GB" sz="1800" dirty="0" smtClean="0"/>
              <a:t>corporate </a:t>
            </a:r>
            <a:r>
              <a:rPr lang="en-GB" sz="1800" dirty="0"/>
              <a:t>strengths and core </a:t>
            </a:r>
            <a:r>
              <a:rPr lang="en-GB" sz="1800" dirty="0" smtClean="0"/>
              <a:t>competencies of the 				employees working for the company</a:t>
            </a:r>
          </a:p>
          <a:p>
            <a:pPr>
              <a:lnSpc>
                <a:spcPct val="80000"/>
              </a:lnSpc>
              <a:buNone/>
            </a:pPr>
            <a:endParaRPr lang="en-GB" sz="1200" b="1" dirty="0"/>
          </a:p>
          <a:p>
            <a:pPr>
              <a:lnSpc>
                <a:spcPct val="80000"/>
              </a:lnSpc>
            </a:pPr>
            <a:r>
              <a:rPr lang="en-GB" sz="2000" b="1" dirty="0" smtClean="0"/>
              <a:t>Staff:		</a:t>
            </a:r>
            <a:r>
              <a:rPr lang="en-GB" sz="1800" dirty="0" smtClean="0"/>
              <a:t>human </a:t>
            </a:r>
            <a:r>
              <a:rPr lang="en-GB" sz="1800" dirty="0"/>
              <a:t>resources and policies by which they are </a:t>
            </a:r>
            <a:r>
              <a:rPr lang="en-GB" sz="1800" dirty="0" smtClean="0"/>
              <a:t>				managed</a:t>
            </a:r>
            <a:endParaRPr lang="en-GB" sz="1800" b="1" dirty="0"/>
          </a:p>
          <a:p>
            <a:pPr>
              <a:lnSpc>
                <a:spcPct val="80000"/>
              </a:lnSpc>
              <a:buNone/>
            </a:pPr>
            <a:endParaRPr lang="en-GB" sz="1800" dirty="0" smtClean="0"/>
          </a:p>
          <a:p>
            <a:pPr lvl="1">
              <a:lnSpc>
                <a:spcPct val="80000"/>
              </a:lnSpc>
            </a:pPr>
            <a:endParaRPr lang="en-US" sz="1800" dirty="0"/>
          </a:p>
        </p:txBody>
      </p:sp>
    </p:spTree>
    <p:extLst>
      <p:ext uri="{BB962C8B-B14F-4D97-AF65-F5344CB8AC3E}">
        <p14:creationId xmlns:p14="http://schemas.microsoft.com/office/powerpoint/2010/main" val="2441481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lstStyle/>
          <a:p>
            <a:r>
              <a:rPr lang="en-GB" sz="4000"/>
              <a:t>Strategy, structure and systems</a:t>
            </a:r>
            <a:endParaRPr lang="en-US" sz="4000"/>
          </a:p>
        </p:txBody>
      </p:sp>
      <p:sp>
        <p:nvSpPr>
          <p:cNvPr id="185347" name="Rectangle 3"/>
          <p:cNvSpPr>
            <a:spLocks noGrp="1" noChangeArrowheads="1"/>
          </p:cNvSpPr>
          <p:nvPr>
            <p:ph type="body" idx="1"/>
          </p:nvPr>
        </p:nvSpPr>
        <p:spPr>
          <a:xfrm>
            <a:off x="857213" y="1857364"/>
            <a:ext cx="11082904" cy="4114800"/>
          </a:xfrm>
        </p:spPr>
        <p:txBody>
          <a:bodyPr/>
          <a:lstStyle/>
          <a:p>
            <a:pPr>
              <a:buNone/>
            </a:pPr>
            <a:endParaRPr lang="en-GB" sz="800" dirty="0"/>
          </a:p>
          <a:p>
            <a:pPr lvl="1"/>
            <a:r>
              <a:rPr lang="en-GB" dirty="0"/>
              <a:t>Relationships can not simply be initiated by the company – the </a:t>
            </a:r>
            <a:r>
              <a:rPr lang="en-GB" b="1" dirty="0"/>
              <a:t>customer has </a:t>
            </a:r>
            <a:r>
              <a:rPr lang="en-GB" b="1" dirty="0" smtClean="0"/>
              <a:t>choice</a:t>
            </a:r>
          </a:p>
          <a:p>
            <a:pPr lvl="1">
              <a:buNone/>
            </a:pPr>
            <a:endParaRPr lang="en-GB" sz="800" b="1" dirty="0"/>
          </a:p>
          <a:p>
            <a:pPr lvl="1"/>
            <a:r>
              <a:rPr lang="en-GB" b="1" dirty="0"/>
              <a:t>Relationships must be maintained </a:t>
            </a:r>
            <a:r>
              <a:rPr lang="en-GB" dirty="0"/>
              <a:t>– this involves commitment, effort and </a:t>
            </a:r>
            <a:r>
              <a:rPr lang="en-GB" dirty="0" smtClean="0"/>
              <a:t>resources</a:t>
            </a:r>
          </a:p>
          <a:p>
            <a:pPr lvl="1">
              <a:buNone/>
            </a:pPr>
            <a:endParaRPr lang="en-GB" sz="800" dirty="0"/>
          </a:p>
          <a:p>
            <a:pPr lvl="1"/>
            <a:r>
              <a:rPr lang="en-GB" b="1" dirty="0"/>
              <a:t>Sometimes relationships end </a:t>
            </a:r>
            <a:r>
              <a:rPr lang="en-GB" dirty="0"/>
              <a:t>– exit strategies may also need to be considered</a:t>
            </a:r>
            <a:endParaRPr lang="en-US" dirty="0"/>
          </a:p>
        </p:txBody>
      </p:sp>
    </p:spTree>
    <p:extLst>
      <p:ext uri="{BB962C8B-B14F-4D97-AF65-F5344CB8AC3E}">
        <p14:creationId xmlns:p14="http://schemas.microsoft.com/office/powerpoint/2010/main" val="2535181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ChangeArrowheads="1"/>
          </p:cNvSpPr>
          <p:nvPr>
            <p:ph type="title"/>
          </p:nvPr>
        </p:nvSpPr>
        <p:spPr>
          <a:xfrm>
            <a:off x="1428718" y="1714488"/>
            <a:ext cx="10390716" cy="642942"/>
          </a:xfrm>
        </p:spPr>
        <p:txBody>
          <a:bodyPr>
            <a:normAutofit fontScale="90000"/>
          </a:bodyPr>
          <a:lstStyle/>
          <a:p>
            <a:r>
              <a:rPr lang="en-GB" sz="1600" dirty="0" smtClean="0"/>
              <a:t/>
            </a:r>
            <a:br>
              <a:rPr lang="en-GB" sz="1600" dirty="0" smtClean="0"/>
            </a:br>
            <a:r>
              <a:rPr lang="en-GB" sz="1600" dirty="0"/>
              <a:t/>
            </a:r>
            <a:br>
              <a:rPr lang="en-GB" sz="1600" dirty="0"/>
            </a:br>
            <a:r>
              <a:rPr lang="en-GB" sz="1600" dirty="0" smtClean="0"/>
              <a:t/>
            </a:r>
            <a:br>
              <a:rPr lang="en-GB" sz="1600" dirty="0" smtClean="0"/>
            </a:br>
            <a:r>
              <a:rPr lang="en-GB" sz="1600" dirty="0"/>
              <a:t/>
            </a:r>
            <a:br>
              <a:rPr lang="en-GB" sz="1600" dirty="0"/>
            </a:br>
            <a:r>
              <a:rPr lang="en-GB" dirty="0" smtClean="0"/>
              <a:t/>
            </a:r>
            <a:br>
              <a:rPr lang="en-GB" dirty="0" smtClean="0"/>
            </a:br>
            <a:r>
              <a:rPr lang="en-GB" dirty="0" smtClean="0"/>
              <a:t/>
            </a:r>
            <a:br>
              <a:rPr lang="en-GB" dirty="0" smtClean="0"/>
            </a:br>
            <a:r>
              <a:rPr lang="en-GB" dirty="0"/>
              <a:t/>
            </a:r>
            <a:br>
              <a:rPr lang="en-GB" dirty="0"/>
            </a:br>
            <a:r>
              <a:rPr lang="en-GB" dirty="0" smtClean="0"/>
              <a:t>Exit strategies</a:t>
            </a:r>
            <a:br>
              <a:rPr lang="en-GB" dirty="0" smtClean="0"/>
            </a:br>
            <a:endParaRPr lang="en-US" dirty="0"/>
          </a:p>
        </p:txBody>
      </p:sp>
      <p:sp>
        <p:nvSpPr>
          <p:cNvPr id="187395" name="Rectangle 3"/>
          <p:cNvSpPr>
            <a:spLocks noGrp="1" noChangeArrowheads="1"/>
          </p:cNvSpPr>
          <p:nvPr>
            <p:ph type="body" idx="1"/>
          </p:nvPr>
        </p:nvSpPr>
        <p:spPr>
          <a:xfrm>
            <a:off x="952464" y="2017714"/>
            <a:ext cx="10987653" cy="4651375"/>
          </a:xfrm>
        </p:spPr>
        <p:txBody>
          <a:bodyPr/>
          <a:lstStyle/>
          <a:p>
            <a:pPr>
              <a:lnSpc>
                <a:spcPct val="80000"/>
              </a:lnSpc>
            </a:pPr>
            <a:r>
              <a:rPr lang="en-GB" sz="2000" b="1" dirty="0"/>
              <a:t>Lloyds TSB</a:t>
            </a:r>
            <a:r>
              <a:rPr lang="en-GB" sz="2000" dirty="0"/>
              <a:t>, the UK's biggest provider of current accounts, is bowing to customer demands and moving calls back to the UK from a service centre in </a:t>
            </a:r>
            <a:r>
              <a:rPr lang="en-GB" sz="2000" dirty="0" smtClean="0"/>
              <a:t>India.</a:t>
            </a:r>
          </a:p>
          <a:p>
            <a:pPr>
              <a:lnSpc>
                <a:spcPct val="80000"/>
              </a:lnSpc>
              <a:buNone/>
            </a:pPr>
            <a:endParaRPr lang="en-GB" sz="2000" dirty="0" smtClean="0"/>
          </a:p>
          <a:p>
            <a:pPr>
              <a:lnSpc>
                <a:spcPct val="80000"/>
              </a:lnSpc>
            </a:pPr>
            <a:r>
              <a:rPr lang="en-GB" sz="2000" dirty="0" smtClean="0"/>
              <a:t>The </a:t>
            </a:r>
            <a:r>
              <a:rPr lang="en-GB" sz="2000" dirty="0"/>
              <a:t>bank will even allow its 13.5 million current account customers to ring their </a:t>
            </a:r>
            <a:r>
              <a:rPr lang="en-GB" sz="2000" b="1" dirty="0"/>
              <a:t>local branches </a:t>
            </a:r>
            <a:r>
              <a:rPr lang="en-GB" sz="2000" dirty="0"/>
              <a:t>instead of a call centre in India which unions claim is unpopular</a:t>
            </a:r>
            <a:r>
              <a:rPr lang="en-GB" sz="2000" dirty="0" smtClean="0"/>
              <a:t>. </a:t>
            </a:r>
          </a:p>
          <a:p>
            <a:pPr>
              <a:lnSpc>
                <a:spcPct val="80000"/>
              </a:lnSpc>
              <a:buNone/>
            </a:pPr>
            <a:endParaRPr lang="en-GB" sz="2000" dirty="0" smtClean="0"/>
          </a:p>
          <a:p>
            <a:pPr>
              <a:lnSpc>
                <a:spcPct val="80000"/>
              </a:lnSpc>
            </a:pPr>
            <a:r>
              <a:rPr lang="en-GB" sz="2000" dirty="0" smtClean="0"/>
              <a:t>This </a:t>
            </a:r>
            <a:r>
              <a:rPr lang="en-GB" sz="2000" dirty="0"/>
              <a:t>marks a major U-turn for the bank which has routed its calls through India since </a:t>
            </a:r>
            <a:r>
              <a:rPr lang="en-GB" sz="2000" b="1" dirty="0"/>
              <a:t>2004</a:t>
            </a:r>
            <a:r>
              <a:rPr lang="en-GB" sz="2000" dirty="0"/>
              <a:t>. </a:t>
            </a:r>
            <a:endParaRPr lang="en-GB" sz="2000" dirty="0" smtClean="0"/>
          </a:p>
          <a:p>
            <a:pPr>
              <a:lnSpc>
                <a:spcPct val="80000"/>
              </a:lnSpc>
              <a:buNone/>
            </a:pPr>
            <a:endParaRPr lang="en-GB" sz="2000" dirty="0" smtClean="0"/>
          </a:p>
          <a:p>
            <a:pPr>
              <a:lnSpc>
                <a:spcPct val="80000"/>
              </a:lnSpc>
            </a:pPr>
            <a:r>
              <a:rPr lang="en-GB" sz="2000" dirty="0" smtClean="0"/>
              <a:t>By </a:t>
            </a:r>
            <a:r>
              <a:rPr lang="en-GB" sz="2000" dirty="0"/>
              <a:t>allowing customers to call branches directly, Lloyds is also beginning to </a:t>
            </a:r>
            <a:r>
              <a:rPr lang="en-GB" sz="2000" b="1" dirty="0"/>
              <a:t>unravel a policy which began in 1994 </a:t>
            </a:r>
            <a:r>
              <a:rPr lang="en-GB" sz="2000" dirty="0"/>
              <a:t>when it opened it first call centre. </a:t>
            </a:r>
          </a:p>
          <a:p>
            <a:pPr>
              <a:lnSpc>
                <a:spcPct val="80000"/>
              </a:lnSpc>
            </a:pPr>
            <a:endParaRPr lang="en-US" sz="2000" dirty="0"/>
          </a:p>
        </p:txBody>
      </p:sp>
      <p:sp>
        <p:nvSpPr>
          <p:cNvPr id="6" name="TextBox 5"/>
          <p:cNvSpPr txBox="1"/>
          <p:nvPr/>
        </p:nvSpPr>
        <p:spPr>
          <a:xfrm>
            <a:off x="6762755" y="6072207"/>
            <a:ext cx="5048285" cy="369332"/>
          </a:xfrm>
          <a:prstGeom prst="rect">
            <a:avLst/>
          </a:prstGeom>
          <a:noFill/>
        </p:spPr>
        <p:txBody>
          <a:bodyPr wrap="square" rtlCol="0">
            <a:spAutoFit/>
          </a:bodyPr>
          <a:lstStyle/>
          <a:p>
            <a:r>
              <a:rPr lang="en-GB" dirty="0" smtClean="0"/>
              <a:t>Source: Trenor (2007) </a:t>
            </a:r>
            <a:endParaRPr lang="en-GB" dirty="0"/>
          </a:p>
        </p:txBody>
      </p:sp>
    </p:spTree>
    <p:extLst>
      <p:ext uri="{BB962C8B-B14F-4D97-AF65-F5344CB8AC3E}">
        <p14:creationId xmlns:p14="http://schemas.microsoft.com/office/powerpoint/2010/main" val="1104279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Exit strategies</a:t>
            </a:r>
            <a:endParaRPr lang="en-GB" dirty="0"/>
          </a:p>
        </p:txBody>
      </p:sp>
      <p:sp>
        <p:nvSpPr>
          <p:cNvPr id="3" name="Content Placeholder 2"/>
          <p:cNvSpPr>
            <a:spLocks noGrp="1"/>
          </p:cNvSpPr>
          <p:nvPr>
            <p:ph idx="1"/>
          </p:nvPr>
        </p:nvSpPr>
        <p:spPr>
          <a:xfrm>
            <a:off x="623392" y="1814530"/>
            <a:ext cx="10987653" cy="4114800"/>
          </a:xfrm>
        </p:spPr>
        <p:txBody>
          <a:bodyPr/>
          <a:lstStyle/>
          <a:p>
            <a:r>
              <a:rPr lang="en-GB" sz="2000" dirty="0" smtClean="0"/>
              <a:t>Entrepreneur James </a:t>
            </a:r>
            <a:r>
              <a:rPr lang="en-GB" sz="2000" b="1" dirty="0" smtClean="0"/>
              <a:t>Dyson</a:t>
            </a:r>
            <a:r>
              <a:rPr lang="en-GB" sz="2000" dirty="0" smtClean="0"/>
              <a:t> was involved in a fresh row over exporting jobs after announcing he planned to switch production of washing machines from his base at </a:t>
            </a:r>
            <a:r>
              <a:rPr lang="en-GB" sz="2000" b="1" dirty="0" err="1" smtClean="0"/>
              <a:t>Malmesbury</a:t>
            </a:r>
            <a:r>
              <a:rPr lang="en-GB" sz="2000" b="1" dirty="0" smtClean="0"/>
              <a:t>, Wiltshire to Malaysia with the loss of 65 jobs. </a:t>
            </a:r>
            <a:endParaRPr lang="en-GB" sz="2000" dirty="0" smtClean="0"/>
          </a:p>
          <a:p>
            <a:pPr>
              <a:buNone/>
            </a:pPr>
            <a:endParaRPr lang="en-GB" sz="2000" dirty="0" smtClean="0"/>
          </a:p>
          <a:p>
            <a:r>
              <a:rPr lang="en-GB" sz="2000" dirty="0" smtClean="0"/>
              <a:t>The decision meant the end of manufacturing for Dyson in Britain after his previous decision to move vacuum cleaner production to Malaysia, where production costs are </a:t>
            </a:r>
            <a:r>
              <a:rPr lang="en-GB" sz="2000" b="1" dirty="0" smtClean="0"/>
              <a:t>30% lower</a:t>
            </a:r>
            <a:r>
              <a:rPr lang="en-GB" sz="2000" dirty="0" smtClean="0"/>
              <a:t>. </a:t>
            </a:r>
          </a:p>
          <a:p>
            <a:pPr>
              <a:buNone/>
            </a:pPr>
            <a:endParaRPr lang="en-GB" sz="2000" dirty="0" smtClean="0"/>
          </a:p>
          <a:p>
            <a:r>
              <a:rPr lang="en-GB" sz="2000" dirty="0" smtClean="0"/>
              <a:t>The transfer resulted in the </a:t>
            </a:r>
            <a:r>
              <a:rPr lang="en-GB" sz="2000" b="1" dirty="0" smtClean="0"/>
              <a:t>loss of 800 jobs</a:t>
            </a:r>
            <a:r>
              <a:rPr lang="en-GB" sz="2000" dirty="0" smtClean="0"/>
              <a:t>.</a:t>
            </a:r>
            <a:r>
              <a:rPr lang="en-US" sz="2000" dirty="0" smtClean="0"/>
              <a:t> </a:t>
            </a:r>
            <a:endParaRPr lang="en-GB" sz="2000" i="1" dirty="0" smtClean="0"/>
          </a:p>
          <a:p>
            <a:endParaRPr lang="en-GB" dirty="0"/>
          </a:p>
        </p:txBody>
      </p:sp>
    </p:spTree>
    <p:extLst>
      <p:ext uri="{BB962C8B-B14F-4D97-AF65-F5344CB8AC3E}">
        <p14:creationId xmlns:p14="http://schemas.microsoft.com/office/powerpoint/2010/main" val="40007687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p:cNvSpPr>
            <a:spLocks noGrp="1" noChangeArrowheads="1"/>
          </p:cNvSpPr>
          <p:nvPr>
            <p:ph type="title"/>
          </p:nvPr>
        </p:nvSpPr>
        <p:spPr/>
        <p:txBody>
          <a:bodyPr/>
          <a:lstStyle/>
          <a:p>
            <a:r>
              <a:rPr lang="en-GB" sz="4000"/>
              <a:t>Style, skills, staff &amp; shared values</a:t>
            </a:r>
            <a:endParaRPr lang="en-US" sz="4000"/>
          </a:p>
        </p:txBody>
      </p:sp>
      <p:sp>
        <p:nvSpPr>
          <p:cNvPr id="193539" name="Rectangle 3"/>
          <p:cNvSpPr>
            <a:spLocks noGrp="1" noChangeArrowheads="1"/>
          </p:cNvSpPr>
          <p:nvPr>
            <p:ph type="body" idx="1"/>
          </p:nvPr>
        </p:nvSpPr>
        <p:spPr>
          <a:xfrm>
            <a:off x="952464" y="2017713"/>
            <a:ext cx="10987653" cy="4114800"/>
          </a:xfrm>
        </p:spPr>
        <p:txBody>
          <a:bodyPr/>
          <a:lstStyle/>
          <a:p>
            <a:pPr lvl="1"/>
            <a:r>
              <a:rPr lang="en-GB" b="1" dirty="0" smtClean="0"/>
              <a:t>Internal </a:t>
            </a:r>
            <a:r>
              <a:rPr lang="en-GB" b="1" dirty="0"/>
              <a:t>communication </a:t>
            </a:r>
            <a:r>
              <a:rPr lang="en-GB" dirty="0"/>
              <a:t>is vital</a:t>
            </a:r>
          </a:p>
          <a:p>
            <a:pPr lvl="1"/>
            <a:r>
              <a:rPr lang="en-GB" b="1" dirty="0"/>
              <a:t>Attention to service quality </a:t>
            </a:r>
            <a:r>
              <a:rPr lang="en-GB" dirty="0"/>
              <a:t>is vital</a:t>
            </a:r>
          </a:p>
          <a:p>
            <a:pPr lvl="1"/>
            <a:r>
              <a:rPr lang="en-GB" dirty="0"/>
              <a:t>Sometimes </a:t>
            </a:r>
            <a:r>
              <a:rPr lang="en-GB" b="1" dirty="0"/>
              <a:t>service quality fails</a:t>
            </a:r>
            <a:endParaRPr lang="en-US" b="1" dirty="0"/>
          </a:p>
        </p:txBody>
      </p:sp>
    </p:spTree>
    <p:extLst>
      <p:ext uri="{BB962C8B-B14F-4D97-AF65-F5344CB8AC3E}">
        <p14:creationId xmlns:p14="http://schemas.microsoft.com/office/powerpoint/2010/main" val="2298110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p:txBody>
          <a:bodyPr/>
          <a:lstStyle/>
          <a:p>
            <a:r>
              <a:rPr lang="en-GB" dirty="0"/>
              <a:t>Service failure</a:t>
            </a:r>
            <a:endParaRPr lang="en-US" dirty="0"/>
          </a:p>
        </p:txBody>
      </p:sp>
      <p:sp>
        <p:nvSpPr>
          <p:cNvPr id="195587" name="Rectangle 3"/>
          <p:cNvSpPr>
            <a:spLocks noGrp="1" noChangeArrowheads="1"/>
          </p:cNvSpPr>
          <p:nvPr>
            <p:ph type="body" idx="1"/>
          </p:nvPr>
        </p:nvSpPr>
        <p:spPr>
          <a:xfrm>
            <a:off x="952464" y="1916114"/>
            <a:ext cx="10987653" cy="4651375"/>
          </a:xfrm>
        </p:spPr>
        <p:txBody>
          <a:bodyPr/>
          <a:lstStyle/>
          <a:p>
            <a:pPr>
              <a:lnSpc>
                <a:spcPct val="80000"/>
              </a:lnSpc>
            </a:pPr>
            <a:r>
              <a:rPr lang="en-GB" sz="2000" b="1" dirty="0"/>
              <a:t>Only a low proportion of dissatisfied consumers bother to complain</a:t>
            </a:r>
            <a:r>
              <a:rPr lang="en-GB" sz="2000" dirty="0"/>
              <a:t>. For every complaint an organisation receives, there are 19 other dissatisfied consumers who did not take the time to complain</a:t>
            </a:r>
            <a:r>
              <a:rPr lang="en-GB" sz="2000" dirty="0" smtClean="0"/>
              <a:t>.</a:t>
            </a:r>
          </a:p>
          <a:p>
            <a:pPr>
              <a:lnSpc>
                <a:spcPct val="80000"/>
              </a:lnSpc>
              <a:buNone/>
            </a:pPr>
            <a:endParaRPr lang="en-US" sz="2000" dirty="0"/>
          </a:p>
          <a:p>
            <a:pPr>
              <a:lnSpc>
                <a:spcPct val="80000"/>
              </a:lnSpc>
            </a:pPr>
            <a:r>
              <a:rPr lang="en-GB" sz="2000" dirty="0"/>
              <a:t>They don't feel it's </a:t>
            </a:r>
            <a:r>
              <a:rPr lang="en-GB" sz="2000" b="1" dirty="0"/>
              <a:t>worth the time or the effort</a:t>
            </a:r>
            <a:r>
              <a:rPr lang="en-GB" sz="2000" b="1" dirty="0" smtClean="0"/>
              <a:t>.</a:t>
            </a:r>
          </a:p>
          <a:p>
            <a:pPr>
              <a:lnSpc>
                <a:spcPct val="80000"/>
              </a:lnSpc>
              <a:buNone/>
            </a:pPr>
            <a:endParaRPr lang="en-GB" sz="2000" dirty="0"/>
          </a:p>
          <a:p>
            <a:pPr>
              <a:lnSpc>
                <a:spcPct val="80000"/>
              </a:lnSpc>
            </a:pPr>
            <a:r>
              <a:rPr lang="en-GB" sz="2000" dirty="0"/>
              <a:t>They don't feel anyone would be </a:t>
            </a:r>
            <a:r>
              <a:rPr lang="en-GB" sz="2000" b="1" dirty="0"/>
              <a:t>concerned</a:t>
            </a:r>
            <a:r>
              <a:rPr lang="en-GB" sz="2000" dirty="0"/>
              <a:t> about their problems, or in acting on them</a:t>
            </a:r>
            <a:r>
              <a:rPr lang="en-GB" sz="2000" dirty="0" smtClean="0"/>
              <a:t>.</a:t>
            </a:r>
          </a:p>
          <a:p>
            <a:pPr>
              <a:lnSpc>
                <a:spcPct val="80000"/>
              </a:lnSpc>
              <a:buNone/>
            </a:pPr>
            <a:endParaRPr lang="en-GB" sz="2000" dirty="0"/>
          </a:p>
          <a:p>
            <a:pPr>
              <a:lnSpc>
                <a:spcPct val="80000"/>
              </a:lnSpc>
            </a:pPr>
            <a:r>
              <a:rPr lang="en-GB" sz="2000" dirty="0"/>
              <a:t>In order to make a complaint, they did </a:t>
            </a:r>
            <a:r>
              <a:rPr lang="en-GB" sz="2000" b="1" dirty="0"/>
              <a:t>not</a:t>
            </a:r>
            <a:r>
              <a:rPr lang="en-GB" sz="2000" dirty="0"/>
              <a:t> know where to go, or what to do</a:t>
            </a:r>
            <a:r>
              <a:rPr lang="en-GB" sz="2000" dirty="0" smtClean="0"/>
              <a:t>.</a:t>
            </a:r>
          </a:p>
          <a:p>
            <a:pPr>
              <a:lnSpc>
                <a:spcPct val="80000"/>
              </a:lnSpc>
              <a:buNone/>
            </a:pPr>
            <a:endParaRPr lang="en-US" sz="2000" dirty="0"/>
          </a:p>
          <a:p>
            <a:pPr>
              <a:lnSpc>
                <a:spcPct val="80000"/>
              </a:lnSpc>
            </a:pPr>
            <a:r>
              <a:rPr lang="en-GB" sz="2000" b="1" dirty="0"/>
              <a:t>A consumer must have 12 positive experiences to overcome 1 negative one</a:t>
            </a:r>
            <a:r>
              <a:rPr lang="en-GB" sz="2000" b="1" dirty="0" smtClean="0"/>
              <a:t>.</a:t>
            </a:r>
            <a:endParaRPr lang="en-GB" sz="2000" b="1" dirty="0"/>
          </a:p>
        </p:txBody>
      </p:sp>
    </p:spTree>
    <p:extLst>
      <p:ext uri="{BB962C8B-B14F-4D97-AF65-F5344CB8AC3E}">
        <p14:creationId xmlns:p14="http://schemas.microsoft.com/office/powerpoint/2010/main" val="6689003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Service failure</a:t>
            </a:r>
            <a:endParaRPr lang="en-GB" dirty="0"/>
          </a:p>
        </p:txBody>
      </p:sp>
      <p:sp>
        <p:nvSpPr>
          <p:cNvPr id="3" name="Content Placeholder 2"/>
          <p:cNvSpPr>
            <a:spLocks noGrp="1"/>
          </p:cNvSpPr>
          <p:nvPr>
            <p:ph idx="1"/>
          </p:nvPr>
        </p:nvSpPr>
        <p:spPr>
          <a:xfrm>
            <a:off x="1047715" y="2017713"/>
            <a:ext cx="10892403" cy="4114800"/>
          </a:xfrm>
        </p:spPr>
        <p:txBody>
          <a:bodyPr/>
          <a:lstStyle/>
          <a:p>
            <a:pPr>
              <a:lnSpc>
                <a:spcPct val="80000"/>
              </a:lnSpc>
            </a:pPr>
            <a:r>
              <a:rPr lang="en-GB" sz="2000" dirty="0" smtClean="0"/>
              <a:t>An average consumer who has a complaint </a:t>
            </a:r>
            <a:r>
              <a:rPr lang="en-GB" sz="2000" b="1" dirty="0" smtClean="0"/>
              <a:t>tells 9 or 10 individuals about it</a:t>
            </a:r>
            <a:r>
              <a:rPr lang="en-GB" sz="2000" dirty="0" smtClean="0"/>
              <a:t>; however, those </a:t>
            </a:r>
            <a:r>
              <a:rPr lang="en-GB" sz="2000" b="1" dirty="0" smtClean="0"/>
              <a:t>whose complaints are resolved satisfactorily tell only 5 other people.</a:t>
            </a:r>
          </a:p>
          <a:p>
            <a:pPr>
              <a:lnSpc>
                <a:spcPct val="80000"/>
              </a:lnSpc>
              <a:buNone/>
            </a:pPr>
            <a:endParaRPr lang="en-GB" sz="2000" dirty="0" smtClean="0"/>
          </a:p>
          <a:p>
            <a:pPr>
              <a:lnSpc>
                <a:spcPct val="80000"/>
              </a:lnSpc>
            </a:pPr>
            <a:r>
              <a:rPr lang="en-GB" sz="2000" dirty="0" smtClean="0"/>
              <a:t>Most organisations spend </a:t>
            </a:r>
            <a:r>
              <a:rPr lang="en-GB" sz="2000" b="1" dirty="0" smtClean="0"/>
              <a:t>95% of service time redressing problems and only 5% trying to figure out what went wrong to make people angry in the first place.</a:t>
            </a:r>
          </a:p>
          <a:p>
            <a:pPr>
              <a:lnSpc>
                <a:spcPct val="80000"/>
              </a:lnSpc>
              <a:buNone/>
            </a:pPr>
            <a:endParaRPr lang="en-GB" sz="2000" dirty="0" smtClean="0"/>
          </a:p>
          <a:p>
            <a:pPr>
              <a:lnSpc>
                <a:spcPct val="80000"/>
              </a:lnSpc>
            </a:pPr>
            <a:r>
              <a:rPr lang="en-GB" sz="2000" dirty="0" smtClean="0"/>
              <a:t>For those organisations that do try to do something about their consumers’ anger, </a:t>
            </a:r>
            <a:r>
              <a:rPr lang="en-GB" sz="2000" b="1" dirty="0" smtClean="0"/>
              <a:t>more than half of all efforts to respond to complaints actually reinforce negative reactions, making the consumer even more dissatisfied.</a:t>
            </a:r>
            <a:endParaRPr lang="en-US" sz="2000" b="1" dirty="0" smtClean="0"/>
          </a:p>
          <a:p>
            <a:endParaRPr lang="en-GB" dirty="0"/>
          </a:p>
        </p:txBody>
      </p:sp>
    </p:spTree>
    <p:extLst>
      <p:ext uri="{BB962C8B-B14F-4D97-AF65-F5344CB8AC3E}">
        <p14:creationId xmlns:p14="http://schemas.microsoft.com/office/powerpoint/2010/main" val="42775925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p:txBody>
          <a:bodyPr/>
          <a:lstStyle/>
          <a:p>
            <a:r>
              <a:rPr lang="en-GB"/>
              <a:t>The importance of skills</a:t>
            </a:r>
            <a:endParaRPr lang="en-US"/>
          </a:p>
        </p:txBody>
      </p:sp>
      <p:sp>
        <p:nvSpPr>
          <p:cNvPr id="197635" name="Rectangle 3"/>
          <p:cNvSpPr>
            <a:spLocks noGrp="1" noChangeArrowheads="1"/>
          </p:cNvSpPr>
          <p:nvPr>
            <p:ph type="body" idx="1"/>
          </p:nvPr>
        </p:nvSpPr>
        <p:spPr>
          <a:xfrm>
            <a:off x="952464" y="2017713"/>
            <a:ext cx="10987653" cy="4114800"/>
          </a:xfrm>
        </p:spPr>
        <p:txBody>
          <a:bodyPr/>
          <a:lstStyle/>
          <a:p>
            <a:r>
              <a:rPr lang="en-GB" dirty="0"/>
              <a:t>Service failure may be </a:t>
            </a:r>
            <a:r>
              <a:rPr lang="en-GB" b="1" dirty="0"/>
              <a:t>minimised by effective recruitment and training of the organisation’s human </a:t>
            </a:r>
            <a:r>
              <a:rPr lang="en-GB" b="1" dirty="0" smtClean="0"/>
              <a:t>resources</a:t>
            </a:r>
          </a:p>
          <a:p>
            <a:pPr>
              <a:buNone/>
            </a:pPr>
            <a:endParaRPr lang="en-GB" sz="2000" dirty="0"/>
          </a:p>
          <a:p>
            <a:r>
              <a:rPr lang="en-GB" b="1" dirty="0"/>
              <a:t>Everyone</a:t>
            </a:r>
            <a:r>
              <a:rPr lang="en-GB" dirty="0"/>
              <a:t> markets – </a:t>
            </a:r>
            <a:r>
              <a:rPr lang="en-GB" b="1" dirty="0"/>
              <a:t>not</a:t>
            </a:r>
            <a:r>
              <a:rPr lang="en-GB" dirty="0"/>
              <a:t> just the marketing </a:t>
            </a:r>
            <a:r>
              <a:rPr lang="en-GB" dirty="0" smtClean="0"/>
              <a:t>department</a:t>
            </a:r>
          </a:p>
          <a:p>
            <a:r>
              <a:rPr lang="en-GB" dirty="0">
                <a:hlinkClick r:id="rId3"/>
              </a:rPr>
              <a:t>https://</a:t>
            </a:r>
            <a:r>
              <a:rPr lang="en-GB" dirty="0" smtClean="0">
                <a:hlinkClick r:id="rId3"/>
              </a:rPr>
              <a:t>www.youtube.com/watch?v=2C-2v99paQM</a:t>
            </a:r>
            <a:endParaRPr lang="en-GB" dirty="0" smtClean="0"/>
          </a:p>
          <a:p>
            <a:endParaRPr lang="en-US" dirty="0"/>
          </a:p>
        </p:txBody>
      </p:sp>
    </p:spTree>
    <p:extLst>
      <p:ext uri="{BB962C8B-B14F-4D97-AF65-F5344CB8AC3E}">
        <p14:creationId xmlns:p14="http://schemas.microsoft.com/office/powerpoint/2010/main" val="2687452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p:txBody>
          <a:bodyPr/>
          <a:lstStyle/>
          <a:p>
            <a:r>
              <a:rPr lang="en-GB" sz="3100"/>
              <a:t>Implementation through the Marketing Mix</a:t>
            </a:r>
          </a:p>
        </p:txBody>
      </p:sp>
      <p:sp>
        <p:nvSpPr>
          <p:cNvPr id="165891" name="Rectangle 3"/>
          <p:cNvSpPr>
            <a:spLocks noGrp="1" noChangeArrowheads="1"/>
          </p:cNvSpPr>
          <p:nvPr>
            <p:ph type="body" idx="1"/>
          </p:nvPr>
        </p:nvSpPr>
        <p:spPr/>
        <p:txBody>
          <a:bodyPr/>
          <a:lstStyle/>
          <a:p>
            <a:r>
              <a:rPr lang="en-GB"/>
              <a:t>Product</a:t>
            </a:r>
          </a:p>
          <a:p>
            <a:r>
              <a:rPr lang="en-GB"/>
              <a:t>Place </a:t>
            </a:r>
          </a:p>
          <a:p>
            <a:r>
              <a:rPr lang="en-GB"/>
              <a:t>Price</a:t>
            </a:r>
          </a:p>
          <a:p>
            <a:r>
              <a:rPr lang="en-GB"/>
              <a:t>Promotion</a:t>
            </a:r>
          </a:p>
          <a:p>
            <a:r>
              <a:rPr lang="en-GB"/>
              <a:t>People</a:t>
            </a:r>
          </a:p>
          <a:p>
            <a:r>
              <a:rPr lang="en-GB"/>
              <a:t>Physical evidence</a:t>
            </a:r>
          </a:p>
          <a:p>
            <a:r>
              <a:rPr lang="en-GB"/>
              <a:t>Process</a:t>
            </a:r>
          </a:p>
        </p:txBody>
      </p:sp>
    </p:spTree>
    <p:extLst>
      <p:ext uri="{BB962C8B-B14F-4D97-AF65-F5344CB8AC3E}">
        <p14:creationId xmlns:p14="http://schemas.microsoft.com/office/powerpoint/2010/main" val="12981131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ChangeArrowheads="1"/>
          </p:cNvSpPr>
          <p:nvPr>
            <p:ph type="title"/>
          </p:nvPr>
        </p:nvSpPr>
        <p:spPr/>
        <p:txBody>
          <a:bodyPr/>
          <a:lstStyle/>
          <a:p>
            <a:r>
              <a:rPr lang="en-GB"/>
              <a:t>Some marketing mix issues</a:t>
            </a:r>
            <a:endParaRPr lang="en-US"/>
          </a:p>
        </p:txBody>
      </p:sp>
      <p:sp>
        <p:nvSpPr>
          <p:cNvPr id="207875" name="Rectangle 3"/>
          <p:cNvSpPr>
            <a:spLocks noGrp="1" noChangeArrowheads="1"/>
          </p:cNvSpPr>
          <p:nvPr>
            <p:ph type="body" idx="1"/>
          </p:nvPr>
        </p:nvSpPr>
        <p:spPr>
          <a:xfrm>
            <a:off x="571461" y="2017713"/>
            <a:ext cx="11368656" cy="4114800"/>
          </a:xfrm>
        </p:spPr>
        <p:txBody>
          <a:bodyPr/>
          <a:lstStyle/>
          <a:p>
            <a:r>
              <a:rPr lang="en-GB" b="1" dirty="0"/>
              <a:t>Place</a:t>
            </a:r>
            <a:r>
              <a:rPr lang="en-GB" dirty="0"/>
              <a:t> - Depends on the nature of the product or service</a:t>
            </a:r>
            <a:r>
              <a:rPr lang="en-GB" dirty="0" smtClean="0"/>
              <a:t>.</a:t>
            </a:r>
          </a:p>
          <a:p>
            <a:pPr>
              <a:buNone/>
            </a:pPr>
            <a:endParaRPr lang="en-GB" sz="2000" dirty="0"/>
          </a:p>
          <a:p>
            <a:r>
              <a:rPr lang="en-GB" b="1" dirty="0"/>
              <a:t>Cultural </a:t>
            </a:r>
            <a:r>
              <a:rPr lang="en-GB" b="1" dirty="0" smtClean="0"/>
              <a:t>norms - </a:t>
            </a:r>
            <a:r>
              <a:rPr lang="en-GB" dirty="0" smtClean="0"/>
              <a:t>Where </a:t>
            </a:r>
            <a:r>
              <a:rPr lang="en-GB" dirty="0"/>
              <a:t>would you expect to be seen</a:t>
            </a:r>
            <a:r>
              <a:rPr lang="en-GB" dirty="0" smtClean="0"/>
              <a:t>?- Advertising with regard to children.</a:t>
            </a:r>
          </a:p>
          <a:p>
            <a:pPr>
              <a:buNone/>
            </a:pPr>
            <a:endParaRPr lang="en-GB" sz="2000" dirty="0"/>
          </a:p>
          <a:p>
            <a:r>
              <a:rPr lang="en-GB" dirty="0"/>
              <a:t>Can the place add value to the relationship? </a:t>
            </a:r>
            <a:r>
              <a:rPr lang="en-GB" sz="1800" dirty="0"/>
              <a:t>(Time saving of the internet, or prestige of Oxford St in London?)</a:t>
            </a:r>
          </a:p>
          <a:p>
            <a:endParaRPr lang="en-US" dirty="0"/>
          </a:p>
        </p:txBody>
      </p:sp>
    </p:spTree>
    <p:extLst>
      <p:ext uri="{BB962C8B-B14F-4D97-AF65-F5344CB8AC3E}">
        <p14:creationId xmlns:p14="http://schemas.microsoft.com/office/powerpoint/2010/main" val="14564977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2"/>
          <p:cNvSpPr>
            <a:spLocks noGrp="1" noChangeArrowheads="1"/>
          </p:cNvSpPr>
          <p:nvPr>
            <p:ph type="title"/>
          </p:nvPr>
        </p:nvSpPr>
        <p:spPr/>
        <p:txBody>
          <a:bodyPr/>
          <a:lstStyle/>
          <a:p>
            <a:r>
              <a:rPr lang="en-GB"/>
              <a:t>Cont…</a:t>
            </a:r>
            <a:endParaRPr lang="en-US"/>
          </a:p>
        </p:txBody>
      </p:sp>
      <p:sp>
        <p:nvSpPr>
          <p:cNvPr id="209923" name="Rectangle 3"/>
          <p:cNvSpPr>
            <a:spLocks noGrp="1" noChangeArrowheads="1"/>
          </p:cNvSpPr>
          <p:nvPr>
            <p:ph type="body" idx="1"/>
          </p:nvPr>
        </p:nvSpPr>
        <p:spPr>
          <a:xfrm>
            <a:off x="478835" y="1916832"/>
            <a:ext cx="11368656" cy="4114800"/>
          </a:xfrm>
        </p:spPr>
        <p:txBody>
          <a:bodyPr/>
          <a:lstStyle/>
          <a:p>
            <a:pPr>
              <a:lnSpc>
                <a:spcPct val="90000"/>
              </a:lnSpc>
            </a:pPr>
            <a:r>
              <a:rPr lang="en-GB" sz="2800" dirty="0"/>
              <a:t>Price - How much is your target market prepared to pay for the product or service?</a:t>
            </a:r>
          </a:p>
          <a:p>
            <a:pPr lvl="1">
              <a:lnSpc>
                <a:spcPct val="90000"/>
              </a:lnSpc>
            </a:pPr>
            <a:r>
              <a:rPr lang="en-GB" sz="2400" dirty="0"/>
              <a:t>Pricing is notoriously hard to decide on</a:t>
            </a:r>
          </a:p>
          <a:p>
            <a:pPr lvl="1">
              <a:lnSpc>
                <a:spcPct val="90000"/>
              </a:lnSpc>
            </a:pPr>
            <a:r>
              <a:rPr lang="en-GB" sz="2400" dirty="0"/>
              <a:t>Price elasticity of demand</a:t>
            </a:r>
          </a:p>
          <a:p>
            <a:pPr lvl="1">
              <a:lnSpc>
                <a:spcPct val="90000"/>
              </a:lnSpc>
            </a:pPr>
            <a:r>
              <a:rPr lang="en-GB" sz="2400" dirty="0"/>
              <a:t>Pricing strategies </a:t>
            </a:r>
            <a:endParaRPr lang="en-GB" sz="2400" dirty="0" smtClean="0"/>
          </a:p>
          <a:p>
            <a:pPr>
              <a:lnSpc>
                <a:spcPct val="90000"/>
              </a:lnSpc>
            </a:pPr>
            <a:r>
              <a:rPr lang="en-GB" sz="2800" dirty="0" smtClean="0"/>
              <a:t>How </a:t>
            </a:r>
            <a:r>
              <a:rPr lang="en-GB" sz="2800" dirty="0"/>
              <a:t>we gain price premiums through relationships</a:t>
            </a:r>
            <a:r>
              <a:rPr lang="en-GB" sz="2800" dirty="0" smtClean="0"/>
              <a:t>?</a:t>
            </a:r>
          </a:p>
          <a:p>
            <a:pPr>
              <a:lnSpc>
                <a:spcPct val="90000"/>
              </a:lnSpc>
            </a:pPr>
            <a:r>
              <a:rPr lang="en-GB" sz="2800" dirty="0" smtClean="0"/>
              <a:t>How </a:t>
            </a:r>
            <a:r>
              <a:rPr lang="en-GB" sz="2800" dirty="0"/>
              <a:t>does this fit with the concept of ‘value’ defined as ‘what I get for what I give</a:t>
            </a:r>
            <a:r>
              <a:rPr lang="en-GB" sz="2800" dirty="0" smtClean="0"/>
              <a:t>?’-</a:t>
            </a:r>
            <a:endParaRPr lang="en-US" sz="2800" dirty="0"/>
          </a:p>
        </p:txBody>
      </p:sp>
    </p:spTree>
    <p:extLst>
      <p:ext uri="{BB962C8B-B14F-4D97-AF65-F5344CB8AC3E}">
        <p14:creationId xmlns:p14="http://schemas.microsoft.com/office/powerpoint/2010/main" val="35202097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p:cNvSpPr>
            <a:spLocks noGrp="1" noChangeArrowheads="1"/>
          </p:cNvSpPr>
          <p:nvPr>
            <p:ph type="title"/>
          </p:nvPr>
        </p:nvSpPr>
        <p:spPr/>
        <p:txBody>
          <a:bodyPr/>
          <a:lstStyle/>
          <a:p>
            <a:r>
              <a:rPr lang="en-GB"/>
              <a:t>Cont…</a:t>
            </a:r>
            <a:endParaRPr lang="en-US"/>
          </a:p>
        </p:txBody>
      </p:sp>
      <p:sp>
        <p:nvSpPr>
          <p:cNvPr id="211971" name="Rectangle 3"/>
          <p:cNvSpPr>
            <a:spLocks noGrp="1" noChangeArrowheads="1"/>
          </p:cNvSpPr>
          <p:nvPr>
            <p:ph type="body" idx="1"/>
          </p:nvPr>
        </p:nvSpPr>
        <p:spPr>
          <a:xfrm>
            <a:off x="952464" y="2017713"/>
            <a:ext cx="10987653" cy="4114800"/>
          </a:xfrm>
        </p:spPr>
        <p:txBody>
          <a:bodyPr>
            <a:normAutofit fontScale="92500" lnSpcReduction="20000"/>
          </a:bodyPr>
          <a:lstStyle/>
          <a:p>
            <a:pPr>
              <a:lnSpc>
                <a:spcPct val="90000"/>
              </a:lnSpc>
            </a:pPr>
            <a:r>
              <a:rPr lang="en-GB" sz="2800" dirty="0"/>
              <a:t>Promotion</a:t>
            </a:r>
            <a:r>
              <a:rPr lang="en-GB" sz="2400" dirty="0"/>
              <a:t> - </a:t>
            </a:r>
            <a:r>
              <a:rPr lang="en-GB" sz="2800" dirty="0"/>
              <a:t>The nature of the audience </a:t>
            </a:r>
            <a:r>
              <a:rPr lang="en-GB" sz="2000" dirty="0"/>
              <a:t>(Who you want to target, how can the message be tailored</a:t>
            </a:r>
            <a:r>
              <a:rPr lang="en-GB" sz="2000" dirty="0" smtClean="0"/>
              <a:t>?)</a:t>
            </a:r>
          </a:p>
          <a:p>
            <a:pPr>
              <a:lnSpc>
                <a:spcPct val="90000"/>
              </a:lnSpc>
              <a:buNone/>
            </a:pPr>
            <a:endParaRPr lang="en-GB" sz="800" dirty="0"/>
          </a:p>
          <a:p>
            <a:pPr>
              <a:lnSpc>
                <a:spcPct val="90000"/>
              </a:lnSpc>
            </a:pPr>
            <a:r>
              <a:rPr lang="en-GB" sz="2800" dirty="0"/>
              <a:t>The short term and long term objectives </a:t>
            </a:r>
            <a:r>
              <a:rPr lang="en-GB" sz="2000" dirty="0"/>
              <a:t>(change opinions, sales, change usage etc</a:t>
            </a:r>
            <a:r>
              <a:rPr lang="en-GB" sz="2000" dirty="0" smtClean="0"/>
              <a:t>…)</a:t>
            </a:r>
          </a:p>
          <a:p>
            <a:pPr>
              <a:lnSpc>
                <a:spcPct val="90000"/>
              </a:lnSpc>
              <a:buNone/>
            </a:pPr>
            <a:endParaRPr lang="en-GB" sz="800" dirty="0"/>
          </a:p>
          <a:p>
            <a:pPr>
              <a:lnSpc>
                <a:spcPct val="90000"/>
              </a:lnSpc>
            </a:pPr>
            <a:r>
              <a:rPr lang="en-GB" sz="2800" dirty="0"/>
              <a:t>The messages that are used </a:t>
            </a:r>
            <a:r>
              <a:rPr lang="en-GB" sz="2000" dirty="0"/>
              <a:t>(what to say, how to say it, who should say it</a:t>
            </a:r>
            <a:r>
              <a:rPr lang="en-GB" sz="2000" dirty="0" smtClean="0"/>
              <a:t>)</a:t>
            </a:r>
          </a:p>
          <a:p>
            <a:pPr>
              <a:lnSpc>
                <a:spcPct val="90000"/>
              </a:lnSpc>
              <a:buNone/>
            </a:pPr>
            <a:endParaRPr lang="en-GB" sz="800" dirty="0"/>
          </a:p>
          <a:p>
            <a:pPr>
              <a:lnSpc>
                <a:spcPct val="90000"/>
              </a:lnSpc>
            </a:pPr>
            <a:r>
              <a:rPr lang="en-GB" sz="2800" dirty="0"/>
              <a:t>The communications that will carry the </a:t>
            </a:r>
            <a:r>
              <a:rPr lang="en-GB" sz="2800" dirty="0" smtClean="0"/>
              <a:t>message</a:t>
            </a:r>
          </a:p>
          <a:p>
            <a:pPr>
              <a:lnSpc>
                <a:spcPct val="90000"/>
              </a:lnSpc>
              <a:buNone/>
            </a:pPr>
            <a:endParaRPr lang="en-GB" sz="800" dirty="0"/>
          </a:p>
          <a:p>
            <a:pPr>
              <a:lnSpc>
                <a:spcPct val="90000"/>
              </a:lnSpc>
            </a:pPr>
            <a:r>
              <a:rPr lang="en-GB" sz="2800" dirty="0"/>
              <a:t>The budget </a:t>
            </a:r>
            <a:r>
              <a:rPr lang="en-GB" sz="2000" dirty="0"/>
              <a:t>(should match the product</a:t>
            </a:r>
            <a:r>
              <a:rPr lang="en-GB" sz="2000" dirty="0" smtClean="0"/>
              <a:t>)</a:t>
            </a:r>
          </a:p>
          <a:p>
            <a:pPr>
              <a:lnSpc>
                <a:spcPct val="90000"/>
              </a:lnSpc>
              <a:buNone/>
            </a:pPr>
            <a:endParaRPr lang="en-GB" sz="800" dirty="0"/>
          </a:p>
          <a:p>
            <a:pPr>
              <a:lnSpc>
                <a:spcPct val="90000"/>
              </a:lnSpc>
            </a:pPr>
            <a:r>
              <a:rPr lang="en-GB" sz="2800" dirty="0"/>
              <a:t>How can results be measured</a:t>
            </a:r>
            <a:endParaRPr lang="en-US" sz="2400" dirty="0"/>
          </a:p>
        </p:txBody>
      </p:sp>
    </p:spTree>
    <p:extLst>
      <p:ext uri="{BB962C8B-B14F-4D97-AF65-F5344CB8AC3E}">
        <p14:creationId xmlns:p14="http://schemas.microsoft.com/office/powerpoint/2010/main" val="32059466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www.youtube.com/watch?v=2C-2v99paQM</a:t>
            </a:r>
            <a:endParaRPr lang="en-GB" dirty="0" smtClean="0"/>
          </a:p>
          <a:p>
            <a:endParaRPr lang="en-GB" dirty="0"/>
          </a:p>
          <a:p>
            <a:r>
              <a:rPr lang="en-GB" dirty="0"/>
              <a:t>https://</a:t>
            </a:r>
            <a:r>
              <a:rPr lang="en-GB" dirty="0" smtClean="0"/>
              <a:t>www.youtube.com/watch?v=2C-2v99paQM</a:t>
            </a:r>
          </a:p>
          <a:p>
            <a:r>
              <a:rPr lang="en-GB" dirty="0">
                <a:hlinkClick r:id="rId3"/>
              </a:rPr>
              <a:t>https://</a:t>
            </a:r>
            <a:r>
              <a:rPr lang="en-GB" dirty="0" smtClean="0">
                <a:hlinkClick r:id="rId3"/>
              </a:rPr>
              <a:t>www.youtube.com/watch?v=bTbHwnxCGaI</a:t>
            </a:r>
            <a:endParaRPr lang="en-GB" dirty="0" smtClean="0"/>
          </a:p>
          <a:p>
            <a:endParaRPr lang="en-GB" dirty="0" smtClean="0"/>
          </a:p>
          <a:p>
            <a:endParaRPr lang="en-GB" dirty="0"/>
          </a:p>
        </p:txBody>
      </p:sp>
    </p:spTree>
    <p:extLst>
      <p:ext uri="{BB962C8B-B14F-4D97-AF65-F5344CB8AC3E}">
        <p14:creationId xmlns:p14="http://schemas.microsoft.com/office/powerpoint/2010/main" val="6706024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4440</TotalTime>
  <Words>1450</Words>
  <Application>Microsoft Office PowerPoint</Application>
  <PresentationFormat>Custom</PresentationFormat>
  <Paragraphs>177</Paragraphs>
  <Slides>23</Slides>
  <Notes>15</Notes>
  <HiddenSlides>0</HiddenSlides>
  <MMClips>0</MMClips>
  <ScaleCrop>false</ScaleCrop>
  <HeadingPairs>
    <vt:vector size="4" baseType="variant">
      <vt:variant>
        <vt:lpstr>Theme</vt:lpstr>
      </vt:variant>
      <vt:variant>
        <vt:i4>4</vt:i4>
      </vt:variant>
      <vt:variant>
        <vt:lpstr>Slide Titles</vt:lpstr>
      </vt:variant>
      <vt:variant>
        <vt:i4>23</vt:i4>
      </vt:variant>
    </vt:vector>
  </HeadingPairs>
  <TitlesOfParts>
    <vt:vector size="27" baseType="lpstr">
      <vt:lpstr>Office Theme</vt:lpstr>
      <vt:lpstr>2_508 Lecture</vt:lpstr>
      <vt:lpstr>1_508 Lecture</vt:lpstr>
      <vt:lpstr>508 Lecture</vt:lpstr>
      <vt:lpstr>Customer  Relationships</vt:lpstr>
      <vt:lpstr>Analyzing and Using Marketing Information</vt:lpstr>
      <vt:lpstr>Analyzing and Using Marketing Information</vt:lpstr>
      <vt:lpstr>The Grand Plan</vt:lpstr>
      <vt:lpstr>The Loyalty Ladder</vt:lpstr>
      <vt:lpstr>The Loyalty Ladder</vt:lpstr>
      <vt:lpstr>Activity 1</vt:lpstr>
      <vt:lpstr>Reichheld’s Research</vt:lpstr>
      <vt:lpstr>Humby’s Scoring Points</vt:lpstr>
      <vt:lpstr>McKinsey’s Seven S Framework</vt:lpstr>
      <vt:lpstr>McKinsey’s Seven S Framework</vt:lpstr>
      <vt:lpstr>Strategy, structure and systems</vt:lpstr>
      <vt:lpstr>       Exit strategies </vt:lpstr>
      <vt:lpstr>Exit strategies</vt:lpstr>
      <vt:lpstr>Style, skills, staff &amp; shared values</vt:lpstr>
      <vt:lpstr>Service failure</vt:lpstr>
      <vt:lpstr>Service failure</vt:lpstr>
      <vt:lpstr>The importance of skills</vt:lpstr>
      <vt:lpstr>Implementation through the Marketing Mix</vt:lpstr>
      <vt:lpstr>Some marketing mix issues</vt:lpstr>
      <vt:lpstr>Cont…</vt:lpstr>
      <vt:lpstr>Cont…</vt:lpstr>
      <vt:lpstr>PowerPoint Presentation</vt:lpstr>
    </vt:vector>
  </TitlesOfParts>
  <Manager>Karin Williams</Manager>
  <Company>Integra Software Services Pvt. Ltd.</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Marketing, Seventeenth Edition</dc:title>
  <dc:subject>Business</dc:subject>
  <dc:creator>Kotler</dc:creator>
  <cp:keywords>Marketing</cp:keywords>
  <cp:lastModifiedBy>T</cp:lastModifiedBy>
  <cp:revision>671</cp:revision>
  <dcterms:created xsi:type="dcterms:W3CDTF">2014-08-17T17:56:33Z</dcterms:created>
  <dcterms:modified xsi:type="dcterms:W3CDTF">2019-05-21T06:42:40Z</dcterms:modified>
</cp:coreProperties>
</file>