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71" r:id="rId2"/>
    <p:sldId id="256" r:id="rId3"/>
    <p:sldId id="268" r:id="rId4"/>
    <p:sldId id="269" r:id="rId5"/>
    <p:sldId id="260" r:id="rId6"/>
    <p:sldId id="261" r:id="rId7"/>
    <p:sldId id="259" r:id="rId8"/>
    <p:sldId id="262" r:id="rId9"/>
    <p:sldId id="257" r:id="rId10"/>
    <p:sldId id="258" r:id="rId11"/>
    <p:sldId id="263" r:id="rId12"/>
    <p:sldId id="264" r:id="rId13"/>
    <p:sldId id="265" r:id="rId14"/>
    <p:sldId id="266" r:id="rId15"/>
    <p:sldId id="267" r:id="rId16"/>
    <p:sldId id="27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339" autoAdjust="0"/>
  </p:normalViewPr>
  <p:slideViewPr>
    <p:cSldViewPr snapToGrid="0">
      <p:cViewPr varScale="1">
        <p:scale>
          <a:sx n="64" d="100"/>
          <a:sy n="64" d="100"/>
        </p:scale>
        <p:origin x="748"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0F533A-C21A-4EEB-A262-23C63A771940}" type="datetimeFigureOut">
              <a:rPr lang="en-US" smtClean="0"/>
              <a:t>2/24/2023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022AC-F4B0-439D-93B6-3BA79D5B5158}" type="slidenum">
              <a:rPr lang="en-US" smtClean="0"/>
              <a:t>‹#›</a:t>
            </a:fld>
            <a:endParaRPr lang="en-US"/>
          </a:p>
        </p:txBody>
      </p:sp>
    </p:spTree>
    <p:extLst>
      <p:ext uri="{BB962C8B-B14F-4D97-AF65-F5344CB8AC3E}">
        <p14:creationId xmlns:p14="http://schemas.microsoft.com/office/powerpoint/2010/main" val="1341379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Kotter's 8-Step Model is a useful framework for managing change in organizations. The model provides a clear and structured approach to change management, with a focus on the human side of change. However, the model may not be able to account for all the nuances and complexities of the change process, and may not provide sufficient guidance on the strategic aspects of change. Organizations should use the model in conjunction with other change management frameworks and adapt it to meet their specific needs and contexts.</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5</a:t>
            </a:fld>
            <a:endParaRPr lang="en-US"/>
          </a:p>
        </p:txBody>
      </p:sp>
    </p:spTree>
    <p:extLst>
      <p:ext uri="{BB962C8B-B14F-4D97-AF65-F5344CB8AC3E}">
        <p14:creationId xmlns:p14="http://schemas.microsoft.com/office/powerpoint/2010/main" val="2565672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sz="1200" b="0" i="0" kern="1200" dirty="0">
                <a:solidFill>
                  <a:schemeClr val="tx1"/>
                </a:solidFill>
                <a:effectLst/>
                <a:latin typeface="+mn-lt"/>
                <a:ea typeface="+mn-ea"/>
                <a:cs typeface="+mn-cs"/>
              </a:rPr>
              <a:t>Adaptive Change Model is a useful framework for managing change, particularly in complex and dynamic environments. The model emphasizes the importance of learning, adaptation, and stakeholder engagement, which are critical for success. However, the model provides limited guidance on the specific steps and actions that organizations should take to manage change, and it may not provide sufficient guidance on the execution of the change initiative. Organizations should use the model in conjunction with other change management frameworks and adapt it to meet their specific needs and contexts.</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6</a:t>
            </a:fld>
            <a:endParaRPr lang="en-US"/>
          </a:p>
        </p:txBody>
      </p:sp>
    </p:spTree>
    <p:extLst>
      <p:ext uri="{BB962C8B-B14F-4D97-AF65-F5344CB8AC3E}">
        <p14:creationId xmlns:p14="http://schemas.microsoft.com/office/powerpoint/2010/main" val="29703144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ADKAR model is a useful framework that can help organizations manage change effectively by breaking down the change process into smaller, more manageable steps. However, the model has some limitations and should be used in conjunction with other change management frameworks to ensure a holistic approach to change management. The ADKAR model is best used as a complementary framework to other models and should be adapted to meet the needs of the organization.</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7</a:t>
            </a:fld>
            <a:endParaRPr lang="en-US"/>
          </a:p>
        </p:txBody>
      </p:sp>
    </p:spTree>
    <p:extLst>
      <p:ext uri="{BB962C8B-B14F-4D97-AF65-F5344CB8AC3E}">
        <p14:creationId xmlns:p14="http://schemas.microsoft.com/office/powerpoint/2010/main" val="3158874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sz="1200" b="0" i="0" kern="1200" dirty="0">
                <a:solidFill>
                  <a:schemeClr val="tx1"/>
                </a:solidFill>
                <a:effectLst/>
                <a:latin typeface="+mn-lt"/>
                <a:ea typeface="+mn-ea"/>
                <a:cs typeface="+mn-cs"/>
              </a:rPr>
              <a:t>Transformational Change Model is a useful framework for managing transformational change. The model emphasizes the importance of culture change, leadership, and a comprehensive approach to change. However, the model is time-consuming, assumes that all stakeholders will be willing to embrace the change initiative, and provides limited guidance on the implementation of the change initiative. Organizations should use the model in conjunction with other change management frameworks and adapt it to meet their specific needs and contexts.</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8</a:t>
            </a:fld>
            <a:endParaRPr lang="en-US"/>
          </a:p>
        </p:txBody>
      </p:sp>
    </p:spTree>
    <p:extLst>
      <p:ext uri="{BB962C8B-B14F-4D97-AF65-F5344CB8AC3E}">
        <p14:creationId xmlns:p14="http://schemas.microsoft.com/office/powerpoint/2010/main" val="2726447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Establishing a sense of urgency: GM recognized the need for change and the urgency of implementing changes in their business operations. The company had to cope with changing market dynamics, customer needs, and competition from other automobile manufacturers.</a:t>
            </a:r>
          </a:p>
          <a:p>
            <a:r>
              <a:rPr lang="en-US" sz="1200" b="0" i="0" kern="1200" dirty="0">
                <a:solidFill>
                  <a:schemeClr val="tx1"/>
                </a:solidFill>
                <a:effectLst/>
                <a:latin typeface="+mn-lt"/>
                <a:ea typeface="+mn-ea"/>
                <a:cs typeface="+mn-cs"/>
              </a:rPr>
              <a:t>Forming a powerful coalition: To achieve the required changes, GM formed a strong and influential team to lead the change process. The team included senior executives, departmental leaders, and change agents who would drive the change process.</a:t>
            </a:r>
          </a:p>
          <a:p>
            <a:r>
              <a:rPr lang="en-US" sz="1200" b="0" i="0" kern="1200" dirty="0">
                <a:solidFill>
                  <a:schemeClr val="tx1"/>
                </a:solidFill>
                <a:effectLst/>
                <a:latin typeface="+mn-lt"/>
                <a:ea typeface="+mn-ea"/>
                <a:cs typeface="+mn-cs"/>
              </a:rPr>
              <a:t>Creating a vision for change: GM developed a clear and compelling vision for change that captured the company's aspirations and goals. The vision focused on the need to improve efficiency, quality, and innovation to remain competitive in the market.</a:t>
            </a:r>
          </a:p>
          <a:p>
            <a:r>
              <a:rPr lang="en-US" sz="1200" b="0" i="0" kern="1200" dirty="0">
                <a:solidFill>
                  <a:schemeClr val="tx1"/>
                </a:solidFill>
                <a:effectLst/>
                <a:latin typeface="+mn-lt"/>
                <a:ea typeface="+mn-ea"/>
                <a:cs typeface="+mn-cs"/>
              </a:rPr>
              <a:t>Communicating the vision: The company communicated the vision of change through various communication channels, including town hall meetings, newsletters, and other internal communication tools. This helped to create buy-in and support for the change initiative among employees.</a:t>
            </a:r>
          </a:p>
          <a:p>
            <a:r>
              <a:rPr lang="en-US" sz="1200" b="0" i="0" kern="1200" dirty="0">
                <a:solidFill>
                  <a:schemeClr val="tx1"/>
                </a:solidFill>
                <a:effectLst/>
                <a:latin typeface="+mn-lt"/>
                <a:ea typeface="+mn-ea"/>
                <a:cs typeface="+mn-cs"/>
              </a:rPr>
              <a:t>Empowering others to act on the vision: GM empowered employees to act on the vision of change by providing them with the necessary resources and tools to implement changes. The company encouraged collaboration, teamwork, and innovation to help employees adapt to the new ways of working.</a:t>
            </a:r>
          </a:p>
          <a:p>
            <a:r>
              <a:rPr lang="en-US" sz="1200" b="0" i="0" kern="1200" dirty="0">
                <a:solidFill>
                  <a:schemeClr val="tx1"/>
                </a:solidFill>
                <a:effectLst/>
                <a:latin typeface="+mn-lt"/>
                <a:ea typeface="+mn-ea"/>
                <a:cs typeface="+mn-cs"/>
              </a:rPr>
              <a:t>Creating short-term wins: GM implemented short-term changes that demonstrated the effectiveness of the new processes and practices. The company celebrated the achievements of the employees and recognized their contributions to the change process.</a:t>
            </a:r>
          </a:p>
          <a:p>
            <a:r>
              <a:rPr lang="en-US" sz="1200" b="0" i="0" kern="1200" dirty="0">
                <a:solidFill>
                  <a:schemeClr val="tx1"/>
                </a:solidFill>
                <a:effectLst/>
                <a:latin typeface="+mn-lt"/>
                <a:ea typeface="+mn-ea"/>
                <a:cs typeface="+mn-cs"/>
              </a:rPr>
              <a:t>Consolidating gains and producing more change: GM used the momentum from the short-term wins to make further changes in the organization. The company built on the successes of the change process to further improve the organization's performance.</a:t>
            </a:r>
          </a:p>
          <a:p>
            <a:r>
              <a:rPr lang="en-US" sz="1200" b="0" i="0" kern="1200" dirty="0">
                <a:solidFill>
                  <a:schemeClr val="tx1"/>
                </a:solidFill>
                <a:effectLst/>
                <a:latin typeface="+mn-lt"/>
                <a:ea typeface="+mn-ea"/>
                <a:cs typeface="+mn-cs"/>
              </a:rPr>
              <a:t>Anchoring new approaches in the company's culture: GM embedded the new ways of working in the company's culture and made them a part of its DNA. The company continued to reinforce the new behaviors and practices, which helped to sustain the change process over time.</a:t>
            </a:r>
          </a:p>
          <a:p>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9</a:t>
            </a:fld>
            <a:endParaRPr lang="en-US"/>
          </a:p>
        </p:txBody>
      </p:sp>
    </p:spTree>
    <p:extLst>
      <p:ext uri="{BB962C8B-B14F-4D97-AF65-F5344CB8AC3E}">
        <p14:creationId xmlns:p14="http://schemas.microsoft.com/office/powerpoint/2010/main" val="1272864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By using the ADKAR Model, GM was able to manage change effectively by breaking down the process into smaller, more manageable steps that helped employees to understand and embrace the changes. The company ensured that employees had the necessary support, knowledge, and skills to implement the changes, and reinforced the changes to make them sustainable over time. As a result, GM was able to achieve its change goals and improve its performance.</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10</a:t>
            </a:fld>
            <a:endParaRPr lang="en-US"/>
          </a:p>
        </p:txBody>
      </p:sp>
    </p:spTree>
    <p:extLst>
      <p:ext uri="{BB962C8B-B14F-4D97-AF65-F5344CB8AC3E}">
        <p14:creationId xmlns:p14="http://schemas.microsoft.com/office/powerpoint/2010/main" val="1151046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GM has undergone significant transformational change over the years, which has involved a shift in culture, leadership, and a comprehensive approach to change. These changes align with the principles of the Transformational Change Model and have contributed to the company's success in the automotive industry.</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11</a:t>
            </a:fld>
            <a:endParaRPr lang="en-US"/>
          </a:p>
        </p:txBody>
      </p:sp>
    </p:spTree>
    <p:extLst>
      <p:ext uri="{BB962C8B-B14F-4D97-AF65-F5344CB8AC3E}">
        <p14:creationId xmlns:p14="http://schemas.microsoft.com/office/powerpoint/2010/main" val="3141791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General Motors has used the Adaptive Change Model in its change initiatives. The company has embraced a "fail fast, fail forward" approach in its product development process, implemented continuous improvement programs in its operations, and made changes to its organizational structure to adapt to changing circumstances. These changes align with the principles of the Adaptive Change Model and have contributed to the company's success in the automotive industry.</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12</a:t>
            </a:fld>
            <a:endParaRPr lang="en-US"/>
          </a:p>
        </p:txBody>
      </p:sp>
    </p:spTree>
    <p:extLst>
      <p:ext uri="{BB962C8B-B14F-4D97-AF65-F5344CB8AC3E}">
        <p14:creationId xmlns:p14="http://schemas.microsoft.com/office/powerpoint/2010/main" val="440693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the </a:t>
            </a:r>
            <a:r>
              <a:rPr lang="en-US" sz="1200" b="0" i="0" kern="1200" dirty="0">
                <a:solidFill>
                  <a:schemeClr val="tx1"/>
                </a:solidFill>
                <a:effectLst/>
                <a:latin typeface="+mn-lt"/>
                <a:ea typeface="+mn-ea"/>
                <a:cs typeface="+mn-cs"/>
              </a:rPr>
              <a:t>driver factors for change at GM include culture, leadership, power, digitalization, and competition. These factors have influenced the company's transformational journey and have allowed it to become more agile, adaptable, and responsive to changing market conditions.</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13</a:t>
            </a:fld>
            <a:endParaRPr lang="en-US"/>
          </a:p>
        </p:txBody>
      </p:sp>
    </p:spTree>
    <p:extLst>
      <p:ext uri="{BB962C8B-B14F-4D97-AF65-F5344CB8AC3E}">
        <p14:creationId xmlns:p14="http://schemas.microsoft.com/office/powerpoint/2010/main" val="4000962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Identify potential sources of resistance: It is important to identify the potential sources of resistance to change at GM. This could include employees who are skeptical about the need for change, those who are fearful of losing their jobs, or those who are resistant to new technologies or ways of working.</a:t>
            </a:r>
          </a:p>
          <a:p>
            <a:r>
              <a:rPr lang="en-US" sz="1200" b="0" i="0" kern="1200" dirty="0">
                <a:solidFill>
                  <a:schemeClr val="tx1"/>
                </a:solidFill>
                <a:effectLst/>
                <a:latin typeface="+mn-lt"/>
                <a:ea typeface="+mn-ea"/>
                <a:cs typeface="+mn-cs"/>
              </a:rPr>
              <a:t>Communicate the need for change: One of the most effective ways to deal with resistance is to communicate the need for change clearly and effectively. It is important to explain why the change is necessary, what the benefits of the change will be, and how the change will be implemented.</a:t>
            </a:r>
          </a:p>
          <a:p>
            <a:r>
              <a:rPr lang="en-US" sz="1200" b="0" i="0" kern="1200" dirty="0">
                <a:solidFill>
                  <a:schemeClr val="tx1"/>
                </a:solidFill>
                <a:effectLst/>
                <a:latin typeface="+mn-lt"/>
                <a:ea typeface="+mn-ea"/>
                <a:cs typeface="+mn-cs"/>
              </a:rPr>
              <a:t>Involve employees in the change process: Involving employees in the change process can be an effective way to reduce resistance. This could include involving employees in planning and decision-making, providing opportunities for training and development, or creating cross-functional teams to work on change initiatives.</a:t>
            </a:r>
          </a:p>
          <a:p>
            <a:r>
              <a:rPr lang="en-US" sz="1200" b="0" i="0" kern="1200" dirty="0">
                <a:solidFill>
                  <a:schemeClr val="tx1"/>
                </a:solidFill>
                <a:effectLst/>
                <a:latin typeface="+mn-lt"/>
                <a:ea typeface="+mn-ea"/>
                <a:cs typeface="+mn-cs"/>
              </a:rPr>
              <a:t>Provide support and resources: It is important to provide employees with the support and resources they need to adapt to the change. This could include providing training and development opportunities, offering counseling or coaching services, or providing access to new technologies or equipment.</a:t>
            </a:r>
          </a:p>
          <a:p>
            <a:r>
              <a:rPr lang="en-US" sz="1200" b="0" i="0" kern="1200" dirty="0">
                <a:solidFill>
                  <a:schemeClr val="tx1"/>
                </a:solidFill>
                <a:effectLst/>
                <a:latin typeface="+mn-lt"/>
                <a:ea typeface="+mn-ea"/>
                <a:cs typeface="+mn-cs"/>
              </a:rPr>
              <a:t>Address concerns and objections: When dealing with resistance, it is important to address concerns and objections in a constructive way. This could involve listening to employees' concerns, providing additional information or reassurance, or engaging in open and honest dialogue to address any issues.</a:t>
            </a:r>
          </a:p>
          <a:p>
            <a:r>
              <a:rPr lang="en-US" sz="1200" b="0" i="0" kern="1200" dirty="0">
                <a:solidFill>
                  <a:schemeClr val="tx1"/>
                </a:solidFill>
                <a:effectLst/>
                <a:latin typeface="+mn-lt"/>
                <a:ea typeface="+mn-ea"/>
                <a:cs typeface="+mn-cs"/>
              </a:rPr>
              <a:t>Celebrate successes: Finally, it is important to celebrate successes and acknowledge progress made during the change process. This can help to create a sense of momentum and help to build support for further change initiatives</a:t>
            </a:r>
          </a:p>
          <a:p>
            <a:r>
              <a:rPr lang="en-US" dirty="0"/>
              <a:t>Generally, </a:t>
            </a:r>
            <a:r>
              <a:rPr lang="en-US" sz="1200" b="0" i="0" kern="1200" dirty="0">
                <a:solidFill>
                  <a:schemeClr val="tx1"/>
                </a:solidFill>
                <a:effectLst/>
                <a:latin typeface="+mn-lt"/>
                <a:ea typeface="+mn-ea"/>
                <a:cs typeface="+mn-cs"/>
              </a:rPr>
              <a:t>identifying and dealing with resistance to change at GM requires a multi-pronged approach that involves clear communication, employee involvement, provision of support and resources, addressing concerns and objections, and celebrating successes. By taking these steps, GM can create a culture that is more adaptable, agile, and responsive to change, and help to ensure the long-term success of the company.</a:t>
            </a:r>
            <a:endParaRPr lang="en-US" dirty="0"/>
          </a:p>
        </p:txBody>
      </p:sp>
      <p:sp>
        <p:nvSpPr>
          <p:cNvPr id="4" name="Slide Number Placeholder 3"/>
          <p:cNvSpPr>
            <a:spLocks noGrp="1"/>
          </p:cNvSpPr>
          <p:nvPr>
            <p:ph type="sldNum" sz="quarter" idx="10"/>
          </p:nvPr>
        </p:nvSpPr>
        <p:spPr/>
        <p:txBody>
          <a:bodyPr/>
          <a:lstStyle/>
          <a:p>
            <a:fld id="{9C9022AC-F4B0-439D-93B6-3BA79D5B5158}" type="slidenum">
              <a:rPr lang="en-US" smtClean="0"/>
              <a:t>14</a:t>
            </a:fld>
            <a:endParaRPr lang="en-US"/>
          </a:p>
        </p:txBody>
      </p:sp>
    </p:spTree>
    <p:extLst>
      <p:ext uri="{BB962C8B-B14F-4D97-AF65-F5344CB8AC3E}">
        <p14:creationId xmlns:p14="http://schemas.microsoft.com/office/powerpoint/2010/main" val="743066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2/24/2023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doi.org/10.31039/jomeino.2021.5.3.3" TargetMode="External"/><Relationship Id="rId2" Type="http://schemas.openxmlformats.org/officeDocument/2006/relationships/hyperlink" Target="https://www.tandfonline.com/doi/full/10.2147/JHL.S289176" TargetMode="External"/><Relationship Id="rId1" Type="http://schemas.openxmlformats.org/officeDocument/2006/relationships/slideLayout" Target="../slideLayouts/slideLayout2.xml"/><Relationship Id="rId4" Type="http://schemas.openxmlformats.org/officeDocument/2006/relationships/hyperlink" Target="https://doi.org/10.1109/EMR.2019.28963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副标题 2">
            <a:extLst>
              <a:ext uri="{FF2B5EF4-FFF2-40B4-BE49-F238E27FC236}">
                <a16:creationId xmlns:a16="http://schemas.microsoft.com/office/drawing/2014/main" id="{24C8BB5E-3677-C8EB-0C42-D4CB6686CB60}"/>
              </a:ext>
            </a:extLst>
          </p:cNvPr>
          <p:cNvSpPr>
            <a:spLocks noGrp="1"/>
          </p:cNvSpPr>
          <p:nvPr>
            <p:ph type="subTitle" idx="1"/>
          </p:nvPr>
        </p:nvSpPr>
        <p:spPr>
          <a:xfrm>
            <a:off x="1537493" y="4519253"/>
            <a:ext cx="8981545" cy="1335555"/>
          </a:xfrm>
        </p:spPr>
        <p:txBody>
          <a:bodyPr>
            <a:normAutofit fontScale="25000" lnSpcReduction="20000"/>
          </a:bodyPr>
          <a:lstStyle/>
          <a:p>
            <a:pPr algn="ctr">
              <a:lnSpc>
                <a:spcPct val="200000"/>
              </a:lnSpc>
              <a:spcAft>
                <a:spcPts val="800"/>
              </a:spcAft>
            </a:pPr>
            <a:r>
              <a:rPr lang="en-US" altLang="zh-CN" sz="5600" dirty="0">
                <a:latin typeface="Times New Roman" panose="02020603050405020304" pitchFamily="18" charset="0"/>
                <a:ea typeface="宋体" panose="02010600030101010101" pitchFamily="2" charset="-122"/>
                <a:cs typeface="Times New Roman" panose="02020603050405020304" pitchFamily="18" charset="0"/>
              </a:rPr>
              <a:t>Feb</a:t>
            </a:r>
            <a:r>
              <a:rPr lang="en-US" altLang="zh-CN" sz="5600" dirty="0">
                <a:effectLst/>
                <a:latin typeface="Times New Roman" panose="02020603050405020304" pitchFamily="18" charset="0"/>
                <a:ea typeface="宋体" panose="02010600030101010101" pitchFamily="2" charset="-122"/>
                <a:cs typeface="Times New Roman" panose="02020603050405020304" pitchFamily="18" charset="0"/>
              </a:rPr>
              <a:t> 2023</a:t>
            </a:r>
            <a:endParaRPr lang="zh-CN" altLang="zh-CN" sz="56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200000"/>
              </a:lnSpc>
              <a:spcAft>
                <a:spcPts val="800"/>
              </a:spcAft>
            </a:pPr>
            <a:r>
              <a:rPr lang="en-US" altLang="zh-CN" sz="5600" dirty="0">
                <a:effectLst/>
                <a:latin typeface="Times New Roman" panose="02020603050405020304" pitchFamily="18" charset="0"/>
                <a:ea typeface="宋体" panose="02010600030101010101" pitchFamily="2" charset="-122"/>
                <a:cs typeface="Times New Roman" panose="02020603050405020304" pitchFamily="18" charset="0"/>
              </a:rPr>
              <a:t>MODULE NAME</a:t>
            </a:r>
            <a:r>
              <a:rPr lang="en-US" altLang="zh-CN" sz="5600" dirty="0">
                <a:latin typeface="Times New Roman" panose="02020603050405020304" pitchFamily="18" charset="0"/>
                <a:ea typeface="宋体" panose="02010600030101010101" pitchFamily="2" charset="-122"/>
                <a:cs typeface="Times New Roman" panose="02020603050405020304" pitchFamily="18" charset="0"/>
              </a:rPr>
              <a:t>:      </a:t>
            </a:r>
            <a:r>
              <a:rPr lang="en-GB" altLang="zh-CN" sz="5600" dirty="0">
                <a:latin typeface="Times New Roman" panose="02020603050405020304" pitchFamily="18" charset="0"/>
                <a:ea typeface="宋体" panose="02010600030101010101" pitchFamily="2" charset="-122"/>
                <a:cs typeface="Times New Roman" panose="02020603050405020304" pitchFamily="18" charset="0"/>
              </a:rPr>
              <a:t>Change &amp; Stability Management</a:t>
            </a:r>
            <a:r>
              <a:rPr lang="en-US" altLang="zh-CN" sz="5600" dirty="0">
                <a:latin typeface="Times New Roman" panose="02020603050405020304" pitchFamily="18" charset="0"/>
                <a:ea typeface="宋体" panose="02010600030101010101" pitchFamily="2" charset="-122"/>
                <a:cs typeface="Times New Roman" panose="02020603050405020304" pitchFamily="18" charset="0"/>
              </a:rPr>
              <a:t>  </a:t>
            </a:r>
            <a:r>
              <a:rPr lang="en-US" altLang="zh-CN" sz="5600" dirty="0">
                <a:effectLst/>
                <a:latin typeface="Times New Roman" panose="02020603050405020304" pitchFamily="18" charset="0"/>
                <a:ea typeface="宋体" panose="02010600030101010101" pitchFamily="2" charset="-122"/>
                <a:cs typeface="Times New Roman" panose="02020603050405020304" pitchFamily="18" charset="0"/>
              </a:rPr>
              <a:t>(BMMB7000)</a:t>
            </a:r>
            <a:endParaRPr lang="en-US" altLang="zh-CN" sz="5600" dirty="0">
              <a:latin typeface="Calibri" panose="020F0502020204030204" pitchFamily="34" charset="0"/>
              <a:ea typeface="宋体" panose="02010600030101010101" pitchFamily="2" charset="-122"/>
              <a:cs typeface="Times New Roman" panose="02020603050405020304" pitchFamily="18" charset="0"/>
            </a:endParaRPr>
          </a:p>
          <a:p>
            <a:pPr>
              <a:lnSpc>
                <a:spcPct val="200000"/>
              </a:lnSpc>
              <a:spcAft>
                <a:spcPts val="800"/>
              </a:spcAft>
            </a:pPr>
            <a:r>
              <a:rPr lang="en-US" altLang="zh-CN" sz="5600" dirty="0">
                <a:effectLst/>
                <a:latin typeface="Times New Roman" panose="02020603050405020304" pitchFamily="18" charset="0"/>
                <a:ea typeface="宋体" panose="02010600030101010101" pitchFamily="2" charset="-122"/>
                <a:cs typeface="Times New Roman" panose="02020603050405020304" pitchFamily="18" charset="0"/>
              </a:rPr>
              <a:t>NAME:                         </a:t>
            </a:r>
            <a:r>
              <a:rPr lang="en-US" altLang="zh-CN" sz="5600" dirty="0" err="1">
                <a:effectLst/>
                <a:latin typeface="Times New Roman" panose="02020603050405020304" pitchFamily="18" charset="0"/>
                <a:ea typeface="宋体" panose="02010600030101010101" pitchFamily="2" charset="-122"/>
                <a:cs typeface="Times New Roman" panose="02020603050405020304" pitchFamily="18" charset="0"/>
              </a:rPr>
              <a:t>Guowei</a:t>
            </a:r>
            <a:r>
              <a:rPr lang="en-US" altLang="zh-CN" sz="5600" dirty="0">
                <a:effectLst/>
                <a:latin typeface="Times New Roman" panose="02020603050405020304" pitchFamily="18" charset="0"/>
                <a:ea typeface="宋体" panose="02010600030101010101" pitchFamily="2" charset="-122"/>
                <a:cs typeface="Times New Roman" panose="02020603050405020304" pitchFamily="18" charset="0"/>
              </a:rPr>
              <a:t> Yang</a:t>
            </a:r>
            <a:endParaRPr lang="zh-CN" altLang="zh-CN" sz="5600" dirty="0">
              <a:effectLst/>
              <a:latin typeface="Calibri" panose="020F0502020204030204" pitchFamily="34" charset="0"/>
              <a:ea typeface="宋体" panose="02010600030101010101" pitchFamily="2" charset="-122"/>
              <a:cs typeface="Times New Roman" panose="02020603050405020304" pitchFamily="18" charset="0"/>
            </a:endParaRPr>
          </a:p>
          <a:p>
            <a:pPr>
              <a:lnSpc>
                <a:spcPct val="200000"/>
              </a:lnSpc>
              <a:spcAft>
                <a:spcPts val="800"/>
              </a:spcAft>
            </a:pPr>
            <a:r>
              <a:rPr lang="en-US" altLang="zh-CN" sz="5600" dirty="0">
                <a:effectLst/>
                <a:latin typeface="Times New Roman" panose="02020603050405020304" pitchFamily="18" charset="0"/>
                <a:ea typeface="宋体" panose="02010600030101010101" pitchFamily="2" charset="-122"/>
                <a:cs typeface="Times New Roman" panose="02020603050405020304" pitchFamily="18" charset="0"/>
              </a:rPr>
              <a:t>STUDENT NUMBER: 2218051</a:t>
            </a:r>
            <a:endParaRPr lang="zh-CN" altLang="zh-CN" sz="5600" dirty="0">
              <a:effectLst/>
              <a:latin typeface="Calibri" panose="020F0502020204030204" pitchFamily="34" charset="0"/>
              <a:ea typeface="宋体" panose="02010600030101010101" pitchFamily="2" charset="-122"/>
              <a:cs typeface="Times New Roman" panose="02020603050405020304" pitchFamily="18" charset="0"/>
            </a:endParaRPr>
          </a:p>
          <a:p>
            <a:endParaRPr lang="zh-CN" altLang="en-US" dirty="0"/>
          </a:p>
        </p:txBody>
      </p:sp>
      <p:pic>
        <p:nvPicPr>
          <p:cNvPr id="4" name="图片 3">
            <a:extLst>
              <a:ext uri="{FF2B5EF4-FFF2-40B4-BE49-F238E27FC236}">
                <a16:creationId xmlns:a16="http://schemas.microsoft.com/office/drawing/2014/main" id="{45C476C6-BBF8-D96A-275D-BD057E1F0E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13151" y="125053"/>
            <a:ext cx="3826993" cy="4252214"/>
          </a:xfrm>
          <a:prstGeom prst="rect">
            <a:avLst/>
          </a:prstGeom>
        </p:spPr>
      </p:pic>
    </p:spTree>
    <p:extLst>
      <p:ext uri="{BB962C8B-B14F-4D97-AF65-F5344CB8AC3E}">
        <p14:creationId xmlns:p14="http://schemas.microsoft.com/office/powerpoint/2010/main" val="1395506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6023" y="705394"/>
            <a:ext cx="10668589" cy="1541417"/>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Change Management: The Case of General Motors Inc. </a:t>
            </a:r>
          </a:p>
        </p:txBody>
      </p:sp>
      <p:sp>
        <p:nvSpPr>
          <p:cNvPr id="3" name="Subtitle 2"/>
          <p:cNvSpPr>
            <a:spLocks noGrp="1"/>
          </p:cNvSpPr>
          <p:nvPr>
            <p:ph type="subTitle" idx="1"/>
          </p:nvPr>
        </p:nvSpPr>
        <p:spPr>
          <a:xfrm>
            <a:off x="1240971" y="2351315"/>
            <a:ext cx="10263641" cy="3552348"/>
          </a:xfrm>
        </p:spPr>
        <p:txBody>
          <a:bodyPr/>
          <a:lstStyle/>
          <a:p>
            <a:r>
              <a:rPr lang="en-US" dirty="0">
                <a:latin typeface="Times New Roman" panose="02020603050405020304" pitchFamily="18" charset="0"/>
                <a:cs typeface="Times New Roman" panose="02020603050405020304" pitchFamily="18" charset="0"/>
              </a:rPr>
              <a:t>Introduction </a:t>
            </a:r>
          </a:p>
          <a:p>
            <a:r>
              <a:rPr lang="en-US" dirty="0">
                <a:latin typeface="Times New Roman" panose="02020603050405020304" pitchFamily="18" charset="0"/>
                <a:cs typeface="Times New Roman" panose="02020603050405020304" pitchFamily="18" charset="0"/>
              </a:rPr>
              <a:t>Organizational overview </a:t>
            </a:r>
          </a:p>
          <a:p>
            <a:r>
              <a:rPr lang="en-US" dirty="0">
                <a:latin typeface="Times New Roman" panose="02020603050405020304" pitchFamily="18" charset="0"/>
                <a:cs typeface="Times New Roman" panose="02020603050405020304" pitchFamily="18" charset="0"/>
              </a:rPr>
              <a:t>Critical analysis of change management models </a:t>
            </a:r>
          </a:p>
          <a:p>
            <a:r>
              <a:rPr lang="en-US" dirty="0">
                <a:latin typeface="Times New Roman" panose="02020603050405020304" pitchFamily="18" charset="0"/>
                <a:cs typeface="Times New Roman" panose="02020603050405020304" pitchFamily="18" charset="0"/>
              </a:rPr>
              <a:t>Application of change management models </a:t>
            </a:r>
          </a:p>
          <a:p>
            <a:r>
              <a:rPr lang="en-US" dirty="0">
                <a:latin typeface="Times New Roman" panose="02020603050405020304" pitchFamily="18" charset="0"/>
                <a:cs typeface="Times New Roman" panose="02020603050405020304" pitchFamily="18" charset="0"/>
              </a:rPr>
              <a:t>Evaluation and assessment </a:t>
            </a:r>
          </a:p>
          <a:p>
            <a:endParaRPr lang="en-US" dirty="0"/>
          </a:p>
        </p:txBody>
      </p:sp>
    </p:spTree>
    <p:extLst>
      <p:ext uri="{BB962C8B-B14F-4D97-AF65-F5344CB8AC3E}">
        <p14:creationId xmlns:p14="http://schemas.microsoft.com/office/powerpoint/2010/main" val="2167664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592925" y="193964"/>
            <a:ext cx="8911687" cy="665018"/>
          </a:xfrm>
        </p:spPr>
        <p:txBody>
          <a:bodyPr/>
          <a:lstStyle/>
          <a:p>
            <a:pPr algn="ctr"/>
            <a:r>
              <a:rPr lang="en-US" dirty="0"/>
              <a:t>Introduction </a:t>
            </a:r>
          </a:p>
        </p:txBody>
      </p:sp>
      <p:sp>
        <p:nvSpPr>
          <p:cNvPr id="8" name="Content Placeholder 7"/>
          <p:cNvSpPr>
            <a:spLocks noGrp="1"/>
          </p:cNvSpPr>
          <p:nvPr>
            <p:ph idx="1"/>
          </p:nvPr>
        </p:nvSpPr>
        <p:spPr>
          <a:xfrm>
            <a:off x="595745" y="858982"/>
            <a:ext cx="10908867" cy="5749636"/>
          </a:xfrm>
        </p:spPr>
        <p:txBody>
          <a:bodyPr>
            <a:normAutofit/>
          </a:bodyPr>
          <a:lstStyle/>
          <a:p>
            <a:r>
              <a:rPr lang="en-US" sz="2800" dirty="0">
                <a:latin typeface="Times New Roman" panose="02020603050405020304" pitchFamily="18" charset="0"/>
                <a:cs typeface="Times New Roman" panose="02020603050405020304" pitchFamily="18" charset="0"/>
              </a:rPr>
              <a:t>This paper aims to examine General Motors, which is among the most significant automobile companies of the past century, between 1980 and 2010. It also showcases, investigates, and comprehends the significant modifications that occurred in General Motors during the 2008 financial crisis. The study intends to clarify their nature and consequences for the company and its stakeholders. However, to grasp the entirety of these changes, the essay will first introduce various change management techniques that drive successful change management. Following this, the essay will briefly review the company's history to comprehend the economic environment in which it operates. Finally, it will analyze the causes that led General Motors to implement these changes, and the outcomes of these changes will also be discussed.</a:t>
            </a:r>
          </a:p>
        </p:txBody>
      </p:sp>
    </p:spTree>
    <p:extLst>
      <p:ext uri="{BB962C8B-B14F-4D97-AF65-F5344CB8AC3E}">
        <p14:creationId xmlns:p14="http://schemas.microsoft.com/office/powerpoint/2010/main" val="1141934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8545"/>
            <a:ext cx="11485418" cy="665019"/>
          </a:xfrm>
        </p:spPr>
        <p:txBody>
          <a:bodyPr>
            <a:normAutofit/>
          </a:bodyPr>
          <a:lstStyle/>
          <a:p>
            <a:pPr algn="ctr"/>
            <a:r>
              <a:rPr lang="en-US" dirty="0">
                <a:latin typeface="Times New Roman" panose="02020603050405020304" pitchFamily="18" charset="0"/>
                <a:cs typeface="Times New Roman" panose="02020603050405020304" pitchFamily="18" charset="0"/>
              </a:rPr>
              <a:t>Organizational Overview and Reasons for Change  </a:t>
            </a:r>
          </a:p>
        </p:txBody>
      </p:sp>
      <p:sp>
        <p:nvSpPr>
          <p:cNvPr id="4" name="Text Placeholder 3"/>
          <p:cNvSpPr>
            <a:spLocks noGrp="1"/>
          </p:cNvSpPr>
          <p:nvPr>
            <p:ph type="body" idx="1"/>
          </p:nvPr>
        </p:nvSpPr>
        <p:spPr>
          <a:xfrm>
            <a:off x="193964" y="609601"/>
            <a:ext cx="3934691" cy="609600"/>
          </a:xfrm>
        </p:spPr>
        <p:txBody>
          <a:bodyPr/>
          <a:lstStyle/>
          <a:p>
            <a:r>
              <a:rPr lang="en-US" dirty="0">
                <a:latin typeface="Times New Roman" panose="02020603050405020304" pitchFamily="18" charset="0"/>
                <a:cs typeface="Times New Roman" panose="02020603050405020304" pitchFamily="18" charset="0"/>
              </a:rPr>
              <a:t>Organizational Overview </a:t>
            </a:r>
          </a:p>
        </p:txBody>
      </p:sp>
      <p:sp>
        <p:nvSpPr>
          <p:cNvPr id="5" name="Content Placeholder 4"/>
          <p:cNvSpPr>
            <a:spLocks noGrp="1"/>
          </p:cNvSpPr>
          <p:nvPr>
            <p:ph sz="half" idx="2"/>
          </p:nvPr>
        </p:nvSpPr>
        <p:spPr>
          <a:xfrm>
            <a:off x="193964" y="1413165"/>
            <a:ext cx="4973781" cy="5444835"/>
          </a:xfrm>
        </p:spPr>
        <p:txBody>
          <a:bodyPr>
            <a:normAutofit lnSpcReduction="10000"/>
          </a:bodyPr>
          <a:lstStyle/>
          <a:p>
            <a:r>
              <a:rPr lang="en-US" dirty="0">
                <a:latin typeface="Times New Roman" panose="02020603050405020304" pitchFamily="18" charset="0"/>
                <a:cs typeface="Times New Roman" panose="02020603050405020304" pitchFamily="18" charset="0"/>
              </a:rPr>
              <a:t>General Motors (GM) is a global automotive company that designs, manufactures, markets, and distributes vehicles and vehicle parts. It was founded in 1908 and is headquartered in Detroit, Michigan, USA (Khan &amp; </a:t>
            </a:r>
            <a:r>
              <a:rPr lang="en-US" dirty="0" err="1">
                <a:latin typeface="Times New Roman" panose="02020603050405020304" pitchFamily="18" charset="0"/>
                <a:cs typeface="Times New Roman" panose="02020603050405020304" pitchFamily="18" charset="0"/>
              </a:rPr>
              <a:t>Hashim</a:t>
            </a:r>
            <a:r>
              <a:rPr lang="en-US" dirty="0">
                <a:latin typeface="Times New Roman" panose="02020603050405020304" pitchFamily="18" charset="0"/>
                <a:cs typeface="Times New Roman" panose="02020603050405020304" pitchFamily="18" charset="0"/>
              </a:rPr>
              <a:t>, 2014).</a:t>
            </a:r>
          </a:p>
          <a:p>
            <a:r>
              <a:rPr lang="en-US" dirty="0">
                <a:latin typeface="Times New Roman" panose="02020603050405020304" pitchFamily="18" charset="0"/>
                <a:cs typeface="Times New Roman" panose="02020603050405020304" pitchFamily="18" charset="0"/>
              </a:rPr>
              <a:t>GM has a diverse portfolio of brands, including Chevrolet, GMC, Buick, and Cadillac. The company produces a wide range of vehicles, including cars, trucks, and SUVs, and has a significant presence in major global markets, including North America, South America, Europe, and Asia (Khan &amp; </a:t>
            </a:r>
            <a:r>
              <a:rPr lang="en-US" dirty="0" err="1">
                <a:latin typeface="Times New Roman" panose="02020603050405020304" pitchFamily="18" charset="0"/>
                <a:cs typeface="Times New Roman" panose="02020603050405020304" pitchFamily="18" charset="0"/>
              </a:rPr>
              <a:t>Hashim</a:t>
            </a:r>
            <a:r>
              <a:rPr lang="en-US" dirty="0">
                <a:latin typeface="Times New Roman" panose="02020603050405020304" pitchFamily="18" charset="0"/>
                <a:cs typeface="Times New Roman" panose="02020603050405020304" pitchFamily="18" charset="0"/>
              </a:rPr>
              <a:t>, 2014).</a:t>
            </a:r>
          </a:p>
          <a:p>
            <a:r>
              <a:rPr lang="en-US" dirty="0">
                <a:latin typeface="Times New Roman" panose="02020603050405020304" pitchFamily="18" charset="0"/>
                <a:cs typeface="Times New Roman" panose="02020603050405020304" pitchFamily="18" charset="0"/>
              </a:rPr>
              <a:t>GM has a global workforce of approximately 155,000 employees and operates 170 facilities in more than 20 countries worldwide. The company has a strong commitment to sustainability, and its goal is to achieve a world with zero crashes, zero emissions, and zero congestion.</a:t>
            </a:r>
          </a:p>
          <a:p>
            <a:endParaRPr lang="en-US" dirty="0"/>
          </a:p>
        </p:txBody>
      </p:sp>
      <p:sp>
        <p:nvSpPr>
          <p:cNvPr id="6" name="Text Placeholder 5"/>
          <p:cNvSpPr>
            <a:spLocks noGrp="1"/>
          </p:cNvSpPr>
          <p:nvPr>
            <p:ph type="body" sz="quarter" idx="3"/>
          </p:nvPr>
        </p:nvSpPr>
        <p:spPr>
          <a:xfrm>
            <a:off x="7506629" y="609602"/>
            <a:ext cx="3999001" cy="609599"/>
          </a:xfrm>
        </p:spPr>
        <p:txBody>
          <a:bodyPr/>
          <a:lstStyle/>
          <a:p>
            <a:r>
              <a:rPr lang="en-US" dirty="0">
                <a:latin typeface="Times New Roman" panose="02020603050405020304" pitchFamily="18" charset="0"/>
                <a:cs typeface="Times New Roman" panose="02020603050405020304" pitchFamily="18" charset="0"/>
              </a:rPr>
              <a:t>Reasons for Change</a:t>
            </a:r>
          </a:p>
        </p:txBody>
      </p:sp>
      <p:sp>
        <p:nvSpPr>
          <p:cNvPr id="7" name="Content Placeholder 6"/>
          <p:cNvSpPr>
            <a:spLocks noGrp="1"/>
          </p:cNvSpPr>
          <p:nvPr>
            <p:ph sz="quarter" idx="4"/>
          </p:nvPr>
        </p:nvSpPr>
        <p:spPr>
          <a:xfrm>
            <a:off x="5043056" y="1219201"/>
            <a:ext cx="6774872" cy="6733308"/>
          </a:xfrm>
        </p:spPr>
        <p:txBody>
          <a:bodyPr>
            <a:noAutofit/>
          </a:bodyPr>
          <a:lstStyle/>
          <a:p>
            <a:r>
              <a:rPr lang="en-US" sz="1600" dirty="0">
                <a:latin typeface="Times New Roman" panose="02020603050405020304" pitchFamily="18" charset="0"/>
                <a:cs typeface="Times New Roman" panose="02020603050405020304" pitchFamily="18" charset="0"/>
              </a:rPr>
              <a:t>The rise in competition within the automotive market was a major factor that prompted General Motors to undergo changes. As a result, the company experienced a decline in its market share compared to both Japanese and American competitors. In the early 1980s, Toyota implemented a new production system that allowed it to catch up with General Motors and gain a significant share of the North American automotive market, closely trailing General Motors. Following a similar trajectory, Ford's sales surpassed those of General Motors in 1986 (Khan &amp; </a:t>
            </a:r>
            <a:r>
              <a:rPr lang="en-US" sz="1600" dirty="0" err="1">
                <a:latin typeface="Times New Roman" panose="02020603050405020304" pitchFamily="18" charset="0"/>
                <a:cs typeface="Times New Roman" panose="02020603050405020304" pitchFamily="18" charset="0"/>
              </a:rPr>
              <a:t>Hashim</a:t>
            </a:r>
            <a:r>
              <a:rPr lang="en-US" sz="1600" dirty="0">
                <a:latin typeface="Times New Roman" panose="02020603050405020304" pitchFamily="18" charset="0"/>
                <a:cs typeface="Times New Roman" panose="02020603050405020304" pitchFamily="18" charset="0"/>
              </a:rPr>
              <a:t>, 2014).</a:t>
            </a:r>
          </a:p>
          <a:p>
            <a:r>
              <a:rPr lang="en-US" sz="1600" dirty="0">
                <a:latin typeface="Times New Roman" panose="02020603050405020304" pitchFamily="18" charset="0"/>
                <a:cs typeface="Times New Roman" panose="02020603050405020304" pitchFamily="18" charset="0"/>
              </a:rPr>
              <a:t>Furthermore, in 1990, General Motors was impacted by the recession that greatly affected the automotive market, leading to a series of crises for the company. In fact, in 1998, General Motors experienced the largest strike in its history, resulting in a shutdown of its production lines for nearly 50 days and a significant loss of revenue (Khan &amp; </a:t>
            </a:r>
            <a:r>
              <a:rPr lang="en-US" sz="1600" dirty="0" err="1">
                <a:latin typeface="Times New Roman" panose="02020603050405020304" pitchFamily="18" charset="0"/>
                <a:cs typeface="Times New Roman" panose="02020603050405020304" pitchFamily="18" charset="0"/>
              </a:rPr>
              <a:t>Hashim</a:t>
            </a:r>
            <a:r>
              <a:rPr lang="en-US" sz="1600" dirty="0">
                <a:latin typeface="Times New Roman" panose="02020603050405020304" pitchFamily="18" charset="0"/>
                <a:cs typeface="Times New Roman" panose="02020603050405020304" pitchFamily="18" charset="0"/>
              </a:rPr>
              <a:t>, 2014). Over the next two decades, General Motors faced numerous other crises and struggled to retain its position as the top player in the automotive industry.</a:t>
            </a:r>
          </a:p>
          <a:p>
            <a:r>
              <a:rPr lang="en-US" sz="1600" dirty="0">
                <a:latin typeface="Times New Roman" panose="02020603050405020304" pitchFamily="18" charset="0"/>
                <a:cs typeface="Times New Roman" panose="02020603050405020304" pitchFamily="18" charset="0"/>
              </a:rPr>
              <a:t>All of these weaknesses significantly undermined the company prior to the economic crisis of 2008 and the financial market collapse, which had a major impact on the global automotive industry and ultimately caused General Motors to go bankrupt (Khan &amp; </a:t>
            </a:r>
            <a:r>
              <a:rPr lang="en-US" sz="1600" dirty="0" err="1">
                <a:latin typeface="Times New Roman" panose="02020603050405020304" pitchFamily="18" charset="0"/>
                <a:cs typeface="Times New Roman" panose="02020603050405020304" pitchFamily="18" charset="0"/>
              </a:rPr>
              <a:t>Hashim</a:t>
            </a:r>
            <a:r>
              <a:rPr lang="en-US" sz="1600" dirty="0">
                <a:latin typeface="Times New Roman" panose="02020603050405020304" pitchFamily="18" charset="0"/>
                <a:cs typeface="Times New Roman" panose="02020603050405020304" pitchFamily="18" charset="0"/>
              </a:rPr>
              <a:t>, 2014). The crisis resulted in unstable oil prices and high unemployment rates, which led to reduced consumer spending and a negative impact on the company's cash flow. In order to rescue GM from bankruptcy, the US government took over the company and invested almost $50 billion into it, with funding coming from taxpayers in both the US and Canada. However, this bailout was not without conditions, and as part of the restructuring, several factories were shut down, numerous employees were laid off, and GM underwent a complete overhaul.</a:t>
            </a:r>
          </a:p>
        </p:txBody>
      </p:sp>
    </p:spTree>
    <p:extLst>
      <p:ext uri="{BB962C8B-B14F-4D97-AF65-F5344CB8AC3E}">
        <p14:creationId xmlns:p14="http://schemas.microsoft.com/office/powerpoint/2010/main" val="3900633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40328" y="235527"/>
            <a:ext cx="10964284" cy="1025237"/>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Critical Analysis of Change Management Models: Kotter's 8-Step Model</a:t>
            </a:r>
            <a:br>
              <a:rPr lang="en-US" b="1" dirty="0">
                <a:latin typeface="Times New Roman" panose="02020603050405020304" pitchFamily="18" charset="0"/>
                <a:cs typeface="Times New Roman" panose="02020603050405020304" pitchFamily="18" charset="0"/>
              </a:rPr>
            </a:br>
            <a:endParaRPr lang="en-US" dirty="0"/>
          </a:p>
        </p:txBody>
      </p:sp>
      <p:sp>
        <p:nvSpPr>
          <p:cNvPr id="5" name="Text Placeholder 4"/>
          <p:cNvSpPr>
            <a:spLocks noGrp="1"/>
          </p:cNvSpPr>
          <p:nvPr>
            <p:ph type="body" idx="1"/>
          </p:nvPr>
        </p:nvSpPr>
        <p:spPr>
          <a:xfrm>
            <a:off x="305584" y="762001"/>
            <a:ext cx="3992732" cy="498764"/>
          </a:xfrm>
        </p:spPr>
        <p:txBody>
          <a:bodyPr/>
          <a:lstStyle/>
          <a:p>
            <a:r>
              <a:rPr lang="en-US" dirty="0">
                <a:latin typeface="Times New Roman" panose="02020603050405020304" pitchFamily="18" charset="0"/>
                <a:cs typeface="Times New Roman" panose="02020603050405020304" pitchFamily="18" charset="0"/>
              </a:rPr>
              <a:t>Strengths </a:t>
            </a:r>
          </a:p>
        </p:txBody>
      </p:sp>
      <p:sp>
        <p:nvSpPr>
          <p:cNvPr id="6" name="Content Placeholder 5"/>
          <p:cNvSpPr>
            <a:spLocks noGrp="1"/>
          </p:cNvSpPr>
          <p:nvPr>
            <p:ph sz="half" idx="2"/>
          </p:nvPr>
        </p:nvSpPr>
        <p:spPr>
          <a:xfrm>
            <a:off x="540328" y="1260764"/>
            <a:ext cx="5320145" cy="5140036"/>
          </a:xfrm>
        </p:spPr>
        <p:txBody>
          <a:bodyPr>
            <a:normAutofit fontScale="92500"/>
          </a:bodyPr>
          <a:lstStyle/>
          <a:p>
            <a:r>
              <a:rPr lang="en-US" dirty="0">
                <a:latin typeface="Times New Roman" panose="02020603050405020304" pitchFamily="18" charset="0"/>
                <a:cs typeface="Times New Roman" panose="02020603050405020304" pitchFamily="18" charset="0"/>
              </a:rPr>
              <a:t>Kotter's 8-Step Model is a widely used framework for managing change in organizations. The model consists of eight stages that organizations can follow to effectively manage change (Khan et al., 2017). While the model has many strengths, it also has some limitations.</a:t>
            </a:r>
          </a:p>
          <a:p>
            <a:r>
              <a:rPr lang="en-US" dirty="0">
                <a:latin typeface="Times New Roman" panose="02020603050405020304" pitchFamily="18" charset="0"/>
                <a:cs typeface="Times New Roman" panose="02020603050405020304" pitchFamily="18" charset="0"/>
              </a:rPr>
              <a:t>The 8-Step Model provides a clear and structured approach to change management. The model provides a framework for planning, implementing, and sustaining change initiatives in organizations.</a:t>
            </a:r>
          </a:p>
          <a:p>
            <a:r>
              <a:rPr lang="en-US" dirty="0">
                <a:latin typeface="Times New Roman" panose="02020603050405020304" pitchFamily="18" charset="0"/>
                <a:cs typeface="Times New Roman" panose="02020603050405020304" pitchFamily="18" charset="0"/>
              </a:rPr>
              <a:t>It emphasizes the importance of the human side of change. The model recognizes that people are at the center of any change initiative and focuses on engaging, empowering, and communicating with employees throughout the change process.</a:t>
            </a:r>
          </a:p>
          <a:p>
            <a:r>
              <a:rPr lang="en-US" dirty="0">
                <a:latin typeface="Times New Roman" panose="02020603050405020304" pitchFamily="18" charset="0"/>
                <a:cs typeface="Times New Roman" panose="02020603050405020304" pitchFamily="18" charset="0"/>
              </a:rPr>
              <a:t>The model can be applied to different types of changes, whether they are small or large, and can be adapted to suit different industries, organizations, and contexts.</a:t>
            </a:r>
          </a:p>
        </p:txBody>
      </p:sp>
      <p:sp>
        <p:nvSpPr>
          <p:cNvPr id="7" name="Text Placeholder 6"/>
          <p:cNvSpPr>
            <a:spLocks noGrp="1"/>
          </p:cNvSpPr>
          <p:nvPr>
            <p:ph type="body" sz="quarter" idx="3"/>
          </p:nvPr>
        </p:nvSpPr>
        <p:spPr>
          <a:xfrm>
            <a:off x="7506629" y="762001"/>
            <a:ext cx="3999001" cy="498763"/>
          </a:xfrm>
        </p:spPr>
        <p:txBody>
          <a:bodyPr/>
          <a:lstStyle/>
          <a:p>
            <a:r>
              <a:rPr lang="en-US" dirty="0">
                <a:latin typeface="Times New Roman" panose="02020603050405020304" pitchFamily="18" charset="0"/>
                <a:cs typeface="Times New Roman" panose="02020603050405020304" pitchFamily="18" charset="0"/>
              </a:rPr>
              <a:t>Weaknesses</a:t>
            </a:r>
            <a:r>
              <a:rPr lang="en-US" dirty="0"/>
              <a:t> </a:t>
            </a:r>
          </a:p>
        </p:txBody>
      </p:sp>
      <p:sp>
        <p:nvSpPr>
          <p:cNvPr id="8" name="Content Placeholder 7"/>
          <p:cNvSpPr>
            <a:spLocks noGrp="1"/>
          </p:cNvSpPr>
          <p:nvPr>
            <p:ph sz="quarter" idx="4"/>
          </p:nvPr>
        </p:nvSpPr>
        <p:spPr>
          <a:xfrm>
            <a:off x="5999018" y="1385455"/>
            <a:ext cx="5680364" cy="5015345"/>
          </a:xfrm>
        </p:spPr>
        <p:txBody>
          <a:bodyPr>
            <a:normAutofit/>
          </a:bodyPr>
          <a:lstStyle/>
          <a:p>
            <a:r>
              <a:rPr lang="en-US" dirty="0">
                <a:latin typeface="Times New Roman" panose="02020603050405020304" pitchFamily="18" charset="0"/>
                <a:cs typeface="Times New Roman" panose="02020603050405020304" pitchFamily="18" charset="0"/>
              </a:rPr>
              <a:t>The 8-Step Model presents change as a linear, step-by-step process, which may not accurately represent the reality of change in organizations. Change can be complex, non-linear, and iterative, and the model may not be able to account for all the nuances and complexities of the change process.</a:t>
            </a:r>
          </a:p>
          <a:p>
            <a:r>
              <a:rPr lang="en-US" dirty="0">
                <a:latin typeface="Times New Roman" panose="02020603050405020304" pitchFamily="18" charset="0"/>
                <a:cs typeface="Times New Roman" panose="02020603050405020304" pitchFamily="18" charset="0"/>
              </a:rPr>
              <a:t>The model focuses on the tactical aspects of change management and does not provide much guidance on the strategic aspects of change. As a result, the model may not help organizations align their change initiatives with their broader strategic goals.</a:t>
            </a:r>
          </a:p>
          <a:p>
            <a:r>
              <a:rPr lang="en-US" dirty="0">
                <a:latin typeface="Times New Roman" panose="02020603050405020304" pitchFamily="18" charset="0"/>
                <a:cs typeface="Times New Roman" panose="02020603050405020304" pitchFamily="18" charset="0"/>
              </a:rPr>
              <a:t>Kotter's model places a significant emphasis on leadership and may not take into account the role of employees and other stakeholders in the change process. This may result in a top-down approach to change that does not take into account the needs and perspectives of all stakeholders.</a:t>
            </a:r>
          </a:p>
          <a:p>
            <a:endParaRPr lang="en-US" dirty="0"/>
          </a:p>
        </p:txBody>
      </p:sp>
    </p:spTree>
    <p:extLst>
      <p:ext uri="{BB962C8B-B14F-4D97-AF65-F5344CB8AC3E}">
        <p14:creationId xmlns:p14="http://schemas.microsoft.com/office/powerpoint/2010/main" val="3404722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7418" y="221674"/>
            <a:ext cx="10687193" cy="720435"/>
          </a:xfrm>
        </p:spPr>
        <p:txBody>
          <a:bodyPr/>
          <a:lstStyle/>
          <a:p>
            <a:pPr algn="ctr"/>
            <a:r>
              <a:rPr lang="en-US" dirty="0">
                <a:latin typeface="Times New Roman" panose="02020603050405020304" pitchFamily="18" charset="0"/>
                <a:cs typeface="Times New Roman" panose="02020603050405020304" pitchFamily="18" charset="0"/>
              </a:rPr>
              <a:t>Adaptive Change Model</a:t>
            </a:r>
          </a:p>
        </p:txBody>
      </p:sp>
      <p:sp>
        <p:nvSpPr>
          <p:cNvPr id="3" name="Text Placeholder 2"/>
          <p:cNvSpPr>
            <a:spLocks noGrp="1"/>
          </p:cNvSpPr>
          <p:nvPr>
            <p:ph type="body" idx="1"/>
          </p:nvPr>
        </p:nvSpPr>
        <p:spPr>
          <a:xfrm>
            <a:off x="581891" y="789709"/>
            <a:ext cx="2992582" cy="762000"/>
          </a:xfrm>
        </p:spPr>
        <p:txBody>
          <a:bodyPr/>
          <a:lstStyle/>
          <a:p>
            <a:r>
              <a:rPr lang="en-US" dirty="0">
                <a:latin typeface="Times New Roman" panose="02020603050405020304" pitchFamily="18" charset="0"/>
                <a:cs typeface="Times New Roman" panose="02020603050405020304" pitchFamily="18" charset="0"/>
              </a:rPr>
              <a:t>Strengths</a:t>
            </a:r>
            <a:r>
              <a:rPr lang="en-US" dirty="0"/>
              <a:t> </a:t>
            </a:r>
          </a:p>
        </p:txBody>
      </p:sp>
      <p:sp>
        <p:nvSpPr>
          <p:cNvPr id="4" name="Content Placeholder 3"/>
          <p:cNvSpPr>
            <a:spLocks noGrp="1"/>
          </p:cNvSpPr>
          <p:nvPr>
            <p:ph sz="half" idx="2"/>
          </p:nvPr>
        </p:nvSpPr>
        <p:spPr>
          <a:xfrm>
            <a:off x="346364" y="1662543"/>
            <a:ext cx="5777345" cy="4904512"/>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The Adaptive Change Model is a change management framework that was developed by Heifetz and </a:t>
            </a:r>
            <a:r>
              <a:rPr lang="en-US" dirty="0" err="1">
                <a:latin typeface="Times New Roman" panose="02020603050405020304" pitchFamily="18" charset="0"/>
                <a:cs typeface="Times New Roman" panose="02020603050405020304" pitchFamily="18" charset="0"/>
              </a:rPr>
              <a:t>Linsky</a:t>
            </a:r>
            <a:r>
              <a:rPr lang="en-US" dirty="0">
                <a:latin typeface="Times New Roman" panose="02020603050405020304" pitchFamily="18" charset="0"/>
                <a:cs typeface="Times New Roman" panose="02020603050405020304" pitchFamily="18" charset="0"/>
              </a:rPr>
              <a:t>. The model is based on the principle that adaptive change requires new learning, behaviors, and attitudes, and that it involves working with the stakeholders to understand their needs and perspectives (Harrison et al., 2021). While the model has some strengths, it also has some limitations.</a:t>
            </a:r>
          </a:p>
          <a:p>
            <a:r>
              <a:rPr lang="en-US" dirty="0">
                <a:latin typeface="Times New Roman" panose="02020603050405020304" pitchFamily="18" charset="0"/>
                <a:cs typeface="Times New Roman" panose="02020603050405020304" pitchFamily="18" charset="0"/>
              </a:rPr>
              <a:t>The model emphasizes the importance of learning and adaptation, which is critical for managing complex changes. This approach helps organizations to be more agile and responsive to changes in their environment.</a:t>
            </a:r>
          </a:p>
          <a:p>
            <a:r>
              <a:rPr lang="en-US" dirty="0">
                <a:latin typeface="Times New Roman" panose="02020603050405020304" pitchFamily="18" charset="0"/>
                <a:cs typeface="Times New Roman" panose="02020603050405020304" pitchFamily="18" charset="0"/>
              </a:rPr>
              <a:t>The model recognizes the importance of working with stakeholders to understand their needs and perspectives. This approach helps to build support and ownership for the change initiative and can increase the chances of success.</a:t>
            </a:r>
          </a:p>
          <a:p>
            <a:r>
              <a:rPr lang="en-US" dirty="0">
                <a:latin typeface="Times New Roman" panose="02020603050405020304" pitchFamily="18" charset="0"/>
                <a:cs typeface="Times New Roman" panose="02020603050405020304" pitchFamily="18" charset="0"/>
              </a:rPr>
              <a:t>The Adaptive Change Model is flexible and can be adapted to suit different organizations, industries, and contexts. The model can be used in a variety of situations, from small-scale changes to large-scale transformations.</a:t>
            </a:r>
          </a:p>
        </p:txBody>
      </p:sp>
      <p:sp>
        <p:nvSpPr>
          <p:cNvPr id="5" name="Text Placeholder 4"/>
          <p:cNvSpPr>
            <a:spLocks noGrp="1"/>
          </p:cNvSpPr>
          <p:nvPr>
            <p:ph type="body" sz="quarter" idx="3"/>
          </p:nvPr>
        </p:nvSpPr>
        <p:spPr>
          <a:xfrm>
            <a:off x="7506629" y="942109"/>
            <a:ext cx="3999001" cy="609600"/>
          </a:xfrm>
        </p:spPr>
        <p:txBody>
          <a:bodyPr/>
          <a:lstStyle/>
          <a:p>
            <a:r>
              <a:rPr lang="en-US" dirty="0">
                <a:latin typeface="Times New Roman" panose="02020603050405020304" pitchFamily="18" charset="0"/>
                <a:cs typeface="Times New Roman" panose="02020603050405020304" pitchFamily="18" charset="0"/>
              </a:rPr>
              <a:t>Weaknesses</a:t>
            </a:r>
          </a:p>
        </p:txBody>
      </p:sp>
      <p:sp>
        <p:nvSpPr>
          <p:cNvPr id="6" name="Content Placeholder 5"/>
          <p:cNvSpPr>
            <a:spLocks noGrp="1"/>
          </p:cNvSpPr>
          <p:nvPr>
            <p:ph sz="quarter" idx="4"/>
          </p:nvPr>
        </p:nvSpPr>
        <p:spPr>
          <a:xfrm>
            <a:off x="6400800" y="1662543"/>
            <a:ext cx="5403273" cy="4904512"/>
          </a:xfrm>
        </p:spPr>
        <p:txBody>
          <a:bodyPr>
            <a:normAutofit/>
          </a:bodyPr>
          <a:lstStyle/>
          <a:p>
            <a:r>
              <a:rPr lang="en-US" dirty="0">
                <a:latin typeface="Times New Roman" panose="02020603050405020304" pitchFamily="18" charset="0"/>
                <a:cs typeface="Times New Roman" panose="02020603050405020304" pitchFamily="18" charset="0"/>
              </a:rPr>
              <a:t>The model focuses on the process of change and may not provide sufficient guidance on the execution of the change initiative. This may result in organizations struggling to implement the changes effectively.</a:t>
            </a:r>
          </a:p>
          <a:p>
            <a:r>
              <a:rPr lang="en-US" dirty="0">
                <a:latin typeface="Times New Roman" panose="02020603050405020304" pitchFamily="18" charset="0"/>
                <a:cs typeface="Times New Roman" panose="02020603050405020304" pitchFamily="18" charset="0"/>
              </a:rPr>
              <a:t>The model places a significant emphasis on leadership, which may not take into account the role of other stakeholders in the change process. This may result in a top-down approach to change that does not consider the needs and perspectives of all stakeholders.</a:t>
            </a:r>
          </a:p>
          <a:p>
            <a:r>
              <a:rPr lang="en-US" dirty="0">
                <a:latin typeface="Times New Roman" panose="02020603050405020304" pitchFamily="18" charset="0"/>
                <a:cs typeface="Times New Roman" panose="02020603050405020304" pitchFamily="18" charset="0"/>
              </a:rPr>
              <a:t>The Adaptive Change Model provides limited guidance on the specific steps and actions that organizations should take to manage change. This may make it difficult for organizations to implement the model effectively without additional guidance.</a:t>
            </a:r>
          </a:p>
        </p:txBody>
      </p:sp>
    </p:spTree>
    <p:extLst>
      <p:ext uri="{BB962C8B-B14F-4D97-AF65-F5344CB8AC3E}">
        <p14:creationId xmlns:p14="http://schemas.microsoft.com/office/powerpoint/2010/main" val="3963937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928" y="166255"/>
            <a:ext cx="11116684" cy="900545"/>
          </a:xfrm>
        </p:spPr>
        <p:txBody>
          <a:bodyPr>
            <a:normAutofit/>
          </a:bodyPr>
          <a:lstStyle/>
          <a:p>
            <a:pPr algn="ctr"/>
            <a:r>
              <a:rPr lang="en-US" dirty="0">
                <a:latin typeface="Times New Roman" panose="02020603050405020304" pitchFamily="18" charset="0"/>
                <a:cs typeface="Times New Roman" panose="02020603050405020304" pitchFamily="18" charset="0"/>
              </a:rPr>
              <a:t>Critical Analysis of Change Management Models: ADKAR </a:t>
            </a:r>
          </a:p>
        </p:txBody>
      </p:sp>
      <p:sp>
        <p:nvSpPr>
          <p:cNvPr id="4" name="Text Placeholder 3"/>
          <p:cNvSpPr>
            <a:spLocks noGrp="1"/>
          </p:cNvSpPr>
          <p:nvPr>
            <p:ph type="body" idx="1"/>
          </p:nvPr>
        </p:nvSpPr>
        <p:spPr>
          <a:xfrm>
            <a:off x="387928" y="1191491"/>
            <a:ext cx="6544177" cy="512618"/>
          </a:xfrm>
        </p:spPr>
        <p:txBody>
          <a:bodyPr/>
          <a:lstStyle/>
          <a:p>
            <a:r>
              <a:rPr lang="en-US" dirty="0">
                <a:latin typeface="Times New Roman" panose="02020603050405020304" pitchFamily="18" charset="0"/>
                <a:cs typeface="Times New Roman" panose="02020603050405020304" pitchFamily="18" charset="0"/>
              </a:rPr>
              <a:t>Strengths </a:t>
            </a:r>
          </a:p>
        </p:txBody>
      </p:sp>
      <p:sp>
        <p:nvSpPr>
          <p:cNvPr id="5" name="Content Placeholder 4"/>
          <p:cNvSpPr>
            <a:spLocks noGrp="1"/>
          </p:cNvSpPr>
          <p:nvPr>
            <p:ph sz="half" idx="2"/>
          </p:nvPr>
        </p:nvSpPr>
        <p:spPr>
          <a:xfrm>
            <a:off x="387928" y="1828799"/>
            <a:ext cx="6544177" cy="4710545"/>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The ADKAR change management model is a popular framework that focuses on five key elements: Awareness, Desire, Knowledge, Ability, and Reinforcement (</a:t>
            </a:r>
            <a:r>
              <a:rPr lang="en-US" dirty="0" err="1">
                <a:latin typeface="Times New Roman" panose="02020603050405020304" pitchFamily="18" charset="0"/>
                <a:cs typeface="Times New Roman" panose="02020603050405020304" pitchFamily="18" charset="0"/>
              </a:rPr>
              <a:t>Laig</a:t>
            </a:r>
            <a:r>
              <a:rPr lang="en-US" dirty="0">
                <a:latin typeface="Times New Roman" panose="02020603050405020304" pitchFamily="18" charset="0"/>
                <a:cs typeface="Times New Roman" panose="02020603050405020304" pitchFamily="18" charset="0"/>
              </a:rPr>
              <a:t> &amp; </a:t>
            </a:r>
            <a:r>
              <a:rPr lang="en-US" dirty="0" err="1">
                <a:latin typeface="Times New Roman" panose="02020603050405020304" pitchFamily="18" charset="0"/>
                <a:cs typeface="Times New Roman" panose="02020603050405020304" pitchFamily="18" charset="0"/>
              </a:rPr>
              <a:t>Abocejo</a:t>
            </a:r>
            <a:r>
              <a:rPr lang="en-US" dirty="0">
                <a:latin typeface="Times New Roman" panose="02020603050405020304" pitchFamily="18" charset="0"/>
                <a:cs typeface="Times New Roman" panose="02020603050405020304" pitchFamily="18" charset="0"/>
              </a:rPr>
              <a:t>, 2021). The model is designed to help organizations manage change effectively by breaking down the change process into smaller, more manageable steps. </a:t>
            </a:r>
          </a:p>
          <a:p>
            <a:r>
              <a:rPr lang="en-US" dirty="0">
                <a:latin typeface="Times New Roman" panose="02020603050405020304" pitchFamily="18" charset="0"/>
                <a:cs typeface="Times New Roman" panose="02020603050405020304" pitchFamily="18" charset="0"/>
              </a:rPr>
              <a:t>One of the key strengths of the ADKAR model is its simplicity, which makes it easy to understand and implement. The model is easy to communicate and can be used by individuals or teams to manage change.</a:t>
            </a:r>
          </a:p>
          <a:p>
            <a:r>
              <a:rPr lang="en-US" dirty="0">
                <a:latin typeface="Times New Roman" panose="02020603050405020304" pitchFamily="18" charset="0"/>
                <a:cs typeface="Times New Roman" panose="02020603050405020304" pitchFamily="18" charset="0"/>
              </a:rPr>
              <a:t>The model emphasizes the importance of individuals in the change process and provides a framework to help them understand and embrace change. This focus on individuals helps to increase their engagement and commitment to the change process.</a:t>
            </a:r>
          </a:p>
          <a:p>
            <a:r>
              <a:rPr lang="en-US" dirty="0">
                <a:latin typeface="Times New Roman" panose="02020603050405020304" pitchFamily="18" charset="0"/>
                <a:cs typeface="Times New Roman" panose="02020603050405020304" pitchFamily="18" charset="0"/>
              </a:rPr>
              <a:t>The ADKAR model is flexible and can be adapted to suit different situations and contexts. The model can be used in various industries and can be customized to meet the needs of different organizations.</a:t>
            </a:r>
          </a:p>
        </p:txBody>
      </p:sp>
      <p:sp>
        <p:nvSpPr>
          <p:cNvPr id="6" name="Text Placeholder 5"/>
          <p:cNvSpPr>
            <a:spLocks noGrp="1"/>
          </p:cNvSpPr>
          <p:nvPr>
            <p:ph type="body" sz="quarter" idx="3"/>
          </p:nvPr>
        </p:nvSpPr>
        <p:spPr>
          <a:xfrm>
            <a:off x="6932105" y="1191491"/>
            <a:ext cx="5259895" cy="512618"/>
          </a:xfrm>
        </p:spPr>
        <p:txBody>
          <a:bodyPr/>
          <a:lstStyle/>
          <a:p>
            <a:r>
              <a:rPr lang="en-US" dirty="0">
                <a:latin typeface="Times New Roman" panose="02020603050405020304" pitchFamily="18" charset="0"/>
                <a:cs typeface="Times New Roman" panose="02020603050405020304" pitchFamily="18" charset="0"/>
              </a:rPr>
              <a:t>Weaknesses</a:t>
            </a:r>
            <a:r>
              <a:rPr lang="en-US" dirty="0"/>
              <a:t> </a:t>
            </a:r>
          </a:p>
        </p:txBody>
      </p:sp>
      <p:sp>
        <p:nvSpPr>
          <p:cNvPr id="7" name="Content Placeholder 6"/>
          <p:cNvSpPr>
            <a:spLocks noGrp="1"/>
          </p:cNvSpPr>
          <p:nvPr>
            <p:ph sz="quarter" idx="4"/>
          </p:nvPr>
        </p:nvSpPr>
        <p:spPr>
          <a:xfrm>
            <a:off x="6932104" y="1704109"/>
            <a:ext cx="5259895" cy="4835235"/>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The ADKAR model presents the change process as a linear process, which can oversimplify the complexity of the change management process. In reality, the change process is not always a linear process and can be affected by various factors such as external environmental factors.</a:t>
            </a:r>
          </a:p>
          <a:p>
            <a:r>
              <a:rPr lang="en-US" dirty="0">
                <a:latin typeface="Times New Roman" panose="02020603050405020304" pitchFamily="18" charset="0"/>
                <a:cs typeface="Times New Roman" panose="02020603050405020304" pitchFamily="18" charset="0"/>
              </a:rPr>
              <a:t>The model focuses on individual change and may not provide sufficient strategic direction for the organization (</a:t>
            </a:r>
            <a:r>
              <a:rPr lang="en-US" dirty="0" err="1">
                <a:latin typeface="Times New Roman" panose="02020603050405020304" pitchFamily="18" charset="0"/>
                <a:cs typeface="Times New Roman" panose="02020603050405020304" pitchFamily="18" charset="0"/>
              </a:rPr>
              <a:t>Laig</a:t>
            </a:r>
            <a:r>
              <a:rPr lang="en-US" dirty="0">
                <a:latin typeface="Times New Roman" panose="02020603050405020304" pitchFamily="18" charset="0"/>
                <a:cs typeface="Times New Roman" panose="02020603050405020304" pitchFamily="18" charset="0"/>
              </a:rPr>
              <a:t> &amp; </a:t>
            </a:r>
            <a:r>
              <a:rPr lang="en-US" dirty="0" err="1">
                <a:latin typeface="Times New Roman" panose="02020603050405020304" pitchFamily="18" charset="0"/>
                <a:cs typeface="Times New Roman" panose="02020603050405020304" pitchFamily="18" charset="0"/>
              </a:rPr>
              <a:t>Abocejo</a:t>
            </a:r>
            <a:r>
              <a:rPr lang="en-US" dirty="0">
                <a:latin typeface="Times New Roman" panose="02020603050405020304" pitchFamily="18" charset="0"/>
                <a:cs typeface="Times New Roman" panose="02020603050405020304" pitchFamily="18" charset="0"/>
              </a:rPr>
              <a:t>, 2021). This may result in the organization implementing changes that do not align with the organization's overall strategic objectives.</a:t>
            </a:r>
          </a:p>
          <a:p>
            <a:r>
              <a:rPr lang="en-US" dirty="0">
                <a:latin typeface="Times New Roman" panose="02020603050405020304" pitchFamily="18" charset="0"/>
                <a:cs typeface="Times New Roman" panose="02020603050405020304" pitchFamily="18" charset="0"/>
              </a:rPr>
              <a:t>The ADKAR model focuses primarily on the individual level of change, which may not adequately address the broader organizational issues that need to be addressed (</a:t>
            </a:r>
            <a:r>
              <a:rPr lang="en-US" dirty="0" err="1">
                <a:latin typeface="Times New Roman" panose="02020603050405020304" pitchFamily="18" charset="0"/>
                <a:cs typeface="Times New Roman" panose="02020603050405020304" pitchFamily="18" charset="0"/>
              </a:rPr>
              <a:t>Laig</a:t>
            </a:r>
            <a:r>
              <a:rPr lang="en-US" dirty="0">
                <a:latin typeface="Times New Roman" panose="02020603050405020304" pitchFamily="18" charset="0"/>
                <a:cs typeface="Times New Roman" panose="02020603050405020304" pitchFamily="18" charset="0"/>
              </a:rPr>
              <a:t> &amp; </a:t>
            </a:r>
            <a:r>
              <a:rPr lang="en-US" dirty="0" err="1">
                <a:latin typeface="Times New Roman" panose="02020603050405020304" pitchFamily="18" charset="0"/>
                <a:cs typeface="Times New Roman" panose="02020603050405020304" pitchFamily="18" charset="0"/>
              </a:rPr>
              <a:t>Abocejo</a:t>
            </a:r>
            <a:r>
              <a:rPr lang="en-US" dirty="0">
                <a:latin typeface="Times New Roman" panose="02020603050405020304" pitchFamily="18" charset="0"/>
                <a:cs typeface="Times New Roman" panose="02020603050405020304" pitchFamily="18" charset="0"/>
              </a:rPr>
              <a:t>, 2021). This may result in the organization addressing symptoms rather than the root causes of the problems.</a:t>
            </a:r>
          </a:p>
        </p:txBody>
      </p:sp>
    </p:spTree>
    <p:extLst>
      <p:ext uri="{BB962C8B-B14F-4D97-AF65-F5344CB8AC3E}">
        <p14:creationId xmlns:p14="http://schemas.microsoft.com/office/powerpoint/2010/main" val="3874113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527" y="124692"/>
            <a:ext cx="11526981" cy="706582"/>
          </a:xfrm>
        </p:spPr>
        <p:txBody>
          <a:bodyPr/>
          <a:lstStyle/>
          <a:p>
            <a:pPr algn="ctr"/>
            <a:r>
              <a:rPr lang="en-US" dirty="0">
                <a:latin typeface="Times New Roman" panose="02020603050405020304" pitchFamily="18" charset="0"/>
                <a:cs typeface="Times New Roman" panose="02020603050405020304" pitchFamily="18" charset="0"/>
              </a:rPr>
              <a:t>Transformational Change Model</a:t>
            </a:r>
          </a:p>
        </p:txBody>
      </p:sp>
      <p:sp>
        <p:nvSpPr>
          <p:cNvPr id="3" name="Text Placeholder 2"/>
          <p:cNvSpPr>
            <a:spLocks noGrp="1"/>
          </p:cNvSpPr>
          <p:nvPr>
            <p:ph type="body" idx="1"/>
          </p:nvPr>
        </p:nvSpPr>
        <p:spPr>
          <a:xfrm>
            <a:off x="457200" y="665019"/>
            <a:ext cx="3477491" cy="581890"/>
          </a:xfrm>
        </p:spPr>
        <p:txBody>
          <a:bodyPr/>
          <a:lstStyle/>
          <a:p>
            <a:r>
              <a:rPr lang="en-US" dirty="0">
                <a:latin typeface="Times New Roman" panose="02020603050405020304" pitchFamily="18" charset="0"/>
                <a:cs typeface="Times New Roman" panose="02020603050405020304" pitchFamily="18" charset="0"/>
              </a:rPr>
              <a:t>Strengths</a:t>
            </a:r>
            <a:r>
              <a:rPr lang="en-US" dirty="0"/>
              <a:t> </a:t>
            </a:r>
          </a:p>
        </p:txBody>
      </p:sp>
      <p:sp>
        <p:nvSpPr>
          <p:cNvPr id="4" name="Content Placeholder 3"/>
          <p:cNvSpPr>
            <a:spLocks noGrp="1"/>
          </p:cNvSpPr>
          <p:nvPr>
            <p:ph sz="half" idx="2"/>
          </p:nvPr>
        </p:nvSpPr>
        <p:spPr>
          <a:xfrm>
            <a:off x="457200" y="1371601"/>
            <a:ext cx="5472545" cy="5209308"/>
          </a:xfrm>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The Transformational Change Model is a change management framework that emphasizes a holistic approach to change. The model is based on the principle that transformational change requires a fundamental shift in the organization's culture, structure, and processes. While the model has some strengths, it also has some limitations.</a:t>
            </a:r>
          </a:p>
          <a:p>
            <a:r>
              <a:rPr lang="en-US" dirty="0">
                <a:latin typeface="Times New Roman" panose="02020603050405020304" pitchFamily="18" charset="0"/>
                <a:cs typeface="Times New Roman" panose="02020603050405020304" pitchFamily="18" charset="0"/>
              </a:rPr>
              <a:t>The model recognizes the importance of culture change, which is critical for transformational change. This approach helps to align the organization's values, beliefs, and behaviors with the change initiative, which can increase the chances of success (Galli, 2019).</a:t>
            </a:r>
          </a:p>
          <a:p>
            <a:r>
              <a:rPr lang="en-US" dirty="0">
                <a:latin typeface="Times New Roman" panose="02020603050405020304" pitchFamily="18" charset="0"/>
                <a:cs typeface="Times New Roman" panose="02020603050405020304" pitchFamily="18" charset="0"/>
              </a:rPr>
              <a:t>The model places a significant emphasis on leadership, which is critical for driving transformational change. This approach helps to build support and ownership for the change initiative and can increase the chances of success.</a:t>
            </a:r>
          </a:p>
          <a:p>
            <a:r>
              <a:rPr lang="en-US" dirty="0">
                <a:latin typeface="Times New Roman" panose="02020603050405020304" pitchFamily="18" charset="0"/>
                <a:cs typeface="Times New Roman" panose="02020603050405020304" pitchFamily="18" charset="0"/>
              </a:rPr>
              <a:t>The Transformational Change Model takes a comprehensive approach to change, which considers the interrelationships between the different elements of the organization, including culture, structure, and processes.</a:t>
            </a:r>
          </a:p>
          <a:p>
            <a:endParaRPr lang="en-US" dirty="0"/>
          </a:p>
        </p:txBody>
      </p:sp>
      <p:sp>
        <p:nvSpPr>
          <p:cNvPr id="5" name="Text Placeholder 4"/>
          <p:cNvSpPr>
            <a:spLocks noGrp="1"/>
          </p:cNvSpPr>
          <p:nvPr>
            <p:ph type="body" sz="quarter" idx="3"/>
          </p:nvPr>
        </p:nvSpPr>
        <p:spPr>
          <a:xfrm>
            <a:off x="7506629" y="665020"/>
            <a:ext cx="3999001" cy="581889"/>
          </a:xfrm>
        </p:spPr>
        <p:txBody>
          <a:bodyPr/>
          <a:lstStyle/>
          <a:p>
            <a:r>
              <a:rPr lang="en-US" dirty="0">
                <a:latin typeface="Times New Roman" panose="02020603050405020304" pitchFamily="18" charset="0"/>
                <a:cs typeface="Times New Roman" panose="02020603050405020304" pitchFamily="18" charset="0"/>
              </a:rPr>
              <a:t>Weaknesses</a:t>
            </a:r>
            <a:r>
              <a:rPr lang="en-US" dirty="0"/>
              <a:t> </a:t>
            </a:r>
          </a:p>
        </p:txBody>
      </p:sp>
      <p:sp>
        <p:nvSpPr>
          <p:cNvPr id="6" name="Content Placeholder 5"/>
          <p:cNvSpPr>
            <a:spLocks noGrp="1"/>
          </p:cNvSpPr>
          <p:nvPr>
            <p:ph sz="quarter" idx="4"/>
          </p:nvPr>
        </p:nvSpPr>
        <p:spPr>
          <a:xfrm>
            <a:off x="6359236" y="1371601"/>
            <a:ext cx="5146395" cy="5209308"/>
          </a:xfrm>
        </p:spPr>
        <p:txBody>
          <a:bodyPr>
            <a:normAutofit/>
          </a:bodyPr>
          <a:lstStyle/>
          <a:p>
            <a:r>
              <a:rPr lang="en-US" dirty="0">
                <a:latin typeface="Times New Roman" panose="02020603050405020304" pitchFamily="18" charset="0"/>
                <a:cs typeface="Times New Roman" panose="02020603050405020304" pitchFamily="18" charset="0"/>
              </a:rPr>
              <a:t>The model provides limited guidance on the implementation of the change initiative. This may make it difficult for organizations to implement the changes effectively without additional guidance.</a:t>
            </a:r>
          </a:p>
          <a:p>
            <a:r>
              <a:rPr lang="en-US" dirty="0">
                <a:latin typeface="Times New Roman" panose="02020603050405020304" pitchFamily="18" charset="0"/>
                <a:cs typeface="Times New Roman" panose="02020603050405020304" pitchFamily="18" charset="0"/>
              </a:rPr>
              <a:t>It assumes that all stakeholders will be willing to embrace the change initiative, which may not be the case in reality. Resistance to change can be a significant barrier to transformational change, and the model does not provide sufficient guidance on how to manage resistance (Galli, 2019).</a:t>
            </a:r>
          </a:p>
          <a:p>
            <a:r>
              <a:rPr lang="en-US" dirty="0">
                <a:latin typeface="Times New Roman" panose="02020603050405020304" pitchFamily="18" charset="0"/>
                <a:cs typeface="Times New Roman" panose="02020603050405020304" pitchFamily="18" charset="0"/>
              </a:rPr>
              <a:t>The Transformational Change Model is a time-consuming process, which may not be practical for organizations that need to implement changes quickly. The model may require significant investment in terms of time, resources, and effort, which may not be feasible for all organizations.</a:t>
            </a:r>
          </a:p>
        </p:txBody>
      </p:sp>
    </p:spTree>
    <p:extLst>
      <p:ext uri="{BB962C8B-B14F-4D97-AF65-F5344CB8AC3E}">
        <p14:creationId xmlns:p14="http://schemas.microsoft.com/office/powerpoint/2010/main" val="3358709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138546"/>
            <a:ext cx="8911687" cy="1094510"/>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Change Management Models: Planned Models  </a:t>
            </a:r>
          </a:p>
        </p:txBody>
      </p:sp>
      <p:sp>
        <p:nvSpPr>
          <p:cNvPr id="4" name="Content Placeholder 3"/>
          <p:cNvSpPr>
            <a:spLocks noGrp="1"/>
          </p:cNvSpPr>
          <p:nvPr>
            <p:ph sz="half" idx="1"/>
          </p:nvPr>
        </p:nvSpPr>
        <p:spPr>
          <a:xfrm>
            <a:off x="845127" y="678873"/>
            <a:ext cx="6345381" cy="5749636"/>
          </a:xfrm>
        </p:spPr>
        <p:txBody>
          <a:bodyPr>
            <a:normAutofit fontScale="85000" lnSpcReduction="20000"/>
          </a:bodyPr>
          <a:lstStyle/>
          <a:p>
            <a:pPr algn="ctr"/>
            <a:r>
              <a:rPr lang="en-US" b="1" dirty="0">
                <a:latin typeface="Times New Roman" panose="02020603050405020304" pitchFamily="18" charset="0"/>
                <a:cs typeface="Times New Roman" panose="02020603050405020304" pitchFamily="18" charset="0"/>
              </a:rPr>
              <a:t>Kotter's 8-Step Model</a:t>
            </a:r>
          </a:p>
          <a:p>
            <a:r>
              <a:rPr lang="en-US" dirty="0">
                <a:latin typeface="Times New Roman" panose="02020603050405020304" pitchFamily="18" charset="0"/>
                <a:cs typeface="Times New Roman" panose="02020603050405020304" pitchFamily="18" charset="0"/>
              </a:rPr>
              <a:t>To facilitate change management, GM has used John Kotter's 8-Step Model, which is a framework for leading and managing organizational change. The following are the steps that GM used in applying the Kotter's 8-Step Model:</a:t>
            </a:r>
          </a:p>
          <a:p>
            <a:r>
              <a:rPr lang="en-US" dirty="0">
                <a:latin typeface="Times New Roman" panose="02020603050405020304" pitchFamily="18" charset="0"/>
                <a:cs typeface="Times New Roman" panose="02020603050405020304" pitchFamily="18" charset="0"/>
              </a:rPr>
              <a:t>Establishing a sense of urgency: GM recognized the need for change and the urgency of implementing changes in their business operations.</a:t>
            </a:r>
          </a:p>
          <a:p>
            <a:r>
              <a:rPr lang="en-US" dirty="0">
                <a:latin typeface="Times New Roman" panose="02020603050405020304" pitchFamily="18" charset="0"/>
                <a:cs typeface="Times New Roman" panose="02020603050405020304" pitchFamily="18" charset="0"/>
              </a:rPr>
              <a:t>Forming a powerful coalition: To achieve the required changes, GM formed a strong and influential team to lead the change process.</a:t>
            </a:r>
          </a:p>
          <a:p>
            <a:r>
              <a:rPr lang="en-US" dirty="0">
                <a:latin typeface="Times New Roman" panose="02020603050405020304" pitchFamily="18" charset="0"/>
                <a:cs typeface="Times New Roman" panose="02020603050405020304" pitchFamily="18" charset="0"/>
              </a:rPr>
              <a:t>Creating a vision for change: GM developed a clear and compelling vision for change that captured the company's aspirations and goals.</a:t>
            </a:r>
          </a:p>
          <a:p>
            <a:r>
              <a:rPr lang="en-US" dirty="0">
                <a:latin typeface="Times New Roman" panose="02020603050405020304" pitchFamily="18" charset="0"/>
                <a:cs typeface="Times New Roman" panose="02020603050405020304" pitchFamily="18" charset="0"/>
              </a:rPr>
              <a:t>Communicating the vision: The company communicated the vision of change through various communication channels, including town hall meetings, newsletters, and other internal communication tools.</a:t>
            </a:r>
          </a:p>
          <a:p>
            <a:r>
              <a:rPr lang="en-US" dirty="0">
                <a:latin typeface="Times New Roman" panose="02020603050405020304" pitchFamily="18" charset="0"/>
                <a:cs typeface="Times New Roman" panose="02020603050405020304" pitchFamily="18" charset="0"/>
              </a:rPr>
              <a:t>Empowering others to act on the vision: GM empowered employees to act on the vision of change by providing them with the necessary resources and tools to implement changes. </a:t>
            </a:r>
          </a:p>
          <a:p>
            <a:r>
              <a:rPr lang="en-US" dirty="0">
                <a:latin typeface="Times New Roman" panose="02020603050405020304" pitchFamily="18" charset="0"/>
                <a:cs typeface="Times New Roman" panose="02020603050405020304" pitchFamily="18" charset="0"/>
              </a:rPr>
              <a:t>Creating short-term wins: GM implemented short-term changes that demonstrated the effectiveness of the new processes and practices.</a:t>
            </a:r>
          </a:p>
          <a:p>
            <a:r>
              <a:rPr lang="en-US" dirty="0">
                <a:latin typeface="Times New Roman" panose="02020603050405020304" pitchFamily="18" charset="0"/>
                <a:cs typeface="Times New Roman" panose="02020603050405020304" pitchFamily="18" charset="0"/>
              </a:rPr>
              <a:t>Consolidating gains and producing more change: GM used the momentum from the short-term wins to make further changes in the organization.</a:t>
            </a:r>
          </a:p>
          <a:p>
            <a:r>
              <a:rPr lang="en-US" dirty="0">
                <a:latin typeface="Times New Roman" panose="02020603050405020304" pitchFamily="18" charset="0"/>
                <a:cs typeface="Times New Roman" panose="02020603050405020304" pitchFamily="18" charset="0"/>
              </a:rPr>
              <a:t>Anchoring new approaches in the company's culture: GM embedded the new ways of working in the company's culture and made them a part of its DNA.</a:t>
            </a:r>
            <a:endParaRPr lang="en-US" b="1" dirty="0">
              <a:latin typeface="Times New Roman" panose="02020603050405020304" pitchFamily="18" charset="0"/>
              <a:cs typeface="Times New Roman" panose="02020603050405020304" pitchFamily="18" charset="0"/>
            </a:endParaRPr>
          </a:p>
          <a:p>
            <a:endParaRPr lang="en-US" b="1" dirty="0"/>
          </a:p>
        </p:txBody>
      </p:sp>
      <p:pic>
        <p:nvPicPr>
          <p:cNvPr id="6" name="Content Placeholder 5"/>
          <p:cNvPicPr>
            <a:picLocks noGrp="1" noChangeAspect="1"/>
          </p:cNvPicPr>
          <p:nvPr>
            <p:ph sz="half" idx="2"/>
          </p:nvPr>
        </p:nvPicPr>
        <p:blipFill>
          <a:blip r:embed="rId3"/>
          <a:stretch>
            <a:fillRect/>
          </a:stretch>
        </p:blipFill>
        <p:spPr>
          <a:xfrm>
            <a:off x="7412038" y="3032265"/>
            <a:ext cx="4092575" cy="1965045"/>
          </a:xfrm>
          <a:prstGeom prst="rect">
            <a:avLst/>
          </a:prstGeom>
        </p:spPr>
      </p:pic>
    </p:spTree>
    <p:extLst>
      <p:ext uri="{BB962C8B-B14F-4D97-AF65-F5344CB8AC3E}">
        <p14:creationId xmlns:p14="http://schemas.microsoft.com/office/powerpoint/2010/main" val="400621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249382"/>
            <a:ext cx="8911687" cy="734291"/>
          </a:xfrm>
        </p:spPr>
        <p:txBody>
          <a:bodyPr/>
          <a:lstStyle/>
          <a:p>
            <a:pPr algn="ctr"/>
            <a:r>
              <a:rPr lang="en-US" dirty="0"/>
              <a:t>ADKAR Model</a:t>
            </a:r>
          </a:p>
        </p:txBody>
      </p:sp>
      <p:sp>
        <p:nvSpPr>
          <p:cNvPr id="3" name="Content Placeholder 2"/>
          <p:cNvSpPr>
            <a:spLocks noGrp="1"/>
          </p:cNvSpPr>
          <p:nvPr>
            <p:ph sz="half" idx="1"/>
          </p:nvPr>
        </p:nvSpPr>
        <p:spPr>
          <a:xfrm>
            <a:off x="595745" y="983673"/>
            <a:ext cx="7093528" cy="5541818"/>
          </a:xfrm>
        </p:spPr>
        <p:txBody>
          <a:bodyPr>
            <a:normAutofit fontScale="85000" lnSpcReduction="20000"/>
          </a:bodyPr>
          <a:lstStyle/>
          <a:p>
            <a:r>
              <a:rPr lang="en-US" dirty="0">
                <a:latin typeface="Times New Roman" panose="02020603050405020304" pitchFamily="18" charset="0"/>
                <a:cs typeface="Times New Roman" panose="02020603050405020304" pitchFamily="18" charset="0"/>
              </a:rPr>
              <a:t>The ADKAR Model is a change management framework that focuses on five key elements: Awareness, Desire, Knowledge, Ability, and Reinforcement. General Motors (GM) used the ADKAR Model to facilitate change management in the following ways:</a:t>
            </a:r>
          </a:p>
          <a:p>
            <a:r>
              <a:rPr lang="en-US" dirty="0">
                <a:latin typeface="Times New Roman" panose="02020603050405020304" pitchFamily="18" charset="0"/>
                <a:cs typeface="Times New Roman" panose="02020603050405020304" pitchFamily="18" charset="0"/>
              </a:rPr>
              <a:t>Awareness: GM first created awareness about the need for change and the reasons for it. The company communicated to employees the urgency and importance of the changes that were needed to be made to stay competitive in the market.</a:t>
            </a:r>
          </a:p>
          <a:p>
            <a:r>
              <a:rPr lang="en-US" dirty="0">
                <a:latin typeface="Times New Roman" panose="02020603050405020304" pitchFamily="18" charset="0"/>
                <a:cs typeface="Times New Roman" panose="02020603050405020304" pitchFamily="18" charset="0"/>
              </a:rPr>
              <a:t>Desire: GM then created a desire for change by ensuring that employees understood the benefits of the changes and how they would contribute to the company's success. The company emphasized the need for change to remain relevant and increase profitability.</a:t>
            </a:r>
          </a:p>
          <a:p>
            <a:r>
              <a:rPr lang="en-US" dirty="0">
                <a:latin typeface="Times New Roman" panose="02020603050405020304" pitchFamily="18" charset="0"/>
                <a:cs typeface="Times New Roman" panose="02020603050405020304" pitchFamily="18" charset="0"/>
              </a:rPr>
              <a:t>Knowledge: GM provided the necessary knowledge and skills to employees to enable them to understand the new processes, tools, and procedures required to implement the changes. The company provided training, workshops, and coaching to equip employees with the required knowledge.</a:t>
            </a:r>
          </a:p>
          <a:p>
            <a:r>
              <a:rPr lang="en-US" dirty="0">
                <a:latin typeface="Times New Roman" panose="02020603050405020304" pitchFamily="18" charset="0"/>
                <a:cs typeface="Times New Roman" panose="02020603050405020304" pitchFamily="18" charset="0"/>
              </a:rPr>
              <a:t>Ability: GM ensured that employees had the necessary ability to implement the changes by providing them with the required resources, support, and tools. The company provided clear instructions, guidelines, and procedures to facilitate the change process.</a:t>
            </a:r>
          </a:p>
          <a:p>
            <a:r>
              <a:rPr lang="en-US" dirty="0">
                <a:latin typeface="Times New Roman" panose="02020603050405020304" pitchFamily="18" charset="0"/>
                <a:cs typeface="Times New Roman" panose="02020603050405020304" pitchFamily="18" charset="0"/>
              </a:rPr>
              <a:t>Reinforcement: Finally, GM reinforced the change by providing feedback, recognition, and rewards to employees who successfully implemented the changes. The company celebrated the successes achieved, recognized employees' contributions to the change process, and communicated the importance of the changes to the organization.</a:t>
            </a:r>
          </a:p>
          <a:p>
            <a:endParaRPr lang="en-US" dirty="0"/>
          </a:p>
        </p:txBody>
      </p:sp>
      <p:pic>
        <p:nvPicPr>
          <p:cNvPr id="5" name="Content Placeholder 4"/>
          <p:cNvPicPr>
            <a:picLocks noGrp="1" noChangeAspect="1"/>
          </p:cNvPicPr>
          <p:nvPr>
            <p:ph sz="half" idx="2"/>
          </p:nvPr>
        </p:nvPicPr>
        <p:blipFill>
          <a:blip r:embed="rId3"/>
          <a:stretch>
            <a:fillRect/>
          </a:stretch>
        </p:blipFill>
        <p:spPr>
          <a:xfrm>
            <a:off x="7848600" y="2500313"/>
            <a:ext cx="4114800" cy="3028950"/>
          </a:xfrm>
          <a:prstGeom prst="rect">
            <a:avLst/>
          </a:prstGeom>
        </p:spPr>
      </p:pic>
    </p:spTree>
    <p:extLst>
      <p:ext uri="{BB962C8B-B14F-4D97-AF65-F5344CB8AC3E}">
        <p14:creationId xmlns:p14="http://schemas.microsoft.com/office/powerpoint/2010/main" val="3668582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1055" y="0"/>
            <a:ext cx="11443853" cy="1205345"/>
          </a:xfrm>
        </p:spPr>
        <p:txBody>
          <a:bodyPr/>
          <a:lstStyle/>
          <a:p>
            <a:pPr algn="ctr"/>
            <a:r>
              <a:rPr lang="en-US" dirty="0">
                <a:latin typeface="Times New Roman" panose="02020603050405020304" pitchFamily="18" charset="0"/>
                <a:cs typeface="Times New Roman" panose="02020603050405020304" pitchFamily="18" charset="0"/>
              </a:rPr>
              <a:t>Emergent Change Management Models: Transformational Change Model</a:t>
            </a:r>
          </a:p>
        </p:txBody>
      </p:sp>
      <p:sp>
        <p:nvSpPr>
          <p:cNvPr id="3" name="Content Placeholder 2"/>
          <p:cNvSpPr>
            <a:spLocks noGrp="1"/>
          </p:cNvSpPr>
          <p:nvPr>
            <p:ph sz="half" idx="1"/>
          </p:nvPr>
        </p:nvSpPr>
        <p:spPr>
          <a:xfrm>
            <a:off x="471055" y="1205345"/>
            <a:ext cx="7287489" cy="5389419"/>
          </a:xfrm>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Culture change: GM has undergone significant culture change over the years. In the early 2000s, the company's culture was characterized by bureaucracy, silos, and resistance to change. However, following the 2009 bankruptcy, the company underwent a cultural transformation, which involved a shift in values, beliefs, and behaviors (</a:t>
            </a:r>
            <a:r>
              <a:rPr lang="en-US" dirty="0" err="1">
                <a:latin typeface="Times New Roman" panose="02020603050405020304" pitchFamily="18" charset="0"/>
                <a:cs typeface="Times New Roman" panose="02020603050405020304" pitchFamily="18" charset="0"/>
              </a:rPr>
              <a:t>Bekmukhambetova</a:t>
            </a:r>
            <a:r>
              <a:rPr lang="en-US" dirty="0">
                <a:latin typeface="Times New Roman" panose="02020603050405020304" pitchFamily="18" charset="0"/>
                <a:cs typeface="Times New Roman" panose="02020603050405020304" pitchFamily="18" charset="0"/>
              </a:rPr>
              <a:t>, 2020). </a:t>
            </a:r>
          </a:p>
          <a:p>
            <a:r>
              <a:rPr lang="en-US" dirty="0">
                <a:latin typeface="Times New Roman" panose="02020603050405020304" pitchFamily="18" charset="0"/>
                <a:cs typeface="Times New Roman" panose="02020603050405020304" pitchFamily="18" charset="0"/>
              </a:rPr>
              <a:t>The new culture emphasizes innovation, customer focus, and accountability, which aligns with the principles of the Transformational Change Model.</a:t>
            </a:r>
          </a:p>
          <a:p>
            <a:r>
              <a:rPr lang="en-US" dirty="0">
                <a:latin typeface="Times New Roman" panose="02020603050405020304" pitchFamily="18" charset="0"/>
                <a:cs typeface="Times New Roman" panose="02020603050405020304" pitchFamily="18" charset="0"/>
              </a:rPr>
              <a:t>Comprehensive approach: GM has undergone significant structural and process changes over the years. The company has reorganized its operations, streamlined its processes, and invested in new technologies and products. The company's transformational change initiatives have been comprehensive, which aligns with the principles of the Transformational Change Model.</a:t>
            </a:r>
          </a:p>
          <a:p>
            <a:r>
              <a:rPr lang="en-US" dirty="0">
                <a:latin typeface="Times New Roman" panose="02020603050405020304" pitchFamily="18" charset="0"/>
                <a:cs typeface="Times New Roman" panose="02020603050405020304" pitchFamily="18" charset="0"/>
              </a:rPr>
              <a:t>Leadership: GM has undergone significant leadership changes over the years. In the early 2000s, the company was criticized for its insular leadership, which contributed to its decline. </a:t>
            </a:r>
          </a:p>
          <a:p>
            <a:r>
              <a:rPr lang="en-US" dirty="0">
                <a:latin typeface="Times New Roman" panose="02020603050405020304" pitchFamily="18" charset="0"/>
                <a:cs typeface="Times New Roman" panose="02020603050405020304" pitchFamily="18" charset="0"/>
              </a:rPr>
              <a:t>However, following the bankruptcy, the company underwent a leadership transformation, which involved a shift in leadership style, focus, and approach. </a:t>
            </a:r>
          </a:p>
          <a:p>
            <a:r>
              <a:rPr lang="en-US" dirty="0">
                <a:latin typeface="Times New Roman" panose="02020603050405020304" pitchFamily="18" charset="0"/>
                <a:cs typeface="Times New Roman" panose="02020603050405020304" pitchFamily="18" charset="0"/>
              </a:rPr>
              <a:t>The new leadership emphasizes transparency, collaboration, and accountability, which aligns with the principles of the Transformational Change Model</a:t>
            </a:r>
          </a:p>
          <a:p>
            <a:endParaRPr lang="en-US" dirty="0"/>
          </a:p>
          <a:p>
            <a:endParaRPr lang="en-US" dirty="0"/>
          </a:p>
        </p:txBody>
      </p:sp>
      <p:pic>
        <p:nvPicPr>
          <p:cNvPr id="5" name="Content Placeholder 4"/>
          <p:cNvPicPr>
            <a:picLocks noGrp="1" noChangeAspect="1"/>
          </p:cNvPicPr>
          <p:nvPr>
            <p:ph sz="half" idx="2"/>
          </p:nvPr>
        </p:nvPicPr>
        <p:blipFill>
          <a:blip r:embed="rId3"/>
          <a:stretch>
            <a:fillRect/>
          </a:stretch>
        </p:blipFill>
        <p:spPr>
          <a:xfrm>
            <a:off x="8201892" y="1496292"/>
            <a:ext cx="3358284" cy="3449781"/>
          </a:xfrm>
          <a:prstGeom prst="rect">
            <a:avLst/>
          </a:prstGeom>
        </p:spPr>
      </p:pic>
    </p:spTree>
    <p:extLst>
      <p:ext uri="{BB962C8B-B14F-4D97-AF65-F5344CB8AC3E}">
        <p14:creationId xmlns:p14="http://schemas.microsoft.com/office/powerpoint/2010/main" val="263815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4" y="624110"/>
            <a:ext cx="8911687" cy="678217"/>
          </a:xfrm>
        </p:spPr>
        <p:txBody>
          <a:bodyPr/>
          <a:lstStyle/>
          <a:p>
            <a:pPr algn="ctr"/>
            <a:r>
              <a:rPr lang="en-US" dirty="0">
                <a:latin typeface="Times New Roman" panose="02020603050405020304" pitchFamily="18" charset="0"/>
                <a:cs typeface="Times New Roman" panose="02020603050405020304" pitchFamily="18" charset="0"/>
              </a:rPr>
              <a:t>Adaptive Change Model</a:t>
            </a:r>
            <a:endParaRPr lang="en-US" dirty="0"/>
          </a:p>
        </p:txBody>
      </p:sp>
      <p:sp>
        <p:nvSpPr>
          <p:cNvPr id="3" name="Content Placeholder 2"/>
          <p:cNvSpPr>
            <a:spLocks noGrp="1"/>
          </p:cNvSpPr>
          <p:nvPr>
            <p:ph sz="half" idx="1"/>
          </p:nvPr>
        </p:nvSpPr>
        <p:spPr>
          <a:xfrm>
            <a:off x="471055" y="1399309"/>
            <a:ext cx="7855527" cy="5209309"/>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Organizational structure: GM has used the Adaptive Change Model in its organizational structure. The company has implemented a number of changes to its organizational structure over the years, including the consolidation of brands, the creation of cross-functional teams, and the adoption of agile methodologies (</a:t>
            </a:r>
            <a:r>
              <a:rPr lang="en-US" dirty="0" err="1">
                <a:latin typeface="Times New Roman" panose="02020603050405020304" pitchFamily="18" charset="0"/>
                <a:cs typeface="Times New Roman" panose="02020603050405020304" pitchFamily="18" charset="0"/>
              </a:rPr>
              <a:t>Fernandes</a:t>
            </a:r>
            <a:r>
              <a:rPr lang="en-US" dirty="0">
                <a:latin typeface="Times New Roman" panose="02020603050405020304" pitchFamily="18" charset="0"/>
                <a:cs typeface="Times New Roman" panose="02020603050405020304" pitchFamily="18" charset="0"/>
              </a:rPr>
              <a:t> et al., 2021). These changes have allowed the company to adapt to changing market conditions and customer needs, which aligns with the principles of the Adaptive Change Model.</a:t>
            </a:r>
          </a:p>
          <a:p>
            <a:r>
              <a:rPr lang="en-US" dirty="0">
                <a:latin typeface="Times New Roman" panose="02020603050405020304" pitchFamily="18" charset="0"/>
                <a:cs typeface="Times New Roman" panose="02020603050405020304" pitchFamily="18" charset="0"/>
              </a:rPr>
              <a:t>Operational improvements: GM has used the Adaptive Change Model in its operational improvements. The company has implemented a number of continuous improvement programs, such as Six Sigma and Lean, which focus on incremental improvements to processes, quality, and efficiency (</a:t>
            </a:r>
            <a:r>
              <a:rPr lang="en-US" dirty="0" err="1">
                <a:latin typeface="Times New Roman" panose="02020603050405020304" pitchFamily="18" charset="0"/>
                <a:cs typeface="Times New Roman" panose="02020603050405020304" pitchFamily="18" charset="0"/>
              </a:rPr>
              <a:t>Fernandes</a:t>
            </a:r>
            <a:r>
              <a:rPr lang="en-US" dirty="0">
                <a:latin typeface="Times New Roman" panose="02020603050405020304" pitchFamily="18" charset="0"/>
                <a:cs typeface="Times New Roman" panose="02020603050405020304" pitchFamily="18" charset="0"/>
              </a:rPr>
              <a:t> et al., 2021). These programs allow the company to continuously adapt to changing circumstances and improve its performance, which aligns with the principles of the Adaptive Change Model.</a:t>
            </a:r>
          </a:p>
          <a:p>
            <a:r>
              <a:rPr lang="en-US" dirty="0">
                <a:latin typeface="Times New Roman" panose="02020603050405020304" pitchFamily="18" charset="0"/>
                <a:cs typeface="Times New Roman" panose="02020603050405020304" pitchFamily="18" charset="0"/>
              </a:rPr>
              <a:t>Product development: GM has used the Adaptive Change Model in its product development process. The company has embraced a "fail fast, fail forward" approach, which involves rapid prototyping, testing, and iteration. </a:t>
            </a:r>
          </a:p>
          <a:p>
            <a:r>
              <a:rPr lang="en-US" dirty="0">
                <a:latin typeface="Times New Roman" panose="02020603050405020304" pitchFamily="18" charset="0"/>
                <a:cs typeface="Times New Roman" panose="02020603050405020304" pitchFamily="18" charset="0"/>
              </a:rPr>
              <a:t>This approach allows the company to quickly adapt to changing market conditions and customer needs, which aligns with the principles of the Adaptive Change Model</a:t>
            </a:r>
          </a:p>
          <a:p>
            <a:endParaRPr lang="en-US" dirty="0">
              <a:latin typeface="Times New Roman" panose="02020603050405020304" pitchFamily="18" charset="0"/>
              <a:cs typeface="Times New Roman" panose="02020603050405020304" pitchFamily="18" charset="0"/>
            </a:endParaRPr>
          </a:p>
          <a:p>
            <a:endParaRPr lang="en-US" dirty="0"/>
          </a:p>
        </p:txBody>
      </p:sp>
      <p:pic>
        <p:nvPicPr>
          <p:cNvPr id="5" name="Content Placeholder 4"/>
          <p:cNvPicPr>
            <a:picLocks noGrp="1" noChangeAspect="1"/>
          </p:cNvPicPr>
          <p:nvPr>
            <p:ph sz="half" idx="2"/>
          </p:nvPr>
        </p:nvPicPr>
        <p:blipFill>
          <a:blip r:embed="rId3"/>
          <a:stretch>
            <a:fillRect/>
          </a:stretch>
        </p:blipFill>
        <p:spPr>
          <a:xfrm>
            <a:off x="8926512" y="3022600"/>
            <a:ext cx="2943225" cy="3057525"/>
          </a:xfrm>
          <a:prstGeom prst="rect">
            <a:avLst/>
          </a:prstGeom>
        </p:spPr>
      </p:pic>
    </p:spTree>
    <p:extLst>
      <p:ext uri="{BB962C8B-B14F-4D97-AF65-F5344CB8AC3E}">
        <p14:creationId xmlns:p14="http://schemas.microsoft.com/office/powerpoint/2010/main" val="3802218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7232" y="207818"/>
            <a:ext cx="8911687" cy="623455"/>
          </a:xfrm>
        </p:spPr>
        <p:txBody>
          <a:bodyPr>
            <a:normAutofit fontScale="90000"/>
          </a:bodyPr>
          <a:lstStyle/>
          <a:p>
            <a:pPr algn="ctr"/>
            <a:r>
              <a:rPr lang="en-US" dirty="0"/>
              <a:t>Factors of Change at GM</a:t>
            </a:r>
          </a:p>
        </p:txBody>
      </p:sp>
      <p:sp>
        <p:nvSpPr>
          <p:cNvPr id="3" name="Content Placeholder 2"/>
          <p:cNvSpPr>
            <a:spLocks noGrp="1"/>
          </p:cNvSpPr>
          <p:nvPr>
            <p:ph sz="half" idx="1"/>
          </p:nvPr>
        </p:nvSpPr>
        <p:spPr>
          <a:xfrm>
            <a:off x="540327" y="831273"/>
            <a:ext cx="5943600" cy="5777345"/>
          </a:xfrm>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Culture: GM has undergone significant culture change over the years. In the early 2000s, the company's culture was characterized by bureaucracy, silos, and resistance to change. However, following the 2009 bankruptcy, the company underwent a cultural transformation, which involved a shift in values, beliefs, and behaviors (</a:t>
            </a:r>
            <a:r>
              <a:rPr lang="en-US" dirty="0" err="1">
                <a:latin typeface="Times New Roman" panose="02020603050405020304" pitchFamily="18" charset="0"/>
                <a:cs typeface="Times New Roman" panose="02020603050405020304" pitchFamily="18" charset="0"/>
              </a:rPr>
              <a:t>Fernandes</a:t>
            </a:r>
            <a:r>
              <a:rPr lang="en-US" dirty="0">
                <a:latin typeface="Times New Roman" panose="02020603050405020304" pitchFamily="18" charset="0"/>
                <a:cs typeface="Times New Roman" panose="02020603050405020304" pitchFamily="18" charset="0"/>
              </a:rPr>
              <a:t> et al., 2021). The new culture emphasizes innovation, customer focus, and accountability. This cultural shift was a key driver factor for change at GM, as it allowed the company to become more agile, adaptable, and responsive to changing market conditions. </a:t>
            </a:r>
          </a:p>
          <a:p>
            <a:r>
              <a:rPr lang="en-US" dirty="0">
                <a:latin typeface="Times New Roman" panose="02020603050405020304" pitchFamily="18" charset="0"/>
                <a:cs typeface="Times New Roman" panose="02020603050405020304" pitchFamily="18" charset="0"/>
              </a:rPr>
              <a:t>Leadership: Leadership has been a key driver factor for change at GM. In the early 2000s, the company was criticized for its insular leadership, which contributed to its decline. However, following the bankruptcy, the company underwent a leadership transformation, which involved a shift in leadership style, focus, and approach. The new leadership emphasizes transparency, collaboration, and accountability. This shift in leadership was a key driver factor for change at GM, as it allowed the company to become more responsive, proactive, and customer-focused.</a:t>
            </a:r>
          </a:p>
          <a:p>
            <a:r>
              <a:rPr lang="en-US" dirty="0">
                <a:latin typeface="Times New Roman" panose="02020603050405020304" pitchFamily="18" charset="0"/>
                <a:cs typeface="Times New Roman" panose="02020603050405020304" pitchFamily="18" charset="0"/>
              </a:rPr>
              <a:t>Power: Power dynamics have been a key driver factor for change at GM. The company has undergone significant restructuring and consolidation over the years, which has involved a shift in power dynamics. For example, the company has consolidated its brands and eliminated redundancies, which has involved a redistribution of power within the organization. This shift in power dynamics has been a key driver factor for change at GM, as it has allowed the company to become more efficient, streamlined, and effective.</a:t>
            </a:r>
          </a:p>
          <a:p>
            <a:endParaRPr lang="en-US" dirty="0"/>
          </a:p>
        </p:txBody>
      </p:sp>
      <p:sp>
        <p:nvSpPr>
          <p:cNvPr id="4" name="Content Placeholder 3"/>
          <p:cNvSpPr>
            <a:spLocks noGrp="1"/>
          </p:cNvSpPr>
          <p:nvPr>
            <p:ph sz="half" idx="2"/>
          </p:nvPr>
        </p:nvSpPr>
        <p:spPr>
          <a:xfrm>
            <a:off x="6483927" y="831273"/>
            <a:ext cx="5417128" cy="5777345"/>
          </a:xfrm>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Competition: Competition has been a key driver factor for change at GM. The automotive industry is highly competitive, with new entrants and disruptive technologies challenging the traditional players. GM has recognized the importance of competition and has made significant changes to its strategy and operations to remain competitive (</a:t>
            </a:r>
            <a:r>
              <a:rPr lang="en-US" dirty="0" err="1">
                <a:latin typeface="Times New Roman" panose="02020603050405020304" pitchFamily="18" charset="0"/>
                <a:cs typeface="Times New Roman" panose="02020603050405020304" pitchFamily="18" charset="0"/>
              </a:rPr>
              <a:t>Fernandes</a:t>
            </a:r>
            <a:r>
              <a:rPr lang="en-US" dirty="0">
                <a:latin typeface="Times New Roman" panose="02020603050405020304" pitchFamily="18" charset="0"/>
                <a:cs typeface="Times New Roman" panose="02020603050405020304" pitchFamily="18" charset="0"/>
              </a:rPr>
              <a:t> et al., 2021). For example, the company has invested in electric vehicles, autonomous driving, and connected cars to keep up with the competition. This focus on competition has been a key driver factor for change at GM, as it has allowed the company to remain relevant, adaptable, and resilient in a fast-changing market.</a:t>
            </a:r>
          </a:p>
          <a:p>
            <a:r>
              <a:rPr lang="en-US" dirty="0">
                <a:latin typeface="Times New Roman" panose="02020603050405020304" pitchFamily="18" charset="0"/>
                <a:cs typeface="Times New Roman" panose="02020603050405020304" pitchFamily="18" charset="0"/>
              </a:rPr>
              <a:t>Digitalization: Digitalization has been a key driver factor for change at GM. The automotive industry is undergoing significant disruption due to advances in technology, such as electric vehicles, autonomous driving, and connectivity. GM has recognized the importance of digitalization and has made significant investments in this area, such as the creation of the GM Defense business unit and the acquisition of Cruise Automation. This investment in digitalization has been a key driver factor for change at GM, as it has allowed the company to become more innovative, competitive, and future-focused.</a:t>
            </a:r>
          </a:p>
          <a:p>
            <a:endParaRPr lang="en-US" dirty="0"/>
          </a:p>
        </p:txBody>
      </p:sp>
    </p:spTree>
    <p:extLst>
      <p:ext uri="{BB962C8B-B14F-4D97-AF65-F5344CB8AC3E}">
        <p14:creationId xmlns:p14="http://schemas.microsoft.com/office/powerpoint/2010/main" val="20101866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18" y="138546"/>
            <a:ext cx="11831782" cy="1163782"/>
          </a:xfrm>
        </p:spPr>
        <p:txBody>
          <a:bodyPr>
            <a:normAutofit fontScale="90000"/>
          </a:bodyPr>
          <a:lstStyle/>
          <a:p>
            <a:pPr algn="ctr"/>
            <a:r>
              <a:rPr lang="en-GB" dirty="0"/>
              <a:t>Identifying and Dealing with Resistance Factors to the Change</a:t>
            </a:r>
            <a:endParaRPr lang="en-US" dirty="0"/>
          </a:p>
        </p:txBody>
      </p:sp>
      <p:sp>
        <p:nvSpPr>
          <p:cNvPr id="3" name="Content Placeholder 2"/>
          <p:cNvSpPr>
            <a:spLocks noGrp="1"/>
          </p:cNvSpPr>
          <p:nvPr>
            <p:ph sz="half" idx="1"/>
          </p:nvPr>
        </p:nvSpPr>
        <p:spPr>
          <a:xfrm>
            <a:off x="457200" y="1302327"/>
            <a:ext cx="5846618" cy="5167745"/>
          </a:xfrm>
        </p:spPr>
        <p:txBody>
          <a:bodyPr/>
          <a:lstStyle/>
          <a:p>
            <a:r>
              <a:rPr lang="en-US" sz="2000" dirty="0">
                <a:latin typeface="Times New Roman" panose="02020603050405020304" pitchFamily="18" charset="0"/>
                <a:cs typeface="Times New Roman" panose="02020603050405020304" pitchFamily="18" charset="0"/>
              </a:rPr>
              <a:t>Identifying and dealing with resistance to change is an essential part of managing any change initiative, and this is particularly true for a company like GM, which has undergone significant changes over the years. </a:t>
            </a:r>
          </a:p>
          <a:p>
            <a:r>
              <a:rPr lang="en-US" sz="2000" dirty="0">
                <a:latin typeface="Times New Roman" panose="02020603050405020304" pitchFamily="18" charset="0"/>
                <a:cs typeface="Times New Roman" panose="02020603050405020304" pitchFamily="18" charset="0"/>
              </a:rPr>
              <a:t>Identify potential sources of resistance: It is important that I start by identifying the potential sources of resistance to change at GM.</a:t>
            </a:r>
          </a:p>
          <a:p>
            <a:r>
              <a:rPr lang="en-US" sz="2000" dirty="0">
                <a:latin typeface="Times New Roman" panose="02020603050405020304" pitchFamily="18" charset="0"/>
                <a:cs typeface="Times New Roman" panose="02020603050405020304" pitchFamily="18" charset="0"/>
              </a:rPr>
              <a:t>Communicate the need for change: One of the most effective ways to deal with resistance is to communicate the need for change clearly and effectively.</a:t>
            </a:r>
          </a:p>
          <a:p>
            <a:r>
              <a:rPr lang="en-US" sz="2000" dirty="0">
                <a:latin typeface="Times New Roman" panose="02020603050405020304" pitchFamily="18" charset="0"/>
                <a:cs typeface="Times New Roman" panose="02020603050405020304" pitchFamily="18" charset="0"/>
              </a:rPr>
              <a:t>Involve employees in the change process: Involving employees in the change process can be an effective way to reduce resistance. </a:t>
            </a:r>
          </a:p>
          <a:p>
            <a:endParaRPr lang="en-US" dirty="0"/>
          </a:p>
        </p:txBody>
      </p:sp>
      <p:sp>
        <p:nvSpPr>
          <p:cNvPr id="4" name="Content Placeholder 3"/>
          <p:cNvSpPr>
            <a:spLocks noGrp="1"/>
          </p:cNvSpPr>
          <p:nvPr>
            <p:ph sz="half" idx="2"/>
          </p:nvPr>
        </p:nvSpPr>
        <p:spPr>
          <a:xfrm>
            <a:off x="6483927" y="1302327"/>
            <a:ext cx="5430982" cy="5167745"/>
          </a:xfrm>
        </p:spPr>
        <p:txBody>
          <a:bodyPr>
            <a:normAutofit/>
          </a:bodyPr>
          <a:lstStyle/>
          <a:p>
            <a:r>
              <a:rPr lang="en-US" sz="2000" dirty="0">
                <a:latin typeface="Times New Roman" panose="02020603050405020304" pitchFamily="18" charset="0"/>
                <a:cs typeface="Times New Roman" panose="02020603050405020304" pitchFamily="18" charset="0"/>
              </a:rPr>
              <a:t>Provide support and resources: It is important to provide employees with the support and resources they need to adapt to the change.</a:t>
            </a:r>
          </a:p>
          <a:p>
            <a:r>
              <a:rPr lang="en-US" sz="2000" dirty="0">
                <a:latin typeface="Times New Roman" panose="02020603050405020304" pitchFamily="18" charset="0"/>
                <a:cs typeface="Times New Roman" panose="02020603050405020304" pitchFamily="18" charset="0"/>
              </a:rPr>
              <a:t>Address concerns and objections: When dealing with resistance, it is important to address concerns and objections in a constructive way.</a:t>
            </a:r>
          </a:p>
          <a:p>
            <a:r>
              <a:rPr lang="en-US" sz="2000" dirty="0">
                <a:latin typeface="Times New Roman" panose="02020603050405020304" pitchFamily="18" charset="0"/>
                <a:cs typeface="Times New Roman" panose="02020603050405020304" pitchFamily="18" charset="0"/>
              </a:rPr>
              <a:t>Celebrate successes: Finally, it is important to celebrate successes and acknowledge progress made during the change process.</a:t>
            </a:r>
          </a:p>
        </p:txBody>
      </p:sp>
    </p:spTree>
    <p:extLst>
      <p:ext uri="{BB962C8B-B14F-4D97-AF65-F5344CB8AC3E}">
        <p14:creationId xmlns:p14="http://schemas.microsoft.com/office/powerpoint/2010/main" val="3151808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492" y="124691"/>
            <a:ext cx="11499272" cy="1191491"/>
          </a:xfrm>
        </p:spPr>
        <p:txBody>
          <a:bodyPr/>
          <a:lstStyle/>
          <a:p>
            <a:pPr algn="ctr"/>
            <a:r>
              <a:rPr lang="en-US" dirty="0">
                <a:latin typeface="Times New Roman" panose="02020603050405020304" pitchFamily="18" charset="0"/>
                <a:cs typeface="Times New Roman" panose="02020603050405020304" pitchFamily="18" charset="0"/>
              </a:rPr>
              <a:t>Assessing and Evaluating Change Management Program</a:t>
            </a:r>
          </a:p>
        </p:txBody>
      </p:sp>
      <p:sp>
        <p:nvSpPr>
          <p:cNvPr id="3" name="Content Placeholder 2"/>
          <p:cNvSpPr>
            <a:spLocks noGrp="1"/>
          </p:cNvSpPr>
          <p:nvPr>
            <p:ph sz="half" idx="1"/>
          </p:nvPr>
        </p:nvSpPr>
        <p:spPr>
          <a:xfrm>
            <a:off x="429492" y="1316181"/>
            <a:ext cx="5915890" cy="5112327"/>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Define the outcomes: Before starting the change program, I would ensures that I clearly define the desired outcomes. This could include improving productivity, reducing costs, increasing revenue, enhancing customer satisfaction, or other goals that the change program aims to achieve.</a:t>
            </a:r>
          </a:p>
          <a:p>
            <a:r>
              <a:rPr lang="en-US" dirty="0">
                <a:latin typeface="Times New Roman" panose="02020603050405020304" pitchFamily="18" charset="0"/>
                <a:cs typeface="Times New Roman" panose="02020603050405020304" pitchFamily="18" charset="0"/>
              </a:rPr>
              <a:t>Identify the timeline: I would establish a timeline for the change program that includes a start date, end date, and any milestones or targets that need to be achieved during the program.</a:t>
            </a:r>
          </a:p>
          <a:p>
            <a:r>
              <a:rPr lang="en-US" dirty="0">
                <a:latin typeface="Times New Roman" panose="02020603050405020304" pitchFamily="18" charset="0"/>
                <a:cs typeface="Times New Roman" panose="02020603050405020304" pitchFamily="18" charset="0"/>
              </a:rPr>
              <a:t>Monitor progress: Throughout the change program, progress, I will be monitoring to ensure that the program is on track to achieve its goals. This could involve regular check-ins, progress reports, or other forms of monitoring and evaluation.</a:t>
            </a:r>
          </a:p>
          <a:p>
            <a:r>
              <a:rPr lang="en-US" dirty="0">
                <a:latin typeface="Times New Roman" panose="02020603050405020304" pitchFamily="18" charset="0"/>
                <a:cs typeface="Times New Roman" panose="02020603050405020304" pitchFamily="18" charset="0"/>
              </a:rPr>
              <a:t>Evaluate outcomes: Once the change program is complete, I would evaluate the outcomes against the defined goals. This could involve conducting surveys, analyzing data, or other forms of evaluation to determine whether the goals have been achieved.</a:t>
            </a:r>
          </a:p>
          <a:p>
            <a:endParaRPr lang="en-US" dirty="0"/>
          </a:p>
        </p:txBody>
      </p:sp>
      <p:sp>
        <p:nvSpPr>
          <p:cNvPr id="4" name="Content Placeholder 3"/>
          <p:cNvSpPr>
            <a:spLocks noGrp="1"/>
          </p:cNvSpPr>
          <p:nvPr>
            <p:ph sz="half" idx="2"/>
          </p:nvPr>
        </p:nvSpPr>
        <p:spPr>
          <a:xfrm>
            <a:off x="6553200" y="1316181"/>
            <a:ext cx="5375563" cy="5112327"/>
          </a:xfrm>
        </p:spPr>
        <p:txBody>
          <a:bodyPr>
            <a:normAutofit fontScale="92500" lnSpcReduction="10000"/>
          </a:bodyPr>
          <a:lstStyle/>
          <a:p>
            <a:r>
              <a:rPr lang="en-US" sz="2200" dirty="0">
                <a:latin typeface="Times New Roman" panose="02020603050405020304" pitchFamily="18" charset="0"/>
                <a:cs typeface="Times New Roman" panose="02020603050405020304" pitchFamily="18" charset="0"/>
              </a:rPr>
              <a:t>Conduct a post-implementation review:  I will conducts a post-implementation review to determine the effectiveness of the change program. This could involve conducting interviews with key stakeholders, analyzing feedback from employees, and reviewing any data or metrics that were collected during the program.</a:t>
            </a:r>
          </a:p>
          <a:p>
            <a:r>
              <a:rPr lang="en-US" sz="2200" dirty="0">
                <a:latin typeface="Times New Roman" panose="02020603050405020304" pitchFamily="18" charset="0"/>
                <a:cs typeface="Times New Roman" panose="02020603050405020304" pitchFamily="18" charset="0"/>
              </a:rPr>
              <a:t>Make adjustments: Based on the results of the evaluation, I would adjust results to the change program to improve its effectiveness. This could involve revising the program goals, changing the timeline, or implementing new strategies to achieve the desired outcomes.</a:t>
            </a:r>
          </a:p>
          <a:p>
            <a:endParaRPr lang="en-US" sz="22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545606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92925" y="138545"/>
            <a:ext cx="8911687" cy="720437"/>
          </a:xfrm>
        </p:spPr>
        <p:txBody>
          <a:bodyPr/>
          <a:lstStyle/>
          <a:p>
            <a:pPr algn="ctr"/>
            <a:r>
              <a:rPr lang="en-US" dirty="0"/>
              <a:t>References </a:t>
            </a:r>
          </a:p>
        </p:txBody>
      </p:sp>
      <p:sp>
        <p:nvSpPr>
          <p:cNvPr id="6" name="Content Placeholder 5"/>
          <p:cNvSpPr>
            <a:spLocks noGrp="1"/>
          </p:cNvSpPr>
          <p:nvPr>
            <p:ph idx="1"/>
          </p:nvPr>
        </p:nvSpPr>
        <p:spPr>
          <a:xfrm>
            <a:off x="720436" y="858981"/>
            <a:ext cx="10784176" cy="5777345"/>
          </a:xfrm>
        </p:spPr>
        <p:txBody>
          <a:bodyPr>
            <a:normAutofit fontScale="85000" lnSpcReduction="10000"/>
          </a:bodyPr>
          <a:lstStyle/>
          <a:p>
            <a:r>
              <a:rPr lang="en-US" dirty="0"/>
              <a:t>Khan, S. T., Raza, S. S., &amp; George, S. (2017). Resistance to change in organizations: A case of General Motors and Nokia. </a:t>
            </a:r>
            <a:r>
              <a:rPr lang="en-US" i="1" dirty="0"/>
              <a:t>International Journal of Research in Management, Economics and Commerce</a:t>
            </a:r>
            <a:r>
              <a:rPr lang="en-US" dirty="0"/>
              <a:t>, </a:t>
            </a:r>
            <a:r>
              <a:rPr lang="en-US" i="1" dirty="0"/>
              <a:t>7</a:t>
            </a:r>
            <a:r>
              <a:rPr lang="en-US" dirty="0"/>
              <a:t>(1), 16-25.</a:t>
            </a:r>
          </a:p>
          <a:p>
            <a:r>
              <a:rPr lang="en-US" dirty="0"/>
              <a:t>Harrison, R., Fischer, S., </a:t>
            </a:r>
            <a:r>
              <a:rPr lang="en-US" dirty="0" err="1"/>
              <a:t>Walpola</a:t>
            </a:r>
            <a:r>
              <a:rPr lang="en-US" dirty="0"/>
              <a:t>, R. L., Chauhan, A., </a:t>
            </a:r>
            <a:r>
              <a:rPr lang="en-US" dirty="0" err="1"/>
              <a:t>Babalola</a:t>
            </a:r>
            <a:r>
              <a:rPr lang="en-US" dirty="0"/>
              <a:t>, T., Mears, S., &amp; Le-Dao, H. (2021). Where do models for change management, improvement and implementation meet? A systematic review of the applications of change management models in healthcare. </a:t>
            </a:r>
            <a:r>
              <a:rPr lang="en-US" i="1" dirty="0"/>
              <a:t>Journal of healthcare leadership</a:t>
            </a:r>
            <a:r>
              <a:rPr lang="en-US" dirty="0"/>
              <a:t>, 85-108. </a:t>
            </a:r>
            <a:r>
              <a:rPr lang="en-US" dirty="0">
                <a:hlinkClick r:id="rId2"/>
              </a:rPr>
              <a:t>https://www.tandfonline.com/doi/full/10.2147/JHL.S289176</a:t>
            </a:r>
            <a:endParaRPr lang="en-US" dirty="0"/>
          </a:p>
          <a:p>
            <a:r>
              <a:rPr lang="en-US" dirty="0" err="1"/>
              <a:t>Laig</a:t>
            </a:r>
            <a:r>
              <a:rPr lang="en-US" dirty="0"/>
              <a:t>, R. B. D., &amp; </a:t>
            </a:r>
            <a:r>
              <a:rPr lang="en-US" dirty="0" err="1"/>
              <a:t>Abocejo</a:t>
            </a:r>
            <a:r>
              <a:rPr lang="en-US" dirty="0"/>
              <a:t>, F. T. (2021). Change management process in a mining company: Kotter’s 8-Step change model. </a:t>
            </a:r>
            <a:r>
              <a:rPr lang="en-US" i="1" dirty="0"/>
              <a:t>Journal of Management, Economics, and Industrial Organization</a:t>
            </a:r>
            <a:r>
              <a:rPr lang="en-US" dirty="0"/>
              <a:t>, </a:t>
            </a:r>
            <a:r>
              <a:rPr lang="en-US" i="1" dirty="0"/>
              <a:t>5</a:t>
            </a:r>
            <a:r>
              <a:rPr lang="en-US" dirty="0"/>
              <a:t>(3), 31-50. </a:t>
            </a:r>
            <a:r>
              <a:rPr lang="en-US" dirty="0">
                <a:hlinkClick r:id="rId3"/>
              </a:rPr>
              <a:t>http://doi.org/10.31039/jomeino.2021.5.3.3</a:t>
            </a:r>
            <a:endParaRPr lang="en-US" dirty="0"/>
          </a:p>
          <a:p>
            <a:r>
              <a:rPr lang="en-US" dirty="0"/>
              <a:t>Galli, B. J. (2019). An engineering manager's guide for commonly used change management approaches—from one practitioner's experience. </a:t>
            </a:r>
            <a:r>
              <a:rPr lang="en-US" i="1" dirty="0"/>
              <a:t>IEEE Engineering Management Review</a:t>
            </a:r>
            <a:r>
              <a:rPr lang="en-US" dirty="0"/>
              <a:t>, </a:t>
            </a:r>
            <a:r>
              <a:rPr lang="en-US" i="1" dirty="0"/>
              <a:t>47</a:t>
            </a:r>
            <a:r>
              <a:rPr lang="en-US" dirty="0"/>
              <a:t>(3), 118-126. </a:t>
            </a:r>
            <a:r>
              <a:rPr lang="en-US" dirty="0">
                <a:hlinkClick r:id="rId4"/>
              </a:rPr>
              <a:t>https://doi.org/10.1109/EMR.2019.2896301</a:t>
            </a:r>
            <a:endParaRPr lang="en-US" dirty="0"/>
          </a:p>
          <a:p>
            <a:r>
              <a:rPr lang="en-US" dirty="0" err="1"/>
              <a:t>Fernandes</a:t>
            </a:r>
            <a:r>
              <a:rPr lang="en-US" dirty="0"/>
              <a:t>, J., Machado, C., &amp; </a:t>
            </a:r>
            <a:r>
              <a:rPr lang="en-US" dirty="0" err="1"/>
              <a:t>Amaral</a:t>
            </a:r>
            <a:r>
              <a:rPr lang="en-US" dirty="0"/>
              <a:t>, L. (2021). A Roadmap for Implementing the General Data Protection Regulation in Higher Education Institutions Using Kotter’s Organizational Change Model. In </a:t>
            </a:r>
            <a:r>
              <a:rPr lang="en-US" i="1" dirty="0"/>
              <a:t>Trends and Applications in Information Systems and Technologies: Volume 3 9</a:t>
            </a:r>
            <a:r>
              <a:rPr lang="en-US" dirty="0"/>
              <a:t> (pp. 257-270). Springer International Publishing.</a:t>
            </a:r>
          </a:p>
          <a:p>
            <a:r>
              <a:rPr lang="en-US" dirty="0" err="1"/>
              <a:t>Bekmukhambetova</a:t>
            </a:r>
            <a:r>
              <a:rPr lang="en-US" dirty="0"/>
              <a:t>, A. (2020). The Impact of Change Management on the Development of Business Sphere. In </a:t>
            </a:r>
            <a:r>
              <a:rPr lang="en-US" i="1" dirty="0"/>
              <a:t>Proceedings of FIKUSZ Symposium for Young Researchers</a:t>
            </a:r>
            <a:r>
              <a:rPr lang="en-US" dirty="0"/>
              <a:t> (pp. 67-83). </a:t>
            </a:r>
            <a:r>
              <a:rPr lang="en-US" dirty="0" err="1"/>
              <a:t>Óbuda</a:t>
            </a:r>
            <a:r>
              <a:rPr lang="en-US" dirty="0"/>
              <a:t> University </a:t>
            </a:r>
            <a:r>
              <a:rPr lang="en-US" dirty="0" err="1"/>
              <a:t>Keleti</a:t>
            </a:r>
            <a:r>
              <a:rPr lang="en-US" dirty="0"/>
              <a:t> </a:t>
            </a:r>
            <a:r>
              <a:rPr lang="en-US" dirty="0" err="1"/>
              <a:t>Károly</a:t>
            </a:r>
            <a:r>
              <a:rPr lang="en-US" dirty="0"/>
              <a:t> Faculty of Economics.</a:t>
            </a:r>
          </a:p>
          <a:p>
            <a:r>
              <a:rPr lang="en-US" dirty="0"/>
              <a:t>Khan, M.A. &amp; </a:t>
            </a:r>
            <a:r>
              <a:rPr lang="en-US" dirty="0" err="1"/>
              <a:t>Hashim</a:t>
            </a:r>
            <a:r>
              <a:rPr lang="en-US" dirty="0"/>
              <a:t>, M., 2014, April. Organizational change: a case study of general motors. In </a:t>
            </a:r>
            <a:r>
              <a:rPr lang="en-US" i="1" dirty="0"/>
              <a:t>ASEE 2014 Zone I Conference, April</a:t>
            </a:r>
            <a:r>
              <a:rPr lang="en-US" dirty="0"/>
              <a:t> (pp. 3-5).</a:t>
            </a:r>
          </a:p>
          <a:p>
            <a:r>
              <a:rPr lang="en-US" dirty="0"/>
              <a:t>Khan, S. T., Raza, S. S., &amp; George, S. 2017. Resistance to change in organizations: A case of General Motors and Nokia. </a:t>
            </a:r>
            <a:r>
              <a:rPr lang="en-US" i="1" dirty="0"/>
              <a:t>International Journal of Research in Management, Economics, and Commerce</a:t>
            </a:r>
            <a:r>
              <a:rPr lang="en-US" dirty="0"/>
              <a:t>, </a:t>
            </a:r>
            <a:r>
              <a:rPr lang="en-US" i="1" dirty="0"/>
              <a:t>7</a:t>
            </a:r>
            <a:r>
              <a:rPr lang="en-US" dirty="0"/>
              <a:t>(1), pp. 16-25.</a:t>
            </a:r>
          </a:p>
          <a:p>
            <a:endParaRPr lang="en-US" dirty="0"/>
          </a:p>
        </p:txBody>
      </p:sp>
    </p:spTree>
    <p:extLst>
      <p:ext uri="{BB962C8B-B14F-4D97-AF65-F5344CB8AC3E}">
        <p14:creationId xmlns:p14="http://schemas.microsoft.com/office/powerpoint/2010/main" val="302944394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1033</TotalTime>
  <Words>5639</Words>
  <Application>Microsoft Office PowerPoint</Application>
  <PresentationFormat>宽屏</PresentationFormat>
  <Paragraphs>154</Paragraphs>
  <Slides>16</Slides>
  <Notes>10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16</vt:i4>
      </vt:variant>
    </vt:vector>
  </HeadingPairs>
  <TitlesOfParts>
    <vt:vector size="22" baseType="lpstr">
      <vt:lpstr>Arial</vt:lpstr>
      <vt:lpstr>Calibri</vt:lpstr>
      <vt:lpstr>Century Gothic</vt:lpstr>
      <vt:lpstr>Times New Roman</vt:lpstr>
      <vt:lpstr>Wingdings 3</vt:lpstr>
      <vt:lpstr>Wisp</vt:lpstr>
      <vt:lpstr>PowerPoint 演示文稿</vt:lpstr>
      <vt:lpstr>Change Management: The Case of General Motors Inc. </vt:lpstr>
      <vt:lpstr>Introduction </vt:lpstr>
      <vt:lpstr>Organizational Overview and Reasons for Change  </vt:lpstr>
      <vt:lpstr>Critical Analysis of Change Management Models: Kotter's 8-Step Model </vt:lpstr>
      <vt:lpstr>Adaptive Change Model</vt:lpstr>
      <vt:lpstr>Critical Analysis of Change Management Models: ADKAR </vt:lpstr>
      <vt:lpstr>Transformational Change Model</vt:lpstr>
      <vt:lpstr>Change Management Models: Planned Models  </vt:lpstr>
      <vt:lpstr>ADKAR Model</vt:lpstr>
      <vt:lpstr>Emergent Change Management Models: Transformational Change Model</vt:lpstr>
      <vt:lpstr>Adaptive Change Model</vt:lpstr>
      <vt:lpstr>Factors of Change at GM</vt:lpstr>
      <vt:lpstr>Identifying and Dealing with Resistance Factors to the Change</vt:lpstr>
      <vt:lpstr>Assessing and Evaluating Change Management Program</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The Case of General Motors Inc.</dc:title>
  <dc:creator>pc</dc:creator>
  <cp:lastModifiedBy>杨 国伟</cp:lastModifiedBy>
  <cp:revision>28</cp:revision>
  <dcterms:created xsi:type="dcterms:W3CDTF">2023-02-22T07:51:10Z</dcterms:created>
  <dcterms:modified xsi:type="dcterms:W3CDTF">2023-02-24T15:44:57Z</dcterms:modified>
</cp:coreProperties>
</file>