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0F42C9-BABE-4552-AF0A-DAEF803D300D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E54271-6633-4FC0-BD85-56DB9390ABEB}">
      <dgm:prSet/>
      <dgm:spPr/>
      <dgm:t>
        <a:bodyPr/>
        <a:lstStyle/>
        <a:p>
          <a:r>
            <a:rPr lang="en-GB" b="1"/>
            <a:t>Strengths: </a:t>
          </a:r>
          <a:r>
            <a:rPr lang="en-GB"/>
            <a:t>International brand, defined development programs, robust benefits</a:t>
          </a:r>
          <a:endParaRPr lang="en-US"/>
        </a:p>
      </dgm:t>
    </dgm:pt>
    <dgm:pt modelId="{C56E6A61-EBF6-4C6F-9E9A-4490CAB3B5B5}" type="parTrans" cxnId="{FB48C40A-DEAB-4691-B691-E42F7EE12B2F}">
      <dgm:prSet/>
      <dgm:spPr/>
      <dgm:t>
        <a:bodyPr/>
        <a:lstStyle/>
        <a:p>
          <a:endParaRPr lang="en-US"/>
        </a:p>
      </dgm:t>
    </dgm:pt>
    <dgm:pt modelId="{DFE699C4-166E-49F8-A57A-9CB261D215C8}" type="sibTrans" cxnId="{FB48C40A-DEAB-4691-B691-E42F7EE12B2F}">
      <dgm:prSet/>
      <dgm:spPr/>
      <dgm:t>
        <a:bodyPr/>
        <a:lstStyle/>
        <a:p>
          <a:endParaRPr lang="en-US"/>
        </a:p>
      </dgm:t>
    </dgm:pt>
    <dgm:pt modelId="{C72B98BE-1A57-4CA7-A0B4-E578CF8A4B5A}">
      <dgm:prSet/>
      <dgm:spPr/>
      <dgm:t>
        <a:bodyPr/>
        <a:lstStyle/>
        <a:p>
          <a:r>
            <a:rPr lang="en-GB" b="1"/>
            <a:t>Weaknesses: </a:t>
          </a:r>
          <a:r>
            <a:rPr lang="en-GB"/>
            <a:t>Seasonal turnover, local competition</a:t>
          </a:r>
          <a:endParaRPr lang="en-US"/>
        </a:p>
      </dgm:t>
    </dgm:pt>
    <dgm:pt modelId="{A55D48C6-9F9F-41D2-A938-52045CDEA250}" type="parTrans" cxnId="{64DD65F3-2EBF-4E6B-B334-8E15E62B7E2B}">
      <dgm:prSet/>
      <dgm:spPr/>
      <dgm:t>
        <a:bodyPr/>
        <a:lstStyle/>
        <a:p>
          <a:endParaRPr lang="en-US"/>
        </a:p>
      </dgm:t>
    </dgm:pt>
    <dgm:pt modelId="{D13816B6-1368-4EFF-B7A9-7E6024EA855A}" type="sibTrans" cxnId="{64DD65F3-2EBF-4E6B-B334-8E15E62B7E2B}">
      <dgm:prSet/>
      <dgm:spPr/>
      <dgm:t>
        <a:bodyPr/>
        <a:lstStyle/>
        <a:p>
          <a:endParaRPr lang="en-US"/>
        </a:p>
      </dgm:t>
    </dgm:pt>
    <dgm:pt modelId="{20F47D29-2C47-456C-8C48-AD9E6F273EC7}">
      <dgm:prSet/>
      <dgm:spPr/>
      <dgm:t>
        <a:bodyPr/>
        <a:lstStyle/>
        <a:p>
          <a:r>
            <a:rPr lang="en-GB" b="1"/>
            <a:t>Opportunities:</a:t>
          </a:r>
          <a:r>
            <a:rPr lang="en-GB"/>
            <a:t> Collaborations with local colleges, sustainability-minded hiring</a:t>
          </a:r>
          <a:endParaRPr lang="en-US"/>
        </a:p>
      </dgm:t>
    </dgm:pt>
    <dgm:pt modelId="{F608F9BA-8998-4248-9C4B-58C0D4EA0A4E}" type="parTrans" cxnId="{EFC7ACB5-8521-4DB1-BCD3-447305F7450A}">
      <dgm:prSet/>
      <dgm:spPr/>
      <dgm:t>
        <a:bodyPr/>
        <a:lstStyle/>
        <a:p>
          <a:endParaRPr lang="en-US"/>
        </a:p>
      </dgm:t>
    </dgm:pt>
    <dgm:pt modelId="{AC658E4B-F871-4D73-B423-04CA6206348C}" type="sibTrans" cxnId="{EFC7ACB5-8521-4DB1-BCD3-447305F7450A}">
      <dgm:prSet/>
      <dgm:spPr/>
      <dgm:t>
        <a:bodyPr/>
        <a:lstStyle/>
        <a:p>
          <a:endParaRPr lang="en-US"/>
        </a:p>
      </dgm:t>
    </dgm:pt>
    <dgm:pt modelId="{1121D592-4652-4053-96B6-30AD212E233B}">
      <dgm:prSet/>
      <dgm:spPr/>
      <dgm:t>
        <a:bodyPr/>
        <a:lstStyle/>
        <a:p>
          <a:r>
            <a:rPr lang="en-GB" b="1"/>
            <a:t>Threats:</a:t>
          </a:r>
          <a:r>
            <a:rPr lang="en-GB"/>
            <a:t> Brexit staffing impact, increasing cost of living (Eschenbrenner et al., 2023).</a:t>
          </a:r>
          <a:endParaRPr lang="en-US"/>
        </a:p>
      </dgm:t>
    </dgm:pt>
    <dgm:pt modelId="{9A3FE4C2-F86D-4377-880A-54BF589DBD5A}" type="parTrans" cxnId="{69F9710F-D356-4B2F-B5B2-F145AB09FB21}">
      <dgm:prSet/>
      <dgm:spPr/>
      <dgm:t>
        <a:bodyPr/>
        <a:lstStyle/>
        <a:p>
          <a:endParaRPr lang="en-US"/>
        </a:p>
      </dgm:t>
    </dgm:pt>
    <dgm:pt modelId="{72684874-1AE7-4F6F-BB65-D00108AB6AE6}" type="sibTrans" cxnId="{69F9710F-D356-4B2F-B5B2-F145AB09FB21}">
      <dgm:prSet/>
      <dgm:spPr/>
      <dgm:t>
        <a:bodyPr/>
        <a:lstStyle/>
        <a:p>
          <a:endParaRPr lang="en-US"/>
        </a:p>
      </dgm:t>
    </dgm:pt>
    <dgm:pt modelId="{92340BFB-9E46-8D40-9D6B-79878181D5AE}" type="pres">
      <dgm:prSet presAssocID="{C50F42C9-BABE-4552-AF0A-DAEF803D300D}" presName="linear" presStyleCnt="0">
        <dgm:presLayoutVars>
          <dgm:animLvl val="lvl"/>
          <dgm:resizeHandles val="exact"/>
        </dgm:presLayoutVars>
      </dgm:prSet>
      <dgm:spPr/>
    </dgm:pt>
    <dgm:pt modelId="{46AAE6D3-6506-0446-971F-3DC9BDB1ECC7}" type="pres">
      <dgm:prSet presAssocID="{D2E54271-6633-4FC0-BD85-56DB9390ABE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8175DC1-03E5-EB4C-B40D-A09BEC3B08F1}" type="pres">
      <dgm:prSet presAssocID="{DFE699C4-166E-49F8-A57A-9CB261D215C8}" presName="spacer" presStyleCnt="0"/>
      <dgm:spPr/>
    </dgm:pt>
    <dgm:pt modelId="{88D56D81-890A-3148-A44B-617F61145B93}" type="pres">
      <dgm:prSet presAssocID="{C72B98BE-1A57-4CA7-A0B4-E578CF8A4B5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C079A1E-5DDE-8944-ABCC-9975F0C43F08}" type="pres">
      <dgm:prSet presAssocID="{D13816B6-1368-4EFF-B7A9-7E6024EA855A}" presName="spacer" presStyleCnt="0"/>
      <dgm:spPr/>
    </dgm:pt>
    <dgm:pt modelId="{FB1992C1-2A3B-3040-9C6B-3ADDF17706BC}" type="pres">
      <dgm:prSet presAssocID="{20F47D29-2C47-456C-8C48-AD9E6F273EC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5DADEC-2D69-E04B-9B1A-3A558D905E5E}" type="pres">
      <dgm:prSet presAssocID="{AC658E4B-F871-4D73-B423-04CA6206348C}" presName="spacer" presStyleCnt="0"/>
      <dgm:spPr/>
    </dgm:pt>
    <dgm:pt modelId="{BC25B92C-C368-614B-8F2F-7AAED049E9A9}" type="pres">
      <dgm:prSet presAssocID="{1121D592-4652-4053-96B6-30AD212E233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B48C40A-DEAB-4691-B691-E42F7EE12B2F}" srcId="{C50F42C9-BABE-4552-AF0A-DAEF803D300D}" destId="{D2E54271-6633-4FC0-BD85-56DB9390ABEB}" srcOrd="0" destOrd="0" parTransId="{C56E6A61-EBF6-4C6F-9E9A-4490CAB3B5B5}" sibTransId="{DFE699C4-166E-49F8-A57A-9CB261D215C8}"/>
    <dgm:cxn modelId="{69F9710F-D356-4B2F-B5B2-F145AB09FB21}" srcId="{C50F42C9-BABE-4552-AF0A-DAEF803D300D}" destId="{1121D592-4652-4053-96B6-30AD212E233B}" srcOrd="3" destOrd="0" parTransId="{9A3FE4C2-F86D-4377-880A-54BF589DBD5A}" sibTransId="{72684874-1AE7-4F6F-BB65-D00108AB6AE6}"/>
    <dgm:cxn modelId="{3B992B13-E032-0F49-B80E-0A0390B98D78}" type="presOf" srcId="{C50F42C9-BABE-4552-AF0A-DAEF803D300D}" destId="{92340BFB-9E46-8D40-9D6B-79878181D5AE}" srcOrd="0" destOrd="0" presId="urn:microsoft.com/office/officeart/2005/8/layout/vList2"/>
    <dgm:cxn modelId="{BD456334-A302-F54F-86D9-793F1FDC647A}" type="presOf" srcId="{D2E54271-6633-4FC0-BD85-56DB9390ABEB}" destId="{46AAE6D3-6506-0446-971F-3DC9BDB1ECC7}" srcOrd="0" destOrd="0" presId="urn:microsoft.com/office/officeart/2005/8/layout/vList2"/>
    <dgm:cxn modelId="{F164663B-5662-E54E-ACEE-3B0239391E18}" type="presOf" srcId="{1121D592-4652-4053-96B6-30AD212E233B}" destId="{BC25B92C-C368-614B-8F2F-7AAED049E9A9}" srcOrd="0" destOrd="0" presId="urn:microsoft.com/office/officeart/2005/8/layout/vList2"/>
    <dgm:cxn modelId="{63D90DAE-33A6-5744-A2EA-45228586E31C}" type="presOf" srcId="{C72B98BE-1A57-4CA7-A0B4-E578CF8A4B5A}" destId="{88D56D81-890A-3148-A44B-617F61145B93}" srcOrd="0" destOrd="0" presId="urn:microsoft.com/office/officeart/2005/8/layout/vList2"/>
    <dgm:cxn modelId="{EFC7ACB5-8521-4DB1-BCD3-447305F7450A}" srcId="{C50F42C9-BABE-4552-AF0A-DAEF803D300D}" destId="{20F47D29-2C47-456C-8C48-AD9E6F273EC7}" srcOrd="2" destOrd="0" parTransId="{F608F9BA-8998-4248-9C4B-58C0D4EA0A4E}" sibTransId="{AC658E4B-F871-4D73-B423-04CA6206348C}"/>
    <dgm:cxn modelId="{7EA2CCD0-C7EB-874C-934B-F2669E2D4056}" type="presOf" srcId="{20F47D29-2C47-456C-8C48-AD9E6F273EC7}" destId="{FB1992C1-2A3B-3040-9C6B-3ADDF17706BC}" srcOrd="0" destOrd="0" presId="urn:microsoft.com/office/officeart/2005/8/layout/vList2"/>
    <dgm:cxn modelId="{64DD65F3-2EBF-4E6B-B334-8E15E62B7E2B}" srcId="{C50F42C9-BABE-4552-AF0A-DAEF803D300D}" destId="{C72B98BE-1A57-4CA7-A0B4-E578CF8A4B5A}" srcOrd="1" destOrd="0" parTransId="{A55D48C6-9F9F-41D2-A938-52045CDEA250}" sibTransId="{D13816B6-1368-4EFF-B7A9-7E6024EA855A}"/>
    <dgm:cxn modelId="{334BB0E0-2A4F-564F-8F85-D4001E8B6FD6}" type="presParOf" srcId="{92340BFB-9E46-8D40-9D6B-79878181D5AE}" destId="{46AAE6D3-6506-0446-971F-3DC9BDB1ECC7}" srcOrd="0" destOrd="0" presId="urn:microsoft.com/office/officeart/2005/8/layout/vList2"/>
    <dgm:cxn modelId="{762E5D2E-2A27-D747-993F-33829665B3F4}" type="presParOf" srcId="{92340BFB-9E46-8D40-9D6B-79878181D5AE}" destId="{D8175DC1-03E5-EB4C-B40D-A09BEC3B08F1}" srcOrd="1" destOrd="0" presId="urn:microsoft.com/office/officeart/2005/8/layout/vList2"/>
    <dgm:cxn modelId="{42A5D089-8F75-4E41-BE9A-064987D05589}" type="presParOf" srcId="{92340BFB-9E46-8D40-9D6B-79878181D5AE}" destId="{88D56D81-890A-3148-A44B-617F61145B93}" srcOrd="2" destOrd="0" presId="urn:microsoft.com/office/officeart/2005/8/layout/vList2"/>
    <dgm:cxn modelId="{400294D6-DF8A-AA46-A77E-1D94984927EF}" type="presParOf" srcId="{92340BFB-9E46-8D40-9D6B-79878181D5AE}" destId="{0C079A1E-5DDE-8944-ABCC-9975F0C43F08}" srcOrd="3" destOrd="0" presId="urn:microsoft.com/office/officeart/2005/8/layout/vList2"/>
    <dgm:cxn modelId="{55138097-3D95-B840-8A44-5B87719FF610}" type="presParOf" srcId="{92340BFB-9E46-8D40-9D6B-79878181D5AE}" destId="{FB1992C1-2A3B-3040-9C6B-3ADDF17706BC}" srcOrd="4" destOrd="0" presId="urn:microsoft.com/office/officeart/2005/8/layout/vList2"/>
    <dgm:cxn modelId="{E9E8F0D0-C049-004F-8FB6-E0CAAACBF668}" type="presParOf" srcId="{92340BFB-9E46-8D40-9D6B-79878181D5AE}" destId="{865DADEC-2D69-E04B-9B1A-3A558D905E5E}" srcOrd="5" destOrd="0" presId="urn:microsoft.com/office/officeart/2005/8/layout/vList2"/>
    <dgm:cxn modelId="{17225604-733B-154B-BE69-50F8C1F9F392}" type="presParOf" srcId="{92340BFB-9E46-8D40-9D6B-79878181D5AE}" destId="{BC25B92C-C368-614B-8F2F-7AAED049E9A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74B439-BD49-41EA-BB9A-ECCB757E1865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8B9B31-EF43-4FDC-8AEA-8526FC4641E7}">
      <dgm:prSet/>
      <dgm:spPr/>
      <dgm:t>
        <a:bodyPr/>
        <a:lstStyle/>
        <a:p>
          <a:r>
            <a:rPr lang="en-GB" b="1"/>
            <a:t>Political:</a:t>
          </a:r>
          <a:r>
            <a:rPr lang="en-GB"/>
            <a:t> Immigration regulations post-Brexit</a:t>
          </a:r>
          <a:endParaRPr lang="en-US"/>
        </a:p>
      </dgm:t>
    </dgm:pt>
    <dgm:pt modelId="{00A9601F-4353-44CA-A311-2B1B563365DC}" type="parTrans" cxnId="{7DE27744-91B1-45FC-9A90-26440153FC0D}">
      <dgm:prSet/>
      <dgm:spPr/>
      <dgm:t>
        <a:bodyPr/>
        <a:lstStyle/>
        <a:p>
          <a:endParaRPr lang="en-US"/>
        </a:p>
      </dgm:t>
    </dgm:pt>
    <dgm:pt modelId="{EE1C1B1F-7F0C-4E3C-853D-A779D22DA262}" type="sibTrans" cxnId="{7DE27744-91B1-45FC-9A90-26440153FC0D}">
      <dgm:prSet/>
      <dgm:spPr/>
      <dgm:t>
        <a:bodyPr/>
        <a:lstStyle/>
        <a:p>
          <a:endParaRPr lang="en-US"/>
        </a:p>
      </dgm:t>
    </dgm:pt>
    <dgm:pt modelId="{A7375F3F-3569-4144-9BF4-84BF76886183}">
      <dgm:prSet/>
      <dgm:spPr/>
      <dgm:t>
        <a:bodyPr/>
        <a:lstStyle/>
        <a:p>
          <a:r>
            <a:rPr lang="en-GB" b="1"/>
            <a:t>Economic: </a:t>
          </a:r>
          <a:r>
            <a:rPr lang="en-GB"/>
            <a:t>Increasing wage expectations and inflation</a:t>
          </a:r>
          <a:endParaRPr lang="en-US"/>
        </a:p>
      </dgm:t>
    </dgm:pt>
    <dgm:pt modelId="{4234D1AF-5E1A-43D5-B685-14B57FDBD0B9}" type="parTrans" cxnId="{914F1AAD-C9DD-41C4-8F08-22461028F76C}">
      <dgm:prSet/>
      <dgm:spPr/>
      <dgm:t>
        <a:bodyPr/>
        <a:lstStyle/>
        <a:p>
          <a:endParaRPr lang="en-US"/>
        </a:p>
      </dgm:t>
    </dgm:pt>
    <dgm:pt modelId="{6331F0F9-95D4-4672-9600-149810CFEED4}" type="sibTrans" cxnId="{914F1AAD-C9DD-41C4-8F08-22461028F76C}">
      <dgm:prSet/>
      <dgm:spPr/>
      <dgm:t>
        <a:bodyPr/>
        <a:lstStyle/>
        <a:p>
          <a:endParaRPr lang="en-US"/>
        </a:p>
      </dgm:t>
    </dgm:pt>
    <dgm:pt modelId="{A037C740-6D5F-4BBC-8607-9EFAF1BAAE61}">
      <dgm:prSet/>
      <dgm:spPr/>
      <dgm:t>
        <a:bodyPr/>
        <a:lstStyle/>
        <a:p>
          <a:r>
            <a:rPr lang="en-GB" b="1"/>
            <a:t>Social: </a:t>
          </a:r>
          <a:r>
            <a:rPr lang="en-GB"/>
            <a:t>Shift in attitudes towards work-life balance</a:t>
          </a:r>
          <a:endParaRPr lang="en-US"/>
        </a:p>
      </dgm:t>
    </dgm:pt>
    <dgm:pt modelId="{196942A8-B5AD-48A9-835F-14BA8F9D1888}" type="parTrans" cxnId="{4788011A-191C-42AA-A8AF-D8B31F3F2842}">
      <dgm:prSet/>
      <dgm:spPr/>
      <dgm:t>
        <a:bodyPr/>
        <a:lstStyle/>
        <a:p>
          <a:endParaRPr lang="en-US"/>
        </a:p>
      </dgm:t>
    </dgm:pt>
    <dgm:pt modelId="{63201D27-C6CE-4E45-A8AD-AB0AA8477242}" type="sibTrans" cxnId="{4788011A-191C-42AA-A8AF-D8B31F3F2842}">
      <dgm:prSet/>
      <dgm:spPr/>
      <dgm:t>
        <a:bodyPr/>
        <a:lstStyle/>
        <a:p>
          <a:endParaRPr lang="en-US"/>
        </a:p>
      </dgm:t>
    </dgm:pt>
    <dgm:pt modelId="{929E3F89-9473-4EBD-9435-BE36937BDE50}">
      <dgm:prSet/>
      <dgm:spPr/>
      <dgm:t>
        <a:bodyPr/>
        <a:lstStyle/>
        <a:p>
          <a:r>
            <a:rPr lang="en-GB" b="1"/>
            <a:t>Technological:</a:t>
          </a:r>
          <a:r>
            <a:rPr lang="en-GB"/>
            <a:t> Application of AI in recruitment and training</a:t>
          </a:r>
          <a:endParaRPr lang="en-US"/>
        </a:p>
      </dgm:t>
    </dgm:pt>
    <dgm:pt modelId="{D92713D0-FA41-40B3-8154-941D02614A5B}" type="parTrans" cxnId="{D3A77884-18AD-41A5-9326-4F9F18F9CF8E}">
      <dgm:prSet/>
      <dgm:spPr/>
      <dgm:t>
        <a:bodyPr/>
        <a:lstStyle/>
        <a:p>
          <a:endParaRPr lang="en-US"/>
        </a:p>
      </dgm:t>
    </dgm:pt>
    <dgm:pt modelId="{1AB894FB-7979-43C7-95D7-635FE214DF0E}" type="sibTrans" cxnId="{D3A77884-18AD-41A5-9326-4F9F18F9CF8E}">
      <dgm:prSet/>
      <dgm:spPr/>
      <dgm:t>
        <a:bodyPr/>
        <a:lstStyle/>
        <a:p>
          <a:endParaRPr lang="en-US"/>
        </a:p>
      </dgm:t>
    </dgm:pt>
    <dgm:pt modelId="{3511EA19-B9B5-47B0-95AC-BFD1213B757D}">
      <dgm:prSet/>
      <dgm:spPr/>
      <dgm:t>
        <a:bodyPr/>
        <a:lstStyle/>
        <a:p>
          <a:r>
            <a:rPr lang="en-GB" b="1"/>
            <a:t>Legal:</a:t>
          </a:r>
          <a:r>
            <a:rPr lang="en-GB"/>
            <a:t> Adherence to UK employment legislation</a:t>
          </a:r>
          <a:endParaRPr lang="en-US"/>
        </a:p>
      </dgm:t>
    </dgm:pt>
    <dgm:pt modelId="{23094396-B393-4509-A397-5F987E0F3B8E}" type="parTrans" cxnId="{4898647A-BF63-410A-B67D-6049DA4692F9}">
      <dgm:prSet/>
      <dgm:spPr/>
      <dgm:t>
        <a:bodyPr/>
        <a:lstStyle/>
        <a:p>
          <a:endParaRPr lang="en-US"/>
        </a:p>
      </dgm:t>
    </dgm:pt>
    <dgm:pt modelId="{A51EA357-6E3F-46FA-848F-0E325B0D2664}" type="sibTrans" cxnId="{4898647A-BF63-410A-B67D-6049DA4692F9}">
      <dgm:prSet/>
      <dgm:spPr/>
      <dgm:t>
        <a:bodyPr/>
        <a:lstStyle/>
        <a:p>
          <a:endParaRPr lang="en-US"/>
        </a:p>
      </dgm:t>
    </dgm:pt>
    <dgm:pt modelId="{FB621522-E9AE-4727-AA4E-1605C5845BB8}">
      <dgm:prSet/>
      <dgm:spPr/>
      <dgm:t>
        <a:bodyPr/>
        <a:lstStyle/>
        <a:p>
          <a:r>
            <a:rPr lang="en-GB" b="1"/>
            <a:t>Environmental: </a:t>
          </a:r>
          <a:r>
            <a:rPr lang="en-GB"/>
            <a:t>Green policies influencing roles and training (George, 2021).</a:t>
          </a:r>
          <a:endParaRPr lang="en-US"/>
        </a:p>
      </dgm:t>
    </dgm:pt>
    <dgm:pt modelId="{C0A30CC2-8B16-442A-8645-44F1917CEBC2}" type="parTrans" cxnId="{39149B1A-EEB7-4B50-9025-7C728326281A}">
      <dgm:prSet/>
      <dgm:spPr/>
      <dgm:t>
        <a:bodyPr/>
        <a:lstStyle/>
        <a:p>
          <a:endParaRPr lang="en-US"/>
        </a:p>
      </dgm:t>
    </dgm:pt>
    <dgm:pt modelId="{6E5766F4-3EE6-429E-9C52-E34E4E7C0FB2}" type="sibTrans" cxnId="{39149B1A-EEB7-4B50-9025-7C728326281A}">
      <dgm:prSet/>
      <dgm:spPr/>
      <dgm:t>
        <a:bodyPr/>
        <a:lstStyle/>
        <a:p>
          <a:endParaRPr lang="en-US"/>
        </a:p>
      </dgm:t>
    </dgm:pt>
    <dgm:pt modelId="{142656AE-19B4-BB48-B673-53CCEFF6FC88}" type="pres">
      <dgm:prSet presAssocID="{8374B439-BD49-41EA-BB9A-ECCB757E1865}" presName="diagram" presStyleCnt="0">
        <dgm:presLayoutVars>
          <dgm:dir/>
          <dgm:resizeHandles val="exact"/>
        </dgm:presLayoutVars>
      </dgm:prSet>
      <dgm:spPr/>
    </dgm:pt>
    <dgm:pt modelId="{E8F1569E-4901-C747-888D-26AFC22DC13A}" type="pres">
      <dgm:prSet presAssocID="{A18B9B31-EF43-4FDC-8AEA-8526FC4641E7}" presName="node" presStyleLbl="node1" presStyleIdx="0" presStyleCnt="6">
        <dgm:presLayoutVars>
          <dgm:bulletEnabled val="1"/>
        </dgm:presLayoutVars>
      </dgm:prSet>
      <dgm:spPr/>
    </dgm:pt>
    <dgm:pt modelId="{8B0B14A0-261B-E244-815B-1C073914D6A4}" type="pres">
      <dgm:prSet presAssocID="{EE1C1B1F-7F0C-4E3C-853D-A779D22DA262}" presName="sibTrans" presStyleCnt="0"/>
      <dgm:spPr/>
    </dgm:pt>
    <dgm:pt modelId="{A3F4E66A-0FC0-5642-BF9B-A2AFD855B223}" type="pres">
      <dgm:prSet presAssocID="{A7375F3F-3569-4144-9BF4-84BF76886183}" presName="node" presStyleLbl="node1" presStyleIdx="1" presStyleCnt="6">
        <dgm:presLayoutVars>
          <dgm:bulletEnabled val="1"/>
        </dgm:presLayoutVars>
      </dgm:prSet>
      <dgm:spPr/>
    </dgm:pt>
    <dgm:pt modelId="{73E8DA6B-35D6-6A4B-A6CB-1AC602218C8B}" type="pres">
      <dgm:prSet presAssocID="{6331F0F9-95D4-4672-9600-149810CFEED4}" presName="sibTrans" presStyleCnt="0"/>
      <dgm:spPr/>
    </dgm:pt>
    <dgm:pt modelId="{235769D2-B401-924D-9A60-45E87C2B9CE3}" type="pres">
      <dgm:prSet presAssocID="{A037C740-6D5F-4BBC-8607-9EFAF1BAAE61}" presName="node" presStyleLbl="node1" presStyleIdx="2" presStyleCnt="6">
        <dgm:presLayoutVars>
          <dgm:bulletEnabled val="1"/>
        </dgm:presLayoutVars>
      </dgm:prSet>
      <dgm:spPr/>
    </dgm:pt>
    <dgm:pt modelId="{FC9284AC-0600-494B-89C9-F2185F512C66}" type="pres">
      <dgm:prSet presAssocID="{63201D27-C6CE-4E45-A8AD-AB0AA8477242}" presName="sibTrans" presStyleCnt="0"/>
      <dgm:spPr/>
    </dgm:pt>
    <dgm:pt modelId="{99178C38-6F0E-6B4D-BC87-5821F78B9177}" type="pres">
      <dgm:prSet presAssocID="{929E3F89-9473-4EBD-9435-BE36937BDE50}" presName="node" presStyleLbl="node1" presStyleIdx="3" presStyleCnt="6">
        <dgm:presLayoutVars>
          <dgm:bulletEnabled val="1"/>
        </dgm:presLayoutVars>
      </dgm:prSet>
      <dgm:spPr/>
    </dgm:pt>
    <dgm:pt modelId="{40E1818D-E26A-4B49-96D1-84CECFD573C4}" type="pres">
      <dgm:prSet presAssocID="{1AB894FB-7979-43C7-95D7-635FE214DF0E}" presName="sibTrans" presStyleCnt="0"/>
      <dgm:spPr/>
    </dgm:pt>
    <dgm:pt modelId="{7BF991AE-91C3-2D4A-9477-46E26B5B0C73}" type="pres">
      <dgm:prSet presAssocID="{3511EA19-B9B5-47B0-95AC-BFD1213B757D}" presName="node" presStyleLbl="node1" presStyleIdx="4" presStyleCnt="6">
        <dgm:presLayoutVars>
          <dgm:bulletEnabled val="1"/>
        </dgm:presLayoutVars>
      </dgm:prSet>
      <dgm:spPr/>
    </dgm:pt>
    <dgm:pt modelId="{FB579ECB-2838-C942-95D8-3F51017D7B57}" type="pres">
      <dgm:prSet presAssocID="{A51EA357-6E3F-46FA-848F-0E325B0D2664}" presName="sibTrans" presStyleCnt="0"/>
      <dgm:spPr/>
    </dgm:pt>
    <dgm:pt modelId="{45720A80-B7B2-8F4B-9930-AC58902D049C}" type="pres">
      <dgm:prSet presAssocID="{FB621522-E9AE-4727-AA4E-1605C5845BB8}" presName="node" presStyleLbl="node1" presStyleIdx="5" presStyleCnt="6">
        <dgm:presLayoutVars>
          <dgm:bulletEnabled val="1"/>
        </dgm:presLayoutVars>
      </dgm:prSet>
      <dgm:spPr/>
    </dgm:pt>
  </dgm:ptLst>
  <dgm:cxnLst>
    <dgm:cxn modelId="{94C95C01-54BB-A847-BF91-4F3CD337C67B}" type="presOf" srcId="{A037C740-6D5F-4BBC-8607-9EFAF1BAAE61}" destId="{235769D2-B401-924D-9A60-45E87C2B9CE3}" srcOrd="0" destOrd="0" presId="urn:microsoft.com/office/officeart/2005/8/layout/default"/>
    <dgm:cxn modelId="{4788011A-191C-42AA-A8AF-D8B31F3F2842}" srcId="{8374B439-BD49-41EA-BB9A-ECCB757E1865}" destId="{A037C740-6D5F-4BBC-8607-9EFAF1BAAE61}" srcOrd="2" destOrd="0" parTransId="{196942A8-B5AD-48A9-835F-14BA8F9D1888}" sibTransId="{63201D27-C6CE-4E45-A8AD-AB0AA8477242}"/>
    <dgm:cxn modelId="{39149B1A-EEB7-4B50-9025-7C728326281A}" srcId="{8374B439-BD49-41EA-BB9A-ECCB757E1865}" destId="{FB621522-E9AE-4727-AA4E-1605C5845BB8}" srcOrd="5" destOrd="0" parTransId="{C0A30CC2-8B16-442A-8645-44F1917CEBC2}" sibTransId="{6E5766F4-3EE6-429E-9C52-E34E4E7C0FB2}"/>
    <dgm:cxn modelId="{7DE27744-91B1-45FC-9A90-26440153FC0D}" srcId="{8374B439-BD49-41EA-BB9A-ECCB757E1865}" destId="{A18B9B31-EF43-4FDC-8AEA-8526FC4641E7}" srcOrd="0" destOrd="0" parTransId="{00A9601F-4353-44CA-A311-2B1B563365DC}" sibTransId="{EE1C1B1F-7F0C-4E3C-853D-A779D22DA262}"/>
    <dgm:cxn modelId="{4898647A-BF63-410A-B67D-6049DA4692F9}" srcId="{8374B439-BD49-41EA-BB9A-ECCB757E1865}" destId="{3511EA19-B9B5-47B0-95AC-BFD1213B757D}" srcOrd="4" destOrd="0" parTransId="{23094396-B393-4509-A397-5F987E0F3B8E}" sibTransId="{A51EA357-6E3F-46FA-848F-0E325B0D2664}"/>
    <dgm:cxn modelId="{7E92795A-CD70-0D40-94AC-3ED20883DB3A}" type="presOf" srcId="{A7375F3F-3569-4144-9BF4-84BF76886183}" destId="{A3F4E66A-0FC0-5642-BF9B-A2AFD855B223}" srcOrd="0" destOrd="0" presId="urn:microsoft.com/office/officeart/2005/8/layout/default"/>
    <dgm:cxn modelId="{DF842681-7BC5-B141-8FD0-4B6E9210B0F0}" type="presOf" srcId="{8374B439-BD49-41EA-BB9A-ECCB757E1865}" destId="{142656AE-19B4-BB48-B673-53CCEFF6FC88}" srcOrd="0" destOrd="0" presId="urn:microsoft.com/office/officeart/2005/8/layout/default"/>
    <dgm:cxn modelId="{D3A77884-18AD-41A5-9326-4F9F18F9CF8E}" srcId="{8374B439-BD49-41EA-BB9A-ECCB757E1865}" destId="{929E3F89-9473-4EBD-9435-BE36937BDE50}" srcOrd="3" destOrd="0" parTransId="{D92713D0-FA41-40B3-8154-941D02614A5B}" sibTransId="{1AB894FB-7979-43C7-95D7-635FE214DF0E}"/>
    <dgm:cxn modelId="{914F1AAD-C9DD-41C4-8F08-22461028F76C}" srcId="{8374B439-BD49-41EA-BB9A-ECCB757E1865}" destId="{A7375F3F-3569-4144-9BF4-84BF76886183}" srcOrd="1" destOrd="0" parTransId="{4234D1AF-5E1A-43D5-B685-14B57FDBD0B9}" sibTransId="{6331F0F9-95D4-4672-9600-149810CFEED4}"/>
    <dgm:cxn modelId="{C11B23BD-9115-F74B-A861-F4CB96ED4FF9}" type="presOf" srcId="{FB621522-E9AE-4727-AA4E-1605C5845BB8}" destId="{45720A80-B7B2-8F4B-9930-AC58902D049C}" srcOrd="0" destOrd="0" presId="urn:microsoft.com/office/officeart/2005/8/layout/default"/>
    <dgm:cxn modelId="{2E5927EA-6D3F-B945-8527-7A974D7F9B51}" type="presOf" srcId="{929E3F89-9473-4EBD-9435-BE36937BDE50}" destId="{99178C38-6F0E-6B4D-BC87-5821F78B9177}" srcOrd="0" destOrd="0" presId="urn:microsoft.com/office/officeart/2005/8/layout/default"/>
    <dgm:cxn modelId="{4F0253EE-3075-2944-944D-0DE460F4A3EC}" type="presOf" srcId="{A18B9B31-EF43-4FDC-8AEA-8526FC4641E7}" destId="{E8F1569E-4901-C747-888D-26AFC22DC13A}" srcOrd="0" destOrd="0" presId="urn:microsoft.com/office/officeart/2005/8/layout/default"/>
    <dgm:cxn modelId="{C10C35F2-99A4-F945-9F59-BB6877135DA0}" type="presOf" srcId="{3511EA19-B9B5-47B0-95AC-BFD1213B757D}" destId="{7BF991AE-91C3-2D4A-9477-46E26B5B0C73}" srcOrd="0" destOrd="0" presId="urn:microsoft.com/office/officeart/2005/8/layout/default"/>
    <dgm:cxn modelId="{E5748771-5F8E-9E42-A35E-FA8CDDDC0F8F}" type="presParOf" srcId="{142656AE-19B4-BB48-B673-53CCEFF6FC88}" destId="{E8F1569E-4901-C747-888D-26AFC22DC13A}" srcOrd="0" destOrd="0" presId="urn:microsoft.com/office/officeart/2005/8/layout/default"/>
    <dgm:cxn modelId="{6738643A-789C-6F4A-BD16-F21656DFE482}" type="presParOf" srcId="{142656AE-19B4-BB48-B673-53CCEFF6FC88}" destId="{8B0B14A0-261B-E244-815B-1C073914D6A4}" srcOrd="1" destOrd="0" presId="urn:microsoft.com/office/officeart/2005/8/layout/default"/>
    <dgm:cxn modelId="{F1D64319-E540-8D4C-8401-FCA662E744A7}" type="presParOf" srcId="{142656AE-19B4-BB48-B673-53CCEFF6FC88}" destId="{A3F4E66A-0FC0-5642-BF9B-A2AFD855B223}" srcOrd="2" destOrd="0" presId="urn:microsoft.com/office/officeart/2005/8/layout/default"/>
    <dgm:cxn modelId="{ECC52CEC-1C28-8640-874A-DCF2B506A8AA}" type="presParOf" srcId="{142656AE-19B4-BB48-B673-53CCEFF6FC88}" destId="{73E8DA6B-35D6-6A4B-A6CB-1AC602218C8B}" srcOrd="3" destOrd="0" presId="urn:microsoft.com/office/officeart/2005/8/layout/default"/>
    <dgm:cxn modelId="{97153307-139F-0042-9B21-58743D600CB2}" type="presParOf" srcId="{142656AE-19B4-BB48-B673-53CCEFF6FC88}" destId="{235769D2-B401-924D-9A60-45E87C2B9CE3}" srcOrd="4" destOrd="0" presId="urn:microsoft.com/office/officeart/2005/8/layout/default"/>
    <dgm:cxn modelId="{7E5C0543-0D73-AF4A-93CD-EE9073CA5C4A}" type="presParOf" srcId="{142656AE-19B4-BB48-B673-53CCEFF6FC88}" destId="{FC9284AC-0600-494B-89C9-F2185F512C66}" srcOrd="5" destOrd="0" presId="urn:microsoft.com/office/officeart/2005/8/layout/default"/>
    <dgm:cxn modelId="{EC5E9776-7300-7F47-B7F0-C7657401EE2B}" type="presParOf" srcId="{142656AE-19B4-BB48-B673-53CCEFF6FC88}" destId="{99178C38-6F0E-6B4D-BC87-5821F78B9177}" srcOrd="6" destOrd="0" presId="urn:microsoft.com/office/officeart/2005/8/layout/default"/>
    <dgm:cxn modelId="{4E8AB536-E5B0-C640-913E-F8799F9FDF44}" type="presParOf" srcId="{142656AE-19B4-BB48-B673-53CCEFF6FC88}" destId="{40E1818D-E26A-4B49-96D1-84CECFD573C4}" srcOrd="7" destOrd="0" presId="urn:microsoft.com/office/officeart/2005/8/layout/default"/>
    <dgm:cxn modelId="{0DC96EC2-3EEA-6D49-8CE8-0810E1AECC75}" type="presParOf" srcId="{142656AE-19B4-BB48-B673-53CCEFF6FC88}" destId="{7BF991AE-91C3-2D4A-9477-46E26B5B0C73}" srcOrd="8" destOrd="0" presId="urn:microsoft.com/office/officeart/2005/8/layout/default"/>
    <dgm:cxn modelId="{9311BA53-C56D-8A45-8052-8CFD231E68CD}" type="presParOf" srcId="{142656AE-19B4-BB48-B673-53CCEFF6FC88}" destId="{FB579ECB-2838-C942-95D8-3F51017D7B57}" srcOrd="9" destOrd="0" presId="urn:microsoft.com/office/officeart/2005/8/layout/default"/>
    <dgm:cxn modelId="{7DA43856-6A08-2F4D-84C1-C2392226585B}" type="presParOf" srcId="{142656AE-19B4-BB48-B673-53CCEFF6FC88}" destId="{45720A80-B7B2-8F4B-9930-AC58902D049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396EE1-0EFF-48BF-B68B-3198485ED6B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C828E75B-D4AE-496C-87E4-0E90487AB8E1}">
      <dgm:prSet/>
      <dgm:spPr/>
      <dgm:t>
        <a:bodyPr/>
        <a:lstStyle/>
        <a:p>
          <a:r>
            <a:rPr lang="en-GB"/>
            <a:t>Employee lifecycle supports high service quality</a:t>
          </a:r>
          <a:endParaRPr lang="en-US"/>
        </a:p>
      </dgm:t>
    </dgm:pt>
    <dgm:pt modelId="{7E557947-A6C5-4811-9EB5-3CC63A4A537F}" type="parTrans" cxnId="{99BD81AC-DFB4-4277-8F68-CCC0C8FE23DE}">
      <dgm:prSet/>
      <dgm:spPr/>
      <dgm:t>
        <a:bodyPr/>
        <a:lstStyle/>
        <a:p>
          <a:endParaRPr lang="en-US"/>
        </a:p>
      </dgm:t>
    </dgm:pt>
    <dgm:pt modelId="{1DD5FFDC-CB31-4A24-A209-1FF2DB69A0DB}" type="sibTrans" cxnId="{99BD81AC-DFB4-4277-8F68-CCC0C8FE23DE}">
      <dgm:prSet/>
      <dgm:spPr/>
      <dgm:t>
        <a:bodyPr/>
        <a:lstStyle/>
        <a:p>
          <a:endParaRPr lang="en-US"/>
        </a:p>
      </dgm:t>
    </dgm:pt>
    <dgm:pt modelId="{F15A6780-4390-4D8B-B8AB-5A4BB1BB69D6}">
      <dgm:prSet/>
      <dgm:spPr/>
      <dgm:t>
        <a:bodyPr/>
        <a:lstStyle/>
        <a:p>
          <a:r>
            <a:rPr lang="en-GB"/>
            <a:t>HR aligned with Marriott's values and UK regulations</a:t>
          </a:r>
          <a:endParaRPr lang="en-US"/>
        </a:p>
      </dgm:t>
    </dgm:pt>
    <dgm:pt modelId="{6487D713-9C69-4E0A-A1B4-6CC31F592017}" type="parTrans" cxnId="{7940D8D5-5622-49C0-9776-C5F9BDFAC7B2}">
      <dgm:prSet/>
      <dgm:spPr/>
      <dgm:t>
        <a:bodyPr/>
        <a:lstStyle/>
        <a:p>
          <a:endParaRPr lang="en-US"/>
        </a:p>
      </dgm:t>
    </dgm:pt>
    <dgm:pt modelId="{1DBD6F44-6371-4CA5-8F8A-F42383C8D6FB}" type="sibTrans" cxnId="{7940D8D5-5622-49C0-9776-C5F9BDFAC7B2}">
      <dgm:prSet/>
      <dgm:spPr/>
      <dgm:t>
        <a:bodyPr/>
        <a:lstStyle/>
        <a:p>
          <a:endParaRPr lang="en-US"/>
        </a:p>
      </dgm:t>
    </dgm:pt>
    <dgm:pt modelId="{A3401535-BD0B-4592-98DE-3ED82D1EEA0D}">
      <dgm:prSet/>
      <dgm:spPr/>
      <dgm:t>
        <a:bodyPr/>
        <a:lstStyle/>
        <a:p>
          <a:r>
            <a:rPr lang="en-GB"/>
            <a:t>Development and retention drive long-term success</a:t>
          </a:r>
          <a:endParaRPr lang="en-US"/>
        </a:p>
      </dgm:t>
    </dgm:pt>
    <dgm:pt modelId="{D59D6132-35BC-4D80-9769-4B290CBCB9DD}" type="parTrans" cxnId="{610A4A7E-9934-473F-88C3-3646510AD432}">
      <dgm:prSet/>
      <dgm:spPr/>
      <dgm:t>
        <a:bodyPr/>
        <a:lstStyle/>
        <a:p>
          <a:endParaRPr lang="en-US"/>
        </a:p>
      </dgm:t>
    </dgm:pt>
    <dgm:pt modelId="{EF46D3B5-905E-4551-860C-53E476B91AA8}" type="sibTrans" cxnId="{610A4A7E-9934-473F-88C3-3646510AD432}">
      <dgm:prSet/>
      <dgm:spPr/>
      <dgm:t>
        <a:bodyPr/>
        <a:lstStyle/>
        <a:p>
          <a:endParaRPr lang="en-US"/>
        </a:p>
      </dgm:t>
    </dgm:pt>
    <dgm:pt modelId="{7B96D37B-1330-43FB-A97E-5508FD70BB91}">
      <dgm:prSet/>
      <dgm:spPr/>
      <dgm:t>
        <a:bodyPr/>
        <a:lstStyle/>
        <a:p>
          <a:r>
            <a:rPr lang="en-GB"/>
            <a:t>Positive employee experience fuels customer loyalty</a:t>
          </a:r>
          <a:endParaRPr lang="en-US"/>
        </a:p>
      </dgm:t>
    </dgm:pt>
    <dgm:pt modelId="{0A61C7B1-FC13-485B-A691-4678D70839A2}" type="parTrans" cxnId="{DFFAD187-3BDE-40BB-BE8E-5D3AD68E59A5}">
      <dgm:prSet/>
      <dgm:spPr/>
      <dgm:t>
        <a:bodyPr/>
        <a:lstStyle/>
        <a:p>
          <a:endParaRPr lang="en-US"/>
        </a:p>
      </dgm:t>
    </dgm:pt>
    <dgm:pt modelId="{54DD48DE-101B-4944-819E-BF9F7725237B}" type="sibTrans" cxnId="{DFFAD187-3BDE-40BB-BE8E-5D3AD68E59A5}">
      <dgm:prSet/>
      <dgm:spPr/>
      <dgm:t>
        <a:bodyPr/>
        <a:lstStyle/>
        <a:p>
          <a:endParaRPr lang="en-US"/>
        </a:p>
      </dgm:t>
    </dgm:pt>
    <dgm:pt modelId="{7BFF19C6-82A7-4D1D-AC66-98D755A60CC3}" type="pres">
      <dgm:prSet presAssocID="{DA396EE1-0EFF-48BF-B68B-3198485ED6BB}" presName="root" presStyleCnt="0">
        <dgm:presLayoutVars>
          <dgm:dir/>
          <dgm:resizeHandles val="exact"/>
        </dgm:presLayoutVars>
      </dgm:prSet>
      <dgm:spPr/>
    </dgm:pt>
    <dgm:pt modelId="{4AF6E665-BCFA-47A4-ADA0-D4BD51222B99}" type="pres">
      <dgm:prSet presAssocID="{DA396EE1-0EFF-48BF-B68B-3198485ED6BB}" presName="container" presStyleCnt="0">
        <dgm:presLayoutVars>
          <dgm:dir/>
          <dgm:resizeHandles val="exact"/>
        </dgm:presLayoutVars>
      </dgm:prSet>
      <dgm:spPr/>
    </dgm:pt>
    <dgm:pt modelId="{0BC6A7BD-95A8-48F6-A226-DBFA194BBFEE}" type="pres">
      <dgm:prSet presAssocID="{C828E75B-D4AE-496C-87E4-0E90487AB8E1}" presName="compNode" presStyleCnt="0"/>
      <dgm:spPr/>
    </dgm:pt>
    <dgm:pt modelId="{6409A010-0B3A-4F43-9366-EF655F7243D2}" type="pres">
      <dgm:prSet presAssocID="{C828E75B-D4AE-496C-87E4-0E90487AB8E1}" presName="iconBgRect" presStyleLbl="bgShp" presStyleIdx="0" presStyleCnt="4"/>
      <dgm:spPr/>
    </dgm:pt>
    <dgm:pt modelId="{4B5A21DC-A135-46E8-AD44-08D7778B9D2E}" type="pres">
      <dgm:prSet presAssocID="{C828E75B-D4AE-496C-87E4-0E90487AB8E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A87289E-E9F1-4DFD-B665-AF471C71D070}" type="pres">
      <dgm:prSet presAssocID="{C828E75B-D4AE-496C-87E4-0E90487AB8E1}" presName="spaceRect" presStyleCnt="0"/>
      <dgm:spPr/>
    </dgm:pt>
    <dgm:pt modelId="{484D6FA9-12F3-4DB7-85B7-7B7F02049BC9}" type="pres">
      <dgm:prSet presAssocID="{C828E75B-D4AE-496C-87E4-0E90487AB8E1}" presName="textRect" presStyleLbl="revTx" presStyleIdx="0" presStyleCnt="4">
        <dgm:presLayoutVars>
          <dgm:chMax val="1"/>
          <dgm:chPref val="1"/>
        </dgm:presLayoutVars>
      </dgm:prSet>
      <dgm:spPr/>
    </dgm:pt>
    <dgm:pt modelId="{4414D8B1-5A0B-45FA-BA15-82655E24A81F}" type="pres">
      <dgm:prSet presAssocID="{1DD5FFDC-CB31-4A24-A209-1FF2DB69A0DB}" presName="sibTrans" presStyleLbl="sibTrans2D1" presStyleIdx="0" presStyleCnt="0"/>
      <dgm:spPr/>
    </dgm:pt>
    <dgm:pt modelId="{51D873FC-D3AC-4813-BCB8-5206711F9215}" type="pres">
      <dgm:prSet presAssocID="{F15A6780-4390-4D8B-B8AB-5A4BB1BB69D6}" presName="compNode" presStyleCnt="0"/>
      <dgm:spPr/>
    </dgm:pt>
    <dgm:pt modelId="{232C1B7C-B1CB-4054-9DC1-C7ACC3B8DBD2}" type="pres">
      <dgm:prSet presAssocID="{F15A6780-4390-4D8B-B8AB-5A4BB1BB69D6}" presName="iconBgRect" presStyleLbl="bgShp" presStyleIdx="1" presStyleCnt="4"/>
      <dgm:spPr/>
    </dgm:pt>
    <dgm:pt modelId="{EBE9FE93-2AC1-4D90-9DE8-ECCB5B941D09}" type="pres">
      <dgm:prSet presAssocID="{F15A6780-4390-4D8B-B8AB-5A4BB1BB69D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7B1FC20-BC93-42BA-BEC2-970159DEFF00}" type="pres">
      <dgm:prSet presAssocID="{F15A6780-4390-4D8B-B8AB-5A4BB1BB69D6}" presName="spaceRect" presStyleCnt="0"/>
      <dgm:spPr/>
    </dgm:pt>
    <dgm:pt modelId="{CE2358DE-5D25-4EAC-B7E2-CFA4D3F1701B}" type="pres">
      <dgm:prSet presAssocID="{F15A6780-4390-4D8B-B8AB-5A4BB1BB69D6}" presName="textRect" presStyleLbl="revTx" presStyleIdx="1" presStyleCnt="4">
        <dgm:presLayoutVars>
          <dgm:chMax val="1"/>
          <dgm:chPref val="1"/>
        </dgm:presLayoutVars>
      </dgm:prSet>
      <dgm:spPr/>
    </dgm:pt>
    <dgm:pt modelId="{C78DD62F-E530-4CCD-BCFD-32A8F11AA686}" type="pres">
      <dgm:prSet presAssocID="{1DBD6F44-6371-4CA5-8F8A-F42383C8D6FB}" presName="sibTrans" presStyleLbl="sibTrans2D1" presStyleIdx="0" presStyleCnt="0"/>
      <dgm:spPr/>
    </dgm:pt>
    <dgm:pt modelId="{1683385A-FFB8-4369-94FE-67C9058E6930}" type="pres">
      <dgm:prSet presAssocID="{A3401535-BD0B-4592-98DE-3ED82D1EEA0D}" presName="compNode" presStyleCnt="0"/>
      <dgm:spPr/>
    </dgm:pt>
    <dgm:pt modelId="{04652800-55CE-46C3-8090-37B1EA7D8BEB}" type="pres">
      <dgm:prSet presAssocID="{A3401535-BD0B-4592-98DE-3ED82D1EEA0D}" presName="iconBgRect" presStyleLbl="bgShp" presStyleIdx="2" presStyleCnt="4"/>
      <dgm:spPr/>
    </dgm:pt>
    <dgm:pt modelId="{746E1794-5E16-4F8D-A7A3-35713DB51E5F}" type="pres">
      <dgm:prSet presAssocID="{A3401535-BD0B-4592-98DE-3ED82D1EEA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6A37B9C-E240-49AD-A348-CBE6624149E7}" type="pres">
      <dgm:prSet presAssocID="{A3401535-BD0B-4592-98DE-3ED82D1EEA0D}" presName="spaceRect" presStyleCnt="0"/>
      <dgm:spPr/>
    </dgm:pt>
    <dgm:pt modelId="{D12059A0-DF4B-4F02-8979-E60FF5408880}" type="pres">
      <dgm:prSet presAssocID="{A3401535-BD0B-4592-98DE-3ED82D1EEA0D}" presName="textRect" presStyleLbl="revTx" presStyleIdx="2" presStyleCnt="4">
        <dgm:presLayoutVars>
          <dgm:chMax val="1"/>
          <dgm:chPref val="1"/>
        </dgm:presLayoutVars>
      </dgm:prSet>
      <dgm:spPr/>
    </dgm:pt>
    <dgm:pt modelId="{049FE8DC-C7CC-47BF-93D7-3B7AE2DED3E8}" type="pres">
      <dgm:prSet presAssocID="{EF46D3B5-905E-4551-860C-53E476B91AA8}" presName="sibTrans" presStyleLbl="sibTrans2D1" presStyleIdx="0" presStyleCnt="0"/>
      <dgm:spPr/>
    </dgm:pt>
    <dgm:pt modelId="{E023F1C1-3E50-482D-9A17-BDD798901975}" type="pres">
      <dgm:prSet presAssocID="{7B96D37B-1330-43FB-A97E-5508FD70BB91}" presName="compNode" presStyleCnt="0"/>
      <dgm:spPr/>
    </dgm:pt>
    <dgm:pt modelId="{00ABEFA0-171F-4352-8000-36808E34A812}" type="pres">
      <dgm:prSet presAssocID="{7B96D37B-1330-43FB-A97E-5508FD70BB91}" presName="iconBgRect" presStyleLbl="bgShp" presStyleIdx="3" presStyleCnt="4"/>
      <dgm:spPr/>
    </dgm:pt>
    <dgm:pt modelId="{A97B534F-807E-434A-B83D-289FBFDDED90}" type="pres">
      <dgm:prSet presAssocID="{7B96D37B-1330-43FB-A97E-5508FD70BB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B37293BF-81FB-4F87-A3D0-994B326D5056}" type="pres">
      <dgm:prSet presAssocID="{7B96D37B-1330-43FB-A97E-5508FD70BB91}" presName="spaceRect" presStyleCnt="0"/>
      <dgm:spPr/>
    </dgm:pt>
    <dgm:pt modelId="{CEB065E2-CD6F-4700-90B3-5514D7BC595A}" type="pres">
      <dgm:prSet presAssocID="{7B96D37B-1330-43FB-A97E-5508FD70BB9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6E73F2E-258F-4CFE-9E31-8083F4938812}" type="presOf" srcId="{DA396EE1-0EFF-48BF-B68B-3198485ED6BB}" destId="{7BFF19C6-82A7-4D1D-AC66-98D755A60CC3}" srcOrd="0" destOrd="0" presId="urn:microsoft.com/office/officeart/2018/2/layout/IconCircleList"/>
    <dgm:cxn modelId="{43EBA05D-5B68-4107-A5D5-5417C2B24DE6}" type="presOf" srcId="{1DBD6F44-6371-4CA5-8F8A-F42383C8D6FB}" destId="{C78DD62F-E530-4CCD-BCFD-32A8F11AA686}" srcOrd="0" destOrd="0" presId="urn:microsoft.com/office/officeart/2018/2/layout/IconCircleList"/>
    <dgm:cxn modelId="{75DF0841-DB8C-4636-8428-3458361F931E}" type="presOf" srcId="{1DD5FFDC-CB31-4A24-A209-1FF2DB69A0DB}" destId="{4414D8B1-5A0B-45FA-BA15-82655E24A81F}" srcOrd="0" destOrd="0" presId="urn:microsoft.com/office/officeart/2018/2/layout/IconCircleList"/>
    <dgm:cxn modelId="{F507E77B-9895-4B24-8D60-575D48342A34}" type="presOf" srcId="{F15A6780-4390-4D8B-B8AB-5A4BB1BB69D6}" destId="{CE2358DE-5D25-4EAC-B7E2-CFA4D3F1701B}" srcOrd="0" destOrd="0" presId="urn:microsoft.com/office/officeart/2018/2/layout/IconCircleList"/>
    <dgm:cxn modelId="{610A4A7E-9934-473F-88C3-3646510AD432}" srcId="{DA396EE1-0EFF-48BF-B68B-3198485ED6BB}" destId="{A3401535-BD0B-4592-98DE-3ED82D1EEA0D}" srcOrd="2" destOrd="0" parTransId="{D59D6132-35BC-4D80-9769-4B290CBCB9DD}" sibTransId="{EF46D3B5-905E-4551-860C-53E476B91AA8}"/>
    <dgm:cxn modelId="{DFFAD187-3BDE-40BB-BE8E-5D3AD68E59A5}" srcId="{DA396EE1-0EFF-48BF-B68B-3198485ED6BB}" destId="{7B96D37B-1330-43FB-A97E-5508FD70BB91}" srcOrd="3" destOrd="0" parTransId="{0A61C7B1-FC13-485B-A691-4678D70839A2}" sibTransId="{54DD48DE-101B-4944-819E-BF9F7725237B}"/>
    <dgm:cxn modelId="{BD6E00A6-6B87-4A54-81A2-7AA5DD31613F}" type="presOf" srcId="{7B96D37B-1330-43FB-A97E-5508FD70BB91}" destId="{CEB065E2-CD6F-4700-90B3-5514D7BC595A}" srcOrd="0" destOrd="0" presId="urn:microsoft.com/office/officeart/2018/2/layout/IconCircleList"/>
    <dgm:cxn modelId="{B9A689A6-104C-4808-8429-F3B6E5DB2181}" type="presOf" srcId="{EF46D3B5-905E-4551-860C-53E476B91AA8}" destId="{049FE8DC-C7CC-47BF-93D7-3B7AE2DED3E8}" srcOrd="0" destOrd="0" presId="urn:microsoft.com/office/officeart/2018/2/layout/IconCircleList"/>
    <dgm:cxn modelId="{99BD81AC-DFB4-4277-8F68-CCC0C8FE23DE}" srcId="{DA396EE1-0EFF-48BF-B68B-3198485ED6BB}" destId="{C828E75B-D4AE-496C-87E4-0E90487AB8E1}" srcOrd="0" destOrd="0" parTransId="{7E557947-A6C5-4811-9EB5-3CC63A4A537F}" sibTransId="{1DD5FFDC-CB31-4A24-A209-1FF2DB69A0DB}"/>
    <dgm:cxn modelId="{331440CF-646F-4024-ABB3-7C735AEBA0AE}" type="presOf" srcId="{C828E75B-D4AE-496C-87E4-0E90487AB8E1}" destId="{484D6FA9-12F3-4DB7-85B7-7B7F02049BC9}" srcOrd="0" destOrd="0" presId="urn:microsoft.com/office/officeart/2018/2/layout/IconCircleList"/>
    <dgm:cxn modelId="{7940D8D5-5622-49C0-9776-C5F9BDFAC7B2}" srcId="{DA396EE1-0EFF-48BF-B68B-3198485ED6BB}" destId="{F15A6780-4390-4D8B-B8AB-5A4BB1BB69D6}" srcOrd="1" destOrd="0" parTransId="{6487D713-9C69-4E0A-A1B4-6CC31F592017}" sibTransId="{1DBD6F44-6371-4CA5-8F8A-F42383C8D6FB}"/>
    <dgm:cxn modelId="{03379CF7-7FB0-44BC-BD18-62555D1165DB}" type="presOf" srcId="{A3401535-BD0B-4592-98DE-3ED82D1EEA0D}" destId="{D12059A0-DF4B-4F02-8979-E60FF5408880}" srcOrd="0" destOrd="0" presId="urn:microsoft.com/office/officeart/2018/2/layout/IconCircleList"/>
    <dgm:cxn modelId="{0DE88120-5AAF-4770-975A-D6010AEF0D7F}" type="presParOf" srcId="{7BFF19C6-82A7-4D1D-AC66-98D755A60CC3}" destId="{4AF6E665-BCFA-47A4-ADA0-D4BD51222B99}" srcOrd="0" destOrd="0" presId="urn:microsoft.com/office/officeart/2018/2/layout/IconCircleList"/>
    <dgm:cxn modelId="{83AA03D9-D7B8-48E2-9202-CA380D18985E}" type="presParOf" srcId="{4AF6E665-BCFA-47A4-ADA0-D4BD51222B99}" destId="{0BC6A7BD-95A8-48F6-A226-DBFA194BBFEE}" srcOrd="0" destOrd="0" presId="urn:microsoft.com/office/officeart/2018/2/layout/IconCircleList"/>
    <dgm:cxn modelId="{82F3FA8C-0946-4A28-9A84-2B4CA0612AD9}" type="presParOf" srcId="{0BC6A7BD-95A8-48F6-A226-DBFA194BBFEE}" destId="{6409A010-0B3A-4F43-9366-EF655F7243D2}" srcOrd="0" destOrd="0" presId="urn:microsoft.com/office/officeart/2018/2/layout/IconCircleList"/>
    <dgm:cxn modelId="{777E7577-5BBB-427F-9AF8-8845DC668FD9}" type="presParOf" srcId="{0BC6A7BD-95A8-48F6-A226-DBFA194BBFEE}" destId="{4B5A21DC-A135-46E8-AD44-08D7778B9D2E}" srcOrd="1" destOrd="0" presId="urn:microsoft.com/office/officeart/2018/2/layout/IconCircleList"/>
    <dgm:cxn modelId="{A46B5124-807D-4B47-BAB5-62AC668784BA}" type="presParOf" srcId="{0BC6A7BD-95A8-48F6-A226-DBFA194BBFEE}" destId="{BA87289E-E9F1-4DFD-B665-AF471C71D070}" srcOrd="2" destOrd="0" presId="urn:microsoft.com/office/officeart/2018/2/layout/IconCircleList"/>
    <dgm:cxn modelId="{586A8601-BB80-462D-914D-18798FD133DF}" type="presParOf" srcId="{0BC6A7BD-95A8-48F6-A226-DBFA194BBFEE}" destId="{484D6FA9-12F3-4DB7-85B7-7B7F02049BC9}" srcOrd="3" destOrd="0" presId="urn:microsoft.com/office/officeart/2018/2/layout/IconCircleList"/>
    <dgm:cxn modelId="{FDA8156F-1F96-445C-919B-A1DFC544CB02}" type="presParOf" srcId="{4AF6E665-BCFA-47A4-ADA0-D4BD51222B99}" destId="{4414D8B1-5A0B-45FA-BA15-82655E24A81F}" srcOrd="1" destOrd="0" presId="urn:microsoft.com/office/officeart/2018/2/layout/IconCircleList"/>
    <dgm:cxn modelId="{CCAA7E03-C9C5-4AB9-816A-FA2ECBB65D48}" type="presParOf" srcId="{4AF6E665-BCFA-47A4-ADA0-D4BD51222B99}" destId="{51D873FC-D3AC-4813-BCB8-5206711F9215}" srcOrd="2" destOrd="0" presId="urn:microsoft.com/office/officeart/2018/2/layout/IconCircleList"/>
    <dgm:cxn modelId="{572107F5-B096-4834-A8FC-4656A5524233}" type="presParOf" srcId="{51D873FC-D3AC-4813-BCB8-5206711F9215}" destId="{232C1B7C-B1CB-4054-9DC1-C7ACC3B8DBD2}" srcOrd="0" destOrd="0" presId="urn:microsoft.com/office/officeart/2018/2/layout/IconCircleList"/>
    <dgm:cxn modelId="{FF29FDC5-F14B-46B5-9355-05862F4F519F}" type="presParOf" srcId="{51D873FC-D3AC-4813-BCB8-5206711F9215}" destId="{EBE9FE93-2AC1-4D90-9DE8-ECCB5B941D09}" srcOrd="1" destOrd="0" presId="urn:microsoft.com/office/officeart/2018/2/layout/IconCircleList"/>
    <dgm:cxn modelId="{557807C3-2696-428B-94D1-7407D41307BC}" type="presParOf" srcId="{51D873FC-D3AC-4813-BCB8-5206711F9215}" destId="{C7B1FC20-BC93-42BA-BEC2-970159DEFF00}" srcOrd="2" destOrd="0" presId="urn:microsoft.com/office/officeart/2018/2/layout/IconCircleList"/>
    <dgm:cxn modelId="{9E4E40EA-D00A-4D25-AC2A-520FF57BD1C9}" type="presParOf" srcId="{51D873FC-D3AC-4813-BCB8-5206711F9215}" destId="{CE2358DE-5D25-4EAC-B7E2-CFA4D3F1701B}" srcOrd="3" destOrd="0" presId="urn:microsoft.com/office/officeart/2018/2/layout/IconCircleList"/>
    <dgm:cxn modelId="{2E8A9552-981E-443E-A711-DFDE0CD09873}" type="presParOf" srcId="{4AF6E665-BCFA-47A4-ADA0-D4BD51222B99}" destId="{C78DD62F-E530-4CCD-BCFD-32A8F11AA686}" srcOrd="3" destOrd="0" presId="urn:microsoft.com/office/officeart/2018/2/layout/IconCircleList"/>
    <dgm:cxn modelId="{4116FBB7-3B50-4EF1-8830-DE16431051D6}" type="presParOf" srcId="{4AF6E665-BCFA-47A4-ADA0-D4BD51222B99}" destId="{1683385A-FFB8-4369-94FE-67C9058E6930}" srcOrd="4" destOrd="0" presId="urn:microsoft.com/office/officeart/2018/2/layout/IconCircleList"/>
    <dgm:cxn modelId="{8C49FB24-1368-49D1-8667-0C0ECB90F58C}" type="presParOf" srcId="{1683385A-FFB8-4369-94FE-67C9058E6930}" destId="{04652800-55CE-46C3-8090-37B1EA7D8BEB}" srcOrd="0" destOrd="0" presId="urn:microsoft.com/office/officeart/2018/2/layout/IconCircleList"/>
    <dgm:cxn modelId="{77B64C68-0777-40A0-8039-93D0F080509E}" type="presParOf" srcId="{1683385A-FFB8-4369-94FE-67C9058E6930}" destId="{746E1794-5E16-4F8D-A7A3-35713DB51E5F}" srcOrd="1" destOrd="0" presId="urn:microsoft.com/office/officeart/2018/2/layout/IconCircleList"/>
    <dgm:cxn modelId="{CF4FE21D-1634-4BC5-A31F-ADB5B9C65888}" type="presParOf" srcId="{1683385A-FFB8-4369-94FE-67C9058E6930}" destId="{56A37B9C-E240-49AD-A348-CBE6624149E7}" srcOrd="2" destOrd="0" presId="urn:microsoft.com/office/officeart/2018/2/layout/IconCircleList"/>
    <dgm:cxn modelId="{0FAE4465-0110-4A50-8EBE-5F58037BFA09}" type="presParOf" srcId="{1683385A-FFB8-4369-94FE-67C9058E6930}" destId="{D12059A0-DF4B-4F02-8979-E60FF5408880}" srcOrd="3" destOrd="0" presId="urn:microsoft.com/office/officeart/2018/2/layout/IconCircleList"/>
    <dgm:cxn modelId="{A5D92038-9E6E-4C32-8EA9-FFB98DBDF529}" type="presParOf" srcId="{4AF6E665-BCFA-47A4-ADA0-D4BD51222B99}" destId="{049FE8DC-C7CC-47BF-93D7-3B7AE2DED3E8}" srcOrd="5" destOrd="0" presId="urn:microsoft.com/office/officeart/2018/2/layout/IconCircleList"/>
    <dgm:cxn modelId="{D9ABB06C-2EE2-4936-B4A9-008B27EA67E5}" type="presParOf" srcId="{4AF6E665-BCFA-47A4-ADA0-D4BD51222B99}" destId="{E023F1C1-3E50-482D-9A17-BDD798901975}" srcOrd="6" destOrd="0" presId="urn:microsoft.com/office/officeart/2018/2/layout/IconCircleList"/>
    <dgm:cxn modelId="{0C8E604C-E0D1-4F50-9AF4-FA1F7B6CE281}" type="presParOf" srcId="{E023F1C1-3E50-482D-9A17-BDD798901975}" destId="{00ABEFA0-171F-4352-8000-36808E34A812}" srcOrd="0" destOrd="0" presId="urn:microsoft.com/office/officeart/2018/2/layout/IconCircleList"/>
    <dgm:cxn modelId="{36F9EBD4-AA26-49A9-997E-6C6E8E106BF1}" type="presParOf" srcId="{E023F1C1-3E50-482D-9A17-BDD798901975}" destId="{A97B534F-807E-434A-B83D-289FBFDDED90}" srcOrd="1" destOrd="0" presId="urn:microsoft.com/office/officeart/2018/2/layout/IconCircleList"/>
    <dgm:cxn modelId="{A98F594B-AC5A-4CF0-A690-D1E669689478}" type="presParOf" srcId="{E023F1C1-3E50-482D-9A17-BDD798901975}" destId="{B37293BF-81FB-4F87-A3D0-994B326D5056}" srcOrd="2" destOrd="0" presId="urn:microsoft.com/office/officeart/2018/2/layout/IconCircleList"/>
    <dgm:cxn modelId="{0C946915-8DC7-40A8-BCF6-E9EADAEDBC87}" type="presParOf" srcId="{E023F1C1-3E50-482D-9A17-BDD798901975}" destId="{CEB065E2-CD6F-4700-90B3-5514D7BC595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44200A-ADCF-4FAF-ACC1-2B0C8EA0625B}" type="doc">
      <dgm:prSet loTypeId="urn:microsoft.com/office/officeart/2008/layout/LinedLis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78F8FE-12DD-44EA-B3DA-834E5C2210F7}">
      <dgm:prSet/>
      <dgm:spPr/>
      <dgm:t>
        <a:bodyPr/>
        <a:lstStyle/>
        <a:p>
          <a:r>
            <a:rPr lang="en-GB"/>
            <a:t>Alatsas, P. (2022). Symbiosis in Hospitality Management: The Five Keys. Austin Macauley Publishers.</a:t>
          </a:r>
          <a:endParaRPr lang="en-US"/>
        </a:p>
      </dgm:t>
    </dgm:pt>
    <dgm:pt modelId="{D82A3D4C-E7DD-4235-9953-B27D4C78924F}" type="parTrans" cxnId="{273F3E71-B177-4901-BB8A-51D6D1CCEC2F}">
      <dgm:prSet/>
      <dgm:spPr/>
      <dgm:t>
        <a:bodyPr/>
        <a:lstStyle/>
        <a:p>
          <a:endParaRPr lang="en-US"/>
        </a:p>
      </dgm:t>
    </dgm:pt>
    <dgm:pt modelId="{FCF695CC-953F-443F-B88A-D0DE7F402E8D}" type="sibTrans" cxnId="{273F3E71-B177-4901-BB8A-51D6D1CCEC2F}">
      <dgm:prSet/>
      <dgm:spPr/>
      <dgm:t>
        <a:bodyPr/>
        <a:lstStyle/>
        <a:p>
          <a:endParaRPr lang="en-US"/>
        </a:p>
      </dgm:t>
    </dgm:pt>
    <dgm:pt modelId="{73154DA4-740E-4373-818A-0F21B4763275}">
      <dgm:prSet/>
      <dgm:spPr/>
      <dgm:t>
        <a:bodyPr/>
        <a:lstStyle/>
        <a:p>
          <a:r>
            <a:rPr lang="en-GB"/>
            <a:t>Eschenbrenner, B., Zlatic, A., Bechtel, M., Collins, B., Straley, C., and Gubbels, G. (2023). Marriott International: A Managerial Strategic Audit.</a:t>
          </a:r>
          <a:endParaRPr lang="en-US"/>
        </a:p>
      </dgm:t>
    </dgm:pt>
    <dgm:pt modelId="{09952AF1-0A22-43E4-BB70-045D5AB2B64A}" type="parTrans" cxnId="{7974D5A8-3235-46D0-8AAB-000C781AC513}">
      <dgm:prSet/>
      <dgm:spPr/>
      <dgm:t>
        <a:bodyPr/>
        <a:lstStyle/>
        <a:p>
          <a:endParaRPr lang="en-US"/>
        </a:p>
      </dgm:t>
    </dgm:pt>
    <dgm:pt modelId="{B8621192-0629-4653-83DD-F3823E585711}" type="sibTrans" cxnId="{7974D5A8-3235-46D0-8AAB-000C781AC513}">
      <dgm:prSet/>
      <dgm:spPr/>
      <dgm:t>
        <a:bodyPr/>
        <a:lstStyle/>
        <a:p>
          <a:endParaRPr lang="en-US"/>
        </a:p>
      </dgm:t>
    </dgm:pt>
    <dgm:pt modelId="{86067EC3-F727-43E5-8B76-3B74B7EED7A8}">
      <dgm:prSet/>
      <dgm:spPr/>
      <dgm:t>
        <a:bodyPr/>
        <a:lstStyle/>
        <a:p>
          <a:r>
            <a:rPr lang="en-GB"/>
            <a:t>George, R. (2021). The tourism and hospitality marketing environment. In </a:t>
          </a:r>
          <a:r>
            <a:rPr lang="en-GB" i="1"/>
            <a:t>Marketing Tourism and Hospitality: Concepts and Cases</a:t>
          </a:r>
          <a:r>
            <a:rPr lang="en-GB"/>
            <a:t> (pp. 183-219). Cham: Springer International Publishing.</a:t>
          </a:r>
          <a:endParaRPr lang="en-US"/>
        </a:p>
      </dgm:t>
    </dgm:pt>
    <dgm:pt modelId="{ACBCF162-4A13-4CE1-AFE0-FC11547DBFFD}" type="parTrans" cxnId="{DC42DFF5-6904-4BD2-B8D4-EBB9523CEDF7}">
      <dgm:prSet/>
      <dgm:spPr/>
      <dgm:t>
        <a:bodyPr/>
        <a:lstStyle/>
        <a:p>
          <a:endParaRPr lang="en-US"/>
        </a:p>
      </dgm:t>
    </dgm:pt>
    <dgm:pt modelId="{165CF2D6-E4EF-46AD-9CD6-1E69EE3AE7CE}" type="sibTrans" cxnId="{DC42DFF5-6904-4BD2-B8D4-EBB9523CEDF7}">
      <dgm:prSet/>
      <dgm:spPr/>
      <dgm:t>
        <a:bodyPr/>
        <a:lstStyle/>
        <a:p>
          <a:endParaRPr lang="en-US"/>
        </a:p>
      </dgm:t>
    </dgm:pt>
    <dgm:pt modelId="{B1CB05AC-FD20-4C4E-9FFE-DC270AB3EDF1}">
      <dgm:prSet/>
      <dgm:spPr/>
      <dgm:t>
        <a:bodyPr/>
        <a:lstStyle/>
        <a:p>
          <a:r>
            <a:rPr lang="en-GB"/>
            <a:t>Giousmpasoglou, C., and Marinakou, E. (2024). Human resources management in hotels. In </a:t>
          </a:r>
          <a:r>
            <a:rPr lang="en-GB" i="1"/>
            <a:t>The contemporary hotel industry: A people management perspective</a:t>
          </a:r>
          <a:r>
            <a:rPr lang="en-GB"/>
            <a:t> (pp. 129-158). Cham: Springer International Publishing.</a:t>
          </a:r>
          <a:endParaRPr lang="en-US"/>
        </a:p>
      </dgm:t>
    </dgm:pt>
    <dgm:pt modelId="{6649B024-95B2-4635-A2B7-3255517D7F0A}" type="parTrans" cxnId="{56447ECF-F6D1-468A-9552-C37567F218CE}">
      <dgm:prSet/>
      <dgm:spPr/>
      <dgm:t>
        <a:bodyPr/>
        <a:lstStyle/>
        <a:p>
          <a:endParaRPr lang="en-US"/>
        </a:p>
      </dgm:t>
    </dgm:pt>
    <dgm:pt modelId="{37FF32B0-1324-413F-8419-8F232B622B16}" type="sibTrans" cxnId="{56447ECF-F6D1-468A-9552-C37567F218CE}">
      <dgm:prSet/>
      <dgm:spPr/>
      <dgm:t>
        <a:bodyPr/>
        <a:lstStyle/>
        <a:p>
          <a:endParaRPr lang="en-US"/>
        </a:p>
      </dgm:t>
    </dgm:pt>
    <dgm:pt modelId="{0DCEEA96-3956-4C0B-B8F0-17B2FB9CABAB}">
      <dgm:prSet/>
      <dgm:spPr/>
      <dgm:t>
        <a:bodyPr/>
        <a:lstStyle/>
        <a:p>
          <a:r>
            <a:rPr lang="en-GB"/>
            <a:t>Goh, E., and Okumus, F. (2020). Avoiding the hospitality workforce bubble: Strategies to attract and retain generation Z talent in the hospitality workforce. </a:t>
          </a:r>
          <a:r>
            <a:rPr lang="en-GB" i="1"/>
            <a:t>Tourism Management Perspectives</a:t>
          </a:r>
          <a:r>
            <a:rPr lang="en-GB"/>
            <a:t>, </a:t>
          </a:r>
          <a:r>
            <a:rPr lang="en-GB" i="1"/>
            <a:t>33</a:t>
          </a:r>
          <a:r>
            <a:rPr lang="en-GB"/>
            <a:t>, 100603.</a:t>
          </a:r>
          <a:endParaRPr lang="en-US"/>
        </a:p>
      </dgm:t>
    </dgm:pt>
    <dgm:pt modelId="{1A680989-C425-46E2-A26A-1CC97174A422}" type="parTrans" cxnId="{8CCCC5F4-964F-4729-A460-D82535859DF6}">
      <dgm:prSet/>
      <dgm:spPr/>
      <dgm:t>
        <a:bodyPr/>
        <a:lstStyle/>
        <a:p>
          <a:endParaRPr lang="en-US"/>
        </a:p>
      </dgm:t>
    </dgm:pt>
    <dgm:pt modelId="{0C113107-F465-48A5-B2FE-EC03E541D352}" type="sibTrans" cxnId="{8CCCC5F4-964F-4729-A460-D82535859DF6}">
      <dgm:prSet/>
      <dgm:spPr/>
      <dgm:t>
        <a:bodyPr/>
        <a:lstStyle/>
        <a:p>
          <a:endParaRPr lang="en-US"/>
        </a:p>
      </dgm:t>
    </dgm:pt>
    <dgm:pt modelId="{49DCAD66-B83E-4654-8A3D-CFCABB1DD51A}">
      <dgm:prSet/>
      <dgm:spPr/>
      <dgm:t>
        <a:bodyPr/>
        <a:lstStyle/>
        <a:p>
          <a:r>
            <a:rPr lang="en-GB"/>
            <a:t>Hudson, S., and Hudson, L. (2023). Marketing for tourism, hospitality and events: a global and digital approach. Sage Publications Limited.</a:t>
          </a:r>
          <a:endParaRPr lang="en-US"/>
        </a:p>
      </dgm:t>
    </dgm:pt>
    <dgm:pt modelId="{3F636965-0DFF-42F6-87FD-5C24638565CA}" type="parTrans" cxnId="{556C0DBA-22E7-4E63-BA2F-9DD912BD8C35}">
      <dgm:prSet/>
      <dgm:spPr/>
      <dgm:t>
        <a:bodyPr/>
        <a:lstStyle/>
        <a:p>
          <a:endParaRPr lang="en-US"/>
        </a:p>
      </dgm:t>
    </dgm:pt>
    <dgm:pt modelId="{9B65CE23-50F3-4379-AB06-830AD9615C49}" type="sibTrans" cxnId="{556C0DBA-22E7-4E63-BA2F-9DD912BD8C35}">
      <dgm:prSet/>
      <dgm:spPr/>
      <dgm:t>
        <a:bodyPr/>
        <a:lstStyle/>
        <a:p>
          <a:endParaRPr lang="en-US"/>
        </a:p>
      </dgm:t>
    </dgm:pt>
    <dgm:pt modelId="{94F0D5DE-8C39-4FAC-8930-455407B02101}">
      <dgm:prSet/>
      <dgm:spPr/>
      <dgm:t>
        <a:bodyPr/>
        <a:lstStyle/>
        <a:p>
          <a:r>
            <a:rPr lang="en-GB"/>
            <a:t>Karatas, B. (2021). The project of development of human resource management system for a chosen company.</a:t>
          </a:r>
          <a:endParaRPr lang="en-US"/>
        </a:p>
      </dgm:t>
    </dgm:pt>
    <dgm:pt modelId="{691B1C39-1355-4239-A6E7-2817568B91EA}" type="parTrans" cxnId="{21B00AB2-C419-41A0-80A4-B5E8CC7A2CBD}">
      <dgm:prSet/>
      <dgm:spPr/>
      <dgm:t>
        <a:bodyPr/>
        <a:lstStyle/>
        <a:p>
          <a:endParaRPr lang="en-US"/>
        </a:p>
      </dgm:t>
    </dgm:pt>
    <dgm:pt modelId="{7D195F65-E027-4BFF-B80E-82EEE17478D0}" type="sibTrans" cxnId="{21B00AB2-C419-41A0-80A4-B5E8CC7A2CBD}">
      <dgm:prSet/>
      <dgm:spPr/>
      <dgm:t>
        <a:bodyPr/>
        <a:lstStyle/>
        <a:p>
          <a:endParaRPr lang="en-US"/>
        </a:p>
      </dgm:t>
    </dgm:pt>
    <dgm:pt modelId="{CE3CEC92-83E2-49BC-83D5-5F1639A40182}">
      <dgm:prSet/>
      <dgm:spPr/>
      <dgm:t>
        <a:bodyPr/>
        <a:lstStyle/>
        <a:p>
          <a:r>
            <a:rPr lang="en-GB"/>
            <a:t>Kilson, G. A. (2022). The Use of Digital Media for the Employer Brand Management in Hotels.</a:t>
          </a:r>
          <a:endParaRPr lang="en-US"/>
        </a:p>
      </dgm:t>
    </dgm:pt>
    <dgm:pt modelId="{903D7DD0-C07A-4C8E-ACBB-47A8AAF24CB2}" type="parTrans" cxnId="{90341456-D31A-48C1-9B46-D35B4495397B}">
      <dgm:prSet/>
      <dgm:spPr/>
      <dgm:t>
        <a:bodyPr/>
        <a:lstStyle/>
        <a:p>
          <a:endParaRPr lang="en-US"/>
        </a:p>
      </dgm:t>
    </dgm:pt>
    <dgm:pt modelId="{581E490A-C281-4901-8345-93A2E1073FB9}" type="sibTrans" cxnId="{90341456-D31A-48C1-9B46-D35B4495397B}">
      <dgm:prSet/>
      <dgm:spPr/>
      <dgm:t>
        <a:bodyPr/>
        <a:lstStyle/>
        <a:p>
          <a:endParaRPr lang="en-US"/>
        </a:p>
      </dgm:t>
    </dgm:pt>
    <dgm:pt modelId="{B1C0C37B-944D-41A2-A797-22835EE456A6}">
      <dgm:prSet/>
      <dgm:spPr/>
      <dgm:t>
        <a:bodyPr/>
        <a:lstStyle/>
        <a:p>
          <a:r>
            <a:rPr lang="en-GB"/>
            <a:t>Neupane, R., and Khanal, T. R. (2022). Evaluation of The Impacts of Training on Employee Performance in The UK Hotel Industry: An Analysis of Employees’ Perspectives at Marriott International. </a:t>
          </a:r>
          <a:r>
            <a:rPr lang="en-GB" i="1"/>
            <a:t>International Journal of Research-GRANTHAALAYAH</a:t>
          </a:r>
          <a:r>
            <a:rPr lang="en-GB"/>
            <a:t>, </a:t>
          </a:r>
          <a:r>
            <a:rPr lang="en-GB" i="1"/>
            <a:t>10</a:t>
          </a:r>
          <a:r>
            <a:rPr lang="en-GB"/>
            <a:t>(3), 57-85.</a:t>
          </a:r>
          <a:endParaRPr lang="en-US"/>
        </a:p>
      </dgm:t>
    </dgm:pt>
    <dgm:pt modelId="{D5AD9B89-4A87-4957-A57F-31D291C9E7D1}" type="parTrans" cxnId="{D0631AB6-60F6-42E0-B711-16039D6F793F}">
      <dgm:prSet/>
      <dgm:spPr/>
      <dgm:t>
        <a:bodyPr/>
        <a:lstStyle/>
        <a:p>
          <a:endParaRPr lang="en-US"/>
        </a:p>
      </dgm:t>
    </dgm:pt>
    <dgm:pt modelId="{F31E37EA-01F3-476D-AF15-5ABBF06B93D6}" type="sibTrans" cxnId="{D0631AB6-60F6-42E0-B711-16039D6F793F}">
      <dgm:prSet/>
      <dgm:spPr/>
      <dgm:t>
        <a:bodyPr/>
        <a:lstStyle/>
        <a:p>
          <a:endParaRPr lang="en-US"/>
        </a:p>
      </dgm:t>
    </dgm:pt>
    <dgm:pt modelId="{3465157B-7F68-424C-9621-853BE2A9CEEC}">
      <dgm:prSet/>
      <dgm:spPr/>
      <dgm:t>
        <a:bodyPr/>
        <a:lstStyle/>
        <a:p>
          <a:r>
            <a:rPr lang="en-GB"/>
            <a:t>Wesley, S., Jackson, K. N., Martínez Ramos, D., Vanbeber, S., and Mujtaba, B. G. (2024). Marriott Hotel's Practices in Mitigating Discrimination Through Inclusionary Employee Resource Groups. </a:t>
          </a:r>
          <a:r>
            <a:rPr lang="en-GB" i="1"/>
            <a:t>Journal of Business Diversity</a:t>
          </a:r>
          <a:r>
            <a:rPr lang="en-GB"/>
            <a:t>, </a:t>
          </a:r>
          <a:r>
            <a:rPr lang="en-GB" i="1"/>
            <a:t>24</a:t>
          </a:r>
          <a:r>
            <a:rPr lang="en-GB"/>
            <a:t>(1).</a:t>
          </a:r>
          <a:endParaRPr lang="en-US"/>
        </a:p>
      </dgm:t>
    </dgm:pt>
    <dgm:pt modelId="{E13A8491-E107-4471-8AD9-171B4B6578E4}" type="parTrans" cxnId="{4C326B37-130E-4095-8A2E-FFE1D0B20C92}">
      <dgm:prSet/>
      <dgm:spPr/>
      <dgm:t>
        <a:bodyPr/>
        <a:lstStyle/>
        <a:p>
          <a:endParaRPr lang="en-US"/>
        </a:p>
      </dgm:t>
    </dgm:pt>
    <dgm:pt modelId="{155C1329-A486-46C6-B9EC-46DD2E5A86A7}" type="sibTrans" cxnId="{4C326B37-130E-4095-8A2E-FFE1D0B20C92}">
      <dgm:prSet/>
      <dgm:spPr/>
      <dgm:t>
        <a:bodyPr/>
        <a:lstStyle/>
        <a:p>
          <a:endParaRPr lang="en-US"/>
        </a:p>
      </dgm:t>
    </dgm:pt>
    <dgm:pt modelId="{959B440D-248A-A14F-8D1A-8B44BFB0AA34}" type="pres">
      <dgm:prSet presAssocID="{0044200A-ADCF-4FAF-ACC1-2B0C8EA0625B}" presName="vert0" presStyleCnt="0">
        <dgm:presLayoutVars>
          <dgm:dir/>
          <dgm:animOne val="branch"/>
          <dgm:animLvl val="lvl"/>
        </dgm:presLayoutVars>
      </dgm:prSet>
      <dgm:spPr/>
    </dgm:pt>
    <dgm:pt modelId="{615E4567-59AF-CB47-8F15-A828346C9678}" type="pres">
      <dgm:prSet presAssocID="{D978F8FE-12DD-44EA-B3DA-834E5C2210F7}" presName="thickLine" presStyleLbl="alignNode1" presStyleIdx="0" presStyleCnt="10"/>
      <dgm:spPr/>
    </dgm:pt>
    <dgm:pt modelId="{182A3F47-F9A5-AB45-BFE4-3BC043F7ECB5}" type="pres">
      <dgm:prSet presAssocID="{D978F8FE-12DD-44EA-B3DA-834E5C2210F7}" presName="horz1" presStyleCnt="0"/>
      <dgm:spPr/>
    </dgm:pt>
    <dgm:pt modelId="{868A85C8-38EB-FE48-BE6B-2A611516D154}" type="pres">
      <dgm:prSet presAssocID="{D978F8FE-12DD-44EA-B3DA-834E5C2210F7}" presName="tx1" presStyleLbl="revTx" presStyleIdx="0" presStyleCnt="10"/>
      <dgm:spPr/>
    </dgm:pt>
    <dgm:pt modelId="{40B2E41C-5F45-ED48-AFDB-82E8A043DD67}" type="pres">
      <dgm:prSet presAssocID="{D978F8FE-12DD-44EA-B3DA-834E5C2210F7}" presName="vert1" presStyleCnt="0"/>
      <dgm:spPr/>
    </dgm:pt>
    <dgm:pt modelId="{E73B3AB1-B5B9-3441-B918-D05ABF9354DA}" type="pres">
      <dgm:prSet presAssocID="{73154DA4-740E-4373-818A-0F21B4763275}" presName="thickLine" presStyleLbl="alignNode1" presStyleIdx="1" presStyleCnt="10"/>
      <dgm:spPr/>
    </dgm:pt>
    <dgm:pt modelId="{5717D935-B740-6F4D-8096-22D52C74A643}" type="pres">
      <dgm:prSet presAssocID="{73154DA4-740E-4373-818A-0F21B4763275}" presName="horz1" presStyleCnt="0"/>
      <dgm:spPr/>
    </dgm:pt>
    <dgm:pt modelId="{7294C9E7-1B92-3A48-B6C4-A2ACFF6ED3F4}" type="pres">
      <dgm:prSet presAssocID="{73154DA4-740E-4373-818A-0F21B4763275}" presName="tx1" presStyleLbl="revTx" presStyleIdx="1" presStyleCnt="10"/>
      <dgm:spPr/>
    </dgm:pt>
    <dgm:pt modelId="{BAA61E37-E6A5-1F48-8F02-EFF76A4BA2F8}" type="pres">
      <dgm:prSet presAssocID="{73154DA4-740E-4373-818A-0F21B4763275}" presName="vert1" presStyleCnt="0"/>
      <dgm:spPr/>
    </dgm:pt>
    <dgm:pt modelId="{ADD690C8-3834-F54E-82EE-4667399DA2FB}" type="pres">
      <dgm:prSet presAssocID="{86067EC3-F727-43E5-8B76-3B74B7EED7A8}" presName="thickLine" presStyleLbl="alignNode1" presStyleIdx="2" presStyleCnt="10"/>
      <dgm:spPr/>
    </dgm:pt>
    <dgm:pt modelId="{8FA613CF-79E2-B44C-B8E2-6F01C520F907}" type="pres">
      <dgm:prSet presAssocID="{86067EC3-F727-43E5-8B76-3B74B7EED7A8}" presName="horz1" presStyleCnt="0"/>
      <dgm:spPr/>
    </dgm:pt>
    <dgm:pt modelId="{BB0F815E-BA69-3240-B80B-F063873582BD}" type="pres">
      <dgm:prSet presAssocID="{86067EC3-F727-43E5-8B76-3B74B7EED7A8}" presName="tx1" presStyleLbl="revTx" presStyleIdx="2" presStyleCnt="10"/>
      <dgm:spPr/>
    </dgm:pt>
    <dgm:pt modelId="{B396BBEC-17FA-EB4F-A1FB-38CA2DA4DF2C}" type="pres">
      <dgm:prSet presAssocID="{86067EC3-F727-43E5-8B76-3B74B7EED7A8}" presName="vert1" presStyleCnt="0"/>
      <dgm:spPr/>
    </dgm:pt>
    <dgm:pt modelId="{60D3EDB3-31EE-FA43-84DF-BE52E097F994}" type="pres">
      <dgm:prSet presAssocID="{B1CB05AC-FD20-4C4E-9FFE-DC270AB3EDF1}" presName="thickLine" presStyleLbl="alignNode1" presStyleIdx="3" presStyleCnt="10"/>
      <dgm:spPr/>
    </dgm:pt>
    <dgm:pt modelId="{0433FC1D-AA32-2445-8FF2-88B50DD22C32}" type="pres">
      <dgm:prSet presAssocID="{B1CB05AC-FD20-4C4E-9FFE-DC270AB3EDF1}" presName="horz1" presStyleCnt="0"/>
      <dgm:spPr/>
    </dgm:pt>
    <dgm:pt modelId="{1F6AA4ED-6771-4D40-A354-104AC30B9F48}" type="pres">
      <dgm:prSet presAssocID="{B1CB05AC-FD20-4C4E-9FFE-DC270AB3EDF1}" presName="tx1" presStyleLbl="revTx" presStyleIdx="3" presStyleCnt="10"/>
      <dgm:spPr/>
    </dgm:pt>
    <dgm:pt modelId="{84A65E78-5D16-F044-9D41-1BAF153861E9}" type="pres">
      <dgm:prSet presAssocID="{B1CB05AC-FD20-4C4E-9FFE-DC270AB3EDF1}" presName="vert1" presStyleCnt="0"/>
      <dgm:spPr/>
    </dgm:pt>
    <dgm:pt modelId="{CC7ADB08-B4D5-B14B-A75E-025670BDF7B0}" type="pres">
      <dgm:prSet presAssocID="{0DCEEA96-3956-4C0B-B8F0-17B2FB9CABAB}" presName="thickLine" presStyleLbl="alignNode1" presStyleIdx="4" presStyleCnt="10"/>
      <dgm:spPr/>
    </dgm:pt>
    <dgm:pt modelId="{7FA0363D-787C-D847-8ED3-4BAABFE82862}" type="pres">
      <dgm:prSet presAssocID="{0DCEEA96-3956-4C0B-B8F0-17B2FB9CABAB}" presName="horz1" presStyleCnt="0"/>
      <dgm:spPr/>
    </dgm:pt>
    <dgm:pt modelId="{3E8A415F-5EF7-564C-AE3C-00D508A00B84}" type="pres">
      <dgm:prSet presAssocID="{0DCEEA96-3956-4C0B-B8F0-17B2FB9CABAB}" presName="tx1" presStyleLbl="revTx" presStyleIdx="4" presStyleCnt="10"/>
      <dgm:spPr/>
    </dgm:pt>
    <dgm:pt modelId="{76FF76B9-6142-8A40-B6FA-B7C8F28BE4A8}" type="pres">
      <dgm:prSet presAssocID="{0DCEEA96-3956-4C0B-B8F0-17B2FB9CABAB}" presName="vert1" presStyleCnt="0"/>
      <dgm:spPr/>
    </dgm:pt>
    <dgm:pt modelId="{3141BDBF-CF3D-AD4F-A999-82C6D2AB52F5}" type="pres">
      <dgm:prSet presAssocID="{49DCAD66-B83E-4654-8A3D-CFCABB1DD51A}" presName="thickLine" presStyleLbl="alignNode1" presStyleIdx="5" presStyleCnt="10"/>
      <dgm:spPr/>
    </dgm:pt>
    <dgm:pt modelId="{902E26E5-9D66-4F40-95E0-48313B8420C8}" type="pres">
      <dgm:prSet presAssocID="{49DCAD66-B83E-4654-8A3D-CFCABB1DD51A}" presName="horz1" presStyleCnt="0"/>
      <dgm:spPr/>
    </dgm:pt>
    <dgm:pt modelId="{2926CFB9-CE7F-5A4F-9AC3-524F62380900}" type="pres">
      <dgm:prSet presAssocID="{49DCAD66-B83E-4654-8A3D-CFCABB1DD51A}" presName="tx1" presStyleLbl="revTx" presStyleIdx="5" presStyleCnt="10"/>
      <dgm:spPr/>
    </dgm:pt>
    <dgm:pt modelId="{A72FA824-03B0-F040-979C-29A2618C62BC}" type="pres">
      <dgm:prSet presAssocID="{49DCAD66-B83E-4654-8A3D-CFCABB1DD51A}" presName="vert1" presStyleCnt="0"/>
      <dgm:spPr/>
    </dgm:pt>
    <dgm:pt modelId="{F58DAC8A-9396-614B-8344-D1229E71F6C9}" type="pres">
      <dgm:prSet presAssocID="{94F0D5DE-8C39-4FAC-8930-455407B02101}" presName="thickLine" presStyleLbl="alignNode1" presStyleIdx="6" presStyleCnt="10"/>
      <dgm:spPr/>
    </dgm:pt>
    <dgm:pt modelId="{481B0B3A-EA3A-6644-A9B3-054894CAE2AB}" type="pres">
      <dgm:prSet presAssocID="{94F0D5DE-8C39-4FAC-8930-455407B02101}" presName="horz1" presStyleCnt="0"/>
      <dgm:spPr/>
    </dgm:pt>
    <dgm:pt modelId="{4E04D4EA-2830-2B45-95F5-8EF5F20EBBF0}" type="pres">
      <dgm:prSet presAssocID="{94F0D5DE-8C39-4FAC-8930-455407B02101}" presName="tx1" presStyleLbl="revTx" presStyleIdx="6" presStyleCnt="10"/>
      <dgm:spPr/>
    </dgm:pt>
    <dgm:pt modelId="{B6FABF9D-5F43-834F-A1D7-78B7A279BCD8}" type="pres">
      <dgm:prSet presAssocID="{94F0D5DE-8C39-4FAC-8930-455407B02101}" presName="vert1" presStyleCnt="0"/>
      <dgm:spPr/>
    </dgm:pt>
    <dgm:pt modelId="{21280FC3-12CD-5B4A-8AA8-671D0C3C5186}" type="pres">
      <dgm:prSet presAssocID="{CE3CEC92-83E2-49BC-83D5-5F1639A40182}" presName="thickLine" presStyleLbl="alignNode1" presStyleIdx="7" presStyleCnt="10"/>
      <dgm:spPr/>
    </dgm:pt>
    <dgm:pt modelId="{0E6E477A-4C82-F449-A274-31FDDE8C334D}" type="pres">
      <dgm:prSet presAssocID="{CE3CEC92-83E2-49BC-83D5-5F1639A40182}" presName="horz1" presStyleCnt="0"/>
      <dgm:spPr/>
    </dgm:pt>
    <dgm:pt modelId="{7128DA17-51C0-FA4B-AF2C-07E95B258B89}" type="pres">
      <dgm:prSet presAssocID="{CE3CEC92-83E2-49BC-83D5-5F1639A40182}" presName="tx1" presStyleLbl="revTx" presStyleIdx="7" presStyleCnt="10"/>
      <dgm:spPr/>
    </dgm:pt>
    <dgm:pt modelId="{25AFD681-57F1-7B47-8701-B63E55453748}" type="pres">
      <dgm:prSet presAssocID="{CE3CEC92-83E2-49BC-83D5-5F1639A40182}" presName="vert1" presStyleCnt="0"/>
      <dgm:spPr/>
    </dgm:pt>
    <dgm:pt modelId="{0A8EA1DE-2D06-C944-9AAB-6335272B166D}" type="pres">
      <dgm:prSet presAssocID="{B1C0C37B-944D-41A2-A797-22835EE456A6}" presName="thickLine" presStyleLbl="alignNode1" presStyleIdx="8" presStyleCnt="10"/>
      <dgm:spPr/>
    </dgm:pt>
    <dgm:pt modelId="{AA08DDE7-9751-5D47-AC77-124C8ACFE413}" type="pres">
      <dgm:prSet presAssocID="{B1C0C37B-944D-41A2-A797-22835EE456A6}" presName="horz1" presStyleCnt="0"/>
      <dgm:spPr/>
    </dgm:pt>
    <dgm:pt modelId="{FBBAA843-21FC-A548-9D9C-5A39CC0FC361}" type="pres">
      <dgm:prSet presAssocID="{B1C0C37B-944D-41A2-A797-22835EE456A6}" presName="tx1" presStyleLbl="revTx" presStyleIdx="8" presStyleCnt="10"/>
      <dgm:spPr/>
    </dgm:pt>
    <dgm:pt modelId="{9FF92537-A5A6-6343-A306-71A801F65A3C}" type="pres">
      <dgm:prSet presAssocID="{B1C0C37B-944D-41A2-A797-22835EE456A6}" presName="vert1" presStyleCnt="0"/>
      <dgm:spPr/>
    </dgm:pt>
    <dgm:pt modelId="{26C44F16-49B6-C447-B26C-0D00CA4147BA}" type="pres">
      <dgm:prSet presAssocID="{3465157B-7F68-424C-9621-853BE2A9CEEC}" presName="thickLine" presStyleLbl="alignNode1" presStyleIdx="9" presStyleCnt="10"/>
      <dgm:spPr/>
    </dgm:pt>
    <dgm:pt modelId="{CCEF719B-2C53-4D45-A566-834B0179DF4A}" type="pres">
      <dgm:prSet presAssocID="{3465157B-7F68-424C-9621-853BE2A9CEEC}" presName="horz1" presStyleCnt="0"/>
      <dgm:spPr/>
    </dgm:pt>
    <dgm:pt modelId="{0393DBD1-DE2F-2E40-95E1-C4DB33548661}" type="pres">
      <dgm:prSet presAssocID="{3465157B-7F68-424C-9621-853BE2A9CEEC}" presName="tx1" presStyleLbl="revTx" presStyleIdx="9" presStyleCnt="10"/>
      <dgm:spPr/>
    </dgm:pt>
    <dgm:pt modelId="{5B9D2FD8-C3C2-8349-A8A4-441E09B56E69}" type="pres">
      <dgm:prSet presAssocID="{3465157B-7F68-424C-9621-853BE2A9CEEC}" presName="vert1" presStyleCnt="0"/>
      <dgm:spPr/>
    </dgm:pt>
  </dgm:ptLst>
  <dgm:cxnLst>
    <dgm:cxn modelId="{9591420F-59CF-9B48-8B4D-446D451045CB}" type="presOf" srcId="{CE3CEC92-83E2-49BC-83D5-5F1639A40182}" destId="{7128DA17-51C0-FA4B-AF2C-07E95B258B89}" srcOrd="0" destOrd="0" presId="urn:microsoft.com/office/officeart/2008/layout/LinedList"/>
    <dgm:cxn modelId="{4C326B37-130E-4095-8A2E-FFE1D0B20C92}" srcId="{0044200A-ADCF-4FAF-ACC1-2B0C8EA0625B}" destId="{3465157B-7F68-424C-9621-853BE2A9CEEC}" srcOrd="9" destOrd="0" parTransId="{E13A8491-E107-4471-8AD9-171B4B6578E4}" sibTransId="{155C1329-A486-46C6-B9EC-46DD2E5A86A7}"/>
    <dgm:cxn modelId="{3A97D360-90E1-B04B-AFCD-29C720BE2FF4}" type="presOf" srcId="{B1CB05AC-FD20-4C4E-9FFE-DC270AB3EDF1}" destId="{1F6AA4ED-6771-4D40-A354-104AC30B9F48}" srcOrd="0" destOrd="0" presId="urn:microsoft.com/office/officeart/2008/layout/LinedList"/>
    <dgm:cxn modelId="{292A874C-2674-5347-BB1F-7C7CC1C79BEB}" type="presOf" srcId="{D978F8FE-12DD-44EA-B3DA-834E5C2210F7}" destId="{868A85C8-38EB-FE48-BE6B-2A611516D154}" srcOrd="0" destOrd="0" presId="urn:microsoft.com/office/officeart/2008/layout/LinedList"/>
    <dgm:cxn modelId="{FB154A70-D510-424A-B12F-9118B33F8F42}" type="presOf" srcId="{0DCEEA96-3956-4C0B-B8F0-17B2FB9CABAB}" destId="{3E8A415F-5EF7-564C-AE3C-00D508A00B84}" srcOrd="0" destOrd="0" presId="urn:microsoft.com/office/officeart/2008/layout/LinedList"/>
    <dgm:cxn modelId="{273F3E71-B177-4901-BB8A-51D6D1CCEC2F}" srcId="{0044200A-ADCF-4FAF-ACC1-2B0C8EA0625B}" destId="{D978F8FE-12DD-44EA-B3DA-834E5C2210F7}" srcOrd="0" destOrd="0" parTransId="{D82A3D4C-E7DD-4235-9953-B27D4C78924F}" sibTransId="{FCF695CC-953F-443F-B88A-D0DE7F402E8D}"/>
    <dgm:cxn modelId="{2C6E9672-EB57-5D46-AA6C-A87498EC79BE}" type="presOf" srcId="{94F0D5DE-8C39-4FAC-8930-455407B02101}" destId="{4E04D4EA-2830-2B45-95F5-8EF5F20EBBF0}" srcOrd="0" destOrd="0" presId="urn:microsoft.com/office/officeart/2008/layout/LinedList"/>
    <dgm:cxn modelId="{EF903573-4319-324E-9854-5960971016AF}" type="presOf" srcId="{B1C0C37B-944D-41A2-A797-22835EE456A6}" destId="{FBBAA843-21FC-A548-9D9C-5A39CC0FC361}" srcOrd="0" destOrd="0" presId="urn:microsoft.com/office/officeart/2008/layout/LinedList"/>
    <dgm:cxn modelId="{90341456-D31A-48C1-9B46-D35B4495397B}" srcId="{0044200A-ADCF-4FAF-ACC1-2B0C8EA0625B}" destId="{CE3CEC92-83E2-49BC-83D5-5F1639A40182}" srcOrd="7" destOrd="0" parTransId="{903D7DD0-C07A-4C8E-ACBB-47A8AAF24CB2}" sibTransId="{581E490A-C281-4901-8345-93A2E1073FB9}"/>
    <dgm:cxn modelId="{BD682D85-30F8-4948-869F-A41BC3829856}" type="presOf" srcId="{0044200A-ADCF-4FAF-ACC1-2B0C8EA0625B}" destId="{959B440D-248A-A14F-8D1A-8B44BFB0AA34}" srcOrd="0" destOrd="0" presId="urn:microsoft.com/office/officeart/2008/layout/LinedList"/>
    <dgm:cxn modelId="{77A8D487-6997-E342-8927-CF8A26D89718}" type="presOf" srcId="{86067EC3-F727-43E5-8B76-3B74B7EED7A8}" destId="{BB0F815E-BA69-3240-B80B-F063873582BD}" srcOrd="0" destOrd="0" presId="urn:microsoft.com/office/officeart/2008/layout/LinedList"/>
    <dgm:cxn modelId="{7974D5A8-3235-46D0-8AAB-000C781AC513}" srcId="{0044200A-ADCF-4FAF-ACC1-2B0C8EA0625B}" destId="{73154DA4-740E-4373-818A-0F21B4763275}" srcOrd="1" destOrd="0" parTransId="{09952AF1-0A22-43E4-BB70-045D5AB2B64A}" sibTransId="{B8621192-0629-4653-83DD-F3823E585711}"/>
    <dgm:cxn modelId="{21B00AB2-C419-41A0-80A4-B5E8CC7A2CBD}" srcId="{0044200A-ADCF-4FAF-ACC1-2B0C8EA0625B}" destId="{94F0D5DE-8C39-4FAC-8930-455407B02101}" srcOrd="6" destOrd="0" parTransId="{691B1C39-1355-4239-A6E7-2817568B91EA}" sibTransId="{7D195F65-E027-4BFF-B80E-82EEE17478D0}"/>
    <dgm:cxn modelId="{D0631AB6-60F6-42E0-B711-16039D6F793F}" srcId="{0044200A-ADCF-4FAF-ACC1-2B0C8EA0625B}" destId="{B1C0C37B-944D-41A2-A797-22835EE456A6}" srcOrd="8" destOrd="0" parTransId="{D5AD9B89-4A87-4957-A57F-31D291C9E7D1}" sibTransId="{F31E37EA-01F3-476D-AF15-5ABBF06B93D6}"/>
    <dgm:cxn modelId="{556C0DBA-22E7-4E63-BA2F-9DD912BD8C35}" srcId="{0044200A-ADCF-4FAF-ACC1-2B0C8EA0625B}" destId="{49DCAD66-B83E-4654-8A3D-CFCABB1DD51A}" srcOrd="5" destOrd="0" parTransId="{3F636965-0DFF-42F6-87FD-5C24638565CA}" sibTransId="{9B65CE23-50F3-4379-AB06-830AD9615C49}"/>
    <dgm:cxn modelId="{8B148FC6-E00B-B542-98F9-BCF6292E06C2}" type="presOf" srcId="{49DCAD66-B83E-4654-8A3D-CFCABB1DD51A}" destId="{2926CFB9-CE7F-5A4F-9AC3-524F62380900}" srcOrd="0" destOrd="0" presId="urn:microsoft.com/office/officeart/2008/layout/LinedList"/>
    <dgm:cxn modelId="{06E32BC7-B31A-1B4E-AA28-1BD488178CD6}" type="presOf" srcId="{3465157B-7F68-424C-9621-853BE2A9CEEC}" destId="{0393DBD1-DE2F-2E40-95E1-C4DB33548661}" srcOrd="0" destOrd="0" presId="urn:microsoft.com/office/officeart/2008/layout/LinedList"/>
    <dgm:cxn modelId="{56447ECF-F6D1-468A-9552-C37567F218CE}" srcId="{0044200A-ADCF-4FAF-ACC1-2B0C8EA0625B}" destId="{B1CB05AC-FD20-4C4E-9FFE-DC270AB3EDF1}" srcOrd="3" destOrd="0" parTransId="{6649B024-95B2-4635-A2B7-3255517D7F0A}" sibTransId="{37FF32B0-1324-413F-8419-8F232B622B16}"/>
    <dgm:cxn modelId="{8CCCC5F4-964F-4729-A460-D82535859DF6}" srcId="{0044200A-ADCF-4FAF-ACC1-2B0C8EA0625B}" destId="{0DCEEA96-3956-4C0B-B8F0-17B2FB9CABAB}" srcOrd="4" destOrd="0" parTransId="{1A680989-C425-46E2-A26A-1CC97174A422}" sibTransId="{0C113107-F465-48A5-B2FE-EC03E541D352}"/>
    <dgm:cxn modelId="{DC42DFF5-6904-4BD2-B8D4-EBB9523CEDF7}" srcId="{0044200A-ADCF-4FAF-ACC1-2B0C8EA0625B}" destId="{86067EC3-F727-43E5-8B76-3B74B7EED7A8}" srcOrd="2" destOrd="0" parTransId="{ACBCF162-4A13-4CE1-AFE0-FC11547DBFFD}" sibTransId="{165CF2D6-E4EF-46AD-9CD6-1E69EE3AE7CE}"/>
    <dgm:cxn modelId="{0B2D41FE-74CF-6442-96EA-A4110283587B}" type="presOf" srcId="{73154DA4-740E-4373-818A-0F21B4763275}" destId="{7294C9E7-1B92-3A48-B6C4-A2ACFF6ED3F4}" srcOrd="0" destOrd="0" presId="urn:microsoft.com/office/officeart/2008/layout/LinedList"/>
    <dgm:cxn modelId="{6C478F06-4DF5-784F-AA9F-70804699CB05}" type="presParOf" srcId="{959B440D-248A-A14F-8D1A-8B44BFB0AA34}" destId="{615E4567-59AF-CB47-8F15-A828346C9678}" srcOrd="0" destOrd="0" presId="urn:microsoft.com/office/officeart/2008/layout/LinedList"/>
    <dgm:cxn modelId="{4DF0701E-F947-4241-8A19-0874FEB10288}" type="presParOf" srcId="{959B440D-248A-A14F-8D1A-8B44BFB0AA34}" destId="{182A3F47-F9A5-AB45-BFE4-3BC043F7ECB5}" srcOrd="1" destOrd="0" presId="urn:microsoft.com/office/officeart/2008/layout/LinedList"/>
    <dgm:cxn modelId="{64BB541A-3033-0346-8B9A-F8DCF3F9BA59}" type="presParOf" srcId="{182A3F47-F9A5-AB45-BFE4-3BC043F7ECB5}" destId="{868A85C8-38EB-FE48-BE6B-2A611516D154}" srcOrd="0" destOrd="0" presId="urn:microsoft.com/office/officeart/2008/layout/LinedList"/>
    <dgm:cxn modelId="{B565DBD9-E021-2C4F-BF6A-31243B3F3D92}" type="presParOf" srcId="{182A3F47-F9A5-AB45-BFE4-3BC043F7ECB5}" destId="{40B2E41C-5F45-ED48-AFDB-82E8A043DD67}" srcOrd="1" destOrd="0" presId="urn:microsoft.com/office/officeart/2008/layout/LinedList"/>
    <dgm:cxn modelId="{641835B2-E68F-A24B-B3AC-101949589809}" type="presParOf" srcId="{959B440D-248A-A14F-8D1A-8B44BFB0AA34}" destId="{E73B3AB1-B5B9-3441-B918-D05ABF9354DA}" srcOrd="2" destOrd="0" presId="urn:microsoft.com/office/officeart/2008/layout/LinedList"/>
    <dgm:cxn modelId="{50161598-E55C-8742-87EE-E0C698B60CBA}" type="presParOf" srcId="{959B440D-248A-A14F-8D1A-8B44BFB0AA34}" destId="{5717D935-B740-6F4D-8096-22D52C74A643}" srcOrd="3" destOrd="0" presId="urn:microsoft.com/office/officeart/2008/layout/LinedList"/>
    <dgm:cxn modelId="{405780A8-DBA0-AD48-9A3A-C2FC7ED63A70}" type="presParOf" srcId="{5717D935-B740-6F4D-8096-22D52C74A643}" destId="{7294C9E7-1B92-3A48-B6C4-A2ACFF6ED3F4}" srcOrd="0" destOrd="0" presId="urn:microsoft.com/office/officeart/2008/layout/LinedList"/>
    <dgm:cxn modelId="{9F0466EB-F836-A142-AEE5-F558185BC591}" type="presParOf" srcId="{5717D935-B740-6F4D-8096-22D52C74A643}" destId="{BAA61E37-E6A5-1F48-8F02-EFF76A4BA2F8}" srcOrd="1" destOrd="0" presId="urn:microsoft.com/office/officeart/2008/layout/LinedList"/>
    <dgm:cxn modelId="{ADF05AEF-7630-7746-A427-2A5A960BCAA4}" type="presParOf" srcId="{959B440D-248A-A14F-8D1A-8B44BFB0AA34}" destId="{ADD690C8-3834-F54E-82EE-4667399DA2FB}" srcOrd="4" destOrd="0" presId="urn:microsoft.com/office/officeart/2008/layout/LinedList"/>
    <dgm:cxn modelId="{B946ABFA-5F88-4149-B12D-01B7D9069EBC}" type="presParOf" srcId="{959B440D-248A-A14F-8D1A-8B44BFB0AA34}" destId="{8FA613CF-79E2-B44C-B8E2-6F01C520F907}" srcOrd="5" destOrd="0" presId="urn:microsoft.com/office/officeart/2008/layout/LinedList"/>
    <dgm:cxn modelId="{2CBF4C23-40B4-514A-9020-81B4AB49FE58}" type="presParOf" srcId="{8FA613CF-79E2-B44C-B8E2-6F01C520F907}" destId="{BB0F815E-BA69-3240-B80B-F063873582BD}" srcOrd="0" destOrd="0" presId="urn:microsoft.com/office/officeart/2008/layout/LinedList"/>
    <dgm:cxn modelId="{B6584A97-FB51-D84B-9F9B-55F23746FB4C}" type="presParOf" srcId="{8FA613CF-79E2-B44C-B8E2-6F01C520F907}" destId="{B396BBEC-17FA-EB4F-A1FB-38CA2DA4DF2C}" srcOrd="1" destOrd="0" presId="urn:microsoft.com/office/officeart/2008/layout/LinedList"/>
    <dgm:cxn modelId="{A9600155-471D-0A40-B1A3-79C75FB8C266}" type="presParOf" srcId="{959B440D-248A-A14F-8D1A-8B44BFB0AA34}" destId="{60D3EDB3-31EE-FA43-84DF-BE52E097F994}" srcOrd="6" destOrd="0" presId="urn:microsoft.com/office/officeart/2008/layout/LinedList"/>
    <dgm:cxn modelId="{6F4E65E0-AA52-5B47-BEEF-069605987DC4}" type="presParOf" srcId="{959B440D-248A-A14F-8D1A-8B44BFB0AA34}" destId="{0433FC1D-AA32-2445-8FF2-88B50DD22C32}" srcOrd="7" destOrd="0" presId="urn:microsoft.com/office/officeart/2008/layout/LinedList"/>
    <dgm:cxn modelId="{D94D6678-49A4-A04A-BA24-0A924951C7DE}" type="presParOf" srcId="{0433FC1D-AA32-2445-8FF2-88B50DD22C32}" destId="{1F6AA4ED-6771-4D40-A354-104AC30B9F48}" srcOrd="0" destOrd="0" presId="urn:microsoft.com/office/officeart/2008/layout/LinedList"/>
    <dgm:cxn modelId="{86FF6FC7-44AE-0E4B-8F6C-1710E001EC85}" type="presParOf" srcId="{0433FC1D-AA32-2445-8FF2-88B50DD22C32}" destId="{84A65E78-5D16-F044-9D41-1BAF153861E9}" srcOrd="1" destOrd="0" presId="urn:microsoft.com/office/officeart/2008/layout/LinedList"/>
    <dgm:cxn modelId="{724BD49F-0F60-044D-9503-D162A495AA0E}" type="presParOf" srcId="{959B440D-248A-A14F-8D1A-8B44BFB0AA34}" destId="{CC7ADB08-B4D5-B14B-A75E-025670BDF7B0}" srcOrd="8" destOrd="0" presId="urn:microsoft.com/office/officeart/2008/layout/LinedList"/>
    <dgm:cxn modelId="{85E4F5FC-1E07-C048-AA24-4DCEF1365E92}" type="presParOf" srcId="{959B440D-248A-A14F-8D1A-8B44BFB0AA34}" destId="{7FA0363D-787C-D847-8ED3-4BAABFE82862}" srcOrd="9" destOrd="0" presId="urn:microsoft.com/office/officeart/2008/layout/LinedList"/>
    <dgm:cxn modelId="{22BB86F0-BB65-A843-9412-943DB52D312D}" type="presParOf" srcId="{7FA0363D-787C-D847-8ED3-4BAABFE82862}" destId="{3E8A415F-5EF7-564C-AE3C-00D508A00B84}" srcOrd="0" destOrd="0" presId="urn:microsoft.com/office/officeart/2008/layout/LinedList"/>
    <dgm:cxn modelId="{0193A0BD-3082-E947-9B1D-FE0543E4F875}" type="presParOf" srcId="{7FA0363D-787C-D847-8ED3-4BAABFE82862}" destId="{76FF76B9-6142-8A40-B6FA-B7C8F28BE4A8}" srcOrd="1" destOrd="0" presId="urn:microsoft.com/office/officeart/2008/layout/LinedList"/>
    <dgm:cxn modelId="{216710F1-9FA3-2946-BCC4-C7439A627BDD}" type="presParOf" srcId="{959B440D-248A-A14F-8D1A-8B44BFB0AA34}" destId="{3141BDBF-CF3D-AD4F-A999-82C6D2AB52F5}" srcOrd="10" destOrd="0" presId="urn:microsoft.com/office/officeart/2008/layout/LinedList"/>
    <dgm:cxn modelId="{04133F67-3D95-D04E-B683-F1FF9628796F}" type="presParOf" srcId="{959B440D-248A-A14F-8D1A-8B44BFB0AA34}" destId="{902E26E5-9D66-4F40-95E0-48313B8420C8}" srcOrd="11" destOrd="0" presId="urn:microsoft.com/office/officeart/2008/layout/LinedList"/>
    <dgm:cxn modelId="{927DAC9F-99CE-CC4A-93DE-6830D57ADC6B}" type="presParOf" srcId="{902E26E5-9D66-4F40-95E0-48313B8420C8}" destId="{2926CFB9-CE7F-5A4F-9AC3-524F62380900}" srcOrd="0" destOrd="0" presId="urn:microsoft.com/office/officeart/2008/layout/LinedList"/>
    <dgm:cxn modelId="{2766F080-F55E-8B4C-8A71-3C5D3C122C70}" type="presParOf" srcId="{902E26E5-9D66-4F40-95E0-48313B8420C8}" destId="{A72FA824-03B0-F040-979C-29A2618C62BC}" srcOrd="1" destOrd="0" presId="urn:microsoft.com/office/officeart/2008/layout/LinedList"/>
    <dgm:cxn modelId="{3EAEBED4-0F53-B543-A752-C08C6F2F06CE}" type="presParOf" srcId="{959B440D-248A-A14F-8D1A-8B44BFB0AA34}" destId="{F58DAC8A-9396-614B-8344-D1229E71F6C9}" srcOrd="12" destOrd="0" presId="urn:microsoft.com/office/officeart/2008/layout/LinedList"/>
    <dgm:cxn modelId="{BD9EFE9A-1ADF-3A4B-A9EC-7E1C8A4CCFCC}" type="presParOf" srcId="{959B440D-248A-A14F-8D1A-8B44BFB0AA34}" destId="{481B0B3A-EA3A-6644-A9B3-054894CAE2AB}" srcOrd="13" destOrd="0" presId="urn:microsoft.com/office/officeart/2008/layout/LinedList"/>
    <dgm:cxn modelId="{5B9C338F-325B-464C-86C5-E7D73F077C64}" type="presParOf" srcId="{481B0B3A-EA3A-6644-A9B3-054894CAE2AB}" destId="{4E04D4EA-2830-2B45-95F5-8EF5F20EBBF0}" srcOrd="0" destOrd="0" presId="urn:microsoft.com/office/officeart/2008/layout/LinedList"/>
    <dgm:cxn modelId="{E3BB17CE-667E-9E44-A44C-7AB0C0D483A1}" type="presParOf" srcId="{481B0B3A-EA3A-6644-A9B3-054894CAE2AB}" destId="{B6FABF9D-5F43-834F-A1D7-78B7A279BCD8}" srcOrd="1" destOrd="0" presId="urn:microsoft.com/office/officeart/2008/layout/LinedList"/>
    <dgm:cxn modelId="{337D9574-28FF-334C-9AEE-0F558EB46820}" type="presParOf" srcId="{959B440D-248A-A14F-8D1A-8B44BFB0AA34}" destId="{21280FC3-12CD-5B4A-8AA8-671D0C3C5186}" srcOrd="14" destOrd="0" presId="urn:microsoft.com/office/officeart/2008/layout/LinedList"/>
    <dgm:cxn modelId="{BD63653B-9229-8B4E-816E-70D4C112E7B1}" type="presParOf" srcId="{959B440D-248A-A14F-8D1A-8B44BFB0AA34}" destId="{0E6E477A-4C82-F449-A274-31FDDE8C334D}" srcOrd="15" destOrd="0" presId="urn:microsoft.com/office/officeart/2008/layout/LinedList"/>
    <dgm:cxn modelId="{B6978633-5FBD-6C45-B5A2-ACBA61BF572D}" type="presParOf" srcId="{0E6E477A-4C82-F449-A274-31FDDE8C334D}" destId="{7128DA17-51C0-FA4B-AF2C-07E95B258B89}" srcOrd="0" destOrd="0" presId="urn:microsoft.com/office/officeart/2008/layout/LinedList"/>
    <dgm:cxn modelId="{B5C044B9-A497-E940-BBFD-885861268437}" type="presParOf" srcId="{0E6E477A-4C82-F449-A274-31FDDE8C334D}" destId="{25AFD681-57F1-7B47-8701-B63E55453748}" srcOrd="1" destOrd="0" presId="urn:microsoft.com/office/officeart/2008/layout/LinedList"/>
    <dgm:cxn modelId="{F6ED35E5-916D-3F4F-B66F-3AE1CD8D1DD6}" type="presParOf" srcId="{959B440D-248A-A14F-8D1A-8B44BFB0AA34}" destId="{0A8EA1DE-2D06-C944-9AAB-6335272B166D}" srcOrd="16" destOrd="0" presId="urn:microsoft.com/office/officeart/2008/layout/LinedList"/>
    <dgm:cxn modelId="{3DA89CAC-1058-CE4F-A48D-01201512F056}" type="presParOf" srcId="{959B440D-248A-A14F-8D1A-8B44BFB0AA34}" destId="{AA08DDE7-9751-5D47-AC77-124C8ACFE413}" srcOrd="17" destOrd="0" presId="urn:microsoft.com/office/officeart/2008/layout/LinedList"/>
    <dgm:cxn modelId="{712AD577-B361-5D4D-A8AD-E6746F5E768B}" type="presParOf" srcId="{AA08DDE7-9751-5D47-AC77-124C8ACFE413}" destId="{FBBAA843-21FC-A548-9D9C-5A39CC0FC361}" srcOrd="0" destOrd="0" presId="urn:microsoft.com/office/officeart/2008/layout/LinedList"/>
    <dgm:cxn modelId="{799ABB74-231F-274D-B99C-C8F5F418B7F5}" type="presParOf" srcId="{AA08DDE7-9751-5D47-AC77-124C8ACFE413}" destId="{9FF92537-A5A6-6343-A306-71A801F65A3C}" srcOrd="1" destOrd="0" presId="urn:microsoft.com/office/officeart/2008/layout/LinedList"/>
    <dgm:cxn modelId="{E41439CC-D6B5-AD4B-B0C6-847176ED75CF}" type="presParOf" srcId="{959B440D-248A-A14F-8D1A-8B44BFB0AA34}" destId="{26C44F16-49B6-C447-B26C-0D00CA4147BA}" srcOrd="18" destOrd="0" presId="urn:microsoft.com/office/officeart/2008/layout/LinedList"/>
    <dgm:cxn modelId="{DE387ACB-9F42-8042-B5E3-967F8FE6E1DD}" type="presParOf" srcId="{959B440D-248A-A14F-8D1A-8B44BFB0AA34}" destId="{CCEF719B-2C53-4D45-A566-834B0179DF4A}" srcOrd="19" destOrd="0" presId="urn:microsoft.com/office/officeart/2008/layout/LinedList"/>
    <dgm:cxn modelId="{A4F3D97C-1BA9-EE44-927E-6C5B78D79B66}" type="presParOf" srcId="{CCEF719B-2C53-4D45-A566-834B0179DF4A}" destId="{0393DBD1-DE2F-2E40-95E1-C4DB33548661}" srcOrd="0" destOrd="0" presId="urn:microsoft.com/office/officeart/2008/layout/LinedList"/>
    <dgm:cxn modelId="{89553CB4-4845-2B4F-AA69-10BD29A71500}" type="presParOf" srcId="{CCEF719B-2C53-4D45-A566-834B0179DF4A}" destId="{5B9D2FD8-C3C2-8349-A8A4-441E09B56E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AAE6D3-6506-0446-971F-3DC9BDB1ECC7}">
      <dsp:nvSpPr>
        <dsp:cNvPr id="0" name=""/>
        <dsp:cNvSpPr/>
      </dsp:nvSpPr>
      <dsp:spPr>
        <a:xfrm>
          <a:off x="0" y="440280"/>
          <a:ext cx="6506304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Strengths: </a:t>
          </a:r>
          <a:r>
            <a:rPr lang="en-GB" sz="2800" kern="1200"/>
            <a:t>International brand, defined development programs, robust benefits</a:t>
          </a:r>
          <a:endParaRPr lang="en-US" sz="2800" kern="1200"/>
        </a:p>
      </dsp:txBody>
      <dsp:txXfrm>
        <a:off x="54373" y="494653"/>
        <a:ext cx="6397558" cy="1005094"/>
      </dsp:txXfrm>
    </dsp:sp>
    <dsp:sp modelId="{88D56D81-890A-3148-A44B-617F61145B93}">
      <dsp:nvSpPr>
        <dsp:cNvPr id="0" name=""/>
        <dsp:cNvSpPr/>
      </dsp:nvSpPr>
      <dsp:spPr>
        <a:xfrm>
          <a:off x="0" y="1634760"/>
          <a:ext cx="6506304" cy="1113840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Weaknesses: </a:t>
          </a:r>
          <a:r>
            <a:rPr lang="en-GB" sz="2800" kern="1200"/>
            <a:t>Seasonal turnover, local competition</a:t>
          </a:r>
          <a:endParaRPr lang="en-US" sz="2800" kern="1200"/>
        </a:p>
      </dsp:txBody>
      <dsp:txXfrm>
        <a:off x="54373" y="1689133"/>
        <a:ext cx="6397558" cy="1005094"/>
      </dsp:txXfrm>
    </dsp:sp>
    <dsp:sp modelId="{FB1992C1-2A3B-3040-9C6B-3ADDF17706BC}">
      <dsp:nvSpPr>
        <dsp:cNvPr id="0" name=""/>
        <dsp:cNvSpPr/>
      </dsp:nvSpPr>
      <dsp:spPr>
        <a:xfrm>
          <a:off x="0" y="2829240"/>
          <a:ext cx="6506304" cy="1113840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Opportunities:</a:t>
          </a:r>
          <a:r>
            <a:rPr lang="en-GB" sz="2800" kern="1200"/>
            <a:t> Collaborations with local colleges, sustainability-minded hiring</a:t>
          </a:r>
          <a:endParaRPr lang="en-US" sz="2800" kern="1200"/>
        </a:p>
      </dsp:txBody>
      <dsp:txXfrm>
        <a:off x="54373" y="2883613"/>
        <a:ext cx="6397558" cy="1005094"/>
      </dsp:txXfrm>
    </dsp:sp>
    <dsp:sp modelId="{BC25B92C-C368-614B-8F2F-7AAED049E9A9}">
      <dsp:nvSpPr>
        <dsp:cNvPr id="0" name=""/>
        <dsp:cNvSpPr/>
      </dsp:nvSpPr>
      <dsp:spPr>
        <a:xfrm>
          <a:off x="0" y="4023720"/>
          <a:ext cx="6506304" cy="111384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Threats:</a:t>
          </a:r>
          <a:r>
            <a:rPr lang="en-GB" sz="2800" kern="1200"/>
            <a:t> Brexit staffing impact, increasing cost of living (Eschenbrenner et al., 2023).</a:t>
          </a:r>
          <a:endParaRPr lang="en-US" sz="2800" kern="1200"/>
        </a:p>
      </dsp:txBody>
      <dsp:txXfrm>
        <a:off x="54373" y="4078093"/>
        <a:ext cx="6397558" cy="1005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1569E-4901-C747-888D-26AFC22DC13A}">
      <dsp:nvSpPr>
        <dsp:cNvPr id="0" name=""/>
        <dsp:cNvSpPr/>
      </dsp:nvSpPr>
      <dsp:spPr>
        <a:xfrm>
          <a:off x="397549" y="1960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Political:</a:t>
          </a:r>
          <a:r>
            <a:rPr lang="en-GB" sz="2200" kern="1200"/>
            <a:t> Immigration regulations post-Brexit</a:t>
          </a:r>
          <a:endParaRPr lang="en-US" sz="2200" kern="1200"/>
        </a:p>
      </dsp:txBody>
      <dsp:txXfrm>
        <a:off x="397549" y="1960"/>
        <a:ext cx="2751906" cy="1651143"/>
      </dsp:txXfrm>
    </dsp:sp>
    <dsp:sp modelId="{A3F4E66A-0FC0-5642-BF9B-A2AFD855B223}">
      <dsp:nvSpPr>
        <dsp:cNvPr id="0" name=""/>
        <dsp:cNvSpPr/>
      </dsp:nvSpPr>
      <dsp:spPr>
        <a:xfrm>
          <a:off x="3424646" y="1960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Economic: </a:t>
          </a:r>
          <a:r>
            <a:rPr lang="en-GB" sz="2200" kern="1200"/>
            <a:t>Increasing wage expectations and inflation</a:t>
          </a:r>
          <a:endParaRPr lang="en-US" sz="2200" kern="1200"/>
        </a:p>
      </dsp:txBody>
      <dsp:txXfrm>
        <a:off x="3424646" y="1960"/>
        <a:ext cx="2751906" cy="1651143"/>
      </dsp:txXfrm>
    </dsp:sp>
    <dsp:sp modelId="{235769D2-B401-924D-9A60-45E87C2B9CE3}">
      <dsp:nvSpPr>
        <dsp:cNvPr id="0" name=""/>
        <dsp:cNvSpPr/>
      </dsp:nvSpPr>
      <dsp:spPr>
        <a:xfrm>
          <a:off x="6451743" y="1960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Social: </a:t>
          </a:r>
          <a:r>
            <a:rPr lang="en-GB" sz="2200" kern="1200"/>
            <a:t>Shift in attitudes towards work-life balance</a:t>
          </a:r>
          <a:endParaRPr lang="en-US" sz="2200" kern="1200"/>
        </a:p>
      </dsp:txBody>
      <dsp:txXfrm>
        <a:off x="6451743" y="1960"/>
        <a:ext cx="2751906" cy="1651143"/>
      </dsp:txXfrm>
    </dsp:sp>
    <dsp:sp modelId="{99178C38-6F0E-6B4D-BC87-5821F78B9177}">
      <dsp:nvSpPr>
        <dsp:cNvPr id="0" name=""/>
        <dsp:cNvSpPr/>
      </dsp:nvSpPr>
      <dsp:spPr>
        <a:xfrm>
          <a:off x="397549" y="1928295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Technological:</a:t>
          </a:r>
          <a:r>
            <a:rPr lang="en-GB" sz="2200" kern="1200"/>
            <a:t> Application of AI in recruitment and training</a:t>
          </a:r>
          <a:endParaRPr lang="en-US" sz="2200" kern="1200"/>
        </a:p>
      </dsp:txBody>
      <dsp:txXfrm>
        <a:off x="397549" y="1928295"/>
        <a:ext cx="2751906" cy="1651143"/>
      </dsp:txXfrm>
    </dsp:sp>
    <dsp:sp modelId="{7BF991AE-91C3-2D4A-9477-46E26B5B0C73}">
      <dsp:nvSpPr>
        <dsp:cNvPr id="0" name=""/>
        <dsp:cNvSpPr/>
      </dsp:nvSpPr>
      <dsp:spPr>
        <a:xfrm>
          <a:off x="3424646" y="1928295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Legal:</a:t>
          </a:r>
          <a:r>
            <a:rPr lang="en-GB" sz="2200" kern="1200"/>
            <a:t> Adherence to UK employment legislation</a:t>
          </a:r>
          <a:endParaRPr lang="en-US" sz="2200" kern="1200"/>
        </a:p>
      </dsp:txBody>
      <dsp:txXfrm>
        <a:off x="3424646" y="1928295"/>
        <a:ext cx="2751906" cy="1651143"/>
      </dsp:txXfrm>
    </dsp:sp>
    <dsp:sp modelId="{45720A80-B7B2-8F4B-9930-AC58902D049C}">
      <dsp:nvSpPr>
        <dsp:cNvPr id="0" name=""/>
        <dsp:cNvSpPr/>
      </dsp:nvSpPr>
      <dsp:spPr>
        <a:xfrm>
          <a:off x="6451743" y="1928295"/>
          <a:ext cx="2751906" cy="1651143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Environmental: </a:t>
          </a:r>
          <a:r>
            <a:rPr lang="en-GB" sz="2200" kern="1200"/>
            <a:t>Green policies influencing roles and training (George, 2021).</a:t>
          </a:r>
          <a:endParaRPr lang="en-US" sz="2200" kern="1200"/>
        </a:p>
      </dsp:txBody>
      <dsp:txXfrm>
        <a:off x="6451743" y="1928295"/>
        <a:ext cx="2751906" cy="16511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9A010-0B3A-4F43-9366-EF655F7243D2}">
      <dsp:nvSpPr>
        <dsp:cNvPr id="0" name=""/>
        <dsp:cNvSpPr/>
      </dsp:nvSpPr>
      <dsp:spPr>
        <a:xfrm>
          <a:off x="115779" y="200201"/>
          <a:ext cx="1286079" cy="12860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5A21DC-A135-46E8-AD44-08D7778B9D2E}">
      <dsp:nvSpPr>
        <dsp:cNvPr id="0" name=""/>
        <dsp:cNvSpPr/>
      </dsp:nvSpPr>
      <dsp:spPr>
        <a:xfrm>
          <a:off x="385856" y="470277"/>
          <a:ext cx="745926" cy="7459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D6FA9-12F3-4DB7-85B7-7B7F02049BC9}">
      <dsp:nvSpPr>
        <dsp:cNvPr id="0" name=""/>
        <dsp:cNvSpPr/>
      </dsp:nvSpPr>
      <dsp:spPr>
        <a:xfrm>
          <a:off x="1677448" y="200201"/>
          <a:ext cx="3031474" cy="1286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Employee lifecycle supports high service quality</a:t>
          </a:r>
          <a:endParaRPr lang="en-US" sz="2400" kern="1200"/>
        </a:p>
      </dsp:txBody>
      <dsp:txXfrm>
        <a:off x="1677448" y="200201"/>
        <a:ext cx="3031474" cy="1286079"/>
      </dsp:txXfrm>
    </dsp:sp>
    <dsp:sp modelId="{232C1B7C-B1CB-4054-9DC1-C7ACC3B8DBD2}">
      <dsp:nvSpPr>
        <dsp:cNvPr id="0" name=""/>
        <dsp:cNvSpPr/>
      </dsp:nvSpPr>
      <dsp:spPr>
        <a:xfrm>
          <a:off x="5237133" y="200201"/>
          <a:ext cx="1286079" cy="12860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E9FE93-2AC1-4D90-9DE8-ECCB5B941D09}">
      <dsp:nvSpPr>
        <dsp:cNvPr id="0" name=""/>
        <dsp:cNvSpPr/>
      </dsp:nvSpPr>
      <dsp:spPr>
        <a:xfrm>
          <a:off x="5507210" y="470277"/>
          <a:ext cx="745926" cy="7459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358DE-5D25-4EAC-B7E2-CFA4D3F1701B}">
      <dsp:nvSpPr>
        <dsp:cNvPr id="0" name=""/>
        <dsp:cNvSpPr/>
      </dsp:nvSpPr>
      <dsp:spPr>
        <a:xfrm>
          <a:off x="6798802" y="200201"/>
          <a:ext cx="3031474" cy="1286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HR aligned with Marriott's values and UK regulations</a:t>
          </a:r>
          <a:endParaRPr lang="en-US" sz="2400" kern="1200"/>
        </a:p>
      </dsp:txBody>
      <dsp:txXfrm>
        <a:off x="6798802" y="200201"/>
        <a:ext cx="3031474" cy="1286079"/>
      </dsp:txXfrm>
    </dsp:sp>
    <dsp:sp modelId="{04652800-55CE-46C3-8090-37B1EA7D8BEB}">
      <dsp:nvSpPr>
        <dsp:cNvPr id="0" name=""/>
        <dsp:cNvSpPr/>
      </dsp:nvSpPr>
      <dsp:spPr>
        <a:xfrm>
          <a:off x="115779" y="2095119"/>
          <a:ext cx="1286079" cy="12860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E1794-5E16-4F8D-A7A3-35713DB51E5F}">
      <dsp:nvSpPr>
        <dsp:cNvPr id="0" name=""/>
        <dsp:cNvSpPr/>
      </dsp:nvSpPr>
      <dsp:spPr>
        <a:xfrm>
          <a:off x="385856" y="2365195"/>
          <a:ext cx="745926" cy="7459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059A0-DF4B-4F02-8979-E60FF5408880}">
      <dsp:nvSpPr>
        <dsp:cNvPr id="0" name=""/>
        <dsp:cNvSpPr/>
      </dsp:nvSpPr>
      <dsp:spPr>
        <a:xfrm>
          <a:off x="1677448" y="2095119"/>
          <a:ext cx="3031474" cy="1286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Development and retention drive long-term success</a:t>
          </a:r>
          <a:endParaRPr lang="en-US" sz="2400" kern="1200"/>
        </a:p>
      </dsp:txBody>
      <dsp:txXfrm>
        <a:off x="1677448" y="2095119"/>
        <a:ext cx="3031474" cy="1286079"/>
      </dsp:txXfrm>
    </dsp:sp>
    <dsp:sp modelId="{00ABEFA0-171F-4352-8000-36808E34A812}">
      <dsp:nvSpPr>
        <dsp:cNvPr id="0" name=""/>
        <dsp:cNvSpPr/>
      </dsp:nvSpPr>
      <dsp:spPr>
        <a:xfrm>
          <a:off x="5237133" y="2095119"/>
          <a:ext cx="1286079" cy="12860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534F-807E-434A-B83D-289FBFDDED90}">
      <dsp:nvSpPr>
        <dsp:cNvPr id="0" name=""/>
        <dsp:cNvSpPr/>
      </dsp:nvSpPr>
      <dsp:spPr>
        <a:xfrm>
          <a:off x="5507210" y="2365195"/>
          <a:ext cx="745926" cy="7459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065E2-CD6F-4700-90B3-5514D7BC595A}">
      <dsp:nvSpPr>
        <dsp:cNvPr id="0" name=""/>
        <dsp:cNvSpPr/>
      </dsp:nvSpPr>
      <dsp:spPr>
        <a:xfrm>
          <a:off x="6798802" y="2095119"/>
          <a:ext cx="3031474" cy="1286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Positive employee experience fuels customer loyalty</a:t>
          </a:r>
          <a:endParaRPr lang="en-US" sz="2400" kern="1200"/>
        </a:p>
      </dsp:txBody>
      <dsp:txXfrm>
        <a:off x="6798802" y="2095119"/>
        <a:ext cx="3031474" cy="12860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E4567-59AF-CB47-8F15-A828346C9678}">
      <dsp:nvSpPr>
        <dsp:cNvPr id="0" name=""/>
        <dsp:cNvSpPr/>
      </dsp:nvSpPr>
      <dsp:spPr>
        <a:xfrm>
          <a:off x="0" y="680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8A85C8-38EB-FE48-BE6B-2A611516D154}">
      <dsp:nvSpPr>
        <dsp:cNvPr id="0" name=""/>
        <dsp:cNvSpPr/>
      </dsp:nvSpPr>
      <dsp:spPr>
        <a:xfrm>
          <a:off x="0" y="680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Alatsas, P. (2022). Symbiosis in Hospitality Management: The Five Keys. Austin Macauley Publishers.</a:t>
          </a:r>
          <a:endParaRPr lang="en-US" sz="1100" kern="1200"/>
        </a:p>
      </dsp:txBody>
      <dsp:txXfrm>
        <a:off x="0" y="680"/>
        <a:ext cx="6506304" cy="557647"/>
      </dsp:txXfrm>
    </dsp:sp>
    <dsp:sp modelId="{E73B3AB1-B5B9-3441-B918-D05ABF9354DA}">
      <dsp:nvSpPr>
        <dsp:cNvPr id="0" name=""/>
        <dsp:cNvSpPr/>
      </dsp:nvSpPr>
      <dsp:spPr>
        <a:xfrm>
          <a:off x="0" y="558328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161707"/>
                <a:satOff val="-9325"/>
                <a:lumOff val="9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61707"/>
                <a:satOff val="-9325"/>
                <a:lumOff val="9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61707"/>
                <a:satOff val="-9325"/>
                <a:lumOff val="9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61707"/>
              <a:satOff val="-9325"/>
              <a:lumOff val="95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94C9E7-1B92-3A48-B6C4-A2ACFF6ED3F4}">
      <dsp:nvSpPr>
        <dsp:cNvPr id="0" name=""/>
        <dsp:cNvSpPr/>
      </dsp:nvSpPr>
      <dsp:spPr>
        <a:xfrm>
          <a:off x="0" y="558328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Eschenbrenner, B., Zlatic, A., Bechtel, M., Collins, B., Straley, C., and Gubbels, G. (2023). Marriott International: A Managerial Strategic Audit.</a:t>
          </a:r>
          <a:endParaRPr lang="en-US" sz="1100" kern="1200"/>
        </a:p>
      </dsp:txBody>
      <dsp:txXfrm>
        <a:off x="0" y="558328"/>
        <a:ext cx="6506304" cy="557647"/>
      </dsp:txXfrm>
    </dsp:sp>
    <dsp:sp modelId="{ADD690C8-3834-F54E-82EE-4667399DA2FB}">
      <dsp:nvSpPr>
        <dsp:cNvPr id="0" name=""/>
        <dsp:cNvSpPr/>
      </dsp:nvSpPr>
      <dsp:spPr>
        <a:xfrm>
          <a:off x="0" y="1115976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323414"/>
                <a:satOff val="-18651"/>
                <a:lumOff val="19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23414"/>
                <a:satOff val="-18651"/>
                <a:lumOff val="19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23414"/>
                <a:satOff val="-18651"/>
                <a:lumOff val="19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23414"/>
              <a:satOff val="-18651"/>
              <a:lumOff val="191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B0F815E-BA69-3240-B80B-F063873582BD}">
      <dsp:nvSpPr>
        <dsp:cNvPr id="0" name=""/>
        <dsp:cNvSpPr/>
      </dsp:nvSpPr>
      <dsp:spPr>
        <a:xfrm>
          <a:off x="0" y="1115976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George, R. (2021). The tourism and hospitality marketing environment. In </a:t>
          </a:r>
          <a:r>
            <a:rPr lang="en-GB" sz="1100" i="1" kern="1200"/>
            <a:t>Marketing Tourism and Hospitality: Concepts and Cases</a:t>
          </a:r>
          <a:r>
            <a:rPr lang="en-GB" sz="1100" kern="1200"/>
            <a:t> (pp. 183-219). Cham: Springer International Publishing.</a:t>
          </a:r>
          <a:endParaRPr lang="en-US" sz="1100" kern="1200"/>
        </a:p>
      </dsp:txBody>
      <dsp:txXfrm>
        <a:off x="0" y="1115976"/>
        <a:ext cx="6506304" cy="557647"/>
      </dsp:txXfrm>
    </dsp:sp>
    <dsp:sp modelId="{60D3EDB3-31EE-FA43-84DF-BE52E097F994}">
      <dsp:nvSpPr>
        <dsp:cNvPr id="0" name=""/>
        <dsp:cNvSpPr/>
      </dsp:nvSpPr>
      <dsp:spPr>
        <a:xfrm>
          <a:off x="0" y="1673624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6AA4ED-6771-4D40-A354-104AC30B9F48}">
      <dsp:nvSpPr>
        <dsp:cNvPr id="0" name=""/>
        <dsp:cNvSpPr/>
      </dsp:nvSpPr>
      <dsp:spPr>
        <a:xfrm>
          <a:off x="0" y="1673624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Giousmpasoglou, C., and Marinakou, E. (2024). Human resources management in hotels. In </a:t>
          </a:r>
          <a:r>
            <a:rPr lang="en-GB" sz="1100" i="1" kern="1200"/>
            <a:t>The contemporary hotel industry: A people management perspective</a:t>
          </a:r>
          <a:r>
            <a:rPr lang="en-GB" sz="1100" kern="1200"/>
            <a:t> (pp. 129-158). Cham: Springer International Publishing.</a:t>
          </a:r>
          <a:endParaRPr lang="en-US" sz="1100" kern="1200"/>
        </a:p>
      </dsp:txBody>
      <dsp:txXfrm>
        <a:off x="0" y="1673624"/>
        <a:ext cx="6506304" cy="557647"/>
      </dsp:txXfrm>
    </dsp:sp>
    <dsp:sp modelId="{CC7ADB08-B4D5-B14B-A75E-025670BDF7B0}">
      <dsp:nvSpPr>
        <dsp:cNvPr id="0" name=""/>
        <dsp:cNvSpPr/>
      </dsp:nvSpPr>
      <dsp:spPr>
        <a:xfrm>
          <a:off x="0" y="2231272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646828"/>
                <a:satOff val="-37301"/>
                <a:lumOff val="38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46828"/>
                <a:satOff val="-37301"/>
                <a:lumOff val="38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46828"/>
                <a:satOff val="-37301"/>
                <a:lumOff val="38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646828"/>
              <a:satOff val="-37301"/>
              <a:lumOff val="383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8A415F-5EF7-564C-AE3C-00D508A00B84}">
      <dsp:nvSpPr>
        <dsp:cNvPr id="0" name=""/>
        <dsp:cNvSpPr/>
      </dsp:nvSpPr>
      <dsp:spPr>
        <a:xfrm>
          <a:off x="0" y="2231272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Goh, E., and Okumus, F. (2020). Avoiding the hospitality workforce bubble: Strategies to attract and retain generation Z talent in the hospitality workforce. </a:t>
          </a:r>
          <a:r>
            <a:rPr lang="en-GB" sz="1100" i="1" kern="1200"/>
            <a:t>Tourism Management Perspectives</a:t>
          </a:r>
          <a:r>
            <a:rPr lang="en-GB" sz="1100" kern="1200"/>
            <a:t>, </a:t>
          </a:r>
          <a:r>
            <a:rPr lang="en-GB" sz="1100" i="1" kern="1200"/>
            <a:t>33</a:t>
          </a:r>
          <a:r>
            <a:rPr lang="en-GB" sz="1100" kern="1200"/>
            <a:t>, 100603.</a:t>
          </a:r>
          <a:endParaRPr lang="en-US" sz="1100" kern="1200"/>
        </a:p>
      </dsp:txBody>
      <dsp:txXfrm>
        <a:off x="0" y="2231272"/>
        <a:ext cx="6506304" cy="557647"/>
      </dsp:txXfrm>
    </dsp:sp>
    <dsp:sp modelId="{3141BDBF-CF3D-AD4F-A999-82C6D2AB52F5}">
      <dsp:nvSpPr>
        <dsp:cNvPr id="0" name=""/>
        <dsp:cNvSpPr/>
      </dsp:nvSpPr>
      <dsp:spPr>
        <a:xfrm>
          <a:off x="0" y="2788920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808535"/>
                <a:satOff val="-46627"/>
                <a:lumOff val="47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08535"/>
                <a:satOff val="-46627"/>
                <a:lumOff val="47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08535"/>
                <a:satOff val="-46627"/>
                <a:lumOff val="47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808535"/>
              <a:satOff val="-46627"/>
              <a:lumOff val="479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926CFB9-CE7F-5A4F-9AC3-524F62380900}">
      <dsp:nvSpPr>
        <dsp:cNvPr id="0" name=""/>
        <dsp:cNvSpPr/>
      </dsp:nvSpPr>
      <dsp:spPr>
        <a:xfrm>
          <a:off x="0" y="2788920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Hudson, S., and Hudson, L. (2023). Marketing for tourism, hospitality and events: a global and digital approach. Sage Publications Limited.</a:t>
          </a:r>
          <a:endParaRPr lang="en-US" sz="1100" kern="1200"/>
        </a:p>
      </dsp:txBody>
      <dsp:txXfrm>
        <a:off x="0" y="2788920"/>
        <a:ext cx="6506304" cy="557647"/>
      </dsp:txXfrm>
    </dsp:sp>
    <dsp:sp modelId="{F58DAC8A-9396-614B-8344-D1229E71F6C9}">
      <dsp:nvSpPr>
        <dsp:cNvPr id="0" name=""/>
        <dsp:cNvSpPr/>
      </dsp:nvSpPr>
      <dsp:spPr>
        <a:xfrm>
          <a:off x="0" y="3346567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04D4EA-2830-2B45-95F5-8EF5F20EBBF0}">
      <dsp:nvSpPr>
        <dsp:cNvPr id="0" name=""/>
        <dsp:cNvSpPr/>
      </dsp:nvSpPr>
      <dsp:spPr>
        <a:xfrm>
          <a:off x="0" y="3346567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Karatas, B. (2021). The project of development of human resource management system for a chosen company.</a:t>
          </a:r>
          <a:endParaRPr lang="en-US" sz="1100" kern="1200"/>
        </a:p>
      </dsp:txBody>
      <dsp:txXfrm>
        <a:off x="0" y="3346567"/>
        <a:ext cx="6506304" cy="557647"/>
      </dsp:txXfrm>
    </dsp:sp>
    <dsp:sp modelId="{21280FC3-12CD-5B4A-8AA8-671D0C3C5186}">
      <dsp:nvSpPr>
        <dsp:cNvPr id="0" name=""/>
        <dsp:cNvSpPr/>
      </dsp:nvSpPr>
      <dsp:spPr>
        <a:xfrm>
          <a:off x="0" y="3904215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1131949"/>
                <a:satOff val="-65277"/>
                <a:lumOff val="67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31949"/>
                <a:satOff val="-65277"/>
                <a:lumOff val="67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31949"/>
                <a:satOff val="-65277"/>
                <a:lumOff val="67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131949"/>
              <a:satOff val="-65277"/>
              <a:lumOff val="671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28DA17-51C0-FA4B-AF2C-07E95B258B89}">
      <dsp:nvSpPr>
        <dsp:cNvPr id="0" name=""/>
        <dsp:cNvSpPr/>
      </dsp:nvSpPr>
      <dsp:spPr>
        <a:xfrm>
          <a:off x="0" y="3904215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Kilson, G. A. (2022). The Use of Digital Media for the Employer Brand Management in Hotels.</a:t>
          </a:r>
          <a:endParaRPr lang="en-US" sz="1100" kern="1200"/>
        </a:p>
      </dsp:txBody>
      <dsp:txXfrm>
        <a:off x="0" y="3904215"/>
        <a:ext cx="6506304" cy="557647"/>
      </dsp:txXfrm>
    </dsp:sp>
    <dsp:sp modelId="{0A8EA1DE-2D06-C944-9AAB-6335272B166D}">
      <dsp:nvSpPr>
        <dsp:cNvPr id="0" name=""/>
        <dsp:cNvSpPr/>
      </dsp:nvSpPr>
      <dsp:spPr>
        <a:xfrm>
          <a:off x="0" y="4461863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1293656"/>
                <a:satOff val="-74603"/>
                <a:lumOff val="76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93656"/>
                <a:satOff val="-74603"/>
                <a:lumOff val="76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93656"/>
                <a:satOff val="-74603"/>
                <a:lumOff val="76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293656"/>
              <a:satOff val="-74603"/>
              <a:lumOff val="766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BAA843-21FC-A548-9D9C-5A39CC0FC361}">
      <dsp:nvSpPr>
        <dsp:cNvPr id="0" name=""/>
        <dsp:cNvSpPr/>
      </dsp:nvSpPr>
      <dsp:spPr>
        <a:xfrm>
          <a:off x="0" y="4461863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Neupane, R., and Khanal, T. R. (2022). Evaluation of The Impacts of Training on Employee Performance in The UK Hotel Industry: An Analysis of Employees’ Perspectives at Marriott International. </a:t>
          </a:r>
          <a:r>
            <a:rPr lang="en-GB" sz="1100" i="1" kern="1200"/>
            <a:t>International Journal of Research-GRANTHAALAYAH</a:t>
          </a:r>
          <a:r>
            <a:rPr lang="en-GB" sz="1100" kern="1200"/>
            <a:t>, </a:t>
          </a:r>
          <a:r>
            <a:rPr lang="en-GB" sz="1100" i="1" kern="1200"/>
            <a:t>10</a:t>
          </a:r>
          <a:r>
            <a:rPr lang="en-GB" sz="1100" kern="1200"/>
            <a:t>(3), 57-85.</a:t>
          </a:r>
          <a:endParaRPr lang="en-US" sz="1100" kern="1200"/>
        </a:p>
      </dsp:txBody>
      <dsp:txXfrm>
        <a:off x="0" y="4461863"/>
        <a:ext cx="6506304" cy="557647"/>
      </dsp:txXfrm>
    </dsp:sp>
    <dsp:sp modelId="{26C44F16-49B6-C447-B26C-0D00CA4147BA}">
      <dsp:nvSpPr>
        <dsp:cNvPr id="0" name=""/>
        <dsp:cNvSpPr/>
      </dsp:nvSpPr>
      <dsp:spPr>
        <a:xfrm>
          <a:off x="0" y="5019511"/>
          <a:ext cx="6506304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393DBD1-DE2F-2E40-95E1-C4DB33548661}">
      <dsp:nvSpPr>
        <dsp:cNvPr id="0" name=""/>
        <dsp:cNvSpPr/>
      </dsp:nvSpPr>
      <dsp:spPr>
        <a:xfrm>
          <a:off x="0" y="5019511"/>
          <a:ext cx="6506304" cy="557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Wesley, S., Jackson, K. N., Martínez Ramos, D., Vanbeber, S., and Mujtaba, B. G. (2024). Marriott Hotel's Practices in Mitigating Discrimination Through Inclusionary Employee Resource Groups. </a:t>
          </a:r>
          <a:r>
            <a:rPr lang="en-GB" sz="1100" i="1" kern="1200"/>
            <a:t>Journal of Business Diversity</a:t>
          </a:r>
          <a:r>
            <a:rPr lang="en-GB" sz="1100" kern="1200"/>
            <a:t>, </a:t>
          </a:r>
          <a:r>
            <a:rPr lang="en-GB" sz="1100" i="1" kern="1200"/>
            <a:t>24</a:t>
          </a:r>
          <a:r>
            <a:rPr lang="en-GB" sz="1100" kern="1200"/>
            <a:t>(1).</a:t>
          </a:r>
          <a:endParaRPr lang="en-US" sz="1100" kern="1200"/>
        </a:p>
      </dsp:txBody>
      <dsp:txXfrm>
        <a:off x="0" y="5019511"/>
        <a:ext cx="6506304" cy="557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AB15A-A4E6-49F7-ACAF-BB64CBE4795A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D43201-7269-4C16-AB4C-E70A5855C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044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D43201-7269-4C16-AB4C-E70A5855CD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772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93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69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334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4575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384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212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591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2529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.</a:t>
            </a:r>
            <a:r>
              <a:rPr lang="en-IN" sz="2800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37F62-F42F-7E45-B3AA-532AF25362E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394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9D2DF-845D-7A78-EE81-0090C6AD31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13FA1-C73A-8D57-4514-5832ABDF8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42DE9-16D7-14B0-2905-4C42F8BFD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B2D36-BF3B-2AD6-F3D3-C81248602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8F313-2507-00DD-205F-FF057BF85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04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03EDB-7BBB-A147-42B5-735B0A25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4E70F-4840-56DA-0E4E-54F028D54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5FECD-FF02-CD57-E66F-67C38099D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CE831-EA88-3C08-F3B3-BC26B3442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BD429-C4B6-7E50-C26E-AC7C0B1C9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68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B387C-A275-D719-1113-9EDC724F9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69B225-2549-EB1C-E182-08108FBE4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B5C82-6505-370E-257E-F97B61365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22C0F-2F47-25DA-6456-8AA71AC83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A1706-251F-DEE7-A659-63F2C152D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97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BEE8F-DE71-BE8A-D836-CE75253AB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D1329-6C09-1910-110B-532AB55AA5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605C67-575A-3E2D-0764-215868D9EC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322087-BC93-5EA6-560B-861AB2AE9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85181-9C65-8468-F83E-83521ACDC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8BFA3-38BA-45A5-27AA-2E69A9751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55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105E7-7FE5-1525-2641-F087A8BAB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045CC-BEC4-F396-6F5B-98BDED67A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05F02-A61E-FF72-BFC4-FEF2E9C73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E88683-1FDA-3A40-E260-89E2406B7A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4F1819-7A32-CD04-60E5-9D1E24ED33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12039-1C7C-CF95-EA0E-1519B962B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53FCCB-EB14-3B92-EA60-580B8DC2F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FD40CF-154B-4F3B-46CD-ADE8A2ADA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823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AE36F-BFC2-97DA-3FD8-44116A825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D7BD9-2AFD-0B85-644A-CB3059B0A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0142E-DD74-29EF-B382-E2D001F2C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432AE-1095-6F38-21D8-3E06AD467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627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9C7BE3-4208-6920-3777-83C1019E0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2EAE13-3567-C408-FE7B-8D5FAA187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994806-FFA9-7080-9658-48B4509B7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15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0EB90-0685-C7AA-F795-FD1349389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A3027-0CC0-507D-C2F1-AF269522E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4152F-F41A-1F3E-3E02-159A06BE3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AAE3D-A461-A926-5E0A-7A5CB6314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235ED-EEE8-5D07-AF41-59F2E1DCE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E40FD4-D827-A44D-94A1-9215FBB66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093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AE100-58F2-56A5-F837-ECCAEB5BC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35F1BD-0A9D-049B-436F-D3AC4D2780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86B928-0ECC-3FF0-DA94-BB348AE74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93441-6248-54A9-CF4E-2B8C0B6C7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822D4-9C24-EA39-D015-22A0A7A14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033C98-BA77-674B-573E-4106AEA6A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334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8BAD-42EC-5457-4E16-29510DDE0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6C7994-827D-73EC-162B-E26B7521BB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7C31E-057D-A37D-36E6-0125E42EB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38F6F-021E-B768-C20B-52B522898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F9D7-3B1B-5B74-6523-9BDCCCC93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42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A6A16B-0F77-7E30-DE71-7FFB1A16E7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193AAF-4703-34B8-D94F-CDD22DE6E7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5B82B-DB3A-6AA5-F40B-1CAB3B502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6D733-92BB-7B18-CC0E-953E73FBB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07F7A-485E-D00A-B4DC-22E8D4284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1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4A6A61-5A81-DF62-44FB-EF7C29251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F9384E-3CD8-E967-F7D5-6B067CB02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C3748-AC43-23EB-56E7-823EB6BF5A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ABF07-6EF7-4060-845E-DB753A97433B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85178-366E-8589-F61F-34221E5969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B7EC5-DF2C-86BC-04B7-F33E2D79AB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28D6A-0F5D-423F-9673-CBC81E32D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27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elta Hotels by Marriott Swansea, Swansea (updated prices 2025)">
            <a:extLst>
              <a:ext uri="{FF2B5EF4-FFF2-40B4-BE49-F238E27FC236}">
                <a16:creationId xmlns:a16="http://schemas.microsoft.com/office/drawing/2014/main" id="{E19A23EE-A93D-2A9C-CB0E-033B28B29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-1300"/>
            <a:ext cx="12191980" cy="685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0F1AF7-8485-0634-31CD-6DE9D84A8F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Employee Lifecycle at Delta Marriott Hotel Swansea</a:t>
            </a:r>
            <a:br>
              <a:rPr lang="en-IN" sz="3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4FB29-5D2C-FEF9-2AC4-40B616FF71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96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10DE4-591E-CED9-0587-D4F9B09E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GB" sz="3100" b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Intrduction</a:t>
            </a:r>
            <a:r>
              <a:rPr lang="en-GB" sz="31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– Delta Marriott Swansea &amp; the Employee Lifecycle</a:t>
            </a:r>
            <a:br>
              <a:rPr lang="en-IN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F8B3A-3FA6-A42B-5105-F3F1D2136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lta Hotels: Part of Marriott International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Focus on high-quality service and guest experience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Importance of staff in hospitality success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Overview of the Employee Lifecycle stages (Wesley et al., 2024).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2052" name="Picture 4" descr="What is Employee Life Cycle Step by Step?">
            <a:extLst>
              <a:ext uri="{FF2B5EF4-FFF2-40B4-BE49-F238E27FC236}">
                <a16:creationId xmlns:a16="http://schemas.microsoft.com/office/drawing/2014/main" id="{FB2CCF84-6B9F-B4EE-B289-ECAEFAF9A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725" y="596444"/>
            <a:ext cx="2705100" cy="270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Delta Hotels by Marriott Swansea ₹ 7,162. Swansea Hotel Deals &amp; Reviews -  KAYAK">
            <a:extLst>
              <a:ext uri="{FF2B5EF4-FFF2-40B4-BE49-F238E27FC236}">
                <a16:creationId xmlns:a16="http://schemas.microsoft.com/office/drawing/2014/main" id="{36017418-B478-96D8-62F7-9A584B810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733" y="3556456"/>
            <a:ext cx="3730079" cy="261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553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6D148-E63F-8B28-C8DC-979C73B51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631373"/>
            <a:ext cx="4018839" cy="2035628"/>
          </a:xfrm>
        </p:spPr>
        <p:txBody>
          <a:bodyPr>
            <a:normAutofit/>
          </a:bodyPr>
          <a:lstStyle/>
          <a:p>
            <a:r>
              <a:rPr lang="en-GB" sz="3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Attraction – Building the Employer Brand</a:t>
            </a:r>
            <a:br>
              <a:rPr lang="en-IN" sz="3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4B6CE-43E2-B263-CD1F-7F2C7CD0E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" y="2764971"/>
            <a:ext cx="4010296" cy="3472543"/>
          </a:xfrm>
        </p:spPr>
        <p:txBody>
          <a:bodyPr>
            <a:norm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sz="15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Marriott's employer reputation around the world</a:t>
            </a:r>
            <a:endParaRPr lang="en-IN" sz="150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Career site, Glassdoor ratings, and local alliances</a:t>
            </a:r>
            <a:endParaRPr lang="en-IN" sz="150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Culture of belonging, growth, and inclusion</a:t>
            </a:r>
            <a:endParaRPr lang="en-IN" sz="150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 sz="15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Strong brand values that can be seen on social media (Kilson, 2022).</a:t>
            </a:r>
            <a:endParaRPr lang="en-IN" sz="150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500"/>
          </a:p>
        </p:txBody>
      </p:sp>
      <p:pic>
        <p:nvPicPr>
          <p:cNvPr id="3074" name="Picture 2" descr="Hotel near Swansea.com Stadium| Delta Hotels Swansea">
            <a:extLst>
              <a:ext uri="{FF2B5EF4-FFF2-40B4-BE49-F238E27FC236}">
                <a16:creationId xmlns:a16="http://schemas.microsoft.com/office/drawing/2014/main" id="{7C3C98FD-7671-928D-3EEF-2679B234F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67683" y="1414306"/>
            <a:ext cx="5384074" cy="403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612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0BD7F-23C7-F41A-9582-73A8EDE86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14" y="685800"/>
            <a:ext cx="5127172" cy="1485900"/>
          </a:xfrm>
        </p:spPr>
        <p:txBody>
          <a:bodyPr>
            <a:normAutofit/>
          </a:bodyPr>
          <a:lstStyle/>
          <a:p>
            <a:r>
              <a:rPr lang="en-GB" sz="3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Recruitment – Streamlined and Structured</a:t>
            </a:r>
            <a:br>
              <a:rPr lang="en-IN" sz="3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BF244-A322-11B0-D2DB-5294181E7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9914" y="2286000"/>
            <a:ext cx="5127172" cy="3581400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Marriott Careers website and job aggregators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Electronic applications with an ATS interface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Hiring events locally and college relations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Fair, structured interviewing processes (</a:t>
            </a:r>
            <a:r>
              <a:rPr lang="en-GB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Giousmpasoglou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Marinakou,2024).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098" name="Picture 2" descr="Delta Hotels by Marriott Swansea, Swansea : -37% during the day -  Dayuse.co.uk">
            <a:extLst>
              <a:ext uri="{FF2B5EF4-FFF2-40B4-BE49-F238E27FC236}">
                <a16:creationId xmlns:a16="http://schemas.microsoft.com/office/drawing/2014/main" id="{13F0DF5B-1704-5EC3-7FF6-1851782D7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3562" y="1367258"/>
            <a:ext cx="5071256" cy="380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912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407DB-0F29-9E6C-F1BC-6B2C0DF1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 fontScale="90000"/>
          </a:bodyPr>
          <a:lstStyle/>
          <a:p>
            <a:r>
              <a:rPr lang="en-GB" sz="3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Onboarding – Welcoming New Talent</a:t>
            </a:r>
            <a:br>
              <a:rPr lang="en-IN" sz="3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30DB3-B388-FAB4-435D-88E2AD482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Formalised induction process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Introduction to the Marriott brand principles and policies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Job shadow and buddy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Online Marriott learning modules (Karatas, 2021).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pic>
        <p:nvPicPr>
          <p:cNvPr id="5122" name="Picture 2" descr="Delta Hotels by Marriott Swansea | LinkedIn">
            <a:extLst>
              <a:ext uri="{FF2B5EF4-FFF2-40B4-BE49-F238E27FC236}">
                <a16:creationId xmlns:a16="http://schemas.microsoft.com/office/drawing/2014/main" id="{2F45EB75-A353-6018-9F4E-19B950CE7C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 bwMode="auto">
          <a:xfrm>
            <a:off x="7589854" y="10"/>
            <a:ext cx="460214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857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15417-6445-E922-C7BC-C3B466616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pPr>
              <a:spcAft>
                <a:spcPts val="1000"/>
              </a:spcAft>
            </a:pPr>
            <a:r>
              <a:rPr lang="en-GB" sz="2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lang="en-IN" sz="2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Development – Growing Within Marriott</a:t>
            </a:r>
            <a:br>
              <a:rPr lang="en-IN" sz="2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400"/>
          </a:p>
        </p:txBody>
      </p:sp>
      <p:pic>
        <p:nvPicPr>
          <p:cNvPr id="6148" name="Picture 4" descr="Delta Hotels by Marriott Swansea, Swansea (updated prices 2025)">
            <a:extLst>
              <a:ext uri="{FF2B5EF4-FFF2-40B4-BE49-F238E27FC236}">
                <a16:creationId xmlns:a16="http://schemas.microsoft.com/office/drawing/2014/main" id="{2F39809A-438F-61A9-7BA5-21AE1D3E7B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 bwMode="auto">
          <a:xfrm>
            <a:off x="-1" y="10"/>
            <a:ext cx="437354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13D60-8A0D-432C-F33A-B254AD61F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Marriott's "</a:t>
            </a:r>
            <a:r>
              <a:rPr lang="en-GB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TakeCare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" and "Voyage" programs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Role-based training and leadership paths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Ongoing performance feedback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Internal promotions and global opportunities (Neupane and </a:t>
            </a:r>
            <a:r>
              <a:rPr lang="en-GB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Khanal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75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B9A09-ED06-2A3F-BDD4-7F92ECCCB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sz="3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Retention – Keeping the Best</a:t>
            </a:r>
            <a:br>
              <a:rPr lang="en-IN" sz="3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ABC49-60B4-0498-F30B-6C8D4C50F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581400"/>
          </a:xfrm>
        </p:spPr>
        <p:txBody>
          <a:bodyPr>
            <a:norm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Recognition programs (e.g., Marriott Awards of Excellence)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Flexible work options and staff discounts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Employee feedback through surveys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Wellness and career development opportunities (</a:t>
            </a:r>
            <a:r>
              <a:rPr lang="en-GB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Alatsas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7170" name="Picture 2" descr="Swansea Hotels | Marriott Hotels Swansea | Delta Hotels Swansea">
            <a:extLst>
              <a:ext uri="{FF2B5EF4-FFF2-40B4-BE49-F238E27FC236}">
                <a16:creationId xmlns:a16="http://schemas.microsoft.com/office/drawing/2014/main" id="{B7EDD059-7636-6C02-10F9-D80217A2B1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2340" y="2230488"/>
            <a:ext cx="3299579" cy="239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66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FFFF8-6BB7-2E74-B2B6-05CF8194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 fontScale="90000"/>
          </a:bodyPr>
          <a:lstStyle/>
          <a:p>
            <a:r>
              <a:rPr lang="en-GB" sz="3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Separation – Respectful and Insightful</a:t>
            </a:r>
            <a:br>
              <a:rPr lang="en-IN" sz="3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/>
          </a:p>
        </p:txBody>
      </p:sp>
      <p:pic>
        <p:nvPicPr>
          <p:cNvPr id="8194" name="Picture 2" descr="Delta Hotels by Marriott Swansea in Swansea, the United Kingdom from £63:  Deals, Reviews, Photos | momondo">
            <a:extLst>
              <a:ext uri="{FF2B5EF4-FFF2-40B4-BE49-F238E27FC236}">
                <a16:creationId xmlns:a16="http://schemas.microsoft.com/office/drawing/2014/main" id="{2C37A833-E66F-C8B4-EECC-89BF1D0FD6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437354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DCA27-F42E-1EB0-0360-436406B5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Organised offboarding process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Exit interviews and feedback gathering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Final pay and benefit revisions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itchFamily="2" charset="2"/>
              <a:buChar char=""/>
            </a:pP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Choice to return to Marriott group (alumni-supportive) (Hudson and Hudson, 2023).</a:t>
            </a:r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IN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49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A2597-53AB-269C-1E50-DAC4CA802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SWOT Analysis – Delta Marriott HR Strategy</a:t>
            </a:r>
            <a:br>
              <a:rPr lang="en-IN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1A992-5DE1-4FD7-E745-1744AF92D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7188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3C85-4BEE-D6F9-1B6C-7B7611C9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sz="34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PESTLE Analysis – External Factors Affecting HR</a:t>
            </a:r>
            <a:br>
              <a:rPr lang="en-IN" sz="3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D46678-4AB7-3FA7-E189-17595F8910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3992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28C63-39C9-B9C7-ABDF-28C2982E8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Conclusion – Strategic HR at Delta Marriott</a:t>
            </a:r>
            <a:br>
              <a:rPr lang="en-IN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BB7E35-7077-E6CA-229F-AF087C37EA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721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AE34-25CE-6559-510F-F4974845D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br>
              <a:rPr lang="en-IN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E96A8B-7E58-9A90-026D-7006A80903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24101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</TotalTime>
  <Words>767</Words>
  <Application>Microsoft Office PowerPoint</Application>
  <PresentationFormat>Widescreen</PresentationFormat>
  <Paragraphs>76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Times New Roman</vt:lpstr>
      <vt:lpstr>Office Theme</vt:lpstr>
      <vt:lpstr>The Employee Lifecycle at Delta Marriott Hotel Swansea </vt:lpstr>
      <vt:lpstr>Intrduction – Delta Marriott Swansea &amp; the Employee Lifecycle </vt:lpstr>
      <vt:lpstr>Attraction – Building the Employer Brand </vt:lpstr>
      <vt:lpstr>Recruitment – Streamlined and Structured </vt:lpstr>
      <vt:lpstr>Onboarding – Welcoming New Talent </vt:lpstr>
      <vt:lpstr>  Development – Growing Within Marriott </vt:lpstr>
      <vt:lpstr>Retention – Keeping the Best </vt:lpstr>
      <vt:lpstr>Separation – Respectful and Insightful </vt:lpstr>
      <vt:lpstr>SWOT Analysis – Delta Marriott HR Strategy </vt:lpstr>
      <vt:lpstr>PESTLE Analysis – External Factors Affecting HR </vt:lpstr>
      <vt:lpstr>Conclusion – Strategic HR at Delta Marriott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costamihaloiu@gmail.com</dc:creator>
  <cp:lastModifiedBy>costamihaloiu@gmail.com</cp:lastModifiedBy>
  <cp:revision>20</cp:revision>
  <dcterms:created xsi:type="dcterms:W3CDTF">2025-04-27T09:58:38Z</dcterms:created>
  <dcterms:modified xsi:type="dcterms:W3CDTF">2025-04-30T16:59:26Z</dcterms:modified>
</cp:coreProperties>
</file>