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</p:sldIdLst>
  <p:sldSz cx="18288000" cy="10287000"/>
  <p:notesSz cx="6858000" cy="9144000"/>
  <p:embeddedFontLst>
    <p:embeddedFont>
      <p:font typeface="Open Sauce" pitchFamily="2" charset="77"/>
      <p:regular r:id="rId10"/>
    </p:embeddedFont>
    <p:embeddedFont>
      <p:font typeface="Open Sauce Bold" pitchFamily="2" charset="77"/>
      <p:regular r:id="rId11"/>
      <p:bold r:id="rId12"/>
    </p:embeddedFont>
    <p:embeddedFont>
      <p:font typeface="Open Sauce Light" pitchFamily="2" charset="77"/>
      <p:regular r:id="rId13"/>
    </p:embeddedFont>
    <p:embeddedFont>
      <p:font typeface="Open Sauce Semi-Bold" pitchFamily="2" charset="77"/>
      <p:regular r:id="rId14"/>
      <p:bold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71" autoAdjust="0"/>
    <p:restoredTop sz="94567" autoAdjust="0"/>
  </p:normalViewPr>
  <p:slideViewPr>
    <p:cSldViewPr>
      <p:cViewPr varScale="1">
        <p:scale>
          <a:sx n="74" d="100"/>
          <a:sy n="74" d="100"/>
        </p:scale>
        <p:origin x="408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10" Type="http://schemas.openxmlformats.org/officeDocument/2006/relationships/font" Target="fonts/font1.fntdata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20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2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714561" y="7359331"/>
            <a:ext cx="5574236" cy="4114800"/>
          </a:xfrm>
          <a:custGeom>
            <a:avLst/>
            <a:gdLst/>
            <a:ahLst/>
            <a:cxnLst/>
            <a:rect l="l" t="t" r="r" b="b"/>
            <a:pathLst>
              <a:path w="5574236" h="4114800">
                <a:moveTo>
                  <a:pt x="0" y="0"/>
                </a:moveTo>
                <a:lnTo>
                  <a:pt x="5574236" y="0"/>
                </a:lnTo>
                <a:lnTo>
                  <a:pt x="55742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3577740">
            <a:off x="8126361" y="-726943"/>
            <a:ext cx="891293" cy="2566551"/>
          </a:xfrm>
          <a:custGeom>
            <a:avLst/>
            <a:gdLst/>
            <a:ahLst/>
            <a:cxnLst/>
            <a:rect l="l" t="t" r="r" b="b"/>
            <a:pathLst>
              <a:path w="891293" h="2566551">
                <a:moveTo>
                  <a:pt x="0" y="0"/>
                </a:moveTo>
                <a:lnTo>
                  <a:pt x="891293" y="0"/>
                </a:lnTo>
                <a:lnTo>
                  <a:pt x="891293" y="2566552"/>
                </a:lnTo>
                <a:lnTo>
                  <a:pt x="0" y="25665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6972489" y="4804847"/>
            <a:ext cx="2631023" cy="2554484"/>
          </a:xfrm>
          <a:custGeom>
            <a:avLst/>
            <a:gdLst/>
            <a:ahLst/>
            <a:cxnLst/>
            <a:rect l="l" t="t" r="r" b="b"/>
            <a:pathLst>
              <a:path w="2631023" h="2554484">
                <a:moveTo>
                  <a:pt x="0" y="0"/>
                </a:moveTo>
                <a:lnTo>
                  <a:pt x="2631022" y="0"/>
                </a:lnTo>
                <a:lnTo>
                  <a:pt x="2631022" y="2554484"/>
                </a:lnTo>
                <a:lnTo>
                  <a:pt x="0" y="255448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470881">
            <a:off x="11750860" y="3481136"/>
            <a:ext cx="4337917" cy="6345357"/>
          </a:xfrm>
          <a:custGeom>
            <a:avLst/>
            <a:gdLst/>
            <a:ahLst/>
            <a:cxnLst/>
            <a:rect l="l" t="t" r="r" b="b"/>
            <a:pathLst>
              <a:path w="4337917" h="6345357">
                <a:moveTo>
                  <a:pt x="0" y="0"/>
                </a:moveTo>
                <a:lnTo>
                  <a:pt x="4337917" y="0"/>
                </a:lnTo>
                <a:lnTo>
                  <a:pt x="4337917" y="6345357"/>
                </a:lnTo>
                <a:lnTo>
                  <a:pt x="0" y="634535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876049">
            <a:off x="1897338" y="9070500"/>
            <a:ext cx="1716660" cy="1666720"/>
          </a:xfrm>
          <a:custGeom>
            <a:avLst/>
            <a:gdLst/>
            <a:ahLst/>
            <a:cxnLst/>
            <a:rect l="l" t="t" r="r" b="b"/>
            <a:pathLst>
              <a:path w="1716660" h="1666720">
                <a:moveTo>
                  <a:pt x="0" y="0"/>
                </a:moveTo>
                <a:lnTo>
                  <a:pt x="1716660" y="0"/>
                </a:lnTo>
                <a:lnTo>
                  <a:pt x="1716660" y="1666721"/>
                </a:lnTo>
                <a:lnTo>
                  <a:pt x="0" y="166672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-4532436">
            <a:off x="15284324" y="317926"/>
            <a:ext cx="2434710" cy="2294715"/>
          </a:xfrm>
          <a:custGeom>
            <a:avLst/>
            <a:gdLst/>
            <a:ahLst/>
            <a:cxnLst/>
            <a:rect l="l" t="t" r="r" b="b"/>
            <a:pathLst>
              <a:path w="2434710" h="2294715">
                <a:moveTo>
                  <a:pt x="0" y="0"/>
                </a:moveTo>
                <a:lnTo>
                  <a:pt x="2434710" y="0"/>
                </a:lnTo>
                <a:lnTo>
                  <a:pt x="2434710" y="2294714"/>
                </a:lnTo>
                <a:lnTo>
                  <a:pt x="0" y="229471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rot="1611455">
            <a:off x="8326377" y="8732591"/>
            <a:ext cx="2080092" cy="2057400"/>
          </a:xfrm>
          <a:custGeom>
            <a:avLst/>
            <a:gdLst/>
            <a:ahLst/>
            <a:cxnLst/>
            <a:rect l="l" t="t" r="r" b="b"/>
            <a:pathLst>
              <a:path w="2080092" h="2057400">
                <a:moveTo>
                  <a:pt x="0" y="0"/>
                </a:moveTo>
                <a:lnTo>
                  <a:pt x="2080092" y="0"/>
                </a:lnTo>
                <a:lnTo>
                  <a:pt x="2080092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028700" y="2043469"/>
            <a:ext cx="14860042" cy="1563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52"/>
              </a:lnSpc>
            </a:pPr>
            <a:r>
              <a:rPr lang="en-US" sz="6052" spc="-242">
                <a:solidFill>
                  <a:srgbClr val="1C6460"/>
                </a:solidFill>
                <a:latin typeface="Open Sauce Light"/>
                <a:ea typeface="Open Sauce Light"/>
                <a:cs typeface="Open Sauce Light"/>
                <a:sym typeface="Open Sauce Light"/>
              </a:rPr>
              <a:t>Controlling Tuberculosis (TB) in Community Settings: </a:t>
            </a:r>
            <a:r>
              <a:rPr lang="en-US" sz="6052" b="1" spc="-242">
                <a:solidFill>
                  <a:srgbClr val="1C646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Mr. Patel Case Study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923925" y="5642904"/>
            <a:ext cx="7335246" cy="878371"/>
            <a:chOff x="0" y="0"/>
            <a:chExt cx="1931917" cy="23134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931917" cy="231340"/>
            </a:xfrm>
            <a:custGeom>
              <a:avLst/>
              <a:gdLst/>
              <a:ahLst/>
              <a:cxnLst/>
              <a:rect l="l" t="t" r="r" b="b"/>
              <a:pathLst>
                <a:path w="1931917" h="231340">
                  <a:moveTo>
                    <a:pt x="53827" y="0"/>
                  </a:moveTo>
                  <a:lnTo>
                    <a:pt x="1878089" y="0"/>
                  </a:lnTo>
                  <a:cubicBezTo>
                    <a:pt x="1907817" y="0"/>
                    <a:pt x="1931917" y="24099"/>
                    <a:pt x="1931917" y="53827"/>
                  </a:cubicBezTo>
                  <a:lnTo>
                    <a:pt x="1931917" y="177513"/>
                  </a:lnTo>
                  <a:cubicBezTo>
                    <a:pt x="1931917" y="207241"/>
                    <a:pt x="1907817" y="231340"/>
                    <a:pt x="1878089" y="231340"/>
                  </a:cubicBezTo>
                  <a:lnTo>
                    <a:pt x="53827" y="231340"/>
                  </a:lnTo>
                  <a:cubicBezTo>
                    <a:pt x="24099" y="231340"/>
                    <a:pt x="0" y="207241"/>
                    <a:pt x="0" y="177513"/>
                  </a:cubicBezTo>
                  <a:lnTo>
                    <a:pt x="0" y="53827"/>
                  </a:lnTo>
                  <a:cubicBezTo>
                    <a:pt x="0" y="24099"/>
                    <a:pt x="24099" y="0"/>
                    <a:pt x="53827" y="0"/>
                  </a:cubicBezTo>
                  <a:close/>
                </a:path>
              </a:pathLst>
            </a:custGeom>
            <a:solidFill>
              <a:srgbClr val="1C6460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931917" cy="2694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028700" y="5885266"/>
            <a:ext cx="7230471" cy="448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00"/>
              </a:lnSpc>
            </a:pPr>
            <a:r>
              <a:rPr lang="en-US" sz="3500" b="1" dirty="0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Presented by Justyna Gajewska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6843971"/>
            <a:ext cx="8219694" cy="18078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Module LCHS4008 - Introduction to Public Health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Student ID: 2517291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Date: 21 March 2026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r>
              <a:rPr lang="en-US" sz="2599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Lecturer’s Name: Dr Pascal </a:t>
            </a:r>
            <a:r>
              <a:rPr lang="en-US" sz="2599" b="1" dirty="0" err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Navelle</a:t>
            </a:r>
            <a:endParaRPr lang="en-US" sz="2599" b="1" dirty="0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85360" cy="10287000"/>
            <a:chOff x="0" y="0"/>
            <a:chExt cx="20684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6844" cy="2709333"/>
            </a:xfrm>
            <a:custGeom>
              <a:avLst/>
              <a:gdLst/>
              <a:ahLst/>
              <a:cxnLst/>
              <a:rect l="l" t="t" r="r" b="b"/>
              <a:pathLst>
                <a:path w="206844" h="2709333">
                  <a:moveTo>
                    <a:pt x="0" y="0"/>
                  </a:moveTo>
                  <a:lnTo>
                    <a:pt x="206844" y="0"/>
                  </a:lnTo>
                  <a:lnTo>
                    <a:pt x="20684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0BA9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684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219095" y="619388"/>
            <a:ext cx="16294655" cy="1825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7000" b="1" spc="-476">
                <a:solidFill>
                  <a:srgbClr val="1C646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Control Strategy 1 - Contact Tracing &amp; Active Case Finding</a:t>
            </a: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5599" y="3373155"/>
            <a:ext cx="6954416" cy="2839356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6835677"/>
            <a:ext cx="7494814" cy="2743200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0172" y="3178954"/>
            <a:ext cx="8433428" cy="3227758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9756" y="6770351"/>
            <a:ext cx="8219781" cy="280852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785360" cy="10287000"/>
            <a:chOff x="0" y="0"/>
            <a:chExt cx="20684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6844" cy="2709333"/>
            </a:xfrm>
            <a:custGeom>
              <a:avLst/>
              <a:gdLst/>
              <a:ahLst/>
              <a:cxnLst/>
              <a:rect l="l" t="t" r="r" b="b"/>
              <a:pathLst>
                <a:path w="206844" h="2709333">
                  <a:moveTo>
                    <a:pt x="0" y="0"/>
                  </a:moveTo>
                  <a:lnTo>
                    <a:pt x="206844" y="0"/>
                  </a:lnTo>
                  <a:lnTo>
                    <a:pt x="20684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0BA9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684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177941" y="7915388"/>
            <a:ext cx="5574236" cy="4114800"/>
          </a:xfrm>
          <a:custGeom>
            <a:avLst/>
            <a:gdLst/>
            <a:ahLst/>
            <a:cxnLst/>
            <a:rect l="l" t="t" r="r" b="b"/>
            <a:pathLst>
              <a:path w="5574236" h="4114800">
                <a:moveTo>
                  <a:pt x="0" y="0"/>
                </a:moveTo>
                <a:lnTo>
                  <a:pt x="5574237" y="0"/>
                </a:lnTo>
                <a:lnTo>
                  <a:pt x="557423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6" name="Group 6"/>
          <p:cNvGrpSpPr/>
          <p:nvPr/>
        </p:nvGrpSpPr>
        <p:grpSpPr>
          <a:xfrm>
            <a:off x="1309201" y="2863484"/>
            <a:ext cx="7131192" cy="3849946"/>
            <a:chOff x="0" y="0"/>
            <a:chExt cx="1878174" cy="101397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878174" cy="1013978"/>
            </a:xfrm>
            <a:custGeom>
              <a:avLst/>
              <a:gdLst/>
              <a:ahLst/>
              <a:cxnLst/>
              <a:rect l="l" t="t" r="r" b="b"/>
              <a:pathLst>
                <a:path w="1878174" h="1013978">
                  <a:moveTo>
                    <a:pt x="0" y="0"/>
                  </a:moveTo>
                  <a:lnTo>
                    <a:pt x="1878174" y="0"/>
                  </a:lnTo>
                  <a:lnTo>
                    <a:pt x="1878174" y="1013978"/>
                  </a:lnTo>
                  <a:lnTo>
                    <a:pt x="0" y="1013978"/>
                  </a:lnTo>
                  <a:close/>
                </a:path>
              </a:pathLst>
            </a:custGeom>
            <a:solidFill>
              <a:srgbClr val="68D6BB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878174" cy="10520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219095" y="619388"/>
            <a:ext cx="16294655" cy="1825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7000" b="1" spc="-476">
                <a:solidFill>
                  <a:srgbClr val="1C646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Control Strategy 2 - Directly Observed Therapy (DOT)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87199" y="3167885"/>
            <a:ext cx="6530640" cy="3058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599"/>
              </a:lnSpc>
            </a:pPr>
            <a:r>
              <a:rPr lang="en-US" sz="2299" b="1">
                <a:solidFill>
                  <a:srgbClr val="33312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What is DOT?</a:t>
            </a:r>
          </a:p>
          <a:p>
            <a:pPr marL="431797" lvl="1" indent="-215899" algn="l">
              <a:lnSpc>
                <a:spcPts val="3999"/>
              </a:lnSpc>
              <a:buFont typeface="Arial"/>
              <a:buChar char="•"/>
            </a:pPr>
            <a:r>
              <a:rPr lang="en-US" sz="1999">
                <a:solidFill>
                  <a:srgbClr val="33312B"/>
                </a:solidFill>
                <a:latin typeface="Open Sauce"/>
                <a:ea typeface="Open Sauce"/>
                <a:cs typeface="Open Sauce"/>
                <a:sym typeface="Open Sauce"/>
              </a:rPr>
              <a:t>Patient takes medication under the care of healthcare worker. </a:t>
            </a:r>
          </a:p>
          <a:p>
            <a:pPr marL="431797" lvl="1" indent="-215899" algn="l">
              <a:lnSpc>
                <a:spcPts val="3999"/>
              </a:lnSpc>
              <a:buFont typeface="Arial"/>
              <a:buChar char="•"/>
            </a:pPr>
            <a:r>
              <a:rPr lang="en-US" sz="1999">
                <a:solidFill>
                  <a:srgbClr val="33312B"/>
                </a:solidFill>
                <a:latin typeface="Open Sauce"/>
                <a:ea typeface="Open Sauce"/>
                <a:cs typeface="Open Sauce"/>
                <a:sym typeface="Open Sauce"/>
              </a:rPr>
              <a:t>Guarantees 6 months of treatment. </a:t>
            </a:r>
          </a:p>
          <a:p>
            <a:pPr marL="431797" lvl="1" indent="-215899" algn="l">
              <a:lnSpc>
                <a:spcPts val="3999"/>
              </a:lnSpc>
              <a:buFont typeface="Arial"/>
              <a:buChar char="•"/>
            </a:pPr>
            <a:r>
              <a:rPr lang="en-US" sz="1999">
                <a:solidFill>
                  <a:srgbClr val="33312B"/>
                </a:solidFill>
                <a:latin typeface="Open Sauce"/>
                <a:ea typeface="Open Sauce"/>
                <a:cs typeface="Open Sauce"/>
                <a:sym typeface="Open Sauce"/>
              </a:rPr>
              <a:t>Prevents multi-drug resistant TB (MDR-TB) (CDC, 2024).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8964268" y="2873009"/>
            <a:ext cx="8874766" cy="3353038"/>
            <a:chOff x="0" y="0"/>
            <a:chExt cx="2337387" cy="88310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337387" cy="883105"/>
            </a:xfrm>
            <a:custGeom>
              <a:avLst/>
              <a:gdLst/>
              <a:ahLst/>
              <a:cxnLst/>
              <a:rect l="l" t="t" r="r" b="b"/>
              <a:pathLst>
                <a:path w="2337387" h="883105">
                  <a:moveTo>
                    <a:pt x="0" y="0"/>
                  </a:moveTo>
                  <a:lnTo>
                    <a:pt x="2337387" y="0"/>
                  </a:lnTo>
                  <a:lnTo>
                    <a:pt x="2337387" y="883105"/>
                  </a:lnTo>
                  <a:lnTo>
                    <a:pt x="0" y="883105"/>
                  </a:lnTo>
                  <a:close/>
                </a:path>
              </a:pathLst>
            </a:custGeom>
            <a:solidFill>
              <a:srgbClr val="8CEDD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2337387" cy="9212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9366423" y="3107372"/>
            <a:ext cx="7892877" cy="25552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Application to Mr. Patel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 b="1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Young student: high probability of non-compliance.</a:t>
            </a: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Overcrowded flat: Raise the risk of transmission (UKHSA, 2025) </a:t>
            </a: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Routine visits by workers daily/regular to monitor therapeutic compliance (NICE, 2026).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309201" y="7101306"/>
            <a:ext cx="7131192" cy="2658117"/>
            <a:chOff x="0" y="0"/>
            <a:chExt cx="1878174" cy="70008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878174" cy="700080"/>
            </a:xfrm>
            <a:custGeom>
              <a:avLst/>
              <a:gdLst/>
              <a:ahLst/>
              <a:cxnLst/>
              <a:rect l="l" t="t" r="r" b="b"/>
              <a:pathLst>
                <a:path w="1878174" h="700080">
                  <a:moveTo>
                    <a:pt x="0" y="0"/>
                  </a:moveTo>
                  <a:lnTo>
                    <a:pt x="1878174" y="0"/>
                  </a:lnTo>
                  <a:lnTo>
                    <a:pt x="1878174" y="700080"/>
                  </a:lnTo>
                  <a:lnTo>
                    <a:pt x="0" y="700080"/>
                  </a:lnTo>
                  <a:close/>
                </a:path>
              </a:pathLst>
            </a:custGeom>
            <a:solidFill>
              <a:srgbClr val="1C646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878174" cy="7381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691974" y="7398913"/>
            <a:ext cx="6253961" cy="2073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39"/>
              </a:lnSpc>
            </a:pPr>
            <a:r>
              <a:rPr lang="en-US" sz="2099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UK Guidelines</a:t>
            </a:r>
          </a:p>
          <a:p>
            <a:pPr algn="l">
              <a:lnSpc>
                <a:spcPts val="2939"/>
              </a:lnSpc>
            </a:pPr>
            <a:endParaRPr lang="en-US" sz="2099" b="1">
              <a:solidFill>
                <a:srgbClr val="FFFFFF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10209" lvl="1" indent="-205105" algn="l">
              <a:lnSpc>
                <a:spcPts val="2659"/>
              </a:lnSpc>
              <a:buFont typeface="Arial"/>
              <a:buChar char="•"/>
            </a:pPr>
            <a:r>
              <a:rPr lang="en-US" sz="18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NICE suggests the use of DOT to all TB patients.</a:t>
            </a:r>
          </a:p>
          <a:p>
            <a:pPr marL="410209" lvl="1" indent="-205105" algn="l">
              <a:lnSpc>
                <a:spcPts val="2659"/>
              </a:lnSpc>
              <a:buFont typeface="Arial"/>
              <a:buChar char="•"/>
            </a:pPr>
            <a:r>
              <a:rPr lang="en-US" sz="18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Critical to the high-risk population: homeless people, migrants, overcrowded housing (NICE, 2026).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9713488" y="6626252"/>
            <a:ext cx="7198747" cy="3133172"/>
            <a:chOff x="0" y="0"/>
            <a:chExt cx="1895966" cy="825198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1895966" cy="825197"/>
            </a:xfrm>
            <a:custGeom>
              <a:avLst/>
              <a:gdLst/>
              <a:ahLst/>
              <a:cxnLst/>
              <a:rect l="l" t="t" r="r" b="b"/>
              <a:pathLst>
                <a:path w="1895966" h="825197">
                  <a:moveTo>
                    <a:pt x="0" y="0"/>
                  </a:moveTo>
                  <a:lnTo>
                    <a:pt x="1895966" y="0"/>
                  </a:lnTo>
                  <a:lnTo>
                    <a:pt x="1895966" y="825197"/>
                  </a:lnTo>
                  <a:lnTo>
                    <a:pt x="0" y="825197"/>
                  </a:lnTo>
                  <a:close/>
                </a:path>
              </a:pathLst>
            </a:custGeom>
            <a:solidFill>
              <a:srgbClr val="1C646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0" y="-38100"/>
              <a:ext cx="1895966" cy="8632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TextBox 22"/>
          <p:cNvSpPr txBox="1"/>
          <p:nvPr/>
        </p:nvSpPr>
        <p:spPr>
          <a:xfrm>
            <a:off x="10136310" y="7003426"/>
            <a:ext cx="6421811" cy="1906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FFFFFF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Why It Matters</a:t>
            </a:r>
          </a:p>
          <a:p>
            <a:pPr algn="ctr">
              <a:lnSpc>
                <a:spcPts val="3219"/>
              </a:lnSpc>
              <a:spcBef>
                <a:spcPct val="0"/>
              </a:spcBef>
            </a:pPr>
            <a:endParaRPr lang="en-US" sz="2299" b="1">
              <a:solidFill>
                <a:srgbClr val="FFFFFF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53388" lvl="1" indent="-226694" algn="l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Ensure cure, avoids resistance to drugs.</a:t>
            </a:r>
          </a:p>
          <a:p>
            <a:pPr marL="453388" lvl="1" indent="-226694" algn="l">
              <a:lnSpc>
                <a:spcPts val="2939"/>
              </a:lnSpc>
              <a:buFont typeface="Arial"/>
              <a:buChar char="•"/>
            </a:pPr>
            <a:r>
              <a:rPr lang="en-US" sz="2099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Lowers the spread within the community (UKHSA, 2021).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26795" cy="10287000"/>
            <a:chOff x="0" y="0"/>
            <a:chExt cx="13874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744" cy="2709333"/>
            </a:xfrm>
            <a:custGeom>
              <a:avLst/>
              <a:gdLst/>
              <a:ahLst/>
              <a:cxnLst/>
              <a:rect l="l" t="t" r="r" b="b"/>
              <a:pathLst>
                <a:path w="138744" h="2709333">
                  <a:moveTo>
                    <a:pt x="0" y="0"/>
                  </a:moveTo>
                  <a:lnTo>
                    <a:pt x="138744" y="0"/>
                  </a:lnTo>
                  <a:lnTo>
                    <a:pt x="13874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0BA9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874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2689765"/>
            <a:ext cx="5081481" cy="7317159"/>
            <a:chOff x="0" y="0"/>
            <a:chExt cx="1338332" cy="192715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38332" cy="1927153"/>
            </a:xfrm>
            <a:custGeom>
              <a:avLst/>
              <a:gdLst/>
              <a:ahLst/>
              <a:cxnLst/>
              <a:rect l="l" t="t" r="r" b="b"/>
              <a:pathLst>
                <a:path w="1338332" h="1927153">
                  <a:moveTo>
                    <a:pt x="0" y="0"/>
                  </a:moveTo>
                  <a:lnTo>
                    <a:pt x="1338332" y="0"/>
                  </a:lnTo>
                  <a:lnTo>
                    <a:pt x="1338332" y="1927153"/>
                  </a:lnTo>
                  <a:lnTo>
                    <a:pt x="0" y="1927153"/>
                  </a:lnTo>
                  <a:close/>
                </a:path>
              </a:pathLst>
            </a:custGeom>
            <a:solidFill>
              <a:srgbClr val="8CEDD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338332" cy="196525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95956" y="2411774"/>
            <a:ext cx="4975199" cy="4186184"/>
            <a:chOff x="0" y="0"/>
            <a:chExt cx="1310340" cy="1102534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10340" cy="1102534"/>
            </a:xfrm>
            <a:custGeom>
              <a:avLst/>
              <a:gdLst/>
              <a:ahLst/>
              <a:cxnLst/>
              <a:rect l="l" t="t" r="r" b="b"/>
              <a:pathLst>
                <a:path w="1310340" h="1102534">
                  <a:moveTo>
                    <a:pt x="0" y="0"/>
                  </a:moveTo>
                  <a:lnTo>
                    <a:pt x="1310340" y="0"/>
                  </a:lnTo>
                  <a:lnTo>
                    <a:pt x="1310340" y="1102534"/>
                  </a:lnTo>
                  <a:lnTo>
                    <a:pt x="0" y="1102534"/>
                  </a:lnTo>
                  <a:close/>
                </a:path>
              </a:pathLst>
            </a:custGeom>
            <a:solidFill>
              <a:srgbClr val="00BFA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310340" cy="114063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295665" y="3434624"/>
            <a:ext cx="4532900" cy="6326668"/>
          </a:xfrm>
          <a:custGeom>
            <a:avLst/>
            <a:gdLst/>
            <a:ahLst/>
            <a:cxnLst/>
            <a:rect l="l" t="t" r="r" b="b"/>
            <a:pathLst>
              <a:path w="4532900" h="6326668">
                <a:moveTo>
                  <a:pt x="0" y="0"/>
                </a:moveTo>
                <a:lnTo>
                  <a:pt x="4532899" y="0"/>
                </a:lnTo>
                <a:lnTo>
                  <a:pt x="4532899" y="6326667"/>
                </a:lnTo>
                <a:lnTo>
                  <a:pt x="0" y="632666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12" name="Group 12"/>
          <p:cNvGrpSpPr/>
          <p:nvPr/>
        </p:nvGrpSpPr>
        <p:grpSpPr>
          <a:xfrm>
            <a:off x="6615006" y="6898856"/>
            <a:ext cx="4956149" cy="3041392"/>
            <a:chOff x="0" y="0"/>
            <a:chExt cx="1305323" cy="801025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305323" cy="801025"/>
            </a:xfrm>
            <a:custGeom>
              <a:avLst/>
              <a:gdLst/>
              <a:ahLst/>
              <a:cxnLst/>
              <a:rect l="l" t="t" r="r" b="b"/>
              <a:pathLst>
                <a:path w="1305323" h="801025">
                  <a:moveTo>
                    <a:pt x="0" y="0"/>
                  </a:moveTo>
                  <a:lnTo>
                    <a:pt x="1305323" y="0"/>
                  </a:lnTo>
                  <a:lnTo>
                    <a:pt x="1305323" y="801025"/>
                  </a:lnTo>
                  <a:lnTo>
                    <a:pt x="0" y="801025"/>
                  </a:lnTo>
                  <a:close/>
                </a:path>
              </a:pathLst>
            </a:custGeom>
            <a:solidFill>
              <a:srgbClr val="00BFA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305323" cy="8391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313034" y="2411774"/>
            <a:ext cx="5524084" cy="7633104"/>
          </a:xfrm>
          <a:custGeom>
            <a:avLst/>
            <a:gdLst/>
            <a:ahLst/>
            <a:cxnLst/>
            <a:rect l="l" t="t" r="r" b="b"/>
            <a:pathLst>
              <a:path w="5524084" h="7633104">
                <a:moveTo>
                  <a:pt x="0" y="0"/>
                </a:moveTo>
                <a:lnTo>
                  <a:pt x="5524084" y="0"/>
                </a:lnTo>
                <a:lnTo>
                  <a:pt x="5524084" y="7633105"/>
                </a:lnTo>
                <a:lnTo>
                  <a:pt x="0" y="763310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914777" y="586136"/>
            <a:ext cx="16922341" cy="1825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7000" b="1" spc="-476">
                <a:solidFill>
                  <a:srgbClr val="1C646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Control Strategy 3 - Health Promotion &amp; Education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95665" y="2714553"/>
            <a:ext cx="7295621" cy="56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999"/>
              </a:lnSpc>
            </a:pPr>
            <a:r>
              <a:rPr lang="en-US" sz="2499" b="1">
                <a:solidFill>
                  <a:srgbClr val="33312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Key Educational Messages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887395" y="2714553"/>
            <a:ext cx="4438127" cy="3827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</a:pPr>
            <a:r>
              <a:rPr lang="en-US" sz="18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Application to Mr. Patel</a:t>
            </a:r>
          </a:p>
          <a:p>
            <a:pPr algn="l">
              <a:lnSpc>
                <a:spcPts val="2659"/>
              </a:lnSpc>
            </a:pPr>
            <a:endParaRPr lang="en-US" sz="1899" b="1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Materials that are linguistically suitable:</a:t>
            </a: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Bengali/English (Health and Human services, 2019).</a:t>
            </a: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Flatmates education:</a:t>
            </a: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overcrowded flat ventilation (Lee et al., 2022). </a:t>
            </a: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Classmate college awareness sessions (Chen et al., 2023).</a:t>
            </a:r>
          </a:p>
          <a:p>
            <a:pPr algn="l">
              <a:lnSpc>
                <a:spcPts val="2799"/>
              </a:lnSpc>
            </a:pPr>
            <a:endParaRPr lang="en-US" sz="19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887395" y="7163840"/>
            <a:ext cx="4438127" cy="2513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Why It Matters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b="1" dirty="0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Enables community to </a:t>
            </a:r>
            <a:r>
              <a:rPr lang="en-US" sz="2000" dirty="0" err="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minimise</a:t>
            </a: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transmission. 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Stigmatises</a:t>
            </a: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and slows down the process of help seeking (</a:t>
            </a:r>
            <a:r>
              <a:rPr lang="en-US" sz="2000" dirty="0" err="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Ntandazo</a:t>
            </a: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  <a:r>
              <a:rPr lang="en-US" sz="2000" dirty="0" err="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Dlatu</a:t>
            </a: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et al., 2025).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26795" cy="10287000"/>
            <a:chOff x="0" y="0"/>
            <a:chExt cx="13874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744" cy="2709333"/>
            </a:xfrm>
            <a:custGeom>
              <a:avLst/>
              <a:gdLst/>
              <a:ahLst/>
              <a:cxnLst/>
              <a:rect l="l" t="t" r="r" b="b"/>
              <a:pathLst>
                <a:path w="138744" h="2709333">
                  <a:moveTo>
                    <a:pt x="0" y="0"/>
                  </a:moveTo>
                  <a:lnTo>
                    <a:pt x="138744" y="0"/>
                  </a:lnTo>
                  <a:lnTo>
                    <a:pt x="13874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0BA9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874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28700" y="2594515"/>
            <a:ext cx="5081481" cy="7597235"/>
            <a:chOff x="0" y="0"/>
            <a:chExt cx="1338332" cy="200091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38332" cy="2000918"/>
            </a:xfrm>
            <a:custGeom>
              <a:avLst/>
              <a:gdLst/>
              <a:ahLst/>
              <a:cxnLst/>
              <a:rect l="l" t="t" r="r" b="b"/>
              <a:pathLst>
                <a:path w="1338332" h="2000918">
                  <a:moveTo>
                    <a:pt x="0" y="0"/>
                  </a:moveTo>
                  <a:lnTo>
                    <a:pt x="1338332" y="0"/>
                  </a:lnTo>
                  <a:lnTo>
                    <a:pt x="1338332" y="2000918"/>
                  </a:lnTo>
                  <a:lnTo>
                    <a:pt x="0" y="2000918"/>
                  </a:lnTo>
                  <a:close/>
                </a:path>
              </a:pathLst>
            </a:custGeom>
            <a:solidFill>
              <a:srgbClr val="8CEDD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338332" cy="203901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413834" y="2613565"/>
            <a:ext cx="6238449" cy="3269497"/>
            <a:chOff x="0" y="0"/>
            <a:chExt cx="1643048" cy="86110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643048" cy="861102"/>
            </a:xfrm>
            <a:custGeom>
              <a:avLst/>
              <a:gdLst/>
              <a:ahLst/>
              <a:cxnLst/>
              <a:rect l="l" t="t" r="r" b="b"/>
              <a:pathLst>
                <a:path w="1643048" h="861102">
                  <a:moveTo>
                    <a:pt x="0" y="0"/>
                  </a:moveTo>
                  <a:lnTo>
                    <a:pt x="1643048" y="0"/>
                  </a:lnTo>
                  <a:lnTo>
                    <a:pt x="1643048" y="861102"/>
                  </a:lnTo>
                  <a:lnTo>
                    <a:pt x="0" y="861102"/>
                  </a:lnTo>
                  <a:close/>
                </a:path>
              </a:pathLst>
            </a:custGeom>
            <a:solidFill>
              <a:srgbClr val="00BFA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643048" cy="8992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6439294" y="6193244"/>
            <a:ext cx="6168479" cy="3602837"/>
            <a:chOff x="0" y="0"/>
            <a:chExt cx="1624620" cy="948895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624620" cy="948895"/>
            </a:xfrm>
            <a:custGeom>
              <a:avLst/>
              <a:gdLst/>
              <a:ahLst/>
              <a:cxnLst/>
              <a:rect l="l" t="t" r="r" b="b"/>
              <a:pathLst>
                <a:path w="1624620" h="948895">
                  <a:moveTo>
                    <a:pt x="0" y="0"/>
                  </a:moveTo>
                  <a:lnTo>
                    <a:pt x="1624620" y="0"/>
                  </a:lnTo>
                  <a:lnTo>
                    <a:pt x="1624620" y="948895"/>
                  </a:lnTo>
                  <a:lnTo>
                    <a:pt x="0" y="948895"/>
                  </a:lnTo>
                  <a:close/>
                </a:path>
              </a:pathLst>
            </a:custGeom>
            <a:solidFill>
              <a:srgbClr val="00BFA8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624620" cy="9869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1201584" y="3193836"/>
            <a:ext cx="4755536" cy="6879618"/>
          </a:xfrm>
          <a:custGeom>
            <a:avLst/>
            <a:gdLst/>
            <a:ahLst/>
            <a:cxnLst/>
            <a:rect l="l" t="t" r="r" b="b"/>
            <a:pathLst>
              <a:path w="4755536" h="6879618">
                <a:moveTo>
                  <a:pt x="0" y="0"/>
                </a:moveTo>
                <a:lnTo>
                  <a:pt x="4755536" y="0"/>
                </a:lnTo>
                <a:lnTo>
                  <a:pt x="4755536" y="6879618"/>
                </a:lnTo>
                <a:lnTo>
                  <a:pt x="0" y="68796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2880882" y="2630561"/>
            <a:ext cx="5098009" cy="7106316"/>
          </a:xfrm>
          <a:custGeom>
            <a:avLst/>
            <a:gdLst/>
            <a:ahLst/>
            <a:cxnLst/>
            <a:rect l="l" t="t" r="r" b="b"/>
            <a:pathLst>
              <a:path w="5098009" h="7106316">
                <a:moveTo>
                  <a:pt x="0" y="0"/>
                </a:moveTo>
                <a:lnTo>
                  <a:pt x="5098009" y="0"/>
                </a:lnTo>
                <a:lnTo>
                  <a:pt x="5098009" y="7106316"/>
                </a:lnTo>
                <a:lnTo>
                  <a:pt x="0" y="71063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/>
          <p:cNvSpPr txBox="1"/>
          <p:nvPr/>
        </p:nvSpPr>
        <p:spPr>
          <a:xfrm>
            <a:off x="914777" y="586136"/>
            <a:ext cx="16922341" cy="18256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0"/>
              </a:lnSpc>
            </a:pPr>
            <a:r>
              <a:rPr lang="en-US" sz="7000" b="1" spc="-476">
                <a:solidFill>
                  <a:srgbClr val="1C646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Control Strategy 4 - Infection Control in Healthcare Settings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01584" y="2590728"/>
            <a:ext cx="3014607" cy="5651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999"/>
              </a:lnSpc>
            </a:pPr>
            <a:r>
              <a:rPr lang="en-US" sz="2499" b="1">
                <a:solidFill>
                  <a:srgbClr val="33312B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Hospital Protocol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05273" y="2828853"/>
            <a:ext cx="5596783" cy="2788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</a:pPr>
            <a:r>
              <a:rPr lang="en-US" sz="18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Application to Mr. Patel</a:t>
            </a: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Infection control measures were initiated by A&amp;E admission (Public Health England (PHE, 2015). </a:t>
            </a: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Avoids nosocomial infection of the susceptible patients (NHS England, 2024). </a:t>
            </a:r>
          </a:p>
          <a:p>
            <a:pPr marL="431799" lvl="1" indent="-215899" algn="l">
              <a:lnSpc>
                <a:spcPts val="2799"/>
              </a:lnSpc>
              <a:buFont typeface="Arial"/>
              <a:buChar char="•"/>
            </a:pPr>
            <a:r>
              <a:rPr lang="en-US" sz="19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Protecting the staff is necessary (Public Health England, 2024).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741793" y="6562737"/>
            <a:ext cx="5523744" cy="2872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 dirty="0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Community Setting</a:t>
            </a:r>
          </a:p>
          <a:p>
            <a:pPr algn="l">
              <a:lnSpc>
                <a:spcPts val="2800"/>
              </a:lnSpc>
            </a:pPr>
            <a:endParaRPr lang="en-US" sz="2000" b="1" dirty="0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Shared flat (open windows) ventilation.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dirty="0" err="1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Minimised</a:t>
            </a: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social interaction in the time of infection. </a:t>
            </a:r>
          </a:p>
          <a:p>
            <a:pPr marL="431801" lvl="1" indent="-215900" algn="l">
              <a:lnSpc>
                <a:spcPts val="2800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Go back to college only when TB team clearance (UK Health Security Agency, 2021).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26795" cy="10287000"/>
            <a:chOff x="0" y="0"/>
            <a:chExt cx="13874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744" cy="2709333"/>
            </a:xfrm>
            <a:custGeom>
              <a:avLst/>
              <a:gdLst/>
              <a:ahLst/>
              <a:cxnLst/>
              <a:rect l="l" t="t" r="r" b="b"/>
              <a:pathLst>
                <a:path w="138744" h="2709333">
                  <a:moveTo>
                    <a:pt x="0" y="0"/>
                  </a:moveTo>
                  <a:lnTo>
                    <a:pt x="138744" y="0"/>
                  </a:lnTo>
                  <a:lnTo>
                    <a:pt x="13874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0BA9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874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379603" y="2590605"/>
            <a:ext cx="15879697" cy="6909875"/>
            <a:chOff x="0" y="0"/>
            <a:chExt cx="4182307" cy="181988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182307" cy="1819885"/>
            </a:xfrm>
            <a:custGeom>
              <a:avLst/>
              <a:gdLst/>
              <a:ahLst/>
              <a:cxnLst/>
              <a:rect l="l" t="t" r="r" b="b"/>
              <a:pathLst>
                <a:path w="4182307" h="1819885">
                  <a:moveTo>
                    <a:pt x="0" y="0"/>
                  </a:moveTo>
                  <a:lnTo>
                    <a:pt x="4182307" y="0"/>
                  </a:lnTo>
                  <a:lnTo>
                    <a:pt x="4182307" y="1819885"/>
                  </a:lnTo>
                  <a:lnTo>
                    <a:pt x="0" y="1819885"/>
                  </a:lnTo>
                  <a:close/>
                </a:path>
              </a:pathLst>
            </a:custGeom>
            <a:solidFill>
              <a:srgbClr val="8CEDD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182307" cy="18579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86898" y="674363"/>
            <a:ext cx="17506573" cy="918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6900" b="1" spc="-469">
                <a:solidFill>
                  <a:srgbClr val="1C646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Critical Evaluation of UK TB Control Strategies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088165" y="3329757"/>
            <a:ext cx="14545529" cy="527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Strength: 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endParaRPr lang="en-US" sz="2299" b="1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2939"/>
              </a:lnSpc>
              <a:spcBef>
                <a:spcPct val="0"/>
              </a:spcBef>
            </a:pPr>
            <a:r>
              <a:rPr lang="en-US" sz="20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1: Intricate contact tracing framework (NICE, 2016). </a:t>
            </a:r>
          </a:p>
          <a:p>
            <a:pPr algn="l">
              <a:lnSpc>
                <a:spcPts val="2939"/>
              </a:lnSpc>
              <a:spcBef>
                <a:spcPct val="0"/>
              </a:spcBef>
            </a:pPr>
            <a:r>
              <a:rPr lang="en-US" sz="20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2: Free NHS care to everyone (even a migrant) (NHS England, 2024b). </a:t>
            </a:r>
          </a:p>
          <a:p>
            <a:pPr algn="l">
              <a:lnSpc>
                <a:spcPts val="2939"/>
              </a:lnSpc>
              <a:spcBef>
                <a:spcPct val="0"/>
              </a:spcBef>
            </a:pPr>
            <a:r>
              <a:rPr lang="en-US" sz="20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3: Specialist nurses and TB clinics ( NHS Bradford teaching Hospitals, 2024).</a:t>
            </a:r>
          </a:p>
          <a:p>
            <a:pPr algn="l">
              <a:lnSpc>
                <a:spcPts val="2939"/>
              </a:lnSpc>
              <a:spcBef>
                <a:spcPct val="0"/>
              </a:spcBef>
            </a:pPr>
            <a:endParaRPr lang="en-US" sz="20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 b="1">
                <a:solidFill>
                  <a:srgbClr val="000000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Limitations / Challenges</a:t>
            </a:r>
          </a:p>
          <a:p>
            <a:pPr algn="l">
              <a:lnSpc>
                <a:spcPts val="2939"/>
              </a:lnSpc>
              <a:spcBef>
                <a:spcPct val="0"/>
              </a:spcBef>
            </a:pPr>
            <a:endParaRPr lang="en-US" sz="2299" b="1">
              <a:solidFill>
                <a:srgbClr val="000000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  <a:p>
            <a:pPr algn="l">
              <a:lnSpc>
                <a:spcPts val="2939"/>
              </a:lnSpc>
              <a:spcBef>
                <a:spcPct val="0"/>
              </a:spcBef>
            </a:pPr>
            <a:r>
              <a:rPr lang="en-US" sz="20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1: Overcrowding housing: The example of Mr. Patel (6 adults, 2-bed flat) indicates the effects of housing crisis on TB control. 2: Deprivation Link: TB 6x higher in majorly deprived regions, which is not something that can be controlled by healthcare. </a:t>
            </a:r>
          </a:p>
          <a:p>
            <a:pPr algn="l">
              <a:lnSpc>
                <a:spcPts val="2939"/>
              </a:lnSpc>
              <a:spcBef>
                <a:spcPct val="0"/>
              </a:spcBef>
            </a:pPr>
            <a:r>
              <a:rPr lang="en-US" sz="20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3: Late presentation: Mr. Patel waited 2 months before he sought assistance. </a:t>
            </a:r>
          </a:p>
          <a:p>
            <a:pPr algn="l">
              <a:lnSpc>
                <a:spcPts val="2939"/>
              </a:lnSpc>
              <a:spcBef>
                <a:spcPct val="0"/>
              </a:spcBef>
            </a:pPr>
            <a:r>
              <a:rPr lang="en-US" sz="20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4: Migrant health: 14x increased rates amongst non-UK born population, barriers to access (Hicks, 2025).</a:t>
            </a:r>
          </a:p>
          <a:p>
            <a:pPr algn="l">
              <a:lnSpc>
                <a:spcPts val="2939"/>
              </a:lnSpc>
              <a:spcBef>
                <a:spcPct val="0"/>
              </a:spcBef>
            </a:pPr>
            <a:endParaRPr lang="en-US" sz="20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526795" cy="10287000"/>
            <a:chOff x="0" y="0"/>
            <a:chExt cx="138744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744" cy="2709333"/>
            </a:xfrm>
            <a:custGeom>
              <a:avLst/>
              <a:gdLst/>
              <a:ahLst/>
              <a:cxnLst/>
              <a:rect l="l" t="t" r="r" b="b"/>
              <a:pathLst>
                <a:path w="138744" h="2709333">
                  <a:moveTo>
                    <a:pt x="0" y="0"/>
                  </a:moveTo>
                  <a:lnTo>
                    <a:pt x="138744" y="0"/>
                  </a:lnTo>
                  <a:lnTo>
                    <a:pt x="138744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0BA9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8744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86898" y="1592587"/>
            <a:ext cx="17127264" cy="8315204"/>
            <a:chOff x="0" y="0"/>
            <a:chExt cx="4510884" cy="219001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4510884" cy="2190013"/>
            </a:xfrm>
            <a:custGeom>
              <a:avLst/>
              <a:gdLst/>
              <a:ahLst/>
              <a:cxnLst/>
              <a:rect l="l" t="t" r="r" b="b"/>
              <a:pathLst>
                <a:path w="4510884" h="2190013">
                  <a:moveTo>
                    <a:pt x="0" y="0"/>
                  </a:moveTo>
                  <a:lnTo>
                    <a:pt x="4510884" y="0"/>
                  </a:lnTo>
                  <a:lnTo>
                    <a:pt x="4510884" y="2190013"/>
                  </a:lnTo>
                  <a:lnTo>
                    <a:pt x="0" y="2190013"/>
                  </a:lnTo>
                  <a:close/>
                </a:path>
              </a:pathLst>
            </a:custGeom>
            <a:solidFill>
              <a:srgbClr val="8CEDD1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4510884" cy="222811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86898" y="674363"/>
            <a:ext cx="17506573" cy="918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900"/>
              </a:lnSpc>
            </a:pPr>
            <a:r>
              <a:rPr lang="en-US" sz="6900" b="1" spc="-469">
                <a:solidFill>
                  <a:srgbClr val="1C646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References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48823" y="1844561"/>
            <a:ext cx="16760824" cy="7386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CDC (2024). Directly Observed Therapy. [online] www.cdc.gov. Available at: https://www.cdc.gov/tb/webcourses/TB101/page16489.html.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Chen, X., Peng, Y., Zhou, L., Wang, F., Chen, B. and Qu, Y. (2023). The necessity for enhancing awareness of tuberculosis starting from the early college semesters: empirical evidence from a cross-sectional research. Frontiers in Public Health, 11.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doi:https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://doi.org/10.3389/fpubh.2023.1272494.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Global TB (2024). Infection Control. [online] Rutgers.edu. Available at: https://globaltb.njms.rutgers.edu/abouttb/infection.php.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Gov.UK (2025). Tuberculosis (TB): migrant health guide. [online] GOV.UK. Available at: https://www.gov.uk/guidance/tuberculosis-tb-migrant-health-guide.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Health and Human services (2019). Multilingual Resources. [online] Michigan.gov. Available at: https://www.michigan.gov/mdhhs/keep-mi-healthy/infectious-diseases/tb/forthepublic/foreignlang [Accessed 10 Mar. 2026].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Hicks, D.R. (2025). Drug-Resistant TB at Record Levels in England. [online] Medscape. Available at: https://www.medscape.com/viewarticle/drug-resistant-tb-record-levels-england-2025a1000rd6.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Lee, J.-Y., Kwon, N., Goo, G. and Cho, S. (2022). Inadequate housing and pulmonary tuberculosis: a systematic review. BMC Public Health, [online] 22(1).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doi:https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://doi.org/10.1186/s12889-022-12879-6.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National Institute for Health and Care Excellence (2026). Recommendations | Tuberculosis | Guidance | NICE. [online] Nice.org.uk. Available at: https://www.nice.org.uk/guidance/ng33/chapter/recommendations.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NHS (2025). Management of patients with Tuberculosis Policy V2.0. [online] Available at: https://doclibrary-rcht.cornwall.nhs.uk/DocumentsLibrary/RoyalCornwallHospitalsTrust/Clinical/InfectionPreventionAndControl/ManagementOfPatientsWithTuberculosisPolicy.pdf.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NHS Bradford teaching Hospitals (2024). TB Nursing Team – Bradford Teaching Hospitals NHS Foundation Trust. [online]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bradfordhospital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. Available at: https://www.bradfordhospitals.nhs.uk/tb-nursing-team/.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NHS England (2024a). National infection prevention and control manual for England. [online] Available at: https://www.england.nhs.uk/wp-content/uploads/2022/04/PRN00908-national-infection-prevention-and-control-manual-for-england-v2.10.pdf.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NHS England (2024b). NHS England» Tuberculosis Programme. [online] www.england.nhs.uk. Available at: https://www.england.nhs.uk/ourwork/prevention/tuberculosis-programme/.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NHS University Hospitals of Liverpool Group (2024). Annual Health Surveillance :: NHS University Hospitals of Liverpool Group. [online] NHS University Hospitals of Liverpool Group. Available at: https://www.uhliverpool.nhs.uk/staff-hub/working-us/6953/annual-health-surveillance?sort=title&amp;dir=desc.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NICE (2016). Overview | Tuberculosis | Guidance | NICE. [online] Nice.org.uk. Available at: https://www.nice.org.uk/guidance/NG33.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Ntandazo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Dlatu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, Urgent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Tsuro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, Faye, L.M.,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Mojisola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 Clara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Hosu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,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Sisulu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, W.,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Sineke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Ncomeka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 and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Teke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Apalata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 (2025). Toward community-driven tuberculosis education: findings from a knowledge and engagement pilot survey in the rural community of Eastern Cape, South Africa. Frontiers in Public Health, [online] 13. </a:t>
            </a:r>
            <a:r>
              <a:rPr lang="en-US" sz="1300" dirty="0" err="1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doi:https</a:t>
            </a: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://doi.org/10.3389/fpubh.2025.1671871.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Public Health England (2016). Health matters: reducing the burden of tuberculosis. [online] GOV.UK. Available at: https://www.gov.uk/government/publications/health-matters-reducing-the-burden-of-tuberculosis/health-matters-reducing-the-burden-of-tuberculosis.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Public Health England (2024). TB in the workplace Information for all employers. [online] Available at: https://assets.publishing.service.gov.uk/media/66bf5bc4885e2bf285cc3884/Withdrawn_NKS_-_TB_and_Occupational_Health_-_280714_edited_by_CT_4_-_AR_-_010814.pdf.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Public Health England (PHE (2015). Public Health Profiles. [online] Phe.org.uk. Available at: https://fingertips.phe.org.uk/profile/tb-monitoring.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UK Health Security Agency (2021). Ventilation to reduce the spread of respiratory infections, including COVID-19. [online] GOV.UK. Available at: https://www.gov.uk/guidance/ventilation-to-reduce-the-spread-of-respiratory-infections-including-covid-19.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UK Health Security Agency (2023). Tuberculosis (TB): action plan for England, 2021 to 2026. [online] GOV.UK. Available at: https://www.gov.uk/government/publications/tuberculosis-tb-action-plan-for-england/tuberculosis-tb-action-plan-for-england-2021-to-2026.</a:t>
            </a:r>
          </a:p>
          <a:p>
            <a:pPr algn="l">
              <a:lnSpc>
                <a:spcPts val="1820"/>
              </a:lnSpc>
              <a:spcBef>
                <a:spcPct val="0"/>
              </a:spcBef>
            </a:pPr>
            <a:r>
              <a:rPr lang="en-US" sz="1300" dirty="0">
                <a:solidFill>
                  <a:srgbClr val="1C6460"/>
                </a:solidFill>
                <a:latin typeface="Open Sauce"/>
                <a:ea typeface="Open Sauce"/>
                <a:cs typeface="Open Sauce"/>
                <a:sym typeface="Open Sauce"/>
              </a:rPr>
              <a:t>UKHSA (2024). Tuberculosis prevention, England, 2023. [online] GOV.UK. Available at: https://www.gov.uk/government/publications/tuberculosis-in-england-2024-report/tuberculosis-prevention-england-2023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363711" cy="10287000"/>
            <a:chOff x="0" y="0"/>
            <a:chExt cx="359167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59167" cy="2709333"/>
            </a:xfrm>
            <a:custGeom>
              <a:avLst/>
              <a:gdLst/>
              <a:ahLst/>
              <a:cxnLst/>
              <a:rect l="l" t="t" r="r" b="b"/>
              <a:pathLst>
                <a:path w="359167" h="2709333">
                  <a:moveTo>
                    <a:pt x="0" y="0"/>
                  </a:moveTo>
                  <a:lnTo>
                    <a:pt x="359167" y="0"/>
                  </a:lnTo>
                  <a:lnTo>
                    <a:pt x="35916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50BA9E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59167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714561" y="7359331"/>
            <a:ext cx="5574236" cy="4114800"/>
          </a:xfrm>
          <a:custGeom>
            <a:avLst/>
            <a:gdLst/>
            <a:ahLst/>
            <a:cxnLst/>
            <a:rect l="l" t="t" r="r" b="b"/>
            <a:pathLst>
              <a:path w="5574236" h="4114800">
                <a:moveTo>
                  <a:pt x="0" y="0"/>
                </a:moveTo>
                <a:lnTo>
                  <a:pt x="5574236" y="0"/>
                </a:lnTo>
                <a:lnTo>
                  <a:pt x="557423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3577740">
            <a:off x="8126361" y="-726943"/>
            <a:ext cx="891293" cy="2566551"/>
          </a:xfrm>
          <a:custGeom>
            <a:avLst/>
            <a:gdLst/>
            <a:ahLst/>
            <a:cxnLst/>
            <a:rect l="l" t="t" r="r" b="b"/>
            <a:pathLst>
              <a:path w="891293" h="2566551">
                <a:moveTo>
                  <a:pt x="0" y="0"/>
                </a:moveTo>
                <a:lnTo>
                  <a:pt x="891293" y="0"/>
                </a:lnTo>
                <a:lnTo>
                  <a:pt x="891293" y="2566552"/>
                </a:lnTo>
                <a:lnTo>
                  <a:pt x="0" y="256655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6972489" y="4804847"/>
            <a:ext cx="2631023" cy="2554484"/>
          </a:xfrm>
          <a:custGeom>
            <a:avLst/>
            <a:gdLst/>
            <a:ahLst/>
            <a:cxnLst/>
            <a:rect l="l" t="t" r="r" b="b"/>
            <a:pathLst>
              <a:path w="2631023" h="2554484">
                <a:moveTo>
                  <a:pt x="0" y="0"/>
                </a:moveTo>
                <a:lnTo>
                  <a:pt x="2631022" y="0"/>
                </a:lnTo>
                <a:lnTo>
                  <a:pt x="2631022" y="2554484"/>
                </a:lnTo>
                <a:lnTo>
                  <a:pt x="0" y="255448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rot="470881">
            <a:off x="12508481" y="2753559"/>
            <a:ext cx="4337917" cy="6345357"/>
          </a:xfrm>
          <a:custGeom>
            <a:avLst/>
            <a:gdLst/>
            <a:ahLst/>
            <a:cxnLst/>
            <a:rect l="l" t="t" r="r" b="b"/>
            <a:pathLst>
              <a:path w="4337917" h="6345357">
                <a:moveTo>
                  <a:pt x="0" y="0"/>
                </a:moveTo>
                <a:lnTo>
                  <a:pt x="4337917" y="0"/>
                </a:lnTo>
                <a:lnTo>
                  <a:pt x="4337917" y="6345358"/>
                </a:lnTo>
                <a:lnTo>
                  <a:pt x="0" y="634535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 rot="876049">
            <a:off x="1897338" y="9070500"/>
            <a:ext cx="1716660" cy="1666720"/>
          </a:xfrm>
          <a:custGeom>
            <a:avLst/>
            <a:gdLst/>
            <a:ahLst/>
            <a:cxnLst/>
            <a:rect l="l" t="t" r="r" b="b"/>
            <a:pathLst>
              <a:path w="1716660" h="1666720">
                <a:moveTo>
                  <a:pt x="0" y="0"/>
                </a:moveTo>
                <a:lnTo>
                  <a:pt x="1716660" y="0"/>
                </a:lnTo>
                <a:lnTo>
                  <a:pt x="1716660" y="1666721"/>
                </a:lnTo>
                <a:lnTo>
                  <a:pt x="0" y="166672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Freeform 10"/>
          <p:cNvSpPr/>
          <p:nvPr/>
        </p:nvSpPr>
        <p:spPr>
          <a:xfrm rot="-4532436">
            <a:off x="15284324" y="317926"/>
            <a:ext cx="2434710" cy="2294715"/>
          </a:xfrm>
          <a:custGeom>
            <a:avLst/>
            <a:gdLst/>
            <a:ahLst/>
            <a:cxnLst/>
            <a:rect l="l" t="t" r="r" b="b"/>
            <a:pathLst>
              <a:path w="2434710" h="2294715">
                <a:moveTo>
                  <a:pt x="0" y="0"/>
                </a:moveTo>
                <a:lnTo>
                  <a:pt x="2434710" y="0"/>
                </a:lnTo>
                <a:lnTo>
                  <a:pt x="2434710" y="2294714"/>
                </a:lnTo>
                <a:lnTo>
                  <a:pt x="0" y="2294714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rot="1611455">
            <a:off x="8326377" y="8732591"/>
            <a:ext cx="2080092" cy="2057400"/>
          </a:xfrm>
          <a:custGeom>
            <a:avLst/>
            <a:gdLst/>
            <a:ahLst/>
            <a:cxnLst/>
            <a:rect l="l" t="t" r="r" b="b"/>
            <a:pathLst>
              <a:path w="2080092" h="2057400">
                <a:moveTo>
                  <a:pt x="0" y="0"/>
                </a:moveTo>
                <a:lnTo>
                  <a:pt x="2080092" y="0"/>
                </a:lnTo>
                <a:lnTo>
                  <a:pt x="2080092" y="2057400"/>
                </a:lnTo>
                <a:lnTo>
                  <a:pt x="0" y="205740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>
            <a:off x="1689532" y="597081"/>
            <a:ext cx="367784" cy="391260"/>
          </a:xfrm>
          <a:custGeom>
            <a:avLst/>
            <a:gdLst/>
            <a:ahLst/>
            <a:cxnLst/>
            <a:rect l="l" t="t" r="r" b="b"/>
            <a:pathLst>
              <a:path w="367784" h="391260">
                <a:moveTo>
                  <a:pt x="0" y="0"/>
                </a:moveTo>
                <a:lnTo>
                  <a:pt x="367784" y="0"/>
                </a:lnTo>
                <a:lnTo>
                  <a:pt x="367784" y="391260"/>
                </a:lnTo>
                <a:lnTo>
                  <a:pt x="0" y="391260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TextBox 13"/>
          <p:cNvSpPr txBox="1"/>
          <p:nvPr/>
        </p:nvSpPr>
        <p:spPr>
          <a:xfrm>
            <a:off x="2122532" y="3528580"/>
            <a:ext cx="11202201" cy="193037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499"/>
              </a:lnSpc>
            </a:pPr>
            <a:r>
              <a:rPr lang="en-US" sz="14499" b="1" spc="-985">
                <a:solidFill>
                  <a:srgbClr val="1C6460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Thank You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2122532" y="5642904"/>
            <a:ext cx="7781965" cy="878371"/>
            <a:chOff x="0" y="0"/>
            <a:chExt cx="2049571" cy="23134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049571" cy="231340"/>
            </a:xfrm>
            <a:custGeom>
              <a:avLst/>
              <a:gdLst/>
              <a:ahLst/>
              <a:cxnLst/>
              <a:rect l="l" t="t" r="r" b="b"/>
              <a:pathLst>
                <a:path w="2049571" h="231340">
                  <a:moveTo>
                    <a:pt x="50738" y="0"/>
                  </a:moveTo>
                  <a:lnTo>
                    <a:pt x="1998833" y="0"/>
                  </a:lnTo>
                  <a:cubicBezTo>
                    <a:pt x="2026855" y="0"/>
                    <a:pt x="2049571" y="22716"/>
                    <a:pt x="2049571" y="50738"/>
                  </a:cubicBezTo>
                  <a:lnTo>
                    <a:pt x="2049571" y="180603"/>
                  </a:lnTo>
                  <a:cubicBezTo>
                    <a:pt x="2049571" y="194059"/>
                    <a:pt x="2044225" y="206965"/>
                    <a:pt x="2034710" y="216480"/>
                  </a:cubicBezTo>
                  <a:cubicBezTo>
                    <a:pt x="2025195" y="225995"/>
                    <a:pt x="2012290" y="231340"/>
                    <a:pt x="1998833" y="231340"/>
                  </a:cubicBezTo>
                  <a:lnTo>
                    <a:pt x="50738" y="231340"/>
                  </a:lnTo>
                  <a:cubicBezTo>
                    <a:pt x="22716" y="231340"/>
                    <a:pt x="0" y="208624"/>
                    <a:pt x="0" y="180603"/>
                  </a:cubicBezTo>
                  <a:lnTo>
                    <a:pt x="0" y="50738"/>
                  </a:lnTo>
                  <a:cubicBezTo>
                    <a:pt x="0" y="22716"/>
                    <a:pt x="22716" y="0"/>
                    <a:pt x="50738" y="0"/>
                  </a:cubicBezTo>
                  <a:close/>
                </a:path>
              </a:pathLst>
            </a:custGeom>
            <a:solidFill>
              <a:srgbClr val="1C646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2049571" cy="2694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2583049" y="5865899"/>
            <a:ext cx="7321447" cy="5085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99"/>
              </a:lnSpc>
            </a:pPr>
            <a:r>
              <a:rPr lang="en-US" sz="3899" b="1">
                <a:solidFill>
                  <a:srgbClr val="FFFFFF"/>
                </a:solidFill>
                <a:latin typeface="Open Sauce Semi-Bold"/>
                <a:ea typeface="Open Sauce Semi-Bold"/>
                <a:cs typeface="Open Sauce Semi-Bold"/>
                <a:sym typeface="Open Sauce Semi-Bold"/>
              </a:rPr>
              <a:t>Thank you for your attention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922</TotalTime>
  <Words>1480</Words>
  <Application>Microsoft Macintosh PowerPoint</Application>
  <PresentationFormat>Custom</PresentationFormat>
  <Paragraphs>83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Open Sauce Semi-Bold</vt:lpstr>
      <vt:lpstr>Open Sauce Bold</vt:lpstr>
      <vt:lpstr>Open Sauce</vt:lpstr>
      <vt:lpstr>Open Sauce Light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Teal and White Illustrative Microbiology Education Presentation</dc:title>
  <dc:creator>Talha</dc:creator>
  <cp:lastModifiedBy>justyna gajewska</cp:lastModifiedBy>
  <cp:revision>7</cp:revision>
  <dcterms:created xsi:type="dcterms:W3CDTF">2006-08-16T00:00:00Z</dcterms:created>
  <dcterms:modified xsi:type="dcterms:W3CDTF">2026-03-18T22:42:50Z</dcterms:modified>
  <dc:identifier>DAHDkq3tC4c</dc:identifier>
</cp:coreProperties>
</file>