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  <p:sldId id="258" r:id="rId7"/>
    <p:sldId id="261" r:id="rId8"/>
    <p:sldId id="262" r:id="rId9"/>
    <p:sldId id="259" r:id="rId10"/>
    <p:sldId id="260" r:id="rId11"/>
    <p:sldId id="263" r:id="rId12"/>
    <p:sldId id="264" r:id="rId13"/>
    <p:sldId id="265" r:id="rId14"/>
    <p:sldId id="273" r:id="rId15"/>
    <p:sldId id="266" r:id="rId16"/>
    <p:sldId id="267" r:id="rId17"/>
    <p:sldId id="268" r:id="rId18"/>
    <p:sldId id="269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32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04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12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367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635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769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7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061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911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385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236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BA932-271D-48F6-8ABC-110F5BAB987E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A02B7A-FBF5-43AB-A72A-372513DEDC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71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4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  <p:pic>
        <p:nvPicPr>
          <p:cNvPr id="6" name="Picture 5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pic>
        <p:nvPicPr>
          <p:cNvPr id="1026" name="Picture 2" descr="http://www.coreecs.co.uk/Media/COREECS/Website-Content-Images/Services/Project-Management-Task-Boar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065" y="992807"/>
            <a:ext cx="7578790" cy="4717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2021183" y="306649"/>
            <a:ext cx="51016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MANAGEMENT PRINCIPLES</a:t>
            </a:r>
            <a:endParaRPr lang="en-US" sz="32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354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719631" y="1115622"/>
            <a:ext cx="25260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EXERCISE 1</a:t>
            </a:r>
            <a:endParaRPr lang="en-US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3448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Join in groups of 15-20 people</a:t>
            </a:r>
          </a:p>
          <a:p>
            <a:endParaRPr lang="en-GB" dirty="0"/>
          </a:p>
          <a:p>
            <a:r>
              <a:rPr lang="en-GB" dirty="0" smtClean="0"/>
              <a:t>You have the task to build the idea of MANAGEMENT</a:t>
            </a:r>
          </a:p>
          <a:p>
            <a:endParaRPr lang="en-GB" dirty="0"/>
          </a:p>
          <a:p>
            <a:r>
              <a:rPr lang="en-GB" dirty="0" smtClean="0"/>
              <a:t>You have to use all the cards, or decide why you reject any of them</a:t>
            </a:r>
          </a:p>
          <a:p>
            <a:endParaRPr lang="en-GB" dirty="0"/>
          </a:p>
          <a:p>
            <a:r>
              <a:rPr lang="en-GB" dirty="0" smtClean="0"/>
              <a:t>20 minutes for this task</a:t>
            </a:r>
            <a:endParaRPr lang="en-GB" dirty="0"/>
          </a:p>
        </p:txBody>
      </p:sp>
      <p:pic>
        <p:nvPicPr>
          <p:cNvPr id="1026" name="Picture 2" descr="http://www.atmosfera.unam.mx/cclimat/Discusi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25527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926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4717" y="1668286"/>
            <a:ext cx="7992888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ANALYSIS OF:</a:t>
            </a:r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dirty="0" smtClean="0"/>
              <a:t>Position and movement when discussing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dirty="0" smtClean="0"/>
              <a:t>Who participated more, who less and who did not participate and why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dirty="0" smtClean="0"/>
              <a:t>Level of discussion and way of arguing. Styles of leadership</a:t>
            </a:r>
          </a:p>
          <a:p>
            <a:pPr marL="285750" indent="-285750">
              <a:spcAft>
                <a:spcPts val="1200"/>
              </a:spcAft>
              <a:buFontTx/>
              <a:buChar char="-"/>
            </a:pPr>
            <a:r>
              <a:rPr lang="en-GB" dirty="0" smtClean="0"/>
              <a:t>Arguments for rejecting or accepting cards. Who imposed his criteria and how</a:t>
            </a:r>
          </a:p>
          <a:p>
            <a:pPr marL="285750" indent="-285750">
              <a:buFontTx/>
              <a:buChar char="-"/>
            </a:pPr>
            <a:endParaRPr lang="en-GB" dirty="0" smtClean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70453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6631" y="1650245"/>
            <a:ext cx="2952328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AUTHORITY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708173" y="4148928"/>
            <a:ext cx="196355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extrusionH="57150"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4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</a:rPr>
              <a:t>POWER</a:t>
            </a:r>
            <a:endParaRPr lang="en-US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998607" y="5733256"/>
            <a:ext cx="27206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 smtClean="0">
                <a:ln/>
                <a:solidFill>
                  <a:schemeClr val="accent3"/>
                </a:solidFill>
                <a:effectLst/>
              </a:rPr>
              <a:t>POLITICS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050" name="Picture 2" descr="http://ethicsunwrapped.utexas.edu/wp-content/uploads/2014/02/Thumbnail_ObediencetoAuthority_01_21_14_Version_01-1024x57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750097"/>
            <a:ext cx="4568420" cy="256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12manage.com/images/picture_french_raven_bases_social_pow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40" y="2678258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47275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79011" y="908720"/>
            <a:ext cx="50573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EMPOWERMENT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 descr="http://semanario.info/wp-content/uploads/2015/04/art-johnny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87" y="2094750"/>
            <a:ext cx="4763249" cy="476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4355976" y="2492896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 smtClean="0"/>
              <a:t>“Giving </a:t>
            </a:r>
            <a:r>
              <a:rPr lang="en-GB" sz="2000" dirty="0"/>
              <a:t>subordinates the </a:t>
            </a:r>
            <a:r>
              <a:rPr lang="en-GB" sz="2000" dirty="0" smtClean="0"/>
              <a:t>resources, both </a:t>
            </a:r>
            <a:r>
              <a:rPr lang="en-GB" sz="2000" dirty="0"/>
              <a:t>psychological and technical, to discover the varieties of power they themselves have and/or accumulate, and therefore which they can use on another’s </a:t>
            </a:r>
            <a:r>
              <a:rPr lang="en-GB" sz="2000" dirty="0" smtClean="0"/>
              <a:t>behalf”</a:t>
            </a:r>
          </a:p>
          <a:p>
            <a:endParaRPr lang="en-GB" sz="2000" dirty="0" smtClean="0"/>
          </a:p>
          <a:p>
            <a:pPr algn="r"/>
            <a:r>
              <a:rPr lang="en-GB" sz="2000" dirty="0" err="1" smtClean="0"/>
              <a:t>Neilsen’s</a:t>
            </a:r>
            <a:r>
              <a:rPr lang="en-GB" sz="2000" dirty="0" smtClean="0"/>
              <a:t> (1986)</a:t>
            </a:r>
            <a:endParaRPr lang="en-GB" sz="2000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01906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506685" y="4293096"/>
            <a:ext cx="3702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LEADERSHIP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4098" name="Picture 2" descr="http://static.guim.co.uk/sys-images/Guardian/Pix/pictures/2011/5/10/1305025773855/Leadership-abstract-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980728"/>
            <a:ext cx="5329382" cy="319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1081336" y="5546849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“the ability to empower and inspire people to achieve project success”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47275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58000" y="1412776"/>
            <a:ext cx="63925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Leadership and Management</a:t>
            </a:r>
            <a:endParaRPr lang="en-US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95466" y="2996952"/>
            <a:ext cx="5904656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Leadership is setting a new direction or vision for a group that they follow. 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Management controls or directs people/resources in a group according to principles that have been previously established.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01906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20197" y="654291"/>
            <a:ext cx="4203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Management Principles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051720" y="2996952"/>
            <a:ext cx="348059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Technical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Commercial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Financial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Security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Accounting</a:t>
            </a:r>
          </a:p>
          <a:p>
            <a:pPr marL="342900" lvl="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</a:rPr>
              <a:t>Managerial</a:t>
            </a:r>
            <a:endParaRPr lang="en-GB" sz="2400" b="1" dirty="0">
              <a:solidFill>
                <a:srgbClr val="C0000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971600" y="2276871"/>
            <a:ext cx="43220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Organizational Activities</a:t>
            </a:r>
            <a:endParaRPr lang="en-US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187624" y="1556792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Henri </a:t>
            </a:r>
            <a:r>
              <a:rPr lang="en-GB" sz="2000" dirty="0" err="1" smtClean="0"/>
              <a:t>Fayol</a:t>
            </a:r>
            <a:r>
              <a:rPr lang="en-GB" sz="2000" dirty="0" smtClean="0"/>
              <a:t> (1841-1925)</a:t>
            </a:r>
            <a:endParaRPr lang="en-GB" sz="2000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54847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20197" y="654291"/>
            <a:ext cx="4203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Management Principles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998" y="3718696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To manage is to:</a:t>
            </a:r>
          </a:p>
          <a:p>
            <a:endParaRPr lang="en-GB" sz="2400" dirty="0"/>
          </a:p>
        </p:txBody>
      </p:sp>
      <p:sp>
        <p:nvSpPr>
          <p:cNvPr id="9" name="Rounded Rectangle 8"/>
          <p:cNvSpPr/>
          <p:nvPr/>
        </p:nvSpPr>
        <p:spPr>
          <a:xfrm>
            <a:off x="4139203" y="1972290"/>
            <a:ext cx="3168497" cy="6646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PLAN</a:t>
            </a:r>
            <a:endParaRPr lang="en-GB" sz="2800" b="1" dirty="0"/>
          </a:p>
        </p:txBody>
      </p:sp>
      <p:sp>
        <p:nvSpPr>
          <p:cNvPr id="12" name="Rounded Rectangle 11"/>
          <p:cNvSpPr/>
          <p:nvPr/>
        </p:nvSpPr>
        <p:spPr>
          <a:xfrm>
            <a:off x="4139952" y="2838513"/>
            <a:ext cx="3168497" cy="664622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ORGANISE</a:t>
            </a:r>
            <a:endParaRPr lang="en-GB" sz="2800" b="1" dirty="0"/>
          </a:p>
        </p:txBody>
      </p:sp>
      <p:sp>
        <p:nvSpPr>
          <p:cNvPr id="13" name="Rounded Rectangle 12"/>
          <p:cNvSpPr/>
          <p:nvPr/>
        </p:nvSpPr>
        <p:spPr>
          <a:xfrm>
            <a:off x="4139202" y="3717032"/>
            <a:ext cx="3168497" cy="66462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COORDINATE</a:t>
            </a:r>
            <a:endParaRPr lang="en-GB" sz="2800" b="1" dirty="0"/>
          </a:p>
        </p:txBody>
      </p:sp>
      <p:sp>
        <p:nvSpPr>
          <p:cNvPr id="14" name="Rounded Rectangle 13"/>
          <p:cNvSpPr/>
          <p:nvPr/>
        </p:nvSpPr>
        <p:spPr>
          <a:xfrm>
            <a:off x="4139952" y="4581128"/>
            <a:ext cx="3168497" cy="664622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COMAND</a:t>
            </a:r>
            <a:endParaRPr lang="en-GB" sz="2800" b="1" dirty="0"/>
          </a:p>
        </p:txBody>
      </p:sp>
      <p:sp>
        <p:nvSpPr>
          <p:cNvPr id="15" name="Rounded Rectangle 14"/>
          <p:cNvSpPr/>
          <p:nvPr/>
        </p:nvSpPr>
        <p:spPr>
          <a:xfrm>
            <a:off x="4139952" y="5445224"/>
            <a:ext cx="3168497" cy="66462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CONTROL</a:t>
            </a:r>
            <a:endParaRPr lang="en-GB" sz="2800" b="1" dirty="0"/>
          </a:p>
        </p:txBody>
      </p:sp>
      <p:grpSp>
        <p:nvGrpSpPr>
          <p:cNvPr id="16" name="Group 1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06512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20197" y="654291"/>
            <a:ext cx="4203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Management Principles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20197" y="1628800"/>
            <a:ext cx="49982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General Principles of Management</a:t>
            </a:r>
          </a:p>
          <a:p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2007076" y="2385431"/>
            <a:ext cx="583264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dirty="0"/>
              <a:t>Division of </a:t>
            </a:r>
            <a:r>
              <a:rPr lang="en-GB" dirty="0" smtClean="0"/>
              <a:t>work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Authority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Discipline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dirty="0"/>
              <a:t>Unity of </a:t>
            </a:r>
            <a:r>
              <a:rPr lang="en-GB" dirty="0" smtClean="0"/>
              <a:t>command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dirty="0"/>
              <a:t>Unity of </a:t>
            </a:r>
            <a:r>
              <a:rPr lang="en-GB" dirty="0" smtClean="0"/>
              <a:t>direction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dirty="0"/>
              <a:t>Subordination of individual interest to general </a:t>
            </a:r>
            <a:r>
              <a:rPr lang="en-GB" dirty="0" smtClean="0"/>
              <a:t>interest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Remuneration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Centralisation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Scalar chain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Order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Equity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dirty="0"/>
              <a:t>Stability of </a:t>
            </a:r>
            <a:r>
              <a:rPr lang="en-GB" dirty="0" smtClean="0"/>
              <a:t>tenure (people should not enter and exit the company frequently)</a:t>
            </a:r>
            <a:endParaRPr lang="en-GB" dirty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Initiative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Esprit </a:t>
            </a:r>
            <a:r>
              <a:rPr lang="en-GB" dirty="0"/>
              <a:t>de </a:t>
            </a:r>
            <a:r>
              <a:rPr lang="en-GB" dirty="0" smtClean="0"/>
              <a:t>corps (feeling of pride and mutual loyalty)</a:t>
            </a:r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97776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202" y="663915"/>
            <a:ext cx="66141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Management in Construction projects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16377" y="2960577"/>
            <a:ext cx="680413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Characteristics of construction projects?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Tasks for a project manager?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Skills for a project manager?</a:t>
            </a:r>
            <a:endParaRPr lang="en-GB" sz="2800" dirty="0"/>
          </a:p>
        </p:txBody>
      </p:sp>
      <p:sp>
        <p:nvSpPr>
          <p:cNvPr id="9" name="Rectangle 8"/>
          <p:cNvSpPr/>
          <p:nvPr/>
        </p:nvSpPr>
        <p:spPr>
          <a:xfrm>
            <a:off x="899591" y="1812246"/>
            <a:ext cx="18553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Exercise 2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79716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202" y="663915"/>
            <a:ext cx="66141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Management in Construction projects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998" y="1333059"/>
            <a:ext cx="68041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Characteristics of construction projects (CIOB, 2002)</a:t>
            </a:r>
          </a:p>
          <a:p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971600" y="1913242"/>
            <a:ext cx="72008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 smtClean="0"/>
              <a:t>Fragmentation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Different works contracted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Separation between designer and constructor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Wide range of specialists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Different team for every project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Technology involved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Different locations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Variable complexity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Changing logistics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Exposure to weather conditions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Every project is different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Organization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Participants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Site conditions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Technology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Uncertainty during the project life cycle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The project can change due to external circumstances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64683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202" y="663915"/>
            <a:ext cx="66141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Management in Construction projects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83998" y="1333059"/>
            <a:ext cx="68041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Project management</a:t>
            </a:r>
          </a:p>
          <a:p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971600" y="1913242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“the overall planning, control and coordination of a project from inception to completion aimed at meeting a client’s requirements in order to produce a functionally and financially viable project that will be completed on time within authorised cost and to the required quality standards.”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75856" y="458112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time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185204" y="58052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cost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76056" y="579632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q</a:t>
            </a:r>
            <a:r>
              <a:rPr lang="en-GB" sz="2400" b="1" dirty="0" smtClean="0">
                <a:solidFill>
                  <a:srgbClr val="0070C0"/>
                </a:solidFill>
              </a:rPr>
              <a:t>uality control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10" name="Isosceles Triangle 9"/>
          <p:cNvSpPr/>
          <p:nvPr/>
        </p:nvSpPr>
        <p:spPr>
          <a:xfrm>
            <a:off x="3652261" y="5042793"/>
            <a:ext cx="1423795" cy="99330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58886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71600" y="487851"/>
            <a:ext cx="37034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 project life-cycle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404074"/>
              </p:ext>
            </p:extLst>
          </p:nvPr>
        </p:nvGraphicFramePr>
        <p:xfrm>
          <a:off x="107505" y="1097280"/>
          <a:ext cx="8928272" cy="57607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52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52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52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623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8623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242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</a:rPr>
                        <a:t>Code of Practice for </a:t>
                      </a:r>
                      <a:r>
                        <a:rPr lang="en-GB" sz="1600" dirty="0" smtClean="0">
                          <a:effectLst/>
                        </a:rPr>
                        <a:t>P.M. (CIOB, 2014)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Royal Institute of British Architects (RIBA) Plan of Work 2013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BIM Digital Plan of Work 2013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BS 6079-1:2010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</a:rPr>
                        <a:t>ISO 21500:2012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45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1 Inception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0 Strategic definition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1 Strategy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1 Conception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1 Initializing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45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2 Feasibility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1 Preparation and brief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2 Brief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2 Feasibility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2 Planning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7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3 Strategy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2 Concept design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3 Concept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4 Definition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3 Realisation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74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4 Pre-construction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3 Developed design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4 Technical design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5 Design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3 Implementing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46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5 Construction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5 Construction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6 Build and commission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45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6 Testing and commissioning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4 Controlling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643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7 Completion, handover and operation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6 Handover and close out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7 Handover and close out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4 Operation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45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8 Post-completion review and in use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7 In use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8 Operation and end of life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5 Termination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5 Closing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339857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619509"/>
            <a:ext cx="78965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Where is the construction manager involved?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467543" y="1287371"/>
            <a:ext cx="7608516" cy="5374176"/>
            <a:chOff x="0" y="0"/>
            <a:chExt cx="5165090" cy="41275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345565" cy="350520"/>
            </a:xfrm>
            <a:prstGeom prst="rect">
              <a:avLst/>
            </a:prstGeom>
            <a:noFill/>
            <a:ln w="158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en-GB" sz="1600">
                  <a:solidFill>
                    <a:srgbClr val="000000"/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rPr>
                <a:t>INCEPTION</a:t>
              </a:r>
              <a:endParaRPr lang="en-GB" sz="1600">
                <a:effectLst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1800225" y="0"/>
              <a:ext cx="1345565" cy="350520"/>
            </a:xfrm>
            <a:prstGeom prst="rect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en-GB" sz="160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FEASIBILITY</a:t>
              </a:r>
              <a:endPara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800225" y="657225"/>
              <a:ext cx="1345565" cy="350520"/>
            </a:xfrm>
            <a:prstGeom prst="rect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en-GB" sz="160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STRATEGY</a:t>
              </a:r>
              <a:endPara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695450" y="1381125"/>
              <a:ext cx="1557655" cy="350520"/>
            </a:xfrm>
            <a:prstGeom prst="rect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en-GB" sz="160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PRE-CONSTRUCTION</a:t>
              </a:r>
              <a:endPara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1800225" y="2114550"/>
              <a:ext cx="1345565" cy="350520"/>
            </a:xfrm>
            <a:prstGeom prst="rect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en-GB" sz="160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CONSTRUCTION</a:t>
              </a:r>
              <a:endPara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1800225" y="2781300"/>
              <a:ext cx="1345565" cy="482600"/>
            </a:xfrm>
            <a:prstGeom prst="rect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0"/>
                </a:spcAft>
              </a:pPr>
              <a:r>
                <a:rPr lang="en-GB" sz="1600" dirty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SERVICING/</a:t>
              </a:r>
              <a:endPara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>
                <a:lnSpc>
                  <a:spcPct val="115000"/>
                </a:lnSpc>
                <a:spcAft>
                  <a:spcPts val="0"/>
                </a:spcAft>
              </a:pPr>
              <a:r>
                <a:rPr lang="en-GB" sz="1600" dirty="0" smtClean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COMMISSION</a:t>
              </a:r>
              <a:endPara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1800225" y="3667125"/>
              <a:ext cx="1345565" cy="460375"/>
            </a:xfrm>
            <a:prstGeom prst="rect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en-GB" sz="160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COMPLETION &amp; HANDOVER</a:t>
              </a:r>
              <a:endPara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3819525" y="3667125"/>
              <a:ext cx="1345565" cy="459740"/>
            </a:xfrm>
            <a:prstGeom prst="rect">
              <a:avLst/>
            </a:prstGeom>
            <a:noFill/>
            <a:ln w="15875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15000"/>
                </a:lnSpc>
                <a:spcAft>
                  <a:spcPts val="1000"/>
                </a:spcAft>
              </a:pPr>
              <a:r>
                <a:rPr lang="en-GB" sz="160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CLIENT OCCUPATION</a:t>
              </a:r>
              <a:endPara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>
            <a:xfrm>
              <a:off x="1343025" y="171450"/>
              <a:ext cx="453974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2476500" y="352425"/>
              <a:ext cx="0" cy="30784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>
              <a:off x="2476500" y="1009650"/>
              <a:ext cx="0" cy="37368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2476500" y="1733550"/>
              <a:ext cx="0" cy="37368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>
              <a:off x="2476500" y="2457450"/>
              <a:ext cx="0" cy="32247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/>
            <p:nvPr/>
          </p:nvCxnSpPr>
          <p:spPr>
            <a:xfrm>
              <a:off x="2476500" y="3257550"/>
              <a:ext cx="0" cy="40253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/>
            <p:nvPr/>
          </p:nvCxnSpPr>
          <p:spPr>
            <a:xfrm>
              <a:off x="3143250" y="3895725"/>
              <a:ext cx="67343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9" name="TextBox 28"/>
          <p:cNvSpPr txBox="1"/>
          <p:nvPr/>
        </p:nvSpPr>
        <p:spPr>
          <a:xfrm>
            <a:off x="307875" y="6448443"/>
            <a:ext cx="2713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Brian Cooke (2009)</a:t>
            </a:r>
            <a:endParaRPr lang="en-GB" dirty="0"/>
          </a:p>
        </p:txBody>
      </p:sp>
      <p:grpSp>
        <p:nvGrpSpPr>
          <p:cNvPr id="30" name="Group 2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" name="Rectangle 3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410692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916377" y="2960577"/>
            <a:ext cx="7328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Read the article given and answer the questions.</a:t>
            </a:r>
            <a:endParaRPr lang="en-GB" sz="2800" dirty="0"/>
          </a:p>
        </p:txBody>
      </p:sp>
      <p:sp>
        <p:nvSpPr>
          <p:cNvPr id="9" name="Rectangle 8"/>
          <p:cNvSpPr/>
          <p:nvPr/>
        </p:nvSpPr>
        <p:spPr>
          <a:xfrm>
            <a:off x="899591" y="1812246"/>
            <a:ext cx="18553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Exercise </a:t>
            </a:r>
            <a:r>
              <a:rPr lang="en-US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en-US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MANAGEMENT PRINCIPLES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64209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92F01F-C732-46B6-833A-294A12469D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FB9455-1163-459E-999C-8A268AF7A016}">
  <ds:schemaRefs>
    <ds:schemaRef ds:uri="http://purl.org/dc/terms/"/>
    <ds:schemaRef ds:uri="http://schemas.openxmlformats.org/package/2006/metadata/core-properties"/>
    <ds:schemaRef ds:uri="http://purl.org/dc/dcmitype/"/>
    <ds:schemaRef ds:uri="9c361958-d63d-4444-9986-5debd40b8faa"/>
    <ds:schemaRef ds:uri="http://purl.org/dc/elements/1.1/"/>
    <ds:schemaRef ds:uri="http://schemas.microsoft.com/office/2006/metadata/properties"/>
    <ds:schemaRef ds:uri="http://schemas.microsoft.com/office/2006/documentManagement/types"/>
    <ds:schemaRef ds:uri="d6763200-d287-43bd-9663-450c381dd6d6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42AA27D-B6CC-4971-B492-382A2137F3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607</Words>
  <Application>Microsoft Office PowerPoint</Application>
  <PresentationFormat>On-screen Show (4:3)</PresentationFormat>
  <Paragraphs>161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20</cp:revision>
  <dcterms:created xsi:type="dcterms:W3CDTF">2015-06-29T09:54:08Z</dcterms:created>
  <dcterms:modified xsi:type="dcterms:W3CDTF">2019-09-30T11:25:30Z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