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notesSlides/notesSlide5.xml" ContentType="application/vnd.openxmlformats-officedocument.presentationml.notesSlide+xml"/>
  <Override PartName="/ppt/ink/ink2.xml" ContentType="application/inkml+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5"/>
  </p:notesMasterIdLst>
  <p:sldIdLst>
    <p:sldId id="256" r:id="rId6"/>
    <p:sldId id="277" r:id="rId7"/>
    <p:sldId id="257" r:id="rId8"/>
    <p:sldId id="258" r:id="rId9"/>
    <p:sldId id="267" r:id="rId10"/>
    <p:sldId id="268" r:id="rId11"/>
    <p:sldId id="269" r:id="rId12"/>
    <p:sldId id="259" r:id="rId13"/>
    <p:sldId id="260" r:id="rId14"/>
    <p:sldId id="261" r:id="rId15"/>
    <p:sldId id="262" r:id="rId16"/>
    <p:sldId id="263" r:id="rId17"/>
    <p:sldId id="264" r:id="rId18"/>
    <p:sldId id="270" r:id="rId19"/>
    <p:sldId id="265" r:id="rId20"/>
    <p:sldId id="272" r:id="rId21"/>
    <p:sldId id="273" r:id="rId22"/>
    <p:sldId id="275"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C4C4C"/>
    <a:srgbClr val="292929"/>
    <a:srgbClr val="FBFBFB"/>
    <a:srgbClr val="737373"/>
    <a:srgbClr val="FFFFFF"/>
    <a:srgbClr val="353535"/>
    <a:srgbClr val="2C2C2C"/>
    <a:srgbClr val="065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A20569-3326-45E4-A06D-43D395A5903B}" v="155" dt="2022-11-13T11:57:04.142"/>
    <p1510:client id="{5CD5210C-1F7A-0BA1-A18F-AC8EDD4872AA}" v="214" dt="2022-11-13T09:13:38.453"/>
    <p1510:client id="{C3D05D86-487D-B65E-8560-14A28AECB227}" v="895" dt="2022-11-13T10:40:47.786"/>
    <p1510:client id="{FFB44E3E-89DA-760F-5CB6-E6D11A07DF08}" v="2" dt="2022-11-13T11:55:41.2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5/10/relationships/revisionInfo" Target="revisionInfo.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2T10:11:52.471"/>
    </inkml:context>
    <inkml:brush xml:id="br0">
      <inkml:brushProperty name="width" value="0.35" units="cm"/>
      <inkml:brushProperty name="height" value="0.35" units="cm"/>
      <inkml:brushProperty name="color" value="#FFFFFF"/>
    </inkml:brush>
  </inkml:definitions>
  <inkml:trace contextRef="#ctx0" brushRef="#br0">935 291 24575,'-38'14'0,"-33"2"0,44-9 0,-1-1 0,1-1 0,-51 1 0,62-6 0,0 1 0,0 0 0,0 1 0,-17 5 0,21-5 0,0-1 0,0 0 0,-17-1 0,20 0 0,0 0 0,0 0 0,0 1 0,0 0 0,1 0 0,-1 1 0,-10 4 0,17-5 0,0 1 0,-1 0 0,1-1 0,0 1 0,1 0 0,-1 0 0,0 0 0,0 1 0,1-1 0,-1 0 0,1 1 0,0-1 0,0 1 0,0-1 0,0 1 0,0-1 0,0 1 0,1 0 0,-1-1 0,1 1 0,0 0 0,0 5 0,0-1 0,0 0 0,0 1 0,1-1 0,0 0 0,0 0 0,1 0 0,4 12 0,-4-15 0,1 0 0,-1 0 0,1 0 0,0 0 0,0 0 0,0-1 0,1 1 0,-1-1 0,1 0 0,0 0 0,0-1 0,0 1 0,0-1 0,0 1 0,1-1 0,-1-1 0,1 1 0,-1-1 0,1 1 0,8 0 0,10 1 0,-1-2 0,0 0 0,29-3 0,-10 1 0,20 1 0,56-1 0,-69-8 0,-35 6 0,0 1 0,21-2 0,40 5 0,30-2 0,-55-8 0,-36 6 0,1 1 0,18-1 0,93 4 0,54-3 0,-89-15 0,-32 8 0,-42 5 0,-1 2 0,21-2 0,494 3 0,-259 2 0,-279-1 0,0 0 0,0 0 0,0 1 0,0 0 0,-1 0 0,1 1 0,0 0 0,1 1 0,-1-1 0,-13 8 0,10-5 0,-1 0 0,0-1 0,-24 6 0,-15 5 0,33-9 0,-1 0 0,0-1 0,0-1 0,-24 1 0,-79-1 0,108-3 0,1 0 0,-25 6 0,23-4 0,-30 2 0,-87-6 0,-58 2 0,100 17 0,1 0 0,52-10 0,26-5 0,-1 0 0,-18 1 0,18-3 0,-1 1 0,1 1 0,0 0 0,-15 6 0,16-5 0,-1-1 0,1 1 0,-1-2 0,0 0 0,-14 1 0,-243-4 0,244 0 0,1-2 0,-1 0 0,1-2 0,-38-12 0,51 12 0,1 1 0,0-2 0,1 1 0,-1-1 0,1-1 0,1 1 0,-15-15 0,19 17 0,1 0 0,1 0 0,-1 0 0,1-1 0,-1 1 0,1-1 0,1 1 0,-1-1 0,-1-7 0,-7-46 0,10 56 0,0-1 0,0 0 0,0 0 0,0 1 0,0-1 0,1 0 0,-1 1 0,1-1 0,0 0 0,-1 1 0,1-1 0,1 1 0,-1-1 0,0 1 0,1 0 0,-1 0 0,1-1 0,1-1 0,1 1 0,-1 0 0,1 0 0,0 0 0,0 1 0,0-1 0,0 1 0,0 0 0,1 0 0,7-2 0,5 0 0,1 1 0,-1 1 0,1 0 0,27 1 0,743 2 0,-772-2 0,-1 0 0,28-8 0,-10 3 0,-14 2 0,-1-1 0,28-12 0,-31 11 0,1 1 0,-1 0 0,1 1 0,19-3 0,-17 4 0,0 0 0,27-10 0,-31 9 0,1-1 0,1 2 0,-1 0 0,21-1 0,64 5 0,51-2 0,-61-15 0,-32 6 0,-42 7 0,0 0 0,18 0 0,-8 1 0,35-8 0,-22 4 0,0-2 0,-24 5 0,0 0 0,23-1 0,-36 4 0,24-2 0,-25 1 0,0 1 0,0 0 0,0 0 0,0 0 0,-1 0 0,1-1 0,0 1 0,0 0 0,-1-1 0,1 1 0,0-1 0,0 1 0,-1-1 0,1 1 0,0-1 0,-1 1 0,1-1 0,-1 0 0,1 1 0,-1-1 0,1 0 0,-1 1 0,0-1 0,1 0 0,-1 0 0,0 1 0,1-3 0,-1 3 0,0-1 0,0 1 0,0-1 0,-1 0 0,1 1 0,0-1 0,0 1 0,-1-1 0,1 1 0,0-1 0,-1 1 0,1-1 0,0 1 0,-1-1 0,1 1 0,-1-1 0,1 1 0,-1 0 0,1-1 0,-1 1 0,1 0 0,-1-1 0,1 1 0,-1 0 0,1 0 0,-1-1 0,0 1 0,0 0 0,-23-5 0,18 5 0,-140-36 0,36 7 0,70 20 0,-2 2 0,-73-3 0,18 2 0,65 3 0,-36 1 0,-504 5 0,559-2 0,0 0 0,-25-7 0,24 5 0,0 1 0,-19-2 0,-48 5 0,-34-2 0,66-8 0,36 6 0,0 1 0,-20-2 0,-225 3 0,122 2 0,122-2 0,0 0 0,-22-6 0,21 4 0,0 1 0,-16-1 0,12 2 0,-1 0 0,-37-8 0,26 4 0,0 1 0,0 2 0,0 1 0,-35 4 0,-6-1 0,51-2 0,12-1 0,-1 0 0,1 1 0,0 1 0,-1 0 0,1 0 0,0 0 0,0 1 0,0 1 0,0 0 0,0 0 0,-9 5 0,13-6 0,0 1 0,0-1 0,0 1 0,1 1 0,-1-1 0,1 1 0,0-1 0,0 1 0,0 0 0,0 1 0,1-1 0,-1 1 0,1 0 0,0-1 0,1 1 0,-1 1 0,1-1 0,-3 11 0,-12 29 0,14-38 0,0-1 0,0 1 0,0 0 0,1 1 0,0-1 0,-1 13 0,2-7 0,0-1 0,0 0 0,0 0 0,1 1 0,1-1 0,0 0 0,0 0 0,2 1 0,3 12 0,-5-23 0,1 0 0,-1 0 0,1 0 0,-1 0 0,1 0 0,0-1 0,-1 1 0,1 0 0,0-1 0,0 0 0,0 1 0,0-1 0,1 0 0,-1 0 0,0 0 0,0 0 0,1-1 0,-1 1 0,0-1 0,1 1 0,4-1 0,7 1 0,0 0 0,24-3 0,-16 0 0,-3 3 0,1 0 0,26 5 0,-25-2 0,34 1 0,536-6 0,-576 2 0,0 1 0,23 4 0,20 3 0,0 0 0,-42-6 0,34 3 0,-34-5 0,-1 1 0,17 4 0,-17-2 0,0-2 0,17 1 0,286-2 0,-152-2 0,-146 2 0,41 7 0,-40-4 0,38 2 0,460-7 0,-505 3-51,0-1 0,0 2 1,-1 0-1,1 1 0,0 0 0,-1 1 0,0 0 0,0 1 0,15 10 0,-7-5-805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2T10:14:31.383"/>
    </inkml:context>
    <inkml:brush xml:id="br0">
      <inkml:brushProperty name="width" value="0.35" units="cm"/>
      <inkml:brushProperty name="height" value="0.35" units="cm"/>
      <inkml:brushProperty name="color" value="#FFFFFF"/>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2A873A-BA86-4114-A29F-D575BF4F0DAC}"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6C6E3-D42D-43EC-802E-169CC528AFE6}" type="slidenum">
              <a:rPr lang="en-GB" smtClean="0"/>
              <a:t>‹#›</a:t>
            </a:fld>
            <a:endParaRPr lang="en-GB"/>
          </a:p>
        </p:txBody>
      </p:sp>
    </p:spTree>
    <p:extLst>
      <p:ext uri="{BB962C8B-B14F-4D97-AF65-F5344CB8AC3E}">
        <p14:creationId xmlns:p14="http://schemas.microsoft.com/office/powerpoint/2010/main" val="3631491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6</a:t>
            </a:fld>
            <a:endParaRPr lang="en-GB"/>
          </a:p>
        </p:txBody>
      </p:sp>
    </p:spTree>
    <p:extLst>
      <p:ext uri="{BB962C8B-B14F-4D97-AF65-F5344CB8AC3E}">
        <p14:creationId xmlns:p14="http://schemas.microsoft.com/office/powerpoint/2010/main" val="3555339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In order to perform in La Maria Restaurant’s business model, the following functions will be completed:</a:t>
            </a:r>
          </a:p>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13</a:t>
            </a:fld>
            <a:endParaRPr lang="en-GB"/>
          </a:p>
        </p:txBody>
      </p:sp>
    </p:spTree>
    <p:extLst>
      <p:ext uri="{BB962C8B-B14F-4D97-AF65-F5344CB8AC3E}">
        <p14:creationId xmlns:p14="http://schemas.microsoft.com/office/powerpoint/2010/main" val="4097142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Marian Postolache - Assistant Restaurant Manager ( cash register management and administrative functions)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Maria </a:t>
            </a:r>
            <a:r>
              <a:rPr lang="en-GB" sz="1200" err="1"/>
              <a:t>Ciorascu</a:t>
            </a:r>
            <a:r>
              <a:rPr lang="en-GB" sz="1200"/>
              <a:t> - main chef ( Having years of experience in this area of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Cristian Spridon will be responsible of our customers ( marketing and customer services)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 In order to launch the restaurant, we will hire the following personnel:</a:t>
            </a:r>
          </a:p>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14</a:t>
            </a:fld>
            <a:endParaRPr lang="en-GB"/>
          </a:p>
        </p:txBody>
      </p:sp>
    </p:spTree>
    <p:extLst>
      <p:ext uri="{BB962C8B-B14F-4D97-AF65-F5344CB8AC3E}">
        <p14:creationId xmlns:p14="http://schemas.microsoft.com/office/powerpoint/2010/main" val="3510347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 restaurant will have dine-in, take away and possibly delivery systems to cater to a larger spectrum of customers in the target market.</a:t>
            </a:r>
          </a:p>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15</a:t>
            </a:fld>
            <a:endParaRPr lang="en-GB"/>
          </a:p>
        </p:txBody>
      </p:sp>
    </p:spTree>
    <p:extLst>
      <p:ext uri="{BB962C8B-B14F-4D97-AF65-F5344CB8AC3E}">
        <p14:creationId xmlns:p14="http://schemas.microsoft.com/office/powerpoint/2010/main" val="1687539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18</a:t>
            </a:fld>
            <a:endParaRPr lang="en-GB"/>
          </a:p>
        </p:txBody>
      </p:sp>
    </p:spTree>
    <p:extLst>
      <p:ext uri="{BB962C8B-B14F-4D97-AF65-F5344CB8AC3E}">
        <p14:creationId xmlns:p14="http://schemas.microsoft.com/office/powerpoint/2010/main" val="3882381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19</a:t>
            </a:fld>
            <a:endParaRPr lang="en-GB"/>
          </a:p>
        </p:txBody>
      </p:sp>
    </p:spTree>
    <p:extLst>
      <p:ext uri="{BB962C8B-B14F-4D97-AF65-F5344CB8AC3E}">
        <p14:creationId xmlns:p14="http://schemas.microsoft.com/office/powerpoint/2010/main" val="2630883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3BB50-2216-1947-09D4-DDFE4605FB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11EAF15-9F11-E7E9-CA96-C684D861DC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A82F3F3-490E-5A7C-259D-3CBD83FDA2F3}"/>
              </a:ext>
            </a:extLst>
          </p:cNvPr>
          <p:cNvSpPr>
            <a:spLocks noGrp="1"/>
          </p:cNvSpPr>
          <p:nvPr>
            <p:ph type="dt" sz="half" idx="10"/>
          </p:nvPr>
        </p:nvSpPr>
        <p:spPr/>
        <p:txBody>
          <a:bodyPr/>
          <a:lstStyle/>
          <a:p>
            <a:fld id="{C3EE40DF-627A-4271-B578-9B1D2FD97169}" type="datetime1">
              <a:rPr lang="en-US" smtClean="0"/>
              <a:t>11/13/2022</a:t>
            </a:fld>
            <a:endParaRPr lang="en-US"/>
          </a:p>
        </p:txBody>
      </p:sp>
      <p:sp>
        <p:nvSpPr>
          <p:cNvPr id="5" name="Footer Placeholder 4">
            <a:extLst>
              <a:ext uri="{FF2B5EF4-FFF2-40B4-BE49-F238E27FC236}">
                <a16:creationId xmlns:a16="http://schemas.microsoft.com/office/drawing/2014/main" id="{8660E377-AB93-AA64-F468-FEFA9F9E3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3C1BA7-94D9-A2A7-32F6-0211A6B54B82}"/>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909140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DB91A-C17F-947E-A9D7-47BDE009EE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3F19DE-CDA9-46AB-2A8D-62948F7D9F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4404F0-2B21-34C5-5BC2-C9B84D66B5A7}"/>
              </a:ext>
            </a:extLst>
          </p:cNvPr>
          <p:cNvSpPr>
            <a:spLocks noGrp="1"/>
          </p:cNvSpPr>
          <p:nvPr>
            <p:ph type="dt" sz="half" idx="10"/>
          </p:nvPr>
        </p:nvSpPr>
        <p:spPr/>
        <p:txBody>
          <a:bodyPr/>
          <a:lstStyle/>
          <a:p>
            <a:fld id="{EA3EC6CC-723A-4EA3-AC57-CA70E26F4D11}" type="datetime1">
              <a:rPr lang="en-US" smtClean="0"/>
              <a:t>11/13/2022</a:t>
            </a:fld>
            <a:endParaRPr lang="en-US"/>
          </a:p>
        </p:txBody>
      </p:sp>
      <p:sp>
        <p:nvSpPr>
          <p:cNvPr id="5" name="Footer Placeholder 4">
            <a:extLst>
              <a:ext uri="{FF2B5EF4-FFF2-40B4-BE49-F238E27FC236}">
                <a16:creationId xmlns:a16="http://schemas.microsoft.com/office/drawing/2014/main" id="{703C6805-F8C8-3C2F-06B0-C184FF7B8C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853274-8168-BDE3-7FB1-70C92D12CA0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50238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91DB7-A6C9-40BA-70B0-A790E90680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7D36DAF-C853-CE8C-F0DB-75DF4C66B2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611961-D045-D960-AAE5-03DC5A496E1A}"/>
              </a:ext>
            </a:extLst>
          </p:cNvPr>
          <p:cNvSpPr>
            <a:spLocks noGrp="1"/>
          </p:cNvSpPr>
          <p:nvPr>
            <p:ph type="dt" sz="half" idx="10"/>
          </p:nvPr>
        </p:nvSpPr>
        <p:spPr/>
        <p:txBody>
          <a:bodyPr/>
          <a:lstStyle/>
          <a:p>
            <a:fld id="{5ADFFF1C-1C3C-420A-9F72-D077C96FAB2B}" type="datetime1">
              <a:rPr lang="en-US" smtClean="0"/>
              <a:t>11/13/2022</a:t>
            </a:fld>
            <a:endParaRPr lang="en-US"/>
          </a:p>
        </p:txBody>
      </p:sp>
      <p:sp>
        <p:nvSpPr>
          <p:cNvPr id="5" name="Footer Placeholder 4">
            <a:extLst>
              <a:ext uri="{FF2B5EF4-FFF2-40B4-BE49-F238E27FC236}">
                <a16:creationId xmlns:a16="http://schemas.microsoft.com/office/drawing/2014/main" id="{5B8716AC-68C8-78AD-D03E-4DD8DE69D6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A7A468-BA59-D05D-865F-8525ECE7F492}"/>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3186679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DBD81-E6C2-8A87-4C41-F3326634501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110FEC-9415-89FC-C0AF-3C09288B92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7BD9C09-BB1A-5C3D-03A7-19B5073A03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8382CC-30A3-1B56-3B27-DC0FAE96EE68}"/>
              </a:ext>
            </a:extLst>
          </p:cNvPr>
          <p:cNvSpPr>
            <a:spLocks noGrp="1"/>
          </p:cNvSpPr>
          <p:nvPr>
            <p:ph type="dt" sz="half" idx="10"/>
          </p:nvPr>
        </p:nvSpPr>
        <p:spPr/>
        <p:txBody>
          <a:bodyPr/>
          <a:lstStyle/>
          <a:p>
            <a:fld id="{66745388-7001-483A-9CBF-B8340D09EC76}" type="datetime1">
              <a:rPr lang="en-US" smtClean="0"/>
              <a:t>11/13/2022</a:t>
            </a:fld>
            <a:endParaRPr lang="en-US"/>
          </a:p>
        </p:txBody>
      </p:sp>
      <p:sp>
        <p:nvSpPr>
          <p:cNvPr id="6" name="Footer Placeholder 5">
            <a:extLst>
              <a:ext uri="{FF2B5EF4-FFF2-40B4-BE49-F238E27FC236}">
                <a16:creationId xmlns:a16="http://schemas.microsoft.com/office/drawing/2014/main" id="{0019B2F8-4E18-C573-00E6-C91352FE61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2751B-E88B-538D-49E3-B31B5C00BB91}"/>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950559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C7D8C-150D-1527-94AC-E81D9D3A19F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C262580-565B-4842-BEF8-AE58C68F8D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4B95E36-5B90-7B78-9B60-4D7703B599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C0CCAB-EDD3-140B-C128-DE06B9731A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2BA809-2397-2212-BF80-D7721FCADF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82E052B-3D80-E358-C78C-4D64482B73EC}"/>
              </a:ext>
            </a:extLst>
          </p:cNvPr>
          <p:cNvSpPr>
            <a:spLocks noGrp="1"/>
          </p:cNvSpPr>
          <p:nvPr>
            <p:ph type="dt" sz="half" idx="10"/>
          </p:nvPr>
        </p:nvSpPr>
        <p:spPr/>
        <p:txBody>
          <a:bodyPr/>
          <a:lstStyle/>
          <a:p>
            <a:fld id="{7D1DB308-C9B5-45BC-8FEE-D1B899905866}" type="datetime1">
              <a:rPr lang="en-US" smtClean="0"/>
              <a:t>11/13/2022</a:t>
            </a:fld>
            <a:endParaRPr lang="en-US"/>
          </a:p>
        </p:txBody>
      </p:sp>
      <p:sp>
        <p:nvSpPr>
          <p:cNvPr id="8" name="Footer Placeholder 7">
            <a:extLst>
              <a:ext uri="{FF2B5EF4-FFF2-40B4-BE49-F238E27FC236}">
                <a16:creationId xmlns:a16="http://schemas.microsoft.com/office/drawing/2014/main" id="{5048500D-BBBC-F5FC-E4D6-83D5E8C4569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273248-E186-B84C-E9A7-31FBC7454BF0}"/>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111398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D6C6D-DA0C-4EFB-9BE5-EBCB3AF5988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A27C203-9ED7-F76D-11E9-0D64F2116B22}"/>
              </a:ext>
            </a:extLst>
          </p:cNvPr>
          <p:cNvSpPr>
            <a:spLocks noGrp="1"/>
          </p:cNvSpPr>
          <p:nvPr>
            <p:ph type="dt" sz="half" idx="10"/>
          </p:nvPr>
        </p:nvSpPr>
        <p:spPr/>
        <p:txBody>
          <a:bodyPr/>
          <a:lstStyle/>
          <a:p>
            <a:fld id="{679E6CD9-88E0-4726-9754-C398D11E0643}" type="datetime1">
              <a:rPr lang="en-US" smtClean="0"/>
              <a:t>11/13/2022</a:t>
            </a:fld>
            <a:endParaRPr lang="en-US"/>
          </a:p>
        </p:txBody>
      </p:sp>
      <p:sp>
        <p:nvSpPr>
          <p:cNvPr id="4" name="Footer Placeholder 3">
            <a:extLst>
              <a:ext uri="{FF2B5EF4-FFF2-40B4-BE49-F238E27FC236}">
                <a16:creationId xmlns:a16="http://schemas.microsoft.com/office/drawing/2014/main" id="{13EF4EBF-0C4B-140E-9773-0EA64017753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FDA319-9D3D-A521-7898-24040F1356FA}"/>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4190858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616541-7232-C56B-D228-25B08AB4F555}"/>
              </a:ext>
            </a:extLst>
          </p:cNvPr>
          <p:cNvSpPr>
            <a:spLocks noGrp="1"/>
          </p:cNvSpPr>
          <p:nvPr>
            <p:ph type="dt" sz="half" idx="10"/>
          </p:nvPr>
        </p:nvSpPr>
        <p:spPr/>
        <p:txBody>
          <a:bodyPr/>
          <a:lstStyle/>
          <a:p>
            <a:fld id="{5B3F2912-3E12-4C9E-92C1-6133B9221651}" type="datetime1">
              <a:rPr lang="en-US" smtClean="0"/>
              <a:t>11/13/2022</a:t>
            </a:fld>
            <a:endParaRPr lang="en-US"/>
          </a:p>
        </p:txBody>
      </p:sp>
      <p:sp>
        <p:nvSpPr>
          <p:cNvPr id="3" name="Footer Placeholder 2">
            <a:extLst>
              <a:ext uri="{FF2B5EF4-FFF2-40B4-BE49-F238E27FC236}">
                <a16:creationId xmlns:a16="http://schemas.microsoft.com/office/drawing/2014/main" id="{8AF0EE0B-2289-5A57-0144-2C21934C7A1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A5A34B-5658-0847-FFD4-30556477F02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588905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3375-7892-0AEA-8E59-36511CD5BD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7CF662A-A082-1015-CB1B-A5CBB03156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7FFAA7-E75E-D8A8-0EAE-4FDD6161AC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786538-996F-B902-11F5-4E5FAA38A29F}"/>
              </a:ext>
            </a:extLst>
          </p:cNvPr>
          <p:cNvSpPr>
            <a:spLocks noGrp="1"/>
          </p:cNvSpPr>
          <p:nvPr>
            <p:ph type="dt" sz="half" idx="10"/>
          </p:nvPr>
        </p:nvSpPr>
        <p:spPr/>
        <p:txBody>
          <a:bodyPr/>
          <a:lstStyle/>
          <a:p>
            <a:fld id="{26E67A58-0405-4C9A-9C29-6582C9553284}" type="datetime1">
              <a:rPr lang="en-US" smtClean="0"/>
              <a:t>11/13/2022</a:t>
            </a:fld>
            <a:endParaRPr lang="en-US"/>
          </a:p>
        </p:txBody>
      </p:sp>
      <p:sp>
        <p:nvSpPr>
          <p:cNvPr id="6" name="Footer Placeholder 5">
            <a:extLst>
              <a:ext uri="{FF2B5EF4-FFF2-40B4-BE49-F238E27FC236}">
                <a16:creationId xmlns:a16="http://schemas.microsoft.com/office/drawing/2014/main" id="{BCF7CDC7-3747-84A0-2141-542511F90C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FE4350-DBEE-5D88-4D84-A2C6F2B30C34}"/>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392218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F26BB-FE3B-0FED-52F8-70F861C40A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05FB46E-158D-0B74-3601-01ACC35F11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C2ABE2-55A7-85F1-B50E-5335BB92AE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E926BC-8B8C-D754-C426-D628B7A99780}"/>
              </a:ext>
            </a:extLst>
          </p:cNvPr>
          <p:cNvSpPr>
            <a:spLocks noGrp="1"/>
          </p:cNvSpPr>
          <p:nvPr>
            <p:ph type="dt" sz="half" idx="10"/>
          </p:nvPr>
        </p:nvSpPr>
        <p:spPr/>
        <p:txBody>
          <a:bodyPr/>
          <a:lstStyle/>
          <a:p>
            <a:fld id="{1D4E9514-052B-4212-A9A4-63486FC05236}" type="datetime1">
              <a:rPr lang="en-US" smtClean="0"/>
              <a:t>11/13/2022</a:t>
            </a:fld>
            <a:endParaRPr lang="en-US"/>
          </a:p>
        </p:txBody>
      </p:sp>
      <p:sp>
        <p:nvSpPr>
          <p:cNvPr id="6" name="Footer Placeholder 5">
            <a:extLst>
              <a:ext uri="{FF2B5EF4-FFF2-40B4-BE49-F238E27FC236}">
                <a16:creationId xmlns:a16="http://schemas.microsoft.com/office/drawing/2014/main" id="{9AE741B4-26E1-5060-D280-51B38A6EEA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B50F8E-BF8F-EB52-6227-065BFC0226C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219102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8BFFD-9D0A-1E9D-F131-DE466A424D9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8D0C97-6FBC-0427-4A0E-2E977543C6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C88E95-4E62-ACB4-FB09-AFE0F84AC17B}"/>
              </a:ext>
            </a:extLst>
          </p:cNvPr>
          <p:cNvSpPr>
            <a:spLocks noGrp="1"/>
          </p:cNvSpPr>
          <p:nvPr>
            <p:ph type="dt" sz="half" idx="10"/>
          </p:nvPr>
        </p:nvSpPr>
        <p:spPr/>
        <p:txBody>
          <a:bodyPr/>
          <a:lstStyle/>
          <a:p>
            <a:fld id="{71B987EE-4E94-45C0-9CEF-3ED9496FA3BF}" type="datetime1">
              <a:rPr lang="en-US" smtClean="0"/>
              <a:t>11/13/2022</a:t>
            </a:fld>
            <a:endParaRPr lang="en-US"/>
          </a:p>
        </p:txBody>
      </p:sp>
      <p:sp>
        <p:nvSpPr>
          <p:cNvPr id="5" name="Footer Placeholder 4">
            <a:extLst>
              <a:ext uri="{FF2B5EF4-FFF2-40B4-BE49-F238E27FC236}">
                <a16:creationId xmlns:a16="http://schemas.microsoft.com/office/drawing/2014/main" id="{97D263FA-ED7D-1717-27A9-7B4A7CC116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79A87F-0430-D0BD-D3C3-962D78D56C60}"/>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960745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7C89CA-3EA4-B419-EB6D-F21A7409837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9D97E-BBAE-E856-1DDA-00DDDB8A1B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97B72F-067A-D8C0-E642-64879A387364}"/>
              </a:ext>
            </a:extLst>
          </p:cNvPr>
          <p:cNvSpPr>
            <a:spLocks noGrp="1"/>
          </p:cNvSpPr>
          <p:nvPr>
            <p:ph type="dt" sz="half" idx="10"/>
          </p:nvPr>
        </p:nvSpPr>
        <p:spPr/>
        <p:txBody>
          <a:bodyPr/>
          <a:lstStyle/>
          <a:p>
            <a:fld id="{C41D8B0B-A909-42B5-B768-5D7789A07E59}" type="datetime1">
              <a:rPr lang="en-US" smtClean="0"/>
              <a:t>11/13/2022</a:t>
            </a:fld>
            <a:endParaRPr lang="en-US"/>
          </a:p>
        </p:txBody>
      </p:sp>
      <p:sp>
        <p:nvSpPr>
          <p:cNvPr id="5" name="Footer Placeholder 4">
            <a:extLst>
              <a:ext uri="{FF2B5EF4-FFF2-40B4-BE49-F238E27FC236}">
                <a16:creationId xmlns:a16="http://schemas.microsoft.com/office/drawing/2014/main" id="{555A8EAB-454E-F055-A572-E20CA1F2BB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B88C77-017E-8EC8-383F-E5FB4BD0E327}"/>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07562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3BB50-2216-1947-09D4-DDFE4605FB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11EAF15-9F11-E7E9-CA96-C684D861DC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A82F3F3-490E-5A7C-259D-3CBD83FDA2F3}"/>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5" name="Footer Placeholder 4">
            <a:extLst>
              <a:ext uri="{FF2B5EF4-FFF2-40B4-BE49-F238E27FC236}">
                <a16:creationId xmlns:a16="http://schemas.microsoft.com/office/drawing/2014/main" id="{8660E377-AB93-AA64-F468-FEFA9F9E3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3C1BA7-94D9-A2A7-32F6-0211A6B54B82}"/>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9438007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DB91A-C17F-947E-A9D7-47BDE009EE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3F19DE-CDA9-46AB-2A8D-62948F7D9F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4404F0-2B21-34C5-5BC2-C9B84D66B5A7}"/>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5" name="Footer Placeholder 4">
            <a:extLst>
              <a:ext uri="{FF2B5EF4-FFF2-40B4-BE49-F238E27FC236}">
                <a16:creationId xmlns:a16="http://schemas.microsoft.com/office/drawing/2014/main" id="{703C6805-F8C8-3C2F-06B0-C184FF7B8C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853274-8168-BDE3-7FB1-70C92D12CA0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48043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91DB7-A6C9-40BA-70B0-A790E90680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7D36DAF-C853-CE8C-F0DB-75DF4C66B2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611961-D045-D960-AAE5-03DC5A496E1A}"/>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5" name="Footer Placeholder 4">
            <a:extLst>
              <a:ext uri="{FF2B5EF4-FFF2-40B4-BE49-F238E27FC236}">
                <a16:creationId xmlns:a16="http://schemas.microsoft.com/office/drawing/2014/main" id="{5B8716AC-68C8-78AD-D03E-4DD8DE69D6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A7A468-BA59-D05D-865F-8525ECE7F492}"/>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352889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DBD81-E6C2-8A87-4C41-F3326634501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110FEC-9415-89FC-C0AF-3C09288B92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7BD9C09-BB1A-5C3D-03A7-19B5073A03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8382CC-30A3-1B56-3B27-DC0FAE96EE68}"/>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6" name="Footer Placeholder 5">
            <a:extLst>
              <a:ext uri="{FF2B5EF4-FFF2-40B4-BE49-F238E27FC236}">
                <a16:creationId xmlns:a16="http://schemas.microsoft.com/office/drawing/2014/main" id="{0019B2F8-4E18-C573-00E6-C91352FE61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2751B-E88B-538D-49E3-B31B5C00BB91}"/>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8712333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C7D8C-150D-1527-94AC-E81D9D3A19F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C262580-565B-4842-BEF8-AE58C68F8D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4B95E36-5B90-7B78-9B60-4D7703B599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C0CCAB-EDD3-140B-C128-DE06B9731A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2BA809-2397-2212-BF80-D7721FCADF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82E052B-3D80-E358-C78C-4D64482B73EC}"/>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8" name="Footer Placeholder 7">
            <a:extLst>
              <a:ext uri="{FF2B5EF4-FFF2-40B4-BE49-F238E27FC236}">
                <a16:creationId xmlns:a16="http://schemas.microsoft.com/office/drawing/2014/main" id="{5048500D-BBBC-F5FC-E4D6-83D5E8C4569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273248-E186-B84C-E9A7-31FBC7454BF0}"/>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39966026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D6C6D-DA0C-4EFB-9BE5-EBCB3AF5988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A27C203-9ED7-F76D-11E9-0D64F2116B22}"/>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4" name="Footer Placeholder 3">
            <a:extLst>
              <a:ext uri="{FF2B5EF4-FFF2-40B4-BE49-F238E27FC236}">
                <a16:creationId xmlns:a16="http://schemas.microsoft.com/office/drawing/2014/main" id="{13EF4EBF-0C4B-140E-9773-0EA64017753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FDA319-9D3D-A521-7898-24040F1356FA}"/>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7015028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616541-7232-C56B-D228-25B08AB4F555}"/>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3" name="Footer Placeholder 2">
            <a:extLst>
              <a:ext uri="{FF2B5EF4-FFF2-40B4-BE49-F238E27FC236}">
                <a16:creationId xmlns:a16="http://schemas.microsoft.com/office/drawing/2014/main" id="{8AF0EE0B-2289-5A57-0144-2C21934C7A1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A5A34B-5658-0847-FFD4-30556477F02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38489364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3375-7892-0AEA-8E59-36511CD5BD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7CF662A-A082-1015-CB1B-A5CBB03156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7FFAA7-E75E-D8A8-0EAE-4FDD6161AC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786538-996F-B902-11F5-4E5FAA38A29F}"/>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6" name="Footer Placeholder 5">
            <a:extLst>
              <a:ext uri="{FF2B5EF4-FFF2-40B4-BE49-F238E27FC236}">
                <a16:creationId xmlns:a16="http://schemas.microsoft.com/office/drawing/2014/main" id="{BCF7CDC7-3747-84A0-2141-542511F90C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FE4350-DBEE-5D88-4D84-A2C6F2B30C34}"/>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3295575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F26BB-FE3B-0FED-52F8-70F861C40A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05FB46E-158D-0B74-3601-01ACC35F11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C2ABE2-55A7-85F1-B50E-5335BB92AE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E926BC-8B8C-D754-C426-D628B7A99780}"/>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6" name="Footer Placeholder 5">
            <a:extLst>
              <a:ext uri="{FF2B5EF4-FFF2-40B4-BE49-F238E27FC236}">
                <a16:creationId xmlns:a16="http://schemas.microsoft.com/office/drawing/2014/main" id="{9AE741B4-26E1-5060-D280-51B38A6EEA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B50F8E-BF8F-EB52-6227-065BFC0226C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37057469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8BFFD-9D0A-1E9D-F131-DE466A424D9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8D0C97-6FBC-0427-4A0E-2E977543C6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C88E95-4E62-ACB4-FB09-AFE0F84AC17B}"/>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5" name="Footer Placeholder 4">
            <a:extLst>
              <a:ext uri="{FF2B5EF4-FFF2-40B4-BE49-F238E27FC236}">
                <a16:creationId xmlns:a16="http://schemas.microsoft.com/office/drawing/2014/main" id="{97D263FA-ED7D-1717-27A9-7B4A7CC116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79A87F-0430-D0BD-D3C3-962D78D56C60}"/>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403834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7C89CA-3EA4-B419-EB6D-F21A7409837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9D97E-BBAE-E856-1DDA-00DDDB8A1B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97B72F-067A-D8C0-E642-64879A387364}"/>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5" name="Footer Placeholder 4">
            <a:extLst>
              <a:ext uri="{FF2B5EF4-FFF2-40B4-BE49-F238E27FC236}">
                <a16:creationId xmlns:a16="http://schemas.microsoft.com/office/drawing/2014/main" id="{555A8EAB-454E-F055-A572-E20CA1F2BB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B88C77-017E-8EC8-383F-E5FB4BD0E327}"/>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225030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D17114-559E-88E8-A5B3-BD34E2F094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A1EE43F-D406-D94F-E983-DC327392EE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51C3E8-7E1B-9402-D261-348DDDF2E2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47ADA0-E7EE-477E-A55A-FC1905E1270E}" type="datetime1">
              <a:rPr lang="en-US" smtClean="0"/>
              <a:t>11/13/2022</a:t>
            </a:fld>
            <a:endParaRPr lang="en-US"/>
          </a:p>
        </p:txBody>
      </p:sp>
      <p:sp>
        <p:nvSpPr>
          <p:cNvPr id="5" name="Footer Placeholder 4">
            <a:extLst>
              <a:ext uri="{FF2B5EF4-FFF2-40B4-BE49-F238E27FC236}">
                <a16:creationId xmlns:a16="http://schemas.microsoft.com/office/drawing/2014/main" id="{186B4CFF-78D7-D44B-B5E6-C32214BE97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5E648B-6FAD-6806-9128-DCC4FEC891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0008DD-02DB-E849-89F8-6A42250F8157}" type="slidenum">
              <a:rPr lang="en-US" smtClean="0"/>
              <a:t>‹#›</a:t>
            </a:fld>
            <a:endParaRPr lang="en-US"/>
          </a:p>
        </p:txBody>
      </p:sp>
    </p:spTree>
    <p:extLst>
      <p:ext uri="{BB962C8B-B14F-4D97-AF65-F5344CB8AC3E}">
        <p14:creationId xmlns:p14="http://schemas.microsoft.com/office/powerpoint/2010/main" val="482308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D17114-559E-88E8-A5B3-BD34E2F094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A1EE43F-D406-D94F-E983-DC327392EE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51C3E8-7E1B-9402-D261-348DDDF2E2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BA9449-9AB1-0D42-9430-40FE865E7E83}" type="datetimeFigureOut">
              <a:rPr lang="en-US" smtClean="0"/>
              <a:t>11/13/2022</a:t>
            </a:fld>
            <a:endParaRPr lang="en-US"/>
          </a:p>
        </p:txBody>
      </p:sp>
      <p:sp>
        <p:nvSpPr>
          <p:cNvPr id="5" name="Footer Placeholder 4">
            <a:extLst>
              <a:ext uri="{FF2B5EF4-FFF2-40B4-BE49-F238E27FC236}">
                <a16:creationId xmlns:a16="http://schemas.microsoft.com/office/drawing/2014/main" id="{186B4CFF-78D7-D44B-B5E6-C32214BE97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5E648B-6FAD-6806-9128-DCC4FEC891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0008DD-02DB-E849-89F8-6A42250F8157}" type="slidenum">
              <a:rPr lang="en-US" smtClean="0"/>
              <a:t>‹#›</a:t>
            </a:fld>
            <a:endParaRPr lang="en-US"/>
          </a:p>
        </p:txBody>
      </p:sp>
    </p:spTree>
    <p:extLst>
      <p:ext uri="{BB962C8B-B14F-4D97-AF65-F5344CB8AC3E}">
        <p14:creationId xmlns:p14="http://schemas.microsoft.com/office/powerpoint/2010/main" val="5388359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images.app.goo.gl/HmWrpqfdFZ5V9DVR9"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kuib.ro/wp-content/uploads/2022/07/KUIB-Meniu-Vara-11-iulie-2022.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8" Type="http://schemas.openxmlformats.org/officeDocument/2006/relationships/hyperlink" Target="https://fever-tree.com/en_GB" TargetMode="External"/><Relationship Id="rId3" Type="http://schemas.openxmlformats.org/officeDocument/2006/relationships/image" Target="../media/image7.jpeg"/><Relationship Id="rId7" Type="http://schemas.openxmlformats.org/officeDocument/2006/relationships/image" Target="../media/image9.jpeg"/><Relationship Id="rId2" Type="http://schemas.openxmlformats.org/officeDocument/2006/relationships/hyperlink" Target="https://jamilacuisine.ro/clatite-pas-cu-pas-reteta-video/" TargetMode="External"/><Relationship Id="rId1" Type="http://schemas.openxmlformats.org/officeDocument/2006/relationships/slideLayout" Target="../slideLayouts/slideLayout2.xml"/><Relationship Id="rId6" Type="http://schemas.openxmlformats.org/officeDocument/2006/relationships/hyperlink" Target="https://depozitulderetete.ro/papanasi-pufosi-prajiti/" TargetMode="External"/><Relationship Id="rId5" Type="http://schemas.openxmlformats.org/officeDocument/2006/relationships/image" Target="../media/image8.jpeg"/><Relationship Id="rId4" Type="http://schemas.openxmlformats.org/officeDocument/2006/relationships/hyperlink" Target="https://kuib.ro/wp-content/uploads/2022/07/KUIB-Meniu-Vara-11-iulie-2022.pdf" TargetMode="External"/><Relationship Id="rId9" Type="http://schemas.openxmlformats.org/officeDocument/2006/relationships/image" Target="../media/image1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51E34-9B09-1E7B-2261-DEAEA595D325}"/>
              </a:ext>
            </a:extLst>
          </p:cNvPr>
          <p:cNvSpPr>
            <a:spLocks noGrp="1"/>
          </p:cNvSpPr>
          <p:nvPr>
            <p:ph type="ctrTitle"/>
          </p:nvPr>
        </p:nvSpPr>
        <p:spPr>
          <a:xfrm>
            <a:off x="4917995" y="749704"/>
            <a:ext cx="6152147" cy="2562744"/>
          </a:xfrm>
        </p:spPr>
        <p:txBody>
          <a:bodyPr anchor="b">
            <a:normAutofit fontScale="90000"/>
          </a:bodyPr>
          <a:lstStyle/>
          <a:p>
            <a:r>
              <a:rPr lang="en-GB" sz="5400" b="1">
                <a:latin typeface="Aharoni" panose="020F0502020204030204" pitchFamily="34" charset="0"/>
              </a:rPr>
              <a:t>LA MARIA </a:t>
            </a:r>
            <a:br>
              <a:rPr lang="en-GB" sz="5400" b="1"/>
            </a:br>
            <a:r>
              <a:rPr lang="en-GB" sz="5400" b="1"/>
              <a:t>Traditional Romanian restaurant</a:t>
            </a:r>
            <a:br>
              <a:rPr lang="en-GB" sz="5400" b="1"/>
            </a:br>
            <a:r>
              <a:rPr lang="en-GB" sz="5400" b="1">
                <a:latin typeface="Arial" panose="020B0604020202020204" pitchFamily="34" charset="0"/>
                <a:cs typeface="Arial" panose="020B0604020202020204" pitchFamily="34" charset="0"/>
              </a:rPr>
              <a:t>Business plan</a:t>
            </a:r>
            <a:r>
              <a:rPr lang="en-GB" sz="5400" b="1"/>
              <a:t> </a:t>
            </a:r>
            <a:endParaRPr lang="en-US" sz="5400" b="1"/>
          </a:p>
        </p:txBody>
      </p:sp>
      <p:sp>
        <p:nvSpPr>
          <p:cNvPr id="3" name="Subtitle 2">
            <a:extLst>
              <a:ext uri="{FF2B5EF4-FFF2-40B4-BE49-F238E27FC236}">
                <a16:creationId xmlns:a16="http://schemas.microsoft.com/office/drawing/2014/main" id="{3DBA892E-09BB-3515-BC03-7F523A228779}"/>
              </a:ext>
            </a:extLst>
          </p:cNvPr>
          <p:cNvSpPr>
            <a:spLocks noGrp="1"/>
          </p:cNvSpPr>
          <p:nvPr>
            <p:ph type="subTitle" idx="1"/>
          </p:nvPr>
        </p:nvSpPr>
        <p:spPr>
          <a:xfrm>
            <a:off x="5412862" y="3429000"/>
            <a:ext cx="5657281" cy="2924503"/>
          </a:xfrm>
        </p:spPr>
        <p:txBody>
          <a:bodyPr>
            <a:noAutofit/>
          </a:bodyPr>
          <a:lstStyle/>
          <a:p>
            <a:pPr algn="l"/>
            <a:r>
              <a:rPr lang="en-GB" sz="1800" b="1">
                <a:latin typeface="Arial" panose="020B0604020202020204" pitchFamily="34" charset="0"/>
                <a:cs typeface="Arial" panose="020B0604020202020204" pitchFamily="34" charset="0"/>
              </a:rPr>
              <a:t>Lecturer name</a:t>
            </a:r>
            <a:r>
              <a:rPr lang="en-GB" sz="1800">
                <a:latin typeface="Arial" panose="020B0604020202020204" pitchFamily="34" charset="0"/>
                <a:cs typeface="Arial" panose="020B0604020202020204" pitchFamily="34" charset="0"/>
              </a:rPr>
              <a:t> : Rajesh Kumar </a:t>
            </a:r>
          </a:p>
          <a:p>
            <a:pPr algn="l"/>
            <a:r>
              <a:rPr lang="en-GB" sz="1800" b="1">
                <a:latin typeface="Arial" panose="020B0604020202020204" pitchFamily="34" charset="0"/>
                <a:cs typeface="Arial" panose="020B0604020202020204" pitchFamily="34" charset="0"/>
              </a:rPr>
              <a:t>Module</a:t>
            </a:r>
            <a:r>
              <a:rPr lang="en-GB" sz="1800">
                <a:latin typeface="Arial" panose="020B0604020202020204" pitchFamily="34" charset="0"/>
                <a:cs typeface="Arial" panose="020B0604020202020204" pitchFamily="34" charset="0"/>
              </a:rPr>
              <a:t> :  BMSW4006</a:t>
            </a:r>
          </a:p>
          <a:p>
            <a:pPr algn="l"/>
            <a:endParaRPr lang="en-GB" sz="1800">
              <a:latin typeface="Arial" panose="020B0604020202020204" pitchFamily="34" charset="0"/>
              <a:cs typeface="Arial" panose="020B0604020202020204" pitchFamily="34" charset="0"/>
            </a:endParaRPr>
          </a:p>
          <a:p>
            <a:pPr algn="l"/>
            <a:r>
              <a:rPr lang="en-GB" sz="1800" b="1">
                <a:latin typeface="Arial" panose="020B0604020202020204" pitchFamily="34" charset="0"/>
                <a:cs typeface="Arial" panose="020B0604020202020204" pitchFamily="34" charset="0"/>
              </a:rPr>
              <a:t>Group 1</a:t>
            </a:r>
            <a:r>
              <a:rPr lang="en-GB" sz="1800">
                <a:latin typeface="Arial" panose="020B0604020202020204" pitchFamily="34" charset="0"/>
                <a:cs typeface="Arial" panose="020B0604020202020204" pitchFamily="34" charset="0"/>
              </a:rPr>
              <a:t>: </a:t>
            </a:r>
          </a:p>
          <a:p>
            <a:pPr algn="l"/>
            <a:r>
              <a:rPr lang="en-GB" sz="1800">
                <a:latin typeface="Arial" panose="020B0604020202020204" pitchFamily="34" charset="0"/>
                <a:cs typeface="Arial" panose="020B0604020202020204" pitchFamily="34" charset="0"/>
              </a:rPr>
              <a:t>Maria </a:t>
            </a:r>
            <a:r>
              <a:rPr lang="en-GB" sz="1800" err="1">
                <a:latin typeface="Arial" panose="020B0604020202020204" pitchFamily="34" charset="0"/>
                <a:cs typeface="Arial" panose="020B0604020202020204" pitchFamily="34" charset="0"/>
              </a:rPr>
              <a:t>Ciorascu</a:t>
            </a:r>
            <a:r>
              <a:rPr lang="en-GB" sz="1800">
                <a:latin typeface="Arial" panose="020B0604020202020204" pitchFamily="34" charset="0"/>
                <a:cs typeface="Arial" panose="020B0604020202020204" pitchFamily="34" charset="0"/>
              </a:rPr>
              <a:t>(2121406)</a:t>
            </a:r>
          </a:p>
          <a:p>
            <a:pPr algn="l"/>
            <a:r>
              <a:rPr lang="en-GB" sz="1800">
                <a:latin typeface="Arial" panose="020B0604020202020204" pitchFamily="34" charset="0"/>
                <a:cs typeface="Arial" panose="020B0604020202020204" pitchFamily="34" charset="0"/>
              </a:rPr>
              <a:t>Nicoleta Damian(2120244)</a:t>
            </a:r>
          </a:p>
          <a:p>
            <a:pPr algn="l"/>
            <a:r>
              <a:rPr lang="en-GB" sz="1800">
                <a:latin typeface="Arial" panose="020B0604020202020204" pitchFamily="34" charset="0"/>
                <a:cs typeface="Arial" panose="020B0604020202020204" pitchFamily="34" charset="0"/>
              </a:rPr>
              <a:t>Marian </a:t>
            </a:r>
            <a:r>
              <a:rPr lang="en-GB" sz="1800" err="1">
                <a:latin typeface="Arial" panose="020B0604020202020204" pitchFamily="34" charset="0"/>
                <a:cs typeface="Arial" panose="020B0604020202020204" pitchFamily="34" charset="0"/>
              </a:rPr>
              <a:t>Postolache</a:t>
            </a:r>
            <a:r>
              <a:rPr lang="en-GB" sz="1800">
                <a:latin typeface="Arial" panose="020B0604020202020204" pitchFamily="34" charset="0"/>
                <a:cs typeface="Arial" panose="020B0604020202020204" pitchFamily="34" charset="0"/>
              </a:rPr>
              <a:t>(2119559)</a:t>
            </a:r>
          </a:p>
          <a:p>
            <a:pPr algn="l"/>
            <a:r>
              <a:rPr lang="en-GB" sz="1800">
                <a:latin typeface="Arial" panose="020B0604020202020204" pitchFamily="34" charset="0"/>
                <a:cs typeface="Arial" panose="020B0604020202020204" pitchFamily="34" charset="0"/>
              </a:rPr>
              <a:t>Cristian Ioan </a:t>
            </a:r>
            <a:r>
              <a:rPr lang="en-GB" sz="1800" err="1">
                <a:latin typeface="Arial" panose="020B0604020202020204" pitchFamily="34" charset="0"/>
                <a:cs typeface="Arial" panose="020B0604020202020204" pitchFamily="34" charset="0"/>
              </a:rPr>
              <a:t>Spridon</a:t>
            </a:r>
            <a:r>
              <a:rPr lang="en-GB" sz="1800">
                <a:latin typeface="Arial" panose="020B0604020202020204" pitchFamily="34" charset="0"/>
                <a:cs typeface="Arial" panose="020B0604020202020204" pitchFamily="34" charset="0"/>
              </a:rPr>
              <a:t>(2118625)</a:t>
            </a:r>
          </a:p>
          <a:p>
            <a:pPr algn="l"/>
            <a:endParaRPr lang="en-US" sz="180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61F25C76-E292-5E7D-CE58-FA274C775C01}"/>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8BF3949-158C-A626-1A58-208529B5C1E8}"/>
              </a:ext>
            </a:extLst>
          </p:cNvPr>
          <p:cNvPicPr>
            <a:picLocks noChangeAspect="1"/>
          </p:cNvPicPr>
          <p:nvPr/>
        </p:nvPicPr>
        <p:blipFill>
          <a:blip r:embed="rId3"/>
          <a:stretch>
            <a:fillRect/>
          </a:stretch>
        </p:blipFill>
        <p:spPr>
          <a:xfrm>
            <a:off x="10077764" y="5048443"/>
            <a:ext cx="1984757" cy="1477028"/>
          </a:xfrm>
          <a:prstGeom prst="rect">
            <a:avLst/>
          </a:prstGeom>
        </p:spPr>
      </p:pic>
      <p:sp>
        <p:nvSpPr>
          <p:cNvPr id="4" name="Slide Number Placeholder 3">
            <a:extLst>
              <a:ext uri="{FF2B5EF4-FFF2-40B4-BE49-F238E27FC236}">
                <a16:creationId xmlns:a16="http://schemas.microsoft.com/office/drawing/2014/main" id="{73AFCD79-842F-5E27-CBFD-A557D98C1CC0}"/>
              </a:ext>
            </a:extLst>
          </p:cNvPr>
          <p:cNvSpPr>
            <a:spLocks noGrp="1"/>
          </p:cNvSpPr>
          <p:nvPr>
            <p:ph type="sldNum" sz="quarter" idx="12"/>
          </p:nvPr>
        </p:nvSpPr>
        <p:spPr/>
        <p:txBody>
          <a:bodyPr/>
          <a:lstStyle/>
          <a:p>
            <a:fld id="{650008DD-02DB-E849-89F8-6A42250F8157}" type="slidenum">
              <a:rPr lang="en-US" smtClean="0"/>
              <a:t>1</a:t>
            </a:fld>
            <a:endParaRPr lang="en-GB"/>
          </a:p>
        </p:txBody>
      </p:sp>
    </p:spTree>
    <p:extLst>
      <p:ext uri="{BB962C8B-B14F-4D97-AF65-F5344CB8AC3E}">
        <p14:creationId xmlns:p14="http://schemas.microsoft.com/office/powerpoint/2010/main" val="1299305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ABF2B59-95F6-BA63-2F88-9FFDC0BCEF41}"/>
              </a:ext>
            </a:extLst>
          </p:cNvPr>
          <p:cNvSpPr>
            <a:spLocks noGrp="1"/>
          </p:cNvSpPr>
          <p:nvPr>
            <p:ph type="sldNum" sz="quarter" idx="12"/>
          </p:nvPr>
        </p:nvSpPr>
        <p:spPr/>
        <p:txBody>
          <a:bodyPr/>
          <a:lstStyle/>
          <a:p>
            <a:fld id="{650008DD-02DB-E849-89F8-6A42250F8157}" type="slidenum">
              <a:rPr lang="en-US" smtClean="0"/>
              <a:t>2</a:t>
            </a:fld>
            <a:endParaRPr lang="en-GB"/>
          </a:p>
        </p:txBody>
      </p:sp>
      <p:sp>
        <p:nvSpPr>
          <p:cNvPr id="3" name="TextBox 2">
            <a:extLst>
              <a:ext uri="{FF2B5EF4-FFF2-40B4-BE49-F238E27FC236}">
                <a16:creationId xmlns:a16="http://schemas.microsoft.com/office/drawing/2014/main" id="{D34F1498-3558-5DF5-E4C7-A80BDBA43D05}"/>
              </a:ext>
            </a:extLst>
          </p:cNvPr>
          <p:cNvSpPr txBox="1"/>
          <p:nvPr/>
        </p:nvSpPr>
        <p:spPr>
          <a:xfrm>
            <a:off x="1279644" y="588757"/>
            <a:ext cx="9337183" cy="6186309"/>
          </a:xfrm>
          <a:prstGeom prst="rect">
            <a:avLst/>
          </a:prstGeom>
          <a:noFill/>
        </p:spPr>
        <p:txBody>
          <a:bodyPr wrap="square" lIns="91440" tIns="45720" rIns="91440" bIns="45720" rtlCol="0" anchor="t">
            <a:spAutoFit/>
          </a:bodyPr>
          <a:lstStyle/>
          <a:p>
            <a:r>
              <a:rPr lang="en-GB" b="1"/>
              <a:t>Table of content</a:t>
            </a:r>
            <a:endParaRPr lang="en-GB" b="1">
              <a:cs typeface="Calibri"/>
            </a:endParaRPr>
          </a:p>
          <a:p>
            <a:endParaRPr lang="en-GB"/>
          </a:p>
          <a:p>
            <a:r>
              <a:rPr lang="en-GB"/>
              <a:t>Executive summary…………………………………………………………………………………………….……………3</a:t>
            </a:r>
          </a:p>
          <a:p>
            <a:r>
              <a:rPr lang="en-GB"/>
              <a:t>Business overview……………………………………………………………………………………………………………4</a:t>
            </a:r>
          </a:p>
          <a:p>
            <a:r>
              <a:rPr lang="en-GB"/>
              <a:t>Products and services………………………………………………………………………………………………………5</a:t>
            </a:r>
          </a:p>
          <a:p>
            <a:r>
              <a:rPr lang="en-GB"/>
              <a:t>Menu……………………………………………………………………………………………………………………….……6/7</a:t>
            </a:r>
            <a:endParaRPr lang="en-GB">
              <a:cs typeface="Calibri"/>
            </a:endParaRPr>
          </a:p>
          <a:p>
            <a:r>
              <a:rPr lang="en-GB">
                <a:cs typeface="Arial" panose="020B0604020202020204" pitchFamily="34" charset="0"/>
              </a:rPr>
              <a:t>Market audit Competitor’s Analysis ………………….……………………………………………………….…...8</a:t>
            </a:r>
          </a:p>
          <a:p>
            <a:r>
              <a:rPr lang="en-GB"/>
              <a:t>Swot analysis………………………………………………………………………………………………………….………..9</a:t>
            </a:r>
          </a:p>
          <a:p>
            <a:r>
              <a:rPr lang="en-GB">
                <a:cs typeface="Arial" panose="020B0604020202020204" pitchFamily="34" charset="0"/>
              </a:rPr>
              <a:t>PESTLE Analysis ………………………………………………………………………………………………….….…..….10</a:t>
            </a:r>
          </a:p>
          <a:p>
            <a:r>
              <a:rPr lang="en-GB">
                <a:cs typeface="Arial"/>
              </a:rPr>
              <a:t>Target Market ……………………………………………………………………………………….………………….……11</a:t>
            </a:r>
          </a:p>
          <a:p>
            <a:r>
              <a:rPr lang="en-GB">
                <a:cs typeface="Arial" panose="020B0604020202020204" pitchFamily="34" charset="0"/>
              </a:rPr>
              <a:t>Marketing and Sales Plan…………………………………………………………………………………………..…..12</a:t>
            </a:r>
          </a:p>
          <a:p>
            <a:r>
              <a:rPr lang="en-GB">
                <a:cs typeface="Arial" panose="020B0604020202020204" pitchFamily="34" charset="0"/>
              </a:rPr>
              <a:t>Management Team……………………………………………………………………………………………….…..…..13</a:t>
            </a:r>
          </a:p>
          <a:p>
            <a:r>
              <a:rPr lang="en-GB"/>
              <a:t>Hiring Plan……………………………………………………………………………………………………………………..14</a:t>
            </a:r>
            <a:endParaRPr lang="en-GB">
              <a:cs typeface="Calibri"/>
            </a:endParaRPr>
          </a:p>
          <a:p>
            <a:r>
              <a:rPr lang="en-GB">
                <a:cs typeface="Arial"/>
              </a:rPr>
              <a:t>Financial Plan………………………………………………………………………………………………………..……….15</a:t>
            </a:r>
          </a:p>
          <a:p>
            <a:r>
              <a:rPr lang="en-GB"/>
              <a:t>Capital Requirements. The use of Founds. ………………………………………………………..….….…… 16</a:t>
            </a:r>
          </a:p>
          <a:p>
            <a:r>
              <a:rPr lang="en-US">
                <a:ea typeface="+mj-ea"/>
                <a:cs typeface="+mj-cs"/>
              </a:rPr>
              <a:t>Key assumptions and Forecasts……………………………………………………………………………….……..17</a:t>
            </a:r>
            <a:endParaRPr lang="en-GB">
              <a:cs typeface="Calibri"/>
            </a:endParaRPr>
          </a:p>
          <a:p>
            <a:r>
              <a:rPr lang="en-US" kern="1200">
                <a:ea typeface="+mj-ea"/>
                <a:cs typeface="+mj-cs"/>
              </a:rPr>
              <a:t>Financial Summary </a:t>
            </a:r>
            <a:r>
              <a:rPr lang="en-US">
                <a:ea typeface="+mj-ea"/>
                <a:cs typeface="+mj-cs"/>
              </a:rPr>
              <a:t>……………………………………………………………………………………………….…..18/19</a:t>
            </a:r>
            <a:endParaRPr lang="en-US" kern="1200">
              <a:ea typeface="+mj-ea"/>
              <a:cs typeface="Calibri"/>
            </a:endParaRPr>
          </a:p>
          <a:p>
            <a:r>
              <a:rPr lang="en-GB" sz="1800"/>
              <a:t>Reference list </a:t>
            </a:r>
            <a:r>
              <a:rPr lang="en-GB"/>
              <a:t>………………………………………………………………………………………………………..…..…..</a:t>
            </a:r>
            <a:r>
              <a:rPr lang="en-GB" sz="1800"/>
              <a:t>20</a:t>
            </a:r>
            <a:endParaRPr lang="en-GB" sz="1800">
              <a:cs typeface="Calibri"/>
            </a:endParaRPr>
          </a:p>
          <a:p>
            <a:endParaRPr lang="en-GB"/>
          </a:p>
          <a:p>
            <a:endParaRPr lang="en-GB"/>
          </a:p>
          <a:p>
            <a:endParaRPr lang="en-GB"/>
          </a:p>
          <a:p>
            <a:endParaRPr lang="en-GB"/>
          </a:p>
        </p:txBody>
      </p:sp>
    </p:spTree>
    <p:extLst>
      <p:ext uri="{BB962C8B-B14F-4D97-AF65-F5344CB8AC3E}">
        <p14:creationId xmlns:p14="http://schemas.microsoft.com/office/powerpoint/2010/main" val="1095294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E566-1426-7CA4-0649-A072212D64CB}"/>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Executive Summary </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D98D62-AD09-8E15-5605-F3FCFF03A23B}"/>
              </a:ext>
            </a:extLst>
          </p:cNvPr>
          <p:cNvSpPr>
            <a:spLocks noGrp="1"/>
          </p:cNvSpPr>
          <p:nvPr>
            <p:ph idx="1"/>
          </p:nvPr>
        </p:nvSpPr>
        <p:spPr>
          <a:xfrm>
            <a:off x="572193" y="1690688"/>
            <a:ext cx="10515600" cy="4351338"/>
          </a:xfrm>
        </p:spPr>
        <p:txBody>
          <a:bodyPr vert="horz" lIns="91440" tIns="45720" rIns="91440" bIns="45720" rtlCol="0" anchor="t">
            <a:normAutofit/>
          </a:bodyPr>
          <a:lstStyle/>
          <a:p>
            <a:pPr marL="0" indent="0">
              <a:buNone/>
            </a:pPr>
            <a:r>
              <a:rPr lang="en-GB" b="1"/>
              <a:t>La Maria </a:t>
            </a:r>
            <a:r>
              <a:rPr lang="en-GB"/>
              <a:t>restaurant located in Stafford is a new, upscale restaurant focusing on presenting Romanian food in different perspective. Providing organic and premium food and beverage products. Our products lines combine perfectly the healthy trends with natural and organic foods. </a:t>
            </a:r>
          </a:p>
          <a:p>
            <a:pPr marL="0" indent="0">
              <a:buNone/>
            </a:pPr>
            <a:r>
              <a:rPr lang="en-GB" b="1"/>
              <a:t>La Maria </a:t>
            </a:r>
            <a:r>
              <a:rPr lang="en-GB"/>
              <a:t>intend to focus on the residents of the area as follows </a:t>
            </a:r>
            <a:endParaRPr lang="en-GB">
              <a:cs typeface="Calibri"/>
            </a:endParaRPr>
          </a:p>
          <a:p>
            <a:pPr marL="0" indent="0">
              <a:buNone/>
            </a:pPr>
            <a:r>
              <a:rPr lang="en-GB" b="1"/>
              <a:t>Stafford residents– 134764 </a:t>
            </a:r>
            <a:r>
              <a:rPr lang="en-GB"/>
              <a:t>( ~30000 being Romanians)</a:t>
            </a:r>
            <a:endParaRPr lang="en-GB">
              <a:cs typeface="Calibri"/>
            </a:endParaRPr>
          </a:p>
          <a:p>
            <a:pPr marL="0" indent="0">
              <a:buNone/>
            </a:pPr>
            <a:r>
              <a:rPr lang="en-GB"/>
              <a:t>Our management team will consist of the four: Nicoleta Damian, Maria Ciorascu, Marian Postolache, Cristian Ioan Spridon; that will combine both investment and managing of the restaurant.</a:t>
            </a:r>
            <a:endParaRPr lang="en-GB">
              <a:cs typeface="Calibri"/>
            </a:endParaRPr>
          </a:p>
        </p:txBody>
      </p:sp>
      <p:sp>
        <p:nvSpPr>
          <p:cNvPr id="4" name="Slide Number Placeholder 3">
            <a:extLst>
              <a:ext uri="{FF2B5EF4-FFF2-40B4-BE49-F238E27FC236}">
                <a16:creationId xmlns:a16="http://schemas.microsoft.com/office/drawing/2014/main" id="{20DE8BF9-70F5-63DB-4603-911006B57847}"/>
              </a:ext>
            </a:extLst>
          </p:cNvPr>
          <p:cNvSpPr>
            <a:spLocks noGrp="1"/>
          </p:cNvSpPr>
          <p:nvPr>
            <p:ph type="sldNum" sz="quarter" idx="12"/>
          </p:nvPr>
        </p:nvSpPr>
        <p:spPr/>
        <p:txBody>
          <a:bodyPr/>
          <a:lstStyle/>
          <a:p>
            <a:fld id="{650008DD-02DB-E849-89F8-6A42250F8157}" type="slidenum">
              <a:rPr lang="en-US" smtClean="0"/>
              <a:t>3</a:t>
            </a:fld>
            <a:endParaRPr lang="en-GB"/>
          </a:p>
        </p:txBody>
      </p:sp>
      <p:sp>
        <p:nvSpPr>
          <p:cNvPr id="5" name="TextBox 4">
            <a:extLst>
              <a:ext uri="{FF2B5EF4-FFF2-40B4-BE49-F238E27FC236}">
                <a16:creationId xmlns:a16="http://schemas.microsoft.com/office/drawing/2014/main" id="{2A6A4FEB-9CD5-7C76-535C-85902B2626C4}"/>
              </a:ext>
            </a:extLst>
          </p:cNvPr>
          <p:cNvSpPr txBox="1"/>
          <p:nvPr/>
        </p:nvSpPr>
        <p:spPr>
          <a:xfrm>
            <a:off x="7897092" y="5974600"/>
            <a:ext cx="3782290" cy="369332"/>
          </a:xfrm>
          <a:prstGeom prst="rect">
            <a:avLst/>
          </a:prstGeom>
          <a:noFill/>
        </p:spPr>
        <p:txBody>
          <a:bodyPr wrap="square" rtlCol="0">
            <a:spAutoFit/>
          </a:bodyPr>
          <a:lstStyle/>
          <a:p>
            <a:r>
              <a:rPr lang="en-GB"/>
              <a:t>(Office for National Statistics (2022))</a:t>
            </a:r>
          </a:p>
        </p:txBody>
      </p:sp>
    </p:spTree>
    <p:extLst>
      <p:ext uri="{BB962C8B-B14F-4D97-AF65-F5344CB8AC3E}">
        <p14:creationId xmlns:p14="http://schemas.microsoft.com/office/powerpoint/2010/main" val="858697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0A9BA-590B-B2D3-C9C2-961EE7451E55}"/>
              </a:ext>
            </a:extLst>
          </p:cNvPr>
          <p:cNvSpPr>
            <a:spLocks noGrp="1"/>
          </p:cNvSpPr>
          <p:nvPr>
            <p:ph type="title"/>
          </p:nvPr>
        </p:nvSpPr>
        <p:spPr>
          <a:xfrm>
            <a:off x="640080" y="325369"/>
            <a:ext cx="4368602" cy="1347863"/>
          </a:xfrm>
        </p:spPr>
        <p:txBody>
          <a:bodyPr anchor="b">
            <a:normAutofit fontScale="90000"/>
          </a:bodyPr>
          <a:lstStyle/>
          <a:p>
            <a:pPr algn="ctr"/>
            <a:r>
              <a:rPr lang="en-GB" b="1">
                <a:latin typeface="Arial" panose="020B0604020202020204" pitchFamily="34" charset="0"/>
                <a:cs typeface="Arial" panose="020B0604020202020204" pitchFamily="34" charset="0"/>
              </a:rPr>
              <a:t>Business overview</a:t>
            </a:r>
            <a:r>
              <a:rPr lang="en-GB" sz="5400" b="1">
                <a:latin typeface="Arial" panose="020B0604020202020204" pitchFamily="34" charset="0"/>
                <a:cs typeface="Arial" panose="020B0604020202020204" pitchFamily="34" charset="0"/>
              </a:rPr>
              <a:t> </a:t>
            </a:r>
            <a:endParaRPr lang="en-US" sz="5400" b="1">
              <a:latin typeface="Arial" panose="020B0604020202020204" pitchFamily="34" charset="0"/>
              <a:cs typeface="Arial" panose="020B0604020202020204" pitchFamily="34" charset="0"/>
            </a:endParaRPr>
          </a:p>
        </p:txBody>
      </p:sp>
      <p:sp>
        <p:nvSpPr>
          <p:cNvPr id="3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157F6B-379B-E508-0417-8465AB81A6E3}"/>
              </a:ext>
            </a:extLst>
          </p:cNvPr>
          <p:cNvSpPr>
            <a:spLocks noGrp="1"/>
          </p:cNvSpPr>
          <p:nvPr>
            <p:ph idx="1"/>
          </p:nvPr>
        </p:nvSpPr>
        <p:spPr>
          <a:xfrm>
            <a:off x="534057" y="2040974"/>
            <a:ext cx="4243589" cy="3320668"/>
          </a:xfrm>
        </p:spPr>
        <p:txBody>
          <a:bodyPr vert="horz" lIns="91440" tIns="45720" rIns="91440" bIns="45720" rtlCol="0" anchor="t">
            <a:noAutofit/>
          </a:bodyPr>
          <a:lstStyle/>
          <a:p>
            <a:pPr marL="0" indent="0">
              <a:buNone/>
            </a:pPr>
            <a:r>
              <a:rPr lang="en-GB" sz="1900">
                <a:latin typeface="Arial"/>
                <a:cs typeface="Arial"/>
              </a:rPr>
              <a:t>“ </a:t>
            </a:r>
            <a:r>
              <a:rPr lang="en-GB" sz="1900" b="1">
                <a:latin typeface="Arial"/>
                <a:cs typeface="Arial"/>
              </a:rPr>
              <a:t>LA MARIA</a:t>
            </a:r>
            <a:r>
              <a:rPr lang="en-GB" sz="1900">
                <a:latin typeface="Arial"/>
                <a:cs typeface="Arial"/>
              </a:rPr>
              <a:t> - the taste of </a:t>
            </a:r>
            <a:r>
              <a:rPr lang="en-GB" sz="1900" b="1">
                <a:solidFill>
                  <a:srgbClr val="0659FF"/>
                </a:solidFill>
                <a:highlight>
                  <a:srgbClr val="C0C0C0"/>
                </a:highlight>
                <a:latin typeface="Arial"/>
                <a:cs typeface="Arial"/>
              </a:rPr>
              <a:t>Ro</a:t>
            </a:r>
            <a:r>
              <a:rPr lang="en-GB" sz="1900" b="1">
                <a:solidFill>
                  <a:srgbClr val="FFFF00"/>
                </a:solidFill>
                <a:highlight>
                  <a:srgbClr val="C0C0C0"/>
                </a:highlight>
                <a:latin typeface="Arial"/>
                <a:cs typeface="Arial"/>
              </a:rPr>
              <a:t>ma</a:t>
            </a:r>
            <a:r>
              <a:rPr lang="en-GB" sz="1900" b="1">
                <a:solidFill>
                  <a:srgbClr val="FF0000"/>
                </a:solidFill>
                <a:highlight>
                  <a:srgbClr val="C0C0C0"/>
                </a:highlight>
                <a:latin typeface="Arial"/>
                <a:cs typeface="Arial"/>
              </a:rPr>
              <a:t>nia</a:t>
            </a:r>
            <a:r>
              <a:rPr lang="en-GB" sz="1900">
                <a:latin typeface="Arial"/>
                <a:cs typeface="Arial"/>
              </a:rPr>
              <a:t>”</a:t>
            </a:r>
          </a:p>
          <a:p>
            <a:pPr marL="0" indent="0">
              <a:buNone/>
            </a:pPr>
            <a:endParaRPr lang="en-GB" sz="1900" b="1">
              <a:latin typeface="Arial" panose="020B0604020202020204" pitchFamily="34" charset="0"/>
              <a:cs typeface="Arial" panose="020B0604020202020204" pitchFamily="34" charset="0"/>
            </a:endParaRPr>
          </a:p>
          <a:p>
            <a:r>
              <a:rPr lang="en-GB" sz="1900">
                <a:latin typeface="Arial"/>
                <a:cs typeface="Arial"/>
              </a:rPr>
              <a:t>Traditional Romanian restaurant designed especially for people that accept new challenges of experiencing the food world. </a:t>
            </a:r>
            <a:endParaRPr lang="en-GB" sz="1900">
              <a:latin typeface="Arial" panose="020B0604020202020204" pitchFamily="34" charset="0"/>
              <a:cs typeface="Arial" panose="020B0604020202020204" pitchFamily="34" charset="0"/>
            </a:endParaRPr>
          </a:p>
          <a:p>
            <a:r>
              <a:rPr lang="en-GB" sz="1900">
                <a:latin typeface="Arial"/>
                <a:cs typeface="Arial"/>
              </a:rPr>
              <a:t>Aim to open in 2023 in the centre of  Stafford, England </a:t>
            </a:r>
            <a:endParaRPr lang="en-GB" sz="1900">
              <a:latin typeface="Arial" panose="020B0604020202020204" pitchFamily="34" charset="0"/>
              <a:cs typeface="Arial" panose="020B0604020202020204" pitchFamily="34" charset="0"/>
            </a:endParaRPr>
          </a:p>
          <a:p>
            <a:r>
              <a:rPr lang="en-GB" sz="1900">
                <a:latin typeface="Arial"/>
                <a:cs typeface="Arial"/>
              </a:rPr>
              <a:t>Our propose - to bring back to all Romanians in The UK the savour of their childhood and to present Romanian food in a new perspective to all our customers. </a:t>
            </a:r>
            <a:endParaRPr lang="en-GB" sz="1900">
              <a:latin typeface="Arial" panose="020B0604020202020204" pitchFamily="34" charset="0"/>
              <a:cs typeface="Arial" panose="020B0604020202020204" pitchFamily="34" charset="0"/>
            </a:endParaRPr>
          </a:p>
        </p:txBody>
      </p:sp>
      <p:pic>
        <p:nvPicPr>
          <p:cNvPr id="6" name="Picture 5">
            <a:hlinkClick r:id="rId2"/>
            <a:extLst>
              <a:ext uri="{FF2B5EF4-FFF2-40B4-BE49-F238E27FC236}">
                <a16:creationId xmlns:a16="http://schemas.microsoft.com/office/drawing/2014/main" id="{E4E339FB-F266-CF7A-35DB-2596752D2959}"/>
              </a:ext>
            </a:extLst>
          </p:cNvPr>
          <p:cNvPicPr>
            <a:picLocks noChangeAspect="1"/>
          </p:cNvPicPr>
          <p:nvPr/>
        </p:nvPicPr>
        <p:blipFill rotWithShape="1">
          <a:blip r:embed="rId3"/>
          <a:srcRect l="22062" r="1098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00E26D17-4A5A-91FD-5DBB-F98A46329DEE}"/>
              </a:ext>
            </a:extLst>
          </p:cNvPr>
          <p:cNvSpPr>
            <a:spLocks noGrp="1"/>
          </p:cNvSpPr>
          <p:nvPr>
            <p:ph type="sldNum" sz="quarter" idx="12"/>
          </p:nvPr>
        </p:nvSpPr>
        <p:spPr/>
        <p:txBody>
          <a:bodyPr/>
          <a:lstStyle/>
          <a:p>
            <a:fld id="{650008DD-02DB-E849-89F8-6A42250F8157}" type="slidenum">
              <a:rPr lang="en-US" smtClean="0"/>
              <a:t>4</a:t>
            </a:fld>
            <a:endParaRPr lang="en-GB"/>
          </a:p>
        </p:txBody>
      </p:sp>
    </p:spTree>
    <p:extLst>
      <p:ext uri="{BB962C8B-B14F-4D97-AF65-F5344CB8AC3E}">
        <p14:creationId xmlns:p14="http://schemas.microsoft.com/office/powerpoint/2010/main" val="3995675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71CAE-D35A-DBEF-ABCE-CF8EFF293ED6}"/>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Products and services </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BD0095-1CB5-AFBB-A743-68BDAAFF015E}"/>
              </a:ext>
            </a:extLst>
          </p:cNvPr>
          <p:cNvSpPr>
            <a:spLocks noGrp="1"/>
          </p:cNvSpPr>
          <p:nvPr>
            <p:ph idx="1"/>
          </p:nvPr>
        </p:nvSpPr>
        <p:spPr>
          <a:xfrm>
            <a:off x="838200" y="1488346"/>
            <a:ext cx="10515600" cy="4351338"/>
          </a:xfrm>
        </p:spPr>
        <p:txBody>
          <a:bodyPr vert="horz" lIns="91440" tIns="45720" rIns="91440" bIns="45720" rtlCol="0" anchor="t">
            <a:normAutofit fontScale="92500" lnSpcReduction="20000"/>
          </a:bodyPr>
          <a:lstStyle/>
          <a:p>
            <a:pPr marL="0" indent="0">
              <a:buNone/>
            </a:pPr>
            <a:r>
              <a:rPr lang="en-GB" b="1"/>
              <a:t>    La Maria Restaurant’s initial menu</a:t>
            </a:r>
            <a:endParaRPr lang="en-GB"/>
          </a:p>
          <a:p>
            <a:pPr marL="0" indent="0">
              <a:buNone/>
            </a:pPr>
            <a:endParaRPr lang="en-GB"/>
          </a:p>
          <a:p>
            <a:pPr marL="0" indent="0">
              <a:buNone/>
            </a:pPr>
            <a:r>
              <a:rPr lang="en-GB"/>
              <a:t> All items guarantee 100% natural and organic products</a:t>
            </a:r>
            <a:endParaRPr lang="en-GB">
              <a:cs typeface="Calibri"/>
            </a:endParaRPr>
          </a:p>
          <a:p>
            <a:r>
              <a:rPr lang="en-GB"/>
              <a:t> All dishes are classified under the following categories:</a:t>
            </a:r>
            <a:endParaRPr lang="en-GB">
              <a:cs typeface="Calibri" panose="020F0502020204030204"/>
            </a:endParaRPr>
          </a:p>
          <a:p>
            <a:pPr marL="514350" indent="-514350">
              <a:buFont typeface="+mj-lt"/>
              <a:buAutoNum type="arabicPeriod"/>
            </a:pPr>
            <a:r>
              <a:rPr lang="en-GB"/>
              <a:t>Appetisers</a:t>
            </a:r>
            <a:endParaRPr lang="en-GB">
              <a:cs typeface="Calibri"/>
            </a:endParaRPr>
          </a:p>
          <a:p>
            <a:pPr marL="514350" indent="-514350">
              <a:buFont typeface="+mj-lt"/>
              <a:buAutoNum type="arabicPeriod"/>
            </a:pPr>
            <a:r>
              <a:rPr lang="en-GB"/>
              <a:t>Soups </a:t>
            </a:r>
          </a:p>
          <a:p>
            <a:pPr marL="514350" indent="-514350">
              <a:buFont typeface="+mj-lt"/>
              <a:buAutoNum type="arabicPeriod"/>
            </a:pPr>
            <a:r>
              <a:rPr lang="en-GB"/>
              <a:t>Salads</a:t>
            </a:r>
            <a:endParaRPr lang="en-GB">
              <a:cs typeface="Calibri"/>
            </a:endParaRPr>
          </a:p>
          <a:p>
            <a:pPr marL="514350" indent="-514350">
              <a:buFont typeface="+mj-lt"/>
              <a:buAutoNum type="arabicPeriod"/>
            </a:pPr>
            <a:r>
              <a:rPr lang="en-GB"/>
              <a:t>Entrees  </a:t>
            </a:r>
            <a:endParaRPr lang="en-GB">
              <a:cs typeface="Calibri"/>
            </a:endParaRPr>
          </a:p>
          <a:p>
            <a:pPr marL="514350" indent="-514350">
              <a:buFont typeface="+mj-lt"/>
              <a:buAutoNum type="arabicPeriod"/>
            </a:pPr>
            <a:r>
              <a:rPr lang="en-GB"/>
              <a:t>Desserts </a:t>
            </a:r>
            <a:endParaRPr lang="en-GB">
              <a:cs typeface="Calibri"/>
            </a:endParaRPr>
          </a:p>
          <a:p>
            <a:pPr marL="514350" indent="-514350">
              <a:buFont typeface="+mj-lt"/>
              <a:buAutoNum type="arabicPeriod"/>
            </a:pPr>
            <a:r>
              <a:rPr lang="en-GB"/>
              <a:t>Kid’s menu </a:t>
            </a:r>
            <a:endParaRPr lang="en-US"/>
          </a:p>
        </p:txBody>
      </p:sp>
      <p:sp>
        <p:nvSpPr>
          <p:cNvPr id="4" name="Slide Number Placeholder 3">
            <a:extLst>
              <a:ext uri="{FF2B5EF4-FFF2-40B4-BE49-F238E27FC236}">
                <a16:creationId xmlns:a16="http://schemas.microsoft.com/office/drawing/2014/main" id="{65FBC399-5222-AF48-1598-4A66CC31C97E}"/>
              </a:ext>
            </a:extLst>
          </p:cNvPr>
          <p:cNvSpPr>
            <a:spLocks noGrp="1"/>
          </p:cNvSpPr>
          <p:nvPr>
            <p:ph type="sldNum" sz="quarter" idx="12"/>
          </p:nvPr>
        </p:nvSpPr>
        <p:spPr/>
        <p:txBody>
          <a:bodyPr/>
          <a:lstStyle/>
          <a:p>
            <a:fld id="{650008DD-02DB-E849-89F8-6A42250F8157}" type="slidenum">
              <a:rPr lang="en-US" smtClean="0"/>
              <a:t>5</a:t>
            </a:fld>
            <a:endParaRPr lang="en-GB"/>
          </a:p>
        </p:txBody>
      </p:sp>
    </p:spTree>
    <p:extLst>
      <p:ext uri="{BB962C8B-B14F-4D97-AF65-F5344CB8AC3E}">
        <p14:creationId xmlns:p14="http://schemas.microsoft.com/office/powerpoint/2010/main" val="2782273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64">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B165AC-2F10-7B15-B7AE-9BE908AAAD98}"/>
              </a:ext>
            </a:extLst>
          </p:cNvPr>
          <p:cNvSpPr>
            <a:spLocks noGrp="1"/>
          </p:cNvSpPr>
          <p:nvPr>
            <p:ph type="title"/>
          </p:nvPr>
        </p:nvSpPr>
        <p:spPr>
          <a:xfrm>
            <a:off x="6600264" y="556994"/>
            <a:ext cx="4753535" cy="192627"/>
          </a:xfrm>
        </p:spPr>
        <p:txBody>
          <a:bodyPr>
            <a:normAutofit fontScale="90000"/>
          </a:bodyPr>
          <a:lstStyle/>
          <a:p>
            <a:r>
              <a:rPr lang="en-GB" sz="4000" b="1">
                <a:latin typeface="Arial" panose="020B0604020202020204" pitchFamily="34" charset="0"/>
                <a:cs typeface="Arial" panose="020B0604020202020204" pitchFamily="34" charset="0"/>
              </a:rPr>
              <a:t>Menu</a:t>
            </a:r>
            <a:endParaRPr lang="en-US" sz="4000" b="1">
              <a:latin typeface="Arial" panose="020B0604020202020204" pitchFamily="34" charset="0"/>
              <a:cs typeface="Arial" panose="020B0604020202020204" pitchFamily="34" charset="0"/>
            </a:endParaRPr>
          </a:p>
        </p:txBody>
      </p:sp>
      <p:pic>
        <p:nvPicPr>
          <p:cNvPr id="14" name="Picture 13">
            <a:hlinkClick r:id="rId3"/>
            <a:extLst>
              <a:ext uri="{FF2B5EF4-FFF2-40B4-BE49-F238E27FC236}">
                <a16:creationId xmlns:a16="http://schemas.microsoft.com/office/drawing/2014/main" id="{5C94A559-8CF5-4447-0039-C9DBE9D41284}"/>
              </a:ext>
            </a:extLst>
          </p:cNvPr>
          <p:cNvPicPr>
            <a:picLocks noChangeAspect="1"/>
          </p:cNvPicPr>
          <p:nvPr/>
        </p:nvPicPr>
        <p:blipFill rotWithShape="1">
          <a:blip r:embed="rId4"/>
          <a:srcRect t="5084" r="-4" b="12423"/>
          <a:stretch/>
        </p:blipFill>
        <p:spPr>
          <a:xfrm>
            <a:off x="-4642" y="10"/>
            <a:ext cx="3006061" cy="3339639"/>
          </a:xfrm>
          <a:prstGeom prst="rect">
            <a:avLst/>
          </a:prstGeom>
        </p:spPr>
      </p:pic>
      <p:pic>
        <p:nvPicPr>
          <p:cNvPr id="6" name="Picture 5">
            <a:hlinkClick r:id="rId3"/>
            <a:extLst>
              <a:ext uri="{FF2B5EF4-FFF2-40B4-BE49-F238E27FC236}">
                <a16:creationId xmlns:a16="http://schemas.microsoft.com/office/drawing/2014/main" id="{3F73DA5A-B149-684C-6A88-DE8CC4E02BB2}"/>
              </a:ext>
            </a:extLst>
          </p:cNvPr>
          <p:cNvPicPr>
            <a:picLocks noChangeAspect="1"/>
          </p:cNvPicPr>
          <p:nvPr/>
        </p:nvPicPr>
        <p:blipFill rotWithShape="1">
          <a:blip r:embed="rId5"/>
          <a:srcRect l="39744" r="37865" b="-1"/>
          <a:stretch/>
        </p:blipFill>
        <p:spPr>
          <a:xfrm>
            <a:off x="3198068" y="10"/>
            <a:ext cx="2991088" cy="3339639"/>
          </a:xfrm>
          <a:prstGeom prst="rect">
            <a:avLst/>
          </a:prstGeom>
        </p:spPr>
      </p:pic>
      <p:pic>
        <p:nvPicPr>
          <p:cNvPr id="9" name="Picture 8">
            <a:hlinkClick r:id="rId3"/>
            <a:extLst>
              <a:ext uri="{FF2B5EF4-FFF2-40B4-BE49-F238E27FC236}">
                <a16:creationId xmlns:a16="http://schemas.microsoft.com/office/drawing/2014/main" id="{E3628049-38AC-A64E-5807-4D7C7DED27C3}"/>
              </a:ext>
            </a:extLst>
          </p:cNvPr>
          <p:cNvPicPr>
            <a:picLocks noChangeAspect="1"/>
          </p:cNvPicPr>
          <p:nvPr/>
        </p:nvPicPr>
        <p:blipFill rotWithShape="1">
          <a:blip r:embed="rId6"/>
          <a:srcRect t="6112" r="1" b="11821"/>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3BFCF327-C5ED-5794-9FC6-E1CCA5886EF1}"/>
              </a:ext>
            </a:extLst>
          </p:cNvPr>
          <p:cNvSpPr>
            <a:spLocks noGrp="1"/>
          </p:cNvSpPr>
          <p:nvPr>
            <p:ph idx="1"/>
          </p:nvPr>
        </p:nvSpPr>
        <p:spPr>
          <a:xfrm>
            <a:off x="6363341" y="1021763"/>
            <a:ext cx="4990458" cy="3878886"/>
          </a:xfrm>
        </p:spPr>
        <p:txBody>
          <a:bodyPr numCol="3">
            <a:noAutofit/>
          </a:bodyPr>
          <a:lstStyle/>
          <a:p>
            <a:r>
              <a:rPr lang="en-GB" sz="1400" b="1">
                <a:latin typeface="Open Sans" panose="020B0606030504020204" pitchFamily="34" charset="0"/>
              </a:rPr>
              <a:t>A</a:t>
            </a:r>
            <a:r>
              <a:rPr lang="fr-FR" sz="1400" b="1" err="1"/>
              <a:t>ppetisers</a:t>
            </a:r>
            <a:r>
              <a:rPr lang="fr-FR" sz="1400"/>
              <a:t> </a:t>
            </a:r>
          </a:p>
          <a:p>
            <a:r>
              <a:rPr lang="fr-FR" sz="1400" err="1"/>
              <a:t>Gustare</a:t>
            </a:r>
            <a:r>
              <a:rPr lang="fr-FR" sz="1400"/>
              <a:t> </a:t>
            </a:r>
            <a:r>
              <a:rPr lang="fr-FR" sz="1400" err="1"/>
              <a:t>Rece</a:t>
            </a:r>
            <a:r>
              <a:rPr lang="fr-FR" sz="1400"/>
              <a:t> – Cold Romanian </a:t>
            </a:r>
            <a:r>
              <a:rPr lang="fr-FR" sz="1400" err="1"/>
              <a:t>Appetizer</a:t>
            </a:r>
            <a:endParaRPr lang="fr-FR" sz="1400"/>
          </a:p>
          <a:p>
            <a:r>
              <a:rPr lang="fr-FR" sz="1400" err="1"/>
              <a:t>Cascaval</a:t>
            </a:r>
            <a:r>
              <a:rPr lang="fr-FR" sz="1400"/>
              <a:t> Pane – Romanian Deep Fried </a:t>
            </a:r>
            <a:r>
              <a:rPr lang="fr-FR" sz="1400" err="1"/>
              <a:t>Cheese</a:t>
            </a:r>
            <a:endParaRPr lang="fr-FR" sz="1400"/>
          </a:p>
          <a:p>
            <a:r>
              <a:rPr lang="fr-FR" sz="1400" err="1"/>
              <a:t>Mamaliga</a:t>
            </a:r>
            <a:r>
              <a:rPr lang="fr-FR" sz="1400"/>
              <a:t> cu </a:t>
            </a:r>
            <a:r>
              <a:rPr lang="fr-FR" sz="1400" err="1"/>
              <a:t>Branza</a:t>
            </a:r>
            <a:r>
              <a:rPr lang="fr-FR" sz="1400"/>
              <a:t> si </a:t>
            </a:r>
            <a:r>
              <a:rPr lang="fr-FR" sz="1400" err="1"/>
              <a:t>Smantana</a:t>
            </a:r>
            <a:r>
              <a:rPr lang="fr-FR" sz="1400"/>
              <a:t> – Romanian polenta with white </a:t>
            </a:r>
            <a:r>
              <a:rPr lang="fr-FR" sz="1400" err="1"/>
              <a:t>cheese</a:t>
            </a:r>
            <a:r>
              <a:rPr lang="fr-FR" sz="1400"/>
              <a:t> and sour cream</a:t>
            </a:r>
          </a:p>
          <a:p>
            <a:r>
              <a:rPr lang="fr-FR" sz="1400" b="1" err="1"/>
              <a:t>Soups</a:t>
            </a:r>
            <a:r>
              <a:rPr lang="fr-FR" sz="1400"/>
              <a:t> </a:t>
            </a:r>
          </a:p>
          <a:p>
            <a:r>
              <a:rPr lang="fr-FR" sz="1400" err="1"/>
              <a:t>Ciorba</a:t>
            </a:r>
            <a:r>
              <a:rPr lang="fr-FR" sz="1400"/>
              <a:t> de </a:t>
            </a:r>
            <a:r>
              <a:rPr lang="fr-FR" sz="1400" err="1"/>
              <a:t>Burta</a:t>
            </a:r>
            <a:r>
              <a:rPr lang="fr-FR" sz="1400"/>
              <a:t> – Romanian Tripe </a:t>
            </a:r>
            <a:r>
              <a:rPr lang="fr-FR" sz="1400" err="1"/>
              <a:t>Soup</a:t>
            </a:r>
            <a:endParaRPr lang="fr-FR" sz="1400"/>
          </a:p>
          <a:p>
            <a:r>
              <a:rPr lang="fr-FR" sz="1400" err="1"/>
              <a:t>Ciorba</a:t>
            </a:r>
            <a:r>
              <a:rPr lang="fr-FR" sz="1400"/>
              <a:t> de </a:t>
            </a:r>
            <a:r>
              <a:rPr lang="fr-FR" sz="1400" err="1"/>
              <a:t>Vacuta</a:t>
            </a:r>
            <a:r>
              <a:rPr lang="fr-FR" sz="1400"/>
              <a:t> – Romanian </a:t>
            </a:r>
            <a:r>
              <a:rPr lang="fr-FR" sz="1400" err="1"/>
              <a:t>Beef</a:t>
            </a:r>
            <a:r>
              <a:rPr lang="fr-FR" sz="1400"/>
              <a:t> </a:t>
            </a:r>
            <a:r>
              <a:rPr lang="fr-FR" sz="1400" err="1"/>
              <a:t>Soup</a:t>
            </a:r>
            <a:endParaRPr lang="fr-FR" sz="1400"/>
          </a:p>
          <a:p>
            <a:r>
              <a:rPr lang="fr-FR" sz="1400" err="1"/>
              <a:t>Ciorba</a:t>
            </a:r>
            <a:r>
              <a:rPr lang="fr-FR" sz="1400"/>
              <a:t> de </a:t>
            </a:r>
            <a:r>
              <a:rPr lang="fr-FR" sz="1400" err="1"/>
              <a:t>Perisoare</a:t>
            </a:r>
            <a:r>
              <a:rPr lang="fr-FR" sz="1400"/>
              <a:t> – Romanian </a:t>
            </a:r>
            <a:r>
              <a:rPr lang="fr-FR" sz="1400" err="1"/>
              <a:t>Meatball</a:t>
            </a:r>
            <a:r>
              <a:rPr lang="fr-FR" sz="1400"/>
              <a:t> </a:t>
            </a:r>
            <a:r>
              <a:rPr lang="fr-FR" sz="1400" err="1"/>
              <a:t>Soup</a:t>
            </a:r>
            <a:endParaRPr lang="fr-FR" sz="1400"/>
          </a:p>
          <a:p>
            <a:r>
              <a:rPr lang="fr-FR" sz="1400" err="1"/>
              <a:t>Ciorba</a:t>
            </a:r>
            <a:r>
              <a:rPr lang="fr-FR" sz="1400"/>
              <a:t> </a:t>
            </a:r>
            <a:r>
              <a:rPr lang="fr-FR" sz="1400" err="1"/>
              <a:t>Radauteana</a:t>
            </a:r>
            <a:r>
              <a:rPr lang="fr-FR" sz="1400"/>
              <a:t> – Romanian Sour </a:t>
            </a:r>
            <a:r>
              <a:rPr lang="fr-FR" sz="1400" err="1"/>
              <a:t>Soup</a:t>
            </a:r>
            <a:r>
              <a:rPr lang="fr-FR" sz="1400"/>
              <a:t> (</a:t>
            </a:r>
            <a:r>
              <a:rPr lang="fr-FR" sz="1400" err="1"/>
              <a:t>Radauti</a:t>
            </a:r>
            <a:r>
              <a:rPr lang="fr-FR" sz="1400"/>
              <a:t>)</a:t>
            </a:r>
          </a:p>
          <a:p>
            <a:r>
              <a:rPr lang="fr-FR" sz="1400" b="1" err="1"/>
              <a:t>Entrees</a:t>
            </a:r>
            <a:endParaRPr lang="fr-FR" sz="1400" b="1"/>
          </a:p>
          <a:p>
            <a:r>
              <a:rPr lang="fr-FR" sz="1400" err="1"/>
              <a:t>Mititei</a:t>
            </a:r>
            <a:r>
              <a:rPr lang="en-GB" sz="1400"/>
              <a:t>/mici</a:t>
            </a:r>
            <a:r>
              <a:rPr lang="fr-FR" sz="1400"/>
              <a:t>- Romanian </a:t>
            </a:r>
            <a:r>
              <a:rPr lang="fr-FR" sz="1400" err="1"/>
              <a:t>Skinless</a:t>
            </a:r>
            <a:r>
              <a:rPr lang="fr-FR" sz="1400"/>
              <a:t> </a:t>
            </a:r>
            <a:r>
              <a:rPr lang="fr-FR" sz="1400" err="1"/>
              <a:t>Sausages</a:t>
            </a:r>
            <a:r>
              <a:rPr lang="fr-FR" sz="1400"/>
              <a:t>, </a:t>
            </a:r>
            <a:r>
              <a:rPr lang="fr-FR" sz="1400" err="1"/>
              <a:t>fries</a:t>
            </a:r>
            <a:r>
              <a:rPr lang="fr-FR" sz="1400"/>
              <a:t> and  </a:t>
            </a:r>
            <a:r>
              <a:rPr lang="fr-FR" sz="1400" err="1"/>
              <a:t>mustard</a:t>
            </a:r>
            <a:r>
              <a:rPr lang="fr-FR" sz="1400"/>
              <a:t> </a:t>
            </a:r>
            <a:r>
              <a:rPr lang="fr-FR" sz="1400" err="1"/>
              <a:t>dip</a:t>
            </a:r>
            <a:endParaRPr lang="fr-FR" sz="1400"/>
          </a:p>
          <a:p>
            <a:r>
              <a:rPr lang="fr-FR" sz="1400" err="1"/>
              <a:t>Ficatei</a:t>
            </a:r>
            <a:r>
              <a:rPr lang="fr-FR" sz="1400"/>
              <a:t> de </a:t>
            </a:r>
            <a:r>
              <a:rPr lang="fr-FR" sz="1400" err="1"/>
              <a:t>Pui</a:t>
            </a:r>
            <a:r>
              <a:rPr lang="fr-FR" sz="1400"/>
              <a:t> - Chicken </a:t>
            </a:r>
            <a:r>
              <a:rPr lang="fr-FR" sz="1400" err="1"/>
              <a:t>Livers</a:t>
            </a:r>
            <a:r>
              <a:rPr lang="fr-FR" sz="1400"/>
              <a:t> </a:t>
            </a:r>
            <a:r>
              <a:rPr lang="fr-FR" sz="1400" err="1"/>
              <a:t>frying</a:t>
            </a:r>
            <a:r>
              <a:rPr lang="fr-FR" sz="1400"/>
              <a:t> pan</a:t>
            </a:r>
          </a:p>
          <a:p>
            <a:r>
              <a:rPr lang="fr-FR" sz="1400" err="1"/>
              <a:t>Snitel</a:t>
            </a:r>
            <a:r>
              <a:rPr lang="fr-FR" sz="1400"/>
              <a:t> de </a:t>
            </a:r>
            <a:r>
              <a:rPr lang="fr-FR" sz="1400" err="1"/>
              <a:t>Pui</a:t>
            </a:r>
            <a:r>
              <a:rPr lang="fr-FR" sz="1400"/>
              <a:t> </a:t>
            </a:r>
            <a:r>
              <a:rPr lang="fr-FR" sz="1400" err="1"/>
              <a:t>sau</a:t>
            </a:r>
            <a:r>
              <a:rPr lang="fr-FR" sz="1400"/>
              <a:t> Porc - Chicken/</a:t>
            </a:r>
            <a:r>
              <a:rPr lang="fr-FR" sz="1400" err="1"/>
              <a:t>Pork</a:t>
            </a:r>
            <a:r>
              <a:rPr lang="fr-FR" sz="1400"/>
              <a:t> </a:t>
            </a:r>
            <a:r>
              <a:rPr lang="fr-FR" sz="1400" err="1"/>
              <a:t>Schnitzel</a:t>
            </a:r>
            <a:r>
              <a:rPr lang="fr-FR" sz="1400"/>
              <a:t> and </a:t>
            </a:r>
            <a:r>
              <a:rPr lang="fr-FR" sz="1400" err="1"/>
              <a:t>Fries</a:t>
            </a:r>
            <a:endParaRPr lang="fr-FR" sz="1400"/>
          </a:p>
          <a:p>
            <a:r>
              <a:rPr lang="fr-FR" sz="1400"/>
              <a:t>Peste </a:t>
            </a:r>
            <a:r>
              <a:rPr lang="fr-FR" sz="1400" err="1"/>
              <a:t>Prajit</a:t>
            </a:r>
            <a:r>
              <a:rPr lang="fr-FR" sz="1400"/>
              <a:t> Cu </a:t>
            </a:r>
            <a:r>
              <a:rPr lang="fr-FR" sz="1400" err="1"/>
              <a:t>mămăliguța</a:t>
            </a:r>
            <a:r>
              <a:rPr lang="fr-FR" sz="1400"/>
              <a:t> și </a:t>
            </a:r>
            <a:r>
              <a:rPr lang="fr-FR" sz="1400" err="1"/>
              <a:t>mujdei</a:t>
            </a:r>
            <a:r>
              <a:rPr lang="fr-FR" sz="1400"/>
              <a:t> - </a:t>
            </a:r>
            <a:r>
              <a:rPr lang="fr-FR" sz="1400" err="1"/>
              <a:t>Grilled</a:t>
            </a:r>
            <a:r>
              <a:rPr lang="fr-FR" sz="1400"/>
              <a:t> Fish with polenta and </a:t>
            </a:r>
            <a:r>
              <a:rPr lang="fr-FR" sz="1400" err="1"/>
              <a:t>garlic</a:t>
            </a:r>
            <a:r>
              <a:rPr lang="fr-FR" sz="1400"/>
              <a:t> </a:t>
            </a:r>
            <a:r>
              <a:rPr lang="fr-FR" sz="1400" err="1"/>
              <a:t>dip</a:t>
            </a:r>
            <a:endParaRPr lang="fr-FR" sz="1400"/>
          </a:p>
          <a:p>
            <a:r>
              <a:rPr lang="fr-FR" sz="1400" err="1"/>
              <a:t>Sarmale</a:t>
            </a:r>
            <a:r>
              <a:rPr lang="fr-FR" sz="1400"/>
              <a:t> cu </a:t>
            </a:r>
            <a:r>
              <a:rPr lang="fr-FR" sz="1400" err="1"/>
              <a:t>Mamaliga</a:t>
            </a:r>
            <a:r>
              <a:rPr lang="fr-FR" sz="1400"/>
              <a:t> - </a:t>
            </a:r>
            <a:r>
              <a:rPr lang="fr-FR" sz="1400" err="1"/>
              <a:t>Stuffed</a:t>
            </a:r>
            <a:r>
              <a:rPr lang="fr-FR" sz="1400"/>
              <a:t> </a:t>
            </a:r>
            <a:r>
              <a:rPr lang="fr-FR" sz="1400" err="1"/>
              <a:t>Cabbage</a:t>
            </a:r>
            <a:r>
              <a:rPr lang="fr-FR" sz="1400"/>
              <a:t> Rolls</a:t>
            </a:r>
          </a:p>
          <a:p>
            <a:r>
              <a:rPr lang="fr-FR" sz="1400" err="1"/>
              <a:t>Pui</a:t>
            </a:r>
            <a:r>
              <a:rPr lang="fr-FR" sz="1400"/>
              <a:t> cu </a:t>
            </a:r>
            <a:r>
              <a:rPr lang="fr-FR" sz="1400" err="1"/>
              <a:t>Ciuperci</a:t>
            </a:r>
            <a:r>
              <a:rPr lang="fr-FR" sz="1400"/>
              <a:t> si </a:t>
            </a:r>
            <a:r>
              <a:rPr lang="fr-FR" sz="1400" err="1"/>
              <a:t>Smantana</a:t>
            </a:r>
            <a:r>
              <a:rPr lang="fr-FR" sz="1400"/>
              <a:t> – Chicken </a:t>
            </a:r>
            <a:r>
              <a:rPr lang="fr-FR" sz="1400" err="1"/>
              <a:t>Breast</a:t>
            </a:r>
            <a:r>
              <a:rPr lang="fr-FR" sz="1400"/>
              <a:t> with </a:t>
            </a:r>
            <a:r>
              <a:rPr lang="fr-FR" sz="1400" err="1"/>
              <a:t>Mushrooms</a:t>
            </a:r>
            <a:r>
              <a:rPr lang="fr-FR" sz="1400"/>
              <a:t> &amp; Sour Cream</a:t>
            </a:r>
          </a:p>
          <a:p>
            <a:r>
              <a:rPr lang="fr-FR" sz="1400" err="1"/>
              <a:t>Tochitura</a:t>
            </a:r>
            <a:r>
              <a:rPr lang="fr-FR" sz="1400"/>
              <a:t> </a:t>
            </a:r>
            <a:r>
              <a:rPr lang="fr-FR" sz="1400" err="1"/>
              <a:t>Moldoveneasca</a:t>
            </a:r>
            <a:r>
              <a:rPr lang="fr-FR" sz="1400"/>
              <a:t> </a:t>
            </a:r>
            <a:r>
              <a:rPr lang="fr-FR" sz="1400" err="1"/>
              <a:t>Mixta</a:t>
            </a:r>
            <a:r>
              <a:rPr lang="fr-FR" sz="1400"/>
              <a:t> </a:t>
            </a:r>
            <a:r>
              <a:rPr lang="fr-FR" sz="1400" err="1"/>
              <a:t>Poc</a:t>
            </a:r>
            <a:r>
              <a:rPr lang="fr-FR" sz="1400"/>
              <a:t> si </a:t>
            </a:r>
            <a:r>
              <a:rPr lang="fr-FR" sz="1400" err="1"/>
              <a:t>Pui</a:t>
            </a:r>
            <a:r>
              <a:rPr lang="fr-FR" sz="1400"/>
              <a:t> – </a:t>
            </a:r>
            <a:r>
              <a:rPr lang="fr-FR" sz="1400" err="1"/>
              <a:t>Moldavian</a:t>
            </a:r>
            <a:r>
              <a:rPr lang="fr-FR" sz="1400"/>
              <a:t> </a:t>
            </a:r>
            <a:r>
              <a:rPr lang="fr-FR" sz="1400" err="1"/>
              <a:t>Pork</a:t>
            </a:r>
            <a:r>
              <a:rPr lang="fr-FR" sz="1400"/>
              <a:t> &amp; Chicken </a:t>
            </a:r>
            <a:r>
              <a:rPr lang="fr-FR" sz="1400" err="1"/>
              <a:t>Stew</a:t>
            </a:r>
            <a:endParaRPr lang="fr-FR" sz="1400"/>
          </a:p>
          <a:p>
            <a:r>
              <a:rPr lang="fr-FR" sz="1400" err="1"/>
              <a:t>Ceafa</a:t>
            </a:r>
            <a:r>
              <a:rPr lang="fr-FR" sz="1400"/>
              <a:t> de Porc - </a:t>
            </a:r>
            <a:r>
              <a:rPr lang="fr-FR" sz="1400" err="1"/>
              <a:t>Grilled</a:t>
            </a:r>
            <a:r>
              <a:rPr lang="fr-FR" sz="1400"/>
              <a:t> </a:t>
            </a:r>
            <a:r>
              <a:rPr lang="fr-FR" sz="1400" err="1"/>
              <a:t>Pork</a:t>
            </a:r>
            <a:r>
              <a:rPr lang="fr-FR" sz="1400"/>
              <a:t> Loin </a:t>
            </a:r>
            <a:r>
              <a:rPr lang="fr-FR" sz="1400" err="1"/>
              <a:t>served</a:t>
            </a:r>
            <a:r>
              <a:rPr lang="fr-FR" sz="1400"/>
              <a:t> with </a:t>
            </a:r>
            <a:r>
              <a:rPr lang="fr-FR" sz="1400" err="1"/>
              <a:t>delicious</a:t>
            </a:r>
            <a:r>
              <a:rPr lang="fr-FR" sz="1400"/>
              <a:t> </a:t>
            </a:r>
            <a:r>
              <a:rPr lang="fr-FR" sz="1400" err="1"/>
              <a:t>fries</a:t>
            </a:r>
            <a:r>
              <a:rPr lang="fr-FR" sz="1400"/>
              <a:t> </a:t>
            </a:r>
          </a:p>
          <a:p>
            <a:r>
              <a:rPr lang="fr-FR" sz="1400" b="1" err="1"/>
              <a:t>Salads</a:t>
            </a:r>
            <a:endParaRPr lang="fr-FR" sz="1400" b="1"/>
          </a:p>
          <a:p>
            <a:r>
              <a:rPr lang="fr-FR" sz="1400" err="1"/>
              <a:t>Salata</a:t>
            </a:r>
            <a:r>
              <a:rPr lang="fr-FR" sz="1400"/>
              <a:t> de </a:t>
            </a:r>
            <a:r>
              <a:rPr lang="fr-FR" sz="1400" err="1"/>
              <a:t>Vinete</a:t>
            </a:r>
            <a:r>
              <a:rPr lang="fr-FR" sz="1400"/>
              <a:t> si </a:t>
            </a:r>
            <a:r>
              <a:rPr lang="fr-FR" sz="1400" err="1"/>
              <a:t>Ardei</a:t>
            </a:r>
            <a:r>
              <a:rPr lang="fr-FR" sz="1400"/>
              <a:t> </a:t>
            </a:r>
            <a:r>
              <a:rPr lang="fr-FR" sz="1400" err="1"/>
              <a:t>Copti</a:t>
            </a:r>
            <a:r>
              <a:rPr lang="fr-FR" sz="1400"/>
              <a:t> - </a:t>
            </a:r>
            <a:r>
              <a:rPr lang="fr-FR" sz="1400" err="1"/>
              <a:t>Charred</a:t>
            </a:r>
            <a:r>
              <a:rPr lang="fr-FR" sz="1400"/>
              <a:t> </a:t>
            </a:r>
            <a:r>
              <a:rPr lang="fr-FR" sz="1400" err="1"/>
              <a:t>Eggplant</a:t>
            </a:r>
            <a:r>
              <a:rPr lang="fr-FR" sz="1400"/>
              <a:t> and Pepper </a:t>
            </a:r>
            <a:r>
              <a:rPr lang="fr-FR" sz="1400" err="1"/>
              <a:t>Salad</a:t>
            </a:r>
            <a:endParaRPr lang="fr-FR" sz="1400"/>
          </a:p>
          <a:p>
            <a:r>
              <a:rPr lang="fr-FR" sz="1400" err="1"/>
              <a:t>Salata</a:t>
            </a:r>
            <a:r>
              <a:rPr lang="fr-FR" sz="1400"/>
              <a:t> </a:t>
            </a:r>
            <a:r>
              <a:rPr lang="fr-FR" sz="1400" err="1"/>
              <a:t>Bulgareasca</a:t>
            </a:r>
            <a:r>
              <a:rPr lang="fr-FR" sz="1400"/>
              <a:t> - </a:t>
            </a:r>
            <a:r>
              <a:rPr lang="fr-FR" sz="1400" err="1"/>
              <a:t>Shopska</a:t>
            </a:r>
            <a:r>
              <a:rPr lang="fr-FR" sz="1400"/>
              <a:t> </a:t>
            </a:r>
            <a:r>
              <a:rPr lang="fr-FR" sz="1400" err="1"/>
              <a:t>Salad</a:t>
            </a:r>
            <a:endParaRPr lang="fr-FR" sz="1400"/>
          </a:p>
          <a:p>
            <a:r>
              <a:rPr lang="fr-FR" sz="1400" err="1"/>
              <a:t>Salata</a:t>
            </a:r>
            <a:r>
              <a:rPr lang="fr-FR" sz="1400"/>
              <a:t> de </a:t>
            </a:r>
            <a:r>
              <a:rPr lang="fr-FR" sz="1400" err="1"/>
              <a:t>Acrituri</a:t>
            </a:r>
            <a:r>
              <a:rPr lang="fr-FR" sz="1400"/>
              <a:t> - </a:t>
            </a:r>
            <a:r>
              <a:rPr lang="fr-FR" sz="1400" err="1"/>
              <a:t>Pickled</a:t>
            </a:r>
            <a:r>
              <a:rPr lang="fr-FR" sz="1400"/>
              <a:t> </a:t>
            </a:r>
            <a:r>
              <a:rPr lang="fr-FR" sz="1400" err="1"/>
              <a:t>Vegetables</a:t>
            </a:r>
            <a:endParaRPr lang="fr-FR" sz="1400"/>
          </a:p>
        </p:txBody>
      </p:sp>
      <p:sp>
        <p:nvSpPr>
          <p:cNvPr id="4" name="Slide Number Placeholder 3">
            <a:extLst>
              <a:ext uri="{FF2B5EF4-FFF2-40B4-BE49-F238E27FC236}">
                <a16:creationId xmlns:a16="http://schemas.microsoft.com/office/drawing/2014/main" id="{41BA36EE-F7FB-D299-1487-5580D04BE2D5}"/>
              </a:ext>
            </a:extLst>
          </p:cNvPr>
          <p:cNvSpPr>
            <a:spLocks noGrp="1"/>
          </p:cNvSpPr>
          <p:nvPr>
            <p:ph type="sldNum" sz="quarter" idx="12"/>
          </p:nvPr>
        </p:nvSpPr>
        <p:spPr/>
        <p:txBody>
          <a:bodyPr/>
          <a:lstStyle/>
          <a:p>
            <a:fld id="{650008DD-02DB-E849-89F8-6A42250F8157}" type="slidenum">
              <a:rPr lang="en-US" smtClean="0"/>
              <a:t>6</a:t>
            </a:fld>
            <a:endParaRPr lang="en-GB"/>
          </a:p>
        </p:txBody>
      </p:sp>
    </p:spTree>
    <p:extLst>
      <p:ext uri="{BB962C8B-B14F-4D97-AF65-F5344CB8AC3E}">
        <p14:creationId xmlns:p14="http://schemas.microsoft.com/office/powerpoint/2010/main" val="548635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7">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hlinkClick r:id="rId2"/>
            <a:extLst>
              <a:ext uri="{FF2B5EF4-FFF2-40B4-BE49-F238E27FC236}">
                <a16:creationId xmlns:a16="http://schemas.microsoft.com/office/drawing/2014/main" id="{FFA83026-818F-C045-B618-4D90F5D0E2B9}"/>
              </a:ext>
            </a:extLst>
          </p:cNvPr>
          <p:cNvPicPr>
            <a:picLocks noChangeAspect="1"/>
          </p:cNvPicPr>
          <p:nvPr/>
        </p:nvPicPr>
        <p:blipFill rotWithShape="1">
          <a:blip r:embed="rId3"/>
          <a:srcRect l="34044" r="15325" b="1"/>
          <a:stretch/>
        </p:blipFill>
        <p:spPr>
          <a:xfrm>
            <a:off x="41176" y="9"/>
            <a:ext cx="3006061" cy="3339639"/>
          </a:xfrm>
          <a:prstGeom prst="rect">
            <a:avLst/>
          </a:prstGeom>
        </p:spPr>
      </p:pic>
      <p:pic>
        <p:nvPicPr>
          <p:cNvPr id="6" name="Picture 5">
            <a:hlinkClick r:id="rId4"/>
            <a:extLst>
              <a:ext uri="{FF2B5EF4-FFF2-40B4-BE49-F238E27FC236}">
                <a16:creationId xmlns:a16="http://schemas.microsoft.com/office/drawing/2014/main" id="{DF9F03D0-CF47-E1F6-5E80-87B59D0D3A91}"/>
              </a:ext>
            </a:extLst>
          </p:cNvPr>
          <p:cNvPicPr>
            <a:picLocks noChangeAspect="1"/>
          </p:cNvPicPr>
          <p:nvPr/>
        </p:nvPicPr>
        <p:blipFill rotWithShape="1">
          <a:blip r:embed="rId5"/>
          <a:srcRect l="6871" r="6249" b="-4"/>
          <a:stretch/>
        </p:blipFill>
        <p:spPr>
          <a:xfrm>
            <a:off x="3198068" y="9"/>
            <a:ext cx="2991088" cy="3339639"/>
          </a:xfrm>
          <a:prstGeom prst="rect">
            <a:avLst/>
          </a:prstGeom>
        </p:spPr>
      </p:pic>
      <p:pic>
        <p:nvPicPr>
          <p:cNvPr id="14" name="Picture 13">
            <a:hlinkClick r:id="rId6"/>
            <a:extLst>
              <a:ext uri="{FF2B5EF4-FFF2-40B4-BE49-F238E27FC236}">
                <a16:creationId xmlns:a16="http://schemas.microsoft.com/office/drawing/2014/main" id="{B6FB631E-C5E9-099D-AFB9-566E6AD8AA8C}"/>
              </a:ext>
            </a:extLst>
          </p:cNvPr>
          <p:cNvPicPr>
            <a:picLocks noChangeAspect="1"/>
          </p:cNvPicPr>
          <p:nvPr/>
        </p:nvPicPr>
        <p:blipFill rotWithShape="1">
          <a:blip r:embed="rId7"/>
          <a:srcRect t="12588" r="1" b="6574"/>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2EF39B8E-CFF1-D692-1AA1-5295FD247F8D}"/>
              </a:ext>
            </a:extLst>
          </p:cNvPr>
          <p:cNvSpPr>
            <a:spLocks noGrp="1"/>
          </p:cNvSpPr>
          <p:nvPr>
            <p:ph idx="1"/>
          </p:nvPr>
        </p:nvSpPr>
        <p:spPr>
          <a:xfrm>
            <a:off x="6304302" y="244055"/>
            <a:ext cx="5996030" cy="6290578"/>
          </a:xfrm>
        </p:spPr>
        <p:txBody>
          <a:bodyPr vert="horz" lIns="91440" tIns="45720" rIns="91440" bIns="45720" rtlCol="0" anchor="t">
            <a:normAutofit fontScale="92500" lnSpcReduction="20000"/>
          </a:bodyPr>
          <a:lstStyle/>
          <a:p>
            <a:r>
              <a:rPr lang="en-US" sz="2400" b="1">
                <a:latin typeface="Arial"/>
                <a:cs typeface="Arial"/>
              </a:rPr>
              <a:t>Desserts </a:t>
            </a:r>
            <a:endParaRPr lang="en-US" sz="2400" b="1">
              <a:latin typeface="Arial" panose="020B0604020202020204" pitchFamily="34" charset="0"/>
              <a:cs typeface="Arial" panose="020B0604020202020204" pitchFamily="34" charset="0"/>
            </a:endParaRPr>
          </a:p>
          <a:p>
            <a:r>
              <a:rPr lang="en-US" sz="1400" err="1">
                <a:latin typeface="Arial"/>
                <a:cs typeface="Arial"/>
              </a:rPr>
              <a:t>Papanasi</a:t>
            </a:r>
            <a:r>
              <a:rPr lang="en-US" sz="1400">
                <a:latin typeface="Arial"/>
                <a:cs typeface="Arial"/>
              </a:rPr>
              <a:t> cu </a:t>
            </a:r>
            <a:r>
              <a:rPr lang="en-US" sz="1400" err="1">
                <a:latin typeface="Arial"/>
                <a:cs typeface="Arial"/>
              </a:rPr>
              <a:t>Dulceata</a:t>
            </a:r>
            <a:r>
              <a:rPr lang="en-US" sz="1400">
                <a:latin typeface="Arial"/>
                <a:cs typeface="Arial"/>
              </a:rPr>
              <a:t> / </a:t>
            </a:r>
            <a:r>
              <a:rPr lang="en-US" sz="1400" err="1">
                <a:latin typeface="Arial"/>
                <a:cs typeface="Arial"/>
              </a:rPr>
              <a:t>Ciocolata</a:t>
            </a:r>
            <a:r>
              <a:rPr lang="en-US" sz="1400">
                <a:latin typeface="Arial"/>
                <a:cs typeface="Arial"/>
              </a:rPr>
              <a:t> – Romanian Fried Doughnuts</a:t>
            </a:r>
          </a:p>
          <a:p>
            <a:endParaRPr lang="en-US" sz="1400">
              <a:latin typeface="Arial" panose="020B0604020202020204" pitchFamily="34" charset="0"/>
              <a:cs typeface="Arial" panose="020B0604020202020204" pitchFamily="34" charset="0"/>
            </a:endParaRPr>
          </a:p>
          <a:p>
            <a:r>
              <a:rPr lang="en-US" sz="1400" err="1">
                <a:latin typeface="Arial" panose="020B0604020202020204" pitchFamily="34" charset="0"/>
                <a:cs typeface="Arial" panose="020B0604020202020204" pitchFamily="34" charset="0"/>
              </a:rPr>
              <a:t>Clatite</a:t>
            </a:r>
            <a:r>
              <a:rPr lang="en-US" sz="1400">
                <a:latin typeface="Arial" panose="020B0604020202020204" pitchFamily="34" charset="0"/>
                <a:cs typeface="Arial" panose="020B0604020202020204" pitchFamily="34" charset="0"/>
              </a:rPr>
              <a:t> - Romanian Crepes</a:t>
            </a:r>
          </a:p>
          <a:p>
            <a:r>
              <a:rPr lang="en-US" sz="1400" err="1">
                <a:latin typeface="Arial" panose="020B0604020202020204" pitchFamily="34" charset="0"/>
                <a:cs typeface="Arial" panose="020B0604020202020204" pitchFamily="34" charset="0"/>
              </a:rPr>
              <a:t>Inghetata</a:t>
            </a:r>
            <a:r>
              <a:rPr lang="en-US" sz="1400">
                <a:latin typeface="Arial" panose="020B0604020202020204" pitchFamily="34" charset="0"/>
                <a:cs typeface="Arial" panose="020B0604020202020204" pitchFamily="34" charset="0"/>
              </a:rPr>
              <a:t> </a:t>
            </a:r>
            <a:r>
              <a:rPr lang="en-US" sz="1400" err="1">
                <a:latin typeface="Arial" panose="020B0604020202020204" pitchFamily="34" charset="0"/>
                <a:cs typeface="Arial" panose="020B0604020202020204" pitchFamily="34" charset="0"/>
              </a:rPr>
              <a:t>asortata</a:t>
            </a:r>
            <a:r>
              <a:rPr lang="en-US" sz="1400">
                <a:latin typeface="Arial" panose="020B0604020202020204" pitchFamily="34" charset="0"/>
                <a:cs typeface="Arial" panose="020B0604020202020204" pitchFamily="34" charset="0"/>
              </a:rPr>
              <a:t> - Assorted Ice Cream</a:t>
            </a:r>
          </a:p>
          <a:p>
            <a:r>
              <a:rPr lang="en-US" sz="2400" b="1">
                <a:latin typeface="Arial Nova"/>
                <a:cs typeface="Arial"/>
              </a:rPr>
              <a:t>Kids menu </a:t>
            </a:r>
            <a:endParaRPr lang="en-US" sz="2400" b="1">
              <a:latin typeface="Arial Nova"/>
              <a:cs typeface="Arial" panose="020B0604020202020204" pitchFamily="34" charset="0"/>
            </a:endParaRPr>
          </a:p>
          <a:p>
            <a:r>
              <a:rPr lang="en-US" sz="1400" err="1">
                <a:latin typeface="Arial"/>
                <a:cs typeface="Arial"/>
              </a:rPr>
              <a:t>Piept</a:t>
            </a:r>
            <a:r>
              <a:rPr lang="en-US" sz="1400">
                <a:latin typeface="Arial"/>
                <a:cs typeface="Arial"/>
              </a:rPr>
              <a:t> de Pui la </a:t>
            </a:r>
            <a:r>
              <a:rPr lang="en-US" sz="1400" err="1">
                <a:latin typeface="Arial"/>
                <a:cs typeface="Arial"/>
              </a:rPr>
              <a:t>Gratar</a:t>
            </a:r>
            <a:r>
              <a:rPr lang="en-US" sz="1400">
                <a:latin typeface="Arial"/>
                <a:cs typeface="Arial"/>
              </a:rPr>
              <a:t> - Grilled Chicken Breast served with </a:t>
            </a:r>
            <a:r>
              <a:rPr lang="en-US" sz="1400" err="1">
                <a:latin typeface="Arial"/>
                <a:cs typeface="Arial"/>
              </a:rPr>
              <a:t>Cartofi</a:t>
            </a:r>
            <a:r>
              <a:rPr lang="en-US" sz="1400">
                <a:latin typeface="Arial"/>
                <a:cs typeface="Arial"/>
              </a:rPr>
              <a:t> </a:t>
            </a:r>
            <a:r>
              <a:rPr lang="en-US" sz="1400" err="1">
                <a:latin typeface="Arial"/>
                <a:cs typeface="Arial"/>
              </a:rPr>
              <a:t>Taranesti</a:t>
            </a:r>
            <a:r>
              <a:rPr lang="en-US" sz="1400">
                <a:latin typeface="Arial"/>
                <a:cs typeface="Arial"/>
              </a:rPr>
              <a:t> - Romanian Potato Wedges</a:t>
            </a:r>
          </a:p>
          <a:p>
            <a:r>
              <a:rPr lang="en-US" sz="1400">
                <a:latin typeface="Arial"/>
                <a:cs typeface="Arial"/>
              </a:rPr>
              <a:t>File de </a:t>
            </a:r>
            <a:r>
              <a:rPr lang="en-US" sz="1400" err="1">
                <a:latin typeface="Arial"/>
                <a:cs typeface="Arial"/>
              </a:rPr>
              <a:t>Porc</a:t>
            </a:r>
            <a:r>
              <a:rPr lang="en-US" sz="1400">
                <a:latin typeface="Arial"/>
                <a:cs typeface="Arial"/>
              </a:rPr>
              <a:t> la </a:t>
            </a:r>
            <a:r>
              <a:rPr lang="en-US" sz="1400" err="1">
                <a:latin typeface="Arial"/>
                <a:cs typeface="Arial"/>
              </a:rPr>
              <a:t>Gratar</a:t>
            </a:r>
            <a:r>
              <a:rPr lang="en-US" sz="1400">
                <a:latin typeface="Arial"/>
                <a:cs typeface="Arial"/>
              </a:rPr>
              <a:t> - Grilled Pork Fillet with </a:t>
            </a:r>
            <a:r>
              <a:rPr lang="en-US" sz="1400" err="1">
                <a:latin typeface="Arial"/>
                <a:cs typeface="Arial"/>
              </a:rPr>
              <a:t>Cartofi</a:t>
            </a:r>
            <a:r>
              <a:rPr lang="en-US" sz="1400">
                <a:latin typeface="Arial"/>
                <a:cs typeface="Arial"/>
              </a:rPr>
              <a:t> </a:t>
            </a:r>
            <a:r>
              <a:rPr lang="en-US" sz="1400" err="1">
                <a:latin typeface="Arial"/>
                <a:cs typeface="Arial"/>
              </a:rPr>
              <a:t>Natur</a:t>
            </a:r>
            <a:r>
              <a:rPr lang="en-US" sz="1400">
                <a:latin typeface="Arial"/>
                <a:cs typeface="Arial"/>
              </a:rPr>
              <a:t> - Boiled Potatoes with Herbes</a:t>
            </a:r>
          </a:p>
          <a:p>
            <a:r>
              <a:rPr lang="en-US" sz="1400" err="1">
                <a:latin typeface="Arial"/>
                <a:cs typeface="Arial"/>
              </a:rPr>
              <a:t>Piure</a:t>
            </a:r>
            <a:r>
              <a:rPr lang="en-US" sz="1400">
                <a:latin typeface="Arial"/>
                <a:cs typeface="Arial"/>
              </a:rPr>
              <a:t> de </a:t>
            </a:r>
            <a:r>
              <a:rPr lang="en-US" sz="1400" err="1">
                <a:latin typeface="Arial"/>
                <a:cs typeface="Arial"/>
              </a:rPr>
              <a:t>Cartofi</a:t>
            </a:r>
            <a:r>
              <a:rPr lang="en-US" sz="1400">
                <a:latin typeface="Arial"/>
                <a:cs typeface="Arial"/>
              </a:rPr>
              <a:t> - Mash Potatoes with Pui cu </a:t>
            </a:r>
            <a:r>
              <a:rPr lang="en-US" sz="1400" err="1">
                <a:latin typeface="Arial"/>
                <a:cs typeface="Arial"/>
              </a:rPr>
              <a:t>Ciuperci</a:t>
            </a:r>
            <a:r>
              <a:rPr lang="en-US" sz="1400">
                <a:latin typeface="Arial"/>
                <a:cs typeface="Arial"/>
              </a:rPr>
              <a:t> </a:t>
            </a:r>
            <a:r>
              <a:rPr lang="en-US" sz="1400" err="1">
                <a:latin typeface="Arial"/>
                <a:cs typeface="Arial"/>
              </a:rPr>
              <a:t>si</a:t>
            </a:r>
            <a:r>
              <a:rPr lang="en-US" sz="1400">
                <a:latin typeface="Arial"/>
                <a:cs typeface="Arial"/>
              </a:rPr>
              <a:t> </a:t>
            </a:r>
            <a:r>
              <a:rPr lang="en-US" sz="1400" err="1">
                <a:latin typeface="Arial"/>
                <a:cs typeface="Arial"/>
              </a:rPr>
              <a:t>Smantana</a:t>
            </a:r>
            <a:r>
              <a:rPr lang="en-US" sz="1400">
                <a:latin typeface="Arial"/>
                <a:cs typeface="Arial"/>
              </a:rPr>
              <a:t> – Chicken Breast with Mushrooms &amp; Sour Cream</a:t>
            </a:r>
            <a:endParaRPr lang="en-GB" sz="2500">
              <a:latin typeface="Arial"/>
              <a:cs typeface="Arial"/>
            </a:endParaRPr>
          </a:p>
          <a:p>
            <a:r>
              <a:rPr lang="en-GB" sz="2500" b="1">
                <a:latin typeface="Arial" panose="020B0604020202020204" pitchFamily="34" charset="0"/>
                <a:cs typeface="Arial" panose="020B0604020202020204" pitchFamily="34" charset="0"/>
              </a:rPr>
              <a:t>Drinks menu </a:t>
            </a:r>
          </a:p>
          <a:p>
            <a:r>
              <a:rPr lang="en-GB" sz="1400">
                <a:latin typeface="Arial" panose="020B0604020202020204" pitchFamily="34" charset="0"/>
                <a:cs typeface="Arial" panose="020B0604020202020204" pitchFamily="34" charset="0"/>
              </a:rPr>
              <a:t>White wines </a:t>
            </a:r>
          </a:p>
          <a:p>
            <a:r>
              <a:rPr lang="en-GB" sz="1400">
                <a:latin typeface="Arial" panose="020B0604020202020204" pitchFamily="34" charset="0"/>
                <a:cs typeface="Arial" panose="020B0604020202020204" pitchFamily="34" charset="0"/>
              </a:rPr>
              <a:t>Red wines</a:t>
            </a:r>
          </a:p>
          <a:p>
            <a:r>
              <a:rPr lang="en-GB" sz="1500">
                <a:latin typeface="Arial" panose="020B0604020202020204" pitchFamily="34" charset="0"/>
                <a:cs typeface="Arial" panose="020B0604020202020204" pitchFamily="34" charset="0"/>
              </a:rPr>
              <a:t>Rose wines </a:t>
            </a:r>
          </a:p>
          <a:p>
            <a:r>
              <a:rPr lang="en-GB" sz="1500">
                <a:latin typeface="Arial" panose="020B0604020202020204" pitchFamily="34" charset="0"/>
                <a:cs typeface="Arial" panose="020B0604020202020204" pitchFamily="34" charset="0"/>
              </a:rPr>
              <a:t>House wines </a:t>
            </a:r>
          </a:p>
          <a:p>
            <a:r>
              <a:rPr lang="en-GB" sz="1500">
                <a:latin typeface="Arial" panose="020B0604020202020204" pitchFamily="34" charset="0"/>
                <a:cs typeface="Arial" panose="020B0604020202020204" pitchFamily="34" charset="0"/>
              </a:rPr>
              <a:t>Champagne </a:t>
            </a:r>
          </a:p>
          <a:p>
            <a:r>
              <a:rPr lang="en-GB" sz="1500">
                <a:latin typeface="Arial" panose="020B0604020202020204" pitchFamily="34" charset="0"/>
                <a:cs typeface="Arial" panose="020B0604020202020204" pitchFamily="34" charset="0"/>
              </a:rPr>
              <a:t>Beer</a:t>
            </a:r>
          </a:p>
          <a:p>
            <a:r>
              <a:rPr lang="en-GB" sz="1500">
                <a:latin typeface="Arial" panose="020B0604020202020204" pitchFamily="34" charset="0"/>
                <a:cs typeface="Arial" panose="020B0604020202020204" pitchFamily="34" charset="0"/>
              </a:rPr>
              <a:t>Tea/ Coffee </a:t>
            </a:r>
          </a:p>
          <a:p>
            <a:r>
              <a:rPr lang="en-GB" sz="1500">
                <a:latin typeface="Arial" panose="020B0604020202020204" pitchFamily="34" charset="0"/>
                <a:cs typeface="Arial" panose="020B0604020202020204" pitchFamily="34" charset="0"/>
              </a:rPr>
              <a:t>Cocktails</a:t>
            </a:r>
          </a:p>
          <a:p>
            <a:r>
              <a:rPr lang="en-GB" sz="1500">
                <a:latin typeface="Arial" panose="020B0604020202020204" pitchFamily="34" charset="0"/>
                <a:cs typeface="Arial" panose="020B0604020202020204" pitchFamily="34" charset="0"/>
              </a:rPr>
              <a:t>Refreshing drinks </a:t>
            </a:r>
          </a:p>
          <a:p>
            <a:r>
              <a:rPr lang="en-GB" sz="1500">
                <a:latin typeface="Arial" panose="020B0604020202020204" pitchFamily="34" charset="0"/>
                <a:cs typeface="Arial" panose="020B0604020202020204" pitchFamily="34" charset="0"/>
              </a:rPr>
              <a:t>Digestives </a:t>
            </a:r>
          </a:p>
        </p:txBody>
      </p:sp>
      <p:pic>
        <p:nvPicPr>
          <p:cNvPr id="5" name="Picture 4">
            <a:hlinkClick r:id="rId8"/>
            <a:extLst>
              <a:ext uri="{FF2B5EF4-FFF2-40B4-BE49-F238E27FC236}">
                <a16:creationId xmlns:a16="http://schemas.microsoft.com/office/drawing/2014/main" id="{BA380B04-21D2-FAF6-770D-6E0C10409778}"/>
              </a:ext>
            </a:extLst>
          </p:cNvPr>
          <p:cNvPicPr>
            <a:picLocks noChangeAspect="1"/>
          </p:cNvPicPr>
          <p:nvPr/>
        </p:nvPicPr>
        <p:blipFill>
          <a:blip r:embed="rId9"/>
          <a:stretch>
            <a:fillRect/>
          </a:stretch>
        </p:blipFill>
        <p:spPr>
          <a:xfrm>
            <a:off x="8115829" y="3922181"/>
            <a:ext cx="3797981" cy="2531987"/>
          </a:xfrm>
          <a:prstGeom prst="rect">
            <a:avLst/>
          </a:prstGeom>
        </p:spPr>
      </p:pic>
      <p:sp>
        <p:nvSpPr>
          <p:cNvPr id="2" name="Slide Number Placeholder 1">
            <a:extLst>
              <a:ext uri="{FF2B5EF4-FFF2-40B4-BE49-F238E27FC236}">
                <a16:creationId xmlns:a16="http://schemas.microsoft.com/office/drawing/2014/main" id="{EA1F2108-A0A8-E676-D312-01716638614F}"/>
              </a:ext>
            </a:extLst>
          </p:cNvPr>
          <p:cNvSpPr>
            <a:spLocks noGrp="1"/>
          </p:cNvSpPr>
          <p:nvPr>
            <p:ph type="sldNum" sz="quarter" idx="12"/>
          </p:nvPr>
        </p:nvSpPr>
        <p:spPr/>
        <p:txBody>
          <a:bodyPr/>
          <a:lstStyle/>
          <a:p>
            <a:fld id="{650008DD-02DB-E849-89F8-6A42250F8157}" type="slidenum">
              <a:rPr lang="en-US" smtClean="0"/>
              <a:t>7</a:t>
            </a:fld>
            <a:endParaRPr lang="en-GB"/>
          </a:p>
        </p:txBody>
      </p:sp>
    </p:spTree>
    <p:extLst>
      <p:ext uri="{BB962C8B-B14F-4D97-AF65-F5344CB8AC3E}">
        <p14:creationId xmlns:p14="http://schemas.microsoft.com/office/powerpoint/2010/main" val="1524201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010D4-8054-0CCA-BC8B-BA317C524BBB}"/>
              </a:ext>
            </a:extLst>
          </p:cNvPr>
          <p:cNvSpPr>
            <a:spLocks noGrp="1"/>
          </p:cNvSpPr>
          <p:nvPr>
            <p:ph type="title"/>
          </p:nvPr>
        </p:nvSpPr>
        <p:spPr>
          <a:xfrm>
            <a:off x="1507104" y="399521"/>
            <a:ext cx="10515600" cy="1325563"/>
          </a:xfrm>
        </p:spPr>
        <p:txBody>
          <a:bodyPr/>
          <a:lstStyle/>
          <a:p>
            <a:r>
              <a:rPr lang="en-GB" b="1">
                <a:latin typeface="Arial" panose="020B0604020202020204" pitchFamily="34" charset="0"/>
                <a:cs typeface="Arial" panose="020B0604020202020204" pitchFamily="34" charset="0"/>
              </a:rPr>
              <a:t>Market audit – Competitor’s Analysis </a:t>
            </a:r>
            <a:endParaRPr lang="en-US" b="1">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0A669361-31B0-FCBC-913A-94BD79093CCD}"/>
              </a:ext>
            </a:extLst>
          </p:cNvPr>
          <p:cNvSpPr>
            <a:spLocks noGrp="1"/>
          </p:cNvSpPr>
          <p:nvPr>
            <p:ph type="body" idx="1"/>
          </p:nvPr>
        </p:nvSpPr>
        <p:spPr/>
        <p:txBody>
          <a:bodyPr/>
          <a:lstStyle/>
          <a:p>
            <a:r>
              <a:rPr lang="en-GB"/>
              <a:t>Direct and indirect Competitors </a:t>
            </a:r>
            <a:endParaRPr lang="en-US"/>
          </a:p>
        </p:txBody>
      </p:sp>
      <p:sp>
        <p:nvSpPr>
          <p:cNvPr id="3" name="Content Placeholder 2">
            <a:extLst>
              <a:ext uri="{FF2B5EF4-FFF2-40B4-BE49-F238E27FC236}">
                <a16:creationId xmlns:a16="http://schemas.microsoft.com/office/drawing/2014/main" id="{4F5EDF13-E01B-3FDB-D00D-35C4DA4626BC}"/>
              </a:ext>
            </a:extLst>
          </p:cNvPr>
          <p:cNvSpPr>
            <a:spLocks noGrp="1"/>
          </p:cNvSpPr>
          <p:nvPr>
            <p:ph sz="half" idx="2"/>
          </p:nvPr>
        </p:nvSpPr>
        <p:spPr/>
        <p:txBody>
          <a:bodyPr vert="horz" lIns="91440" tIns="45720" rIns="91440" bIns="45720" rtlCol="0" anchor="t">
            <a:normAutofit fontScale="62500" lnSpcReduction="20000"/>
          </a:bodyPr>
          <a:lstStyle/>
          <a:p>
            <a:endParaRPr lang="en-GB"/>
          </a:p>
          <a:p>
            <a:r>
              <a:rPr lang="en-GB"/>
              <a:t>Zizzi (Italian restaurant)</a:t>
            </a:r>
          </a:p>
          <a:p>
            <a:pPr marL="0" indent="0">
              <a:buNone/>
            </a:pPr>
            <a:r>
              <a:rPr lang="en-GB"/>
              <a:t>Restaurant in a Italian style. Over 20 years in business industry. Manu based on pizzas and pastas.</a:t>
            </a:r>
          </a:p>
          <a:p>
            <a:r>
              <a:rPr lang="en-GB"/>
              <a:t>The Island (Indian restaurant)</a:t>
            </a:r>
          </a:p>
          <a:p>
            <a:pPr marL="0" indent="0">
              <a:buNone/>
            </a:pPr>
            <a:r>
              <a:rPr lang="en-GB"/>
              <a:t>Indian food items based of curry and </a:t>
            </a:r>
            <a:r>
              <a:rPr lang="en-GB" err="1"/>
              <a:t>balti</a:t>
            </a:r>
            <a:r>
              <a:rPr lang="en-GB"/>
              <a:t>. This masala fusion restaurant has been in business for12 years.</a:t>
            </a:r>
          </a:p>
          <a:p>
            <a:r>
              <a:rPr lang="en-GB"/>
              <a:t>Narvana ( Indian restaurant) </a:t>
            </a:r>
          </a:p>
          <a:p>
            <a:pPr marL="0" indent="0">
              <a:buNone/>
            </a:pPr>
            <a:r>
              <a:rPr lang="en-GB"/>
              <a:t>Restaurant’s menu consists of regional cuisine of India and Bangladesh. </a:t>
            </a:r>
          </a:p>
          <a:p>
            <a:pPr marL="0" indent="0">
              <a:buNone/>
            </a:pPr>
            <a:r>
              <a:rPr lang="en-GB"/>
              <a:t>Opened for 5 years in the flavourful food service.</a:t>
            </a:r>
          </a:p>
          <a:p>
            <a:endParaRPr lang="en-GB"/>
          </a:p>
          <a:p>
            <a:pPr marL="0" indent="0">
              <a:buNone/>
            </a:pPr>
            <a:endParaRPr lang="en-US"/>
          </a:p>
        </p:txBody>
      </p:sp>
      <p:sp>
        <p:nvSpPr>
          <p:cNvPr id="5" name="Text Placeholder 4">
            <a:extLst>
              <a:ext uri="{FF2B5EF4-FFF2-40B4-BE49-F238E27FC236}">
                <a16:creationId xmlns:a16="http://schemas.microsoft.com/office/drawing/2014/main" id="{AF24866A-E2D4-75AE-19BB-49A9F51052A6}"/>
              </a:ext>
            </a:extLst>
          </p:cNvPr>
          <p:cNvSpPr>
            <a:spLocks noGrp="1"/>
          </p:cNvSpPr>
          <p:nvPr>
            <p:ph type="body" sz="quarter" idx="3"/>
          </p:nvPr>
        </p:nvSpPr>
        <p:spPr/>
        <p:txBody>
          <a:bodyPr/>
          <a:lstStyle/>
          <a:p>
            <a:r>
              <a:rPr lang="en-GB"/>
              <a:t>Competitive Advantage </a:t>
            </a:r>
            <a:endParaRPr lang="en-US"/>
          </a:p>
        </p:txBody>
      </p:sp>
      <p:sp>
        <p:nvSpPr>
          <p:cNvPr id="6" name="Content Placeholder 5">
            <a:extLst>
              <a:ext uri="{FF2B5EF4-FFF2-40B4-BE49-F238E27FC236}">
                <a16:creationId xmlns:a16="http://schemas.microsoft.com/office/drawing/2014/main" id="{95E5B81E-FADF-57ED-40B2-95E535217440}"/>
              </a:ext>
            </a:extLst>
          </p:cNvPr>
          <p:cNvSpPr>
            <a:spLocks noGrp="1"/>
          </p:cNvSpPr>
          <p:nvPr>
            <p:ph sz="quarter" idx="4"/>
          </p:nvPr>
        </p:nvSpPr>
        <p:spPr>
          <a:xfrm>
            <a:off x="6096000" y="2505075"/>
            <a:ext cx="5157786" cy="3684588"/>
          </a:xfrm>
        </p:spPr>
        <p:txBody>
          <a:bodyPr vert="horz" lIns="91440" tIns="45720" rIns="91440" bIns="45720" rtlCol="0" anchor="t">
            <a:normAutofit fontScale="62500" lnSpcReduction="20000"/>
          </a:bodyPr>
          <a:lstStyle/>
          <a:p>
            <a:pPr marL="0" indent="0">
              <a:buNone/>
            </a:pPr>
            <a:endParaRPr lang="en-GB" b="1"/>
          </a:p>
          <a:p>
            <a:pPr marL="0" indent="0">
              <a:buNone/>
            </a:pPr>
            <a:r>
              <a:rPr lang="en-GB" b="1"/>
              <a:t>La Maria </a:t>
            </a:r>
            <a:r>
              <a:rPr lang="en-GB"/>
              <a:t>enjoys wide advantages over its competitors, which concludes:</a:t>
            </a:r>
            <a:endParaRPr lang="en-GB">
              <a:cs typeface="Calibri"/>
            </a:endParaRPr>
          </a:p>
          <a:p>
            <a:pPr marL="0" indent="0">
              <a:buNone/>
            </a:pPr>
            <a:r>
              <a:rPr lang="en-GB"/>
              <a:t>La Maria promotes unique and special services:</a:t>
            </a:r>
          </a:p>
          <a:p>
            <a:r>
              <a:rPr lang="en-GB"/>
              <a:t>Offering high quality food items</a:t>
            </a:r>
            <a:endParaRPr lang="en-GB">
              <a:cs typeface="Calibri"/>
            </a:endParaRPr>
          </a:p>
          <a:p>
            <a:r>
              <a:rPr lang="en-GB"/>
              <a:t>Offering a convenient location with both eat-in and takeaway</a:t>
            </a:r>
            <a:endParaRPr lang="en-GB">
              <a:cs typeface="Calibri"/>
            </a:endParaRPr>
          </a:p>
          <a:p>
            <a:r>
              <a:rPr lang="en-GB"/>
              <a:t>Excellent customer services</a:t>
            </a:r>
            <a:endParaRPr lang="en-GB">
              <a:cs typeface="Calibri"/>
            </a:endParaRPr>
          </a:p>
          <a:p>
            <a:pPr marL="0" indent="0">
              <a:buNone/>
            </a:pPr>
            <a:endParaRPr lang="en-GB">
              <a:cs typeface="Calibri"/>
            </a:endParaRPr>
          </a:p>
          <a:p>
            <a:endParaRPr lang="en-US">
              <a:cs typeface="Calibri" panose="020F0502020204030204"/>
            </a:endParaRPr>
          </a:p>
          <a:p>
            <a:pPr marL="0" indent="0">
              <a:buNone/>
            </a:pPr>
            <a:endParaRPr lang="en-US">
              <a:cs typeface="Calibri" panose="020F0502020204030204"/>
            </a:endParaRPr>
          </a:p>
          <a:p>
            <a:pPr marL="0" indent="0">
              <a:buNone/>
            </a:pPr>
            <a:endParaRPr lang="en-GB">
              <a:cs typeface="Calibri" panose="020F0502020204030204"/>
            </a:endParaRPr>
          </a:p>
        </p:txBody>
      </p:sp>
      <p:sp>
        <p:nvSpPr>
          <p:cNvPr id="7" name="Slide Number Placeholder 6">
            <a:extLst>
              <a:ext uri="{FF2B5EF4-FFF2-40B4-BE49-F238E27FC236}">
                <a16:creationId xmlns:a16="http://schemas.microsoft.com/office/drawing/2014/main" id="{A01EB156-CE38-B387-1794-6C0FC4D614EB}"/>
              </a:ext>
            </a:extLst>
          </p:cNvPr>
          <p:cNvSpPr>
            <a:spLocks noGrp="1"/>
          </p:cNvSpPr>
          <p:nvPr>
            <p:ph type="sldNum" sz="quarter" idx="12"/>
          </p:nvPr>
        </p:nvSpPr>
        <p:spPr/>
        <p:txBody>
          <a:bodyPr/>
          <a:lstStyle/>
          <a:p>
            <a:fld id="{650008DD-02DB-E849-89F8-6A42250F8157}" type="slidenum">
              <a:rPr lang="en-US" smtClean="0"/>
              <a:t>8</a:t>
            </a:fld>
            <a:endParaRPr lang="en-GB"/>
          </a:p>
        </p:txBody>
      </p:sp>
    </p:spTree>
    <p:extLst>
      <p:ext uri="{BB962C8B-B14F-4D97-AF65-F5344CB8AC3E}">
        <p14:creationId xmlns:p14="http://schemas.microsoft.com/office/powerpoint/2010/main" val="3171763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87685-CB6A-D113-B12D-E20335697F69}"/>
              </a:ext>
            </a:extLst>
          </p:cNvPr>
          <p:cNvSpPr>
            <a:spLocks noGrp="1"/>
          </p:cNvSpPr>
          <p:nvPr>
            <p:ph type="title"/>
          </p:nvPr>
        </p:nvSpPr>
        <p:spPr>
          <a:xfrm>
            <a:off x="476931" y="355600"/>
            <a:ext cx="10515600" cy="1325563"/>
          </a:xfrm>
        </p:spPr>
        <p:txBody>
          <a:bodyPr/>
          <a:lstStyle/>
          <a:p>
            <a:pPr algn="ctr"/>
            <a:r>
              <a:rPr lang="en-GB" b="1">
                <a:latin typeface="Arial" panose="020B0604020202020204" pitchFamily="34" charset="0"/>
                <a:cs typeface="Arial" panose="020B0604020202020204" pitchFamily="34" charset="0"/>
              </a:rPr>
              <a:t>SWOT Analysis </a:t>
            </a:r>
            <a:br>
              <a:rPr lang="en-GB" b="1">
                <a:latin typeface="Arial" panose="020B0604020202020204" pitchFamily="34" charset="0"/>
                <a:cs typeface="Arial" panose="020B0604020202020204" pitchFamily="34" charset="0"/>
              </a:rPr>
            </a:br>
            <a:endParaRPr lang="en-US" b="1">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FA5F54FE-8816-BAF2-E1AC-9886DAEB0846}"/>
              </a:ext>
            </a:extLst>
          </p:cNvPr>
          <p:cNvSpPr>
            <a:spLocks noGrp="1"/>
          </p:cNvSpPr>
          <p:nvPr>
            <p:ph sz="half" idx="2"/>
          </p:nvPr>
        </p:nvSpPr>
        <p:spPr/>
        <p:txBody>
          <a:bodyPr/>
          <a:lstStyle/>
          <a:p>
            <a:endParaRPr lang="en-US"/>
          </a:p>
        </p:txBody>
      </p:sp>
      <p:sp>
        <p:nvSpPr>
          <p:cNvPr id="14" name="Text Placeholder 13">
            <a:extLst>
              <a:ext uri="{FF2B5EF4-FFF2-40B4-BE49-F238E27FC236}">
                <a16:creationId xmlns:a16="http://schemas.microsoft.com/office/drawing/2014/main" id="{DF8E2D8E-A61B-FCD0-A479-8F6092F90894}"/>
              </a:ext>
            </a:extLst>
          </p:cNvPr>
          <p:cNvSpPr>
            <a:spLocks noGrp="1"/>
          </p:cNvSpPr>
          <p:nvPr>
            <p:ph type="body" sz="quarter" idx="3"/>
          </p:nvPr>
        </p:nvSpPr>
        <p:spPr/>
        <p:txBody>
          <a:bodyPr/>
          <a:lstStyle/>
          <a:p>
            <a:endParaRPr lang="en-US"/>
          </a:p>
        </p:txBody>
      </p:sp>
      <p:graphicFrame>
        <p:nvGraphicFramePr>
          <p:cNvPr id="4" name="Table 4">
            <a:extLst>
              <a:ext uri="{FF2B5EF4-FFF2-40B4-BE49-F238E27FC236}">
                <a16:creationId xmlns:a16="http://schemas.microsoft.com/office/drawing/2014/main" id="{EA5068DA-776D-7F3E-98EB-C2E50D3E8D5B}"/>
              </a:ext>
            </a:extLst>
          </p:cNvPr>
          <p:cNvGraphicFramePr>
            <a:graphicFrameLocks noGrp="1"/>
          </p:cNvGraphicFramePr>
          <p:nvPr>
            <p:ph sz="quarter" idx="4"/>
            <p:extLst>
              <p:ext uri="{D42A27DB-BD31-4B8C-83A1-F6EECF244321}">
                <p14:modId xmlns:p14="http://schemas.microsoft.com/office/powerpoint/2010/main" val="1718267206"/>
              </p:ext>
            </p:extLst>
          </p:nvPr>
        </p:nvGraphicFramePr>
        <p:xfrm>
          <a:off x="825500" y="1220901"/>
          <a:ext cx="10518775" cy="5003926"/>
        </p:xfrm>
        <a:graphic>
          <a:graphicData uri="http://schemas.openxmlformats.org/drawingml/2006/table">
            <a:tbl>
              <a:tblPr firstRow="1" bandRow="1">
                <a:tableStyleId>{5C22544A-7EE6-4342-B048-85BDC9FD1C3A}</a:tableStyleId>
              </a:tblPr>
              <a:tblGrid>
                <a:gridCol w="2963963">
                  <a:extLst>
                    <a:ext uri="{9D8B030D-6E8A-4147-A177-3AD203B41FA5}">
                      <a16:colId xmlns:a16="http://schemas.microsoft.com/office/drawing/2014/main" val="2045197645"/>
                    </a:ext>
                  </a:extLst>
                </a:gridCol>
                <a:gridCol w="2388319">
                  <a:extLst>
                    <a:ext uri="{9D8B030D-6E8A-4147-A177-3AD203B41FA5}">
                      <a16:colId xmlns:a16="http://schemas.microsoft.com/office/drawing/2014/main" val="1612962779"/>
                    </a:ext>
                  </a:extLst>
                </a:gridCol>
                <a:gridCol w="2226915">
                  <a:extLst>
                    <a:ext uri="{9D8B030D-6E8A-4147-A177-3AD203B41FA5}">
                      <a16:colId xmlns:a16="http://schemas.microsoft.com/office/drawing/2014/main" val="2708256677"/>
                    </a:ext>
                  </a:extLst>
                </a:gridCol>
                <a:gridCol w="2939578">
                  <a:extLst>
                    <a:ext uri="{9D8B030D-6E8A-4147-A177-3AD203B41FA5}">
                      <a16:colId xmlns:a16="http://schemas.microsoft.com/office/drawing/2014/main" val="48334224"/>
                    </a:ext>
                  </a:extLst>
                </a:gridCol>
              </a:tblGrid>
              <a:tr h="607697">
                <a:tc>
                  <a:txBody>
                    <a:bodyPr/>
                    <a:lstStyle/>
                    <a:p>
                      <a:pPr marL="0" marR="0" lvl="0" indent="0" algn="l" rtl="0" eaLnBrk="1" fontAlgn="auto" latinLnBrk="0" hangingPunct="1">
                        <a:lnSpc>
                          <a:spcPct val="100000"/>
                        </a:lnSpc>
                        <a:spcBef>
                          <a:spcPts val="0"/>
                        </a:spcBef>
                        <a:spcAft>
                          <a:spcPts val="0"/>
                        </a:spcAft>
                        <a:buClrTx/>
                        <a:buSzTx/>
                        <a:buFontTx/>
                        <a:buNone/>
                      </a:pPr>
                      <a:r>
                        <a:rPr lang="en-GB">
                          <a:ea typeface="+mn-lt"/>
                          <a:cs typeface="+mn-lt"/>
                        </a:rPr>
                        <a:t>           Strength </a:t>
                      </a:r>
                      <a:endParaRPr lang="en-GB"/>
                    </a:p>
                    <a:p>
                      <a:endParaRPr lang="en-GB"/>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a:ea typeface="+mn-lt"/>
                          <a:cs typeface="+mn-lt"/>
                        </a:rPr>
                        <a:t>     Weaknesses</a:t>
                      </a:r>
                      <a:endParaRPr lang="en-GB"/>
                    </a:p>
                    <a:p>
                      <a:endParaRPr lang="en-GB"/>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a:ea typeface="+mn-lt"/>
                          <a:cs typeface="+mn-lt"/>
                        </a:rPr>
                        <a:t>      Opportunities</a:t>
                      </a:r>
                      <a:endParaRPr lang="en-GB"/>
                    </a:p>
                    <a:p>
                      <a:endParaRPr lang="en-GB"/>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a:ea typeface="+mn-lt"/>
                          <a:cs typeface="+mn-lt"/>
                        </a:rPr>
                        <a:t>           Threats</a:t>
                      </a:r>
                      <a:endParaRPr lang="en-GB"/>
                    </a:p>
                    <a:p>
                      <a:endParaRPr lang="en-GB"/>
                    </a:p>
                  </a:txBody>
                  <a:tcPr/>
                </a:tc>
                <a:extLst>
                  <a:ext uri="{0D108BD9-81ED-4DB2-BD59-A6C34878D82A}">
                    <a16:rowId xmlns:a16="http://schemas.microsoft.com/office/drawing/2014/main" val="2271791669"/>
                  </a:ext>
                </a:extLst>
              </a:tr>
              <a:tr h="1124888">
                <a:tc>
                  <a:txBody>
                    <a:bodyPr/>
                    <a:lstStyle/>
                    <a:p>
                      <a:r>
                        <a:rPr lang="en-GB"/>
                        <a:t>Unique Romanian restaurant in the area, traditional recipes  unique cuisine style</a:t>
                      </a:r>
                    </a:p>
                  </a:txBody>
                  <a:tcPr/>
                </a:tc>
                <a:tc>
                  <a:txBody>
                    <a:bodyPr/>
                    <a:lstStyle/>
                    <a:p>
                      <a:r>
                        <a:rPr lang="en-GB"/>
                        <a:t>Strong competition in area</a:t>
                      </a:r>
                    </a:p>
                  </a:txBody>
                  <a:tcPr/>
                </a:tc>
                <a:tc>
                  <a:txBody>
                    <a:bodyPr/>
                    <a:lstStyle/>
                    <a:p>
                      <a:r>
                        <a:rPr lang="en-GB"/>
                        <a:t>Online orders increase.</a:t>
                      </a:r>
                    </a:p>
                  </a:txBody>
                  <a:tcPr/>
                </a:tc>
                <a:tc>
                  <a:txBody>
                    <a:bodyPr/>
                    <a:lstStyle/>
                    <a:p>
                      <a:r>
                        <a:rPr lang="en-GB"/>
                        <a:t>New opening of Romanian restaurant  in the same area</a:t>
                      </a:r>
                    </a:p>
                  </a:txBody>
                  <a:tcPr/>
                </a:tc>
                <a:extLst>
                  <a:ext uri="{0D108BD9-81ED-4DB2-BD59-A6C34878D82A}">
                    <a16:rowId xmlns:a16="http://schemas.microsoft.com/office/drawing/2014/main" val="3576917494"/>
                  </a:ext>
                </a:extLst>
              </a:tr>
              <a:tr h="607697">
                <a:tc>
                  <a:txBody>
                    <a:bodyPr/>
                    <a:lstStyle/>
                    <a:p>
                      <a:r>
                        <a:rPr lang="en-GB"/>
                        <a:t> Organic food items </a:t>
                      </a:r>
                    </a:p>
                  </a:txBody>
                  <a:tcPr/>
                </a:tc>
                <a:tc>
                  <a:txBody>
                    <a:bodyPr/>
                    <a:lstStyle/>
                    <a:p>
                      <a:pPr lvl="0">
                        <a:buNone/>
                      </a:pPr>
                      <a:r>
                        <a:rPr lang="en-GB" sz="1800" b="0" i="0" u="none" strike="noStrike" noProof="0">
                          <a:latin typeface="Calibri"/>
                        </a:rPr>
                        <a:t>Limited menu</a:t>
                      </a:r>
                    </a:p>
                  </a:txBody>
                  <a:tcPr/>
                </a:tc>
                <a:tc>
                  <a:txBody>
                    <a:bodyPr/>
                    <a:lstStyle/>
                    <a:p>
                      <a:r>
                        <a:rPr lang="en-GB"/>
                        <a:t>Expanding the activity over the time</a:t>
                      </a:r>
                    </a:p>
                  </a:txBody>
                  <a:tcPr/>
                </a:tc>
                <a:tc>
                  <a:txBody>
                    <a:bodyPr/>
                    <a:lstStyle/>
                    <a:p>
                      <a:r>
                        <a:rPr lang="en-GB"/>
                        <a:t>Increasing of rent</a:t>
                      </a:r>
                    </a:p>
                  </a:txBody>
                  <a:tcPr/>
                </a:tc>
                <a:extLst>
                  <a:ext uri="{0D108BD9-81ED-4DB2-BD59-A6C34878D82A}">
                    <a16:rowId xmlns:a16="http://schemas.microsoft.com/office/drawing/2014/main" val="3341803835"/>
                  </a:ext>
                </a:extLst>
              </a:tr>
              <a:tr h="866293">
                <a:tc>
                  <a:txBody>
                    <a:bodyPr/>
                    <a:lstStyle/>
                    <a:p>
                      <a:r>
                        <a:rPr lang="en-GB"/>
                        <a:t>Local  opened with unique dishes  and service</a:t>
                      </a:r>
                    </a:p>
                  </a:txBody>
                  <a:tcPr/>
                </a:tc>
                <a:tc>
                  <a:txBody>
                    <a:bodyPr/>
                    <a:lstStyle/>
                    <a:p>
                      <a:endParaRPr lang="en-GB"/>
                    </a:p>
                  </a:txBody>
                  <a:tcPr/>
                </a:tc>
                <a:tc>
                  <a:txBody>
                    <a:bodyPr/>
                    <a:lstStyle/>
                    <a:p>
                      <a:endParaRPr lang="en-GB"/>
                    </a:p>
                  </a:txBody>
                  <a:tcPr/>
                </a:tc>
                <a:tc>
                  <a:txBody>
                    <a:bodyPr/>
                    <a:lstStyle/>
                    <a:p>
                      <a:r>
                        <a:rPr lang="en-GB"/>
                        <a:t>Increasing taxes</a:t>
                      </a:r>
                    </a:p>
                  </a:txBody>
                  <a:tcPr/>
                </a:tc>
                <a:extLst>
                  <a:ext uri="{0D108BD9-81ED-4DB2-BD59-A6C34878D82A}">
                    <a16:rowId xmlns:a16="http://schemas.microsoft.com/office/drawing/2014/main" val="2381424912"/>
                  </a:ext>
                </a:extLst>
              </a:tr>
              <a:tr h="607697">
                <a:tc>
                  <a:txBody>
                    <a:bodyPr/>
                    <a:lstStyle/>
                    <a:p>
                      <a:pPr lvl="0">
                        <a:buNone/>
                      </a:pPr>
                      <a:r>
                        <a:rPr lang="en-GB"/>
                        <a:t> Experienced chef</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217848335"/>
                  </a:ext>
                </a:extLst>
              </a:tr>
              <a:tr h="1124888">
                <a:tc>
                  <a:txBody>
                    <a:bodyPr/>
                    <a:lstStyle/>
                    <a:p>
                      <a:r>
                        <a:rPr lang="en-GB"/>
                        <a:t>Local Romanian people's number is big in the area</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582836305"/>
                  </a:ext>
                </a:extLst>
              </a:tr>
            </a:tbl>
          </a:graphicData>
        </a:graphic>
      </p:graphicFrame>
      <p:sp>
        <p:nvSpPr>
          <p:cNvPr id="3" name="Slide Number Placeholder 2">
            <a:extLst>
              <a:ext uri="{FF2B5EF4-FFF2-40B4-BE49-F238E27FC236}">
                <a16:creationId xmlns:a16="http://schemas.microsoft.com/office/drawing/2014/main" id="{076400AF-B846-DA2E-E26A-4C15076398B6}"/>
              </a:ext>
            </a:extLst>
          </p:cNvPr>
          <p:cNvSpPr>
            <a:spLocks noGrp="1"/>
          </p:cNvSpPr>
          <p:nvPr>
            <p:ph type="sldNum" sz="quarter" idx="12"/>
          </p:nvPr>
        </p:nvSpPr>
        <p:spPr/>
        <p:txBody>
          <a:bodyPr/>
          <a:lstStyle/>
          <a:p>
            <a:fld id="{650008DD-02DB-E849-89F8-6A42250F8157}" type="slidenum">
              <a:rPr lang="en-US" smtClean="0"/>
              <a:t>9</a:t>
            </a:fld>
            <a:endParaRPr lang="en-GB"/>
          </a:p>
        </p:txBody>
      </p:sp>
    </p:spTree>
    <p:extLst>
      <p:ext uri="{BB962C8B-B14F-4D97-AF65-F5344CB8AC3E}">
        <p14:creationId xmlns:p14="http://schemas.microsoft.com/office/powerpoint/2010/main" val="518271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2FAD1-7E08-3308-D437-090662815494}"/>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PESTLE Analysis </a:t>
            </a:r>
            <a:endParaRPr lang="en-US" b="1">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51552C76-40D7-1A23-81AD-3E71DB8F0A84}"/>
              </a:ext>
            </a:extLst>
          </p:cNvPr>
          <p:cNvGraphicFramePr>
            <a:graphicFrameLocks noGrp="1"/>
          </p:cNvGraphicFramePr>
          <p:nvPr>
            <p:ph idx="1"/>
            <p:extLst>
              <p:ext uri="{D42A27DB-BD31-4B8C-83A1-F6EECF244321}">
                <p14:modId xmlns:p14="http://schemas.microsoft.com/office/powerpoint/2010/main" val="2628797571"/>
              </p:ext>
            </p:extLst>
          </p:nvPr>
        </p:nvGraphicFramePr>
        <p:xfrm>
          <a:off x="709386" y="1310640"/>
          <a:ext cx="10773228" cy="5400221"/>
        </p:xfrm>
        <a:graphic>
          <a:graphicData uri="http://schemas.openxmlformats.org/drawingml/2006/table">
            <a:tbl>
              <a:tblPr firstRow="1" bandRow="1">
                <a:tableStyleId>{5C22544A-7EE6-4342-B048-85BDC9FD1C3A}</a:tableStyleId>
              </a:tblPr>
              <a:tblGrid>
                <a:gridCol w="1517525">
                  <a:extLst>
                    <a:ext uri="{9D8B030D-6E8A-4147-A177-3AD203B41FA5}">
                      <a16:colId xmlns:a16="http://schemas.microsoft.com/office/drawing/2014/main" val="1038795078"/>
                    </a:ext>
                  </a:extLst>
                </a:gridCol>
                <a:gridCol w="1423767">
                  <a:extLst>
                    <a:ext uri="{9D8B030D-6E8A-4147-A177-3AD203B41FA5}">
                      <a16:colId xmlns:a16="http://schemas.microsoft.com/office/drawing/2014/main" val="3203953226"/>
                    </a:ext>
                  </a:extLst>
                </a:gridCol>
                <a:gridCol w="1971773">
                  <a:extLst>
                    <a:ext uri="{9D8B030D-6E8A-4147-A177-3AD203B41FA5}">
                      <a16:colId xmlns:a16="http://schemas.microsoft.com/office/drawing/2014/main" val="172914012"/>
                    </a:ext>
                  </a:extLst>
                </a:gridCol>
                <a:gridCol w="1678171">
                  <a:extLst>
                    <a:ext uri="{9D8B030D-6E8A-4147-A177-3AD203B41FA5}">
                      <a16:colId xmlns:a16="http://schemas.microsoft.com/office/drawing/2014/main" val="2341606390"/>
                    </a:ext>
                  </a:extLst>
                </a:gridCol>
                <a:gridCol w="1737864">
                  <a:extLst>
                    <a:ext uri="{9D8B030D-6E8A-4147-A177-3AD203B41FA5}">
                      <a16:colId xmlns:a16="http://schemas.microsoft.com/office/drawing/2014/main" val="983590738"/>
                    </a:ext>
                  </a:extLst>
                </a:gridCol>
                <a:gridCol w="2444128">
                  <a:extLst>
                    <a:ext uri="{9D8B030D-6E8A-4147-A177-3AD203B41FA5}">
                      <a16:colId xmlns:a16="http://schemas.microsoft.com/office/drawing/2014/main" val="87168027"/>
                    </a:ext>
                  </a:extLst>
                </a:gridCol>
              </a:tblGrid>
              <a:tr h="331805">
                <a:tc>
                  <a:txBody>
                    <a:bodyPr/>
                    <a:lstStyle/>
                    <a:p>
                      <a:pPr lvl="0" algn="ctr" rtl="1"/>
                      <a:r>
                        <a:rPr lang="en-GB"/>
                        <a:t>Political</a:t>
                      </a:r>
                    </a:p>
                  </a:txBody>
                  <a:tcPr/>
                </a:tc>
                <a:tc>
                  <a:txBody>
                    <a:bodyPr/>
                    <a:lstStyle/>
                    <a:p>
                      <a:pPr lvl="0" algn="ctr" rtl="1"/>
                      <a:r>
                        <a:rPr lang="en-GB"/>
                        <a:t>Economical</a:t>
                      </a:r>
                    </a:p>
                  </a:txBody>
                  <a:tcPr/>
                </a:tc>
                <a:tc>
                  <a:txBody>
                    <a:bodyPr/>
                    <a:lstStyle/>
                    <a:p>
                      <a:pPr lvl="0" algn="ctr" rtl="1"/>
                      <a:r>
                        <a:rPr lang="en-GB"/>
                        <a:t>Social</a:t>
                      </a:r>
                    </a:p>
                  </a:txBody>
                  <a:tcPr/>
                </a:tc>
                <a:tc>
                  <a:txBody>
                    <a:bodyPr/>
                    <a:lstStyle/>
                    <a:p>
                      <a:pPr lvl="0" algn="ctr" rtl="1"/>
                      <a:r>
                        <a:rPr lang="en-GB"/>
                        <a:t>Technological</a:t>
                      </a:r>
                    </a:p>
                  </a:txBody>
                  <a:tcPr/>
                </a:tc>
                <a:tc>
                  <a:txBody>
                    <a:bodyPr/>
                    <a:lstStyle/>
                    <a:p>
                      <a:pPr lvl="0" algn="ctr" rtl="1"/>
                      <a:r>
                        <a:rPr lang="en-GB"/>
                        <a:t>Legal</a:t>
                      </a:r>
                    </a:p>
                  </a:txBody>
                  <a:tcPr/>
                </a:tc>
                <a:tc>
                  <a:txBody>
                    <a:bodyPr/>
                    <a:lstStyle/>
                    <a:p>
                      <a:pPr lvl="0" algn="ctr" rtl="1"/>
                      <a:r>
                        <a:rPr lang="en-GB"/>
                        <a:t>Enviromental</a:t>
                      </a:r>
                    </a:p>
                  </a:txBody>
                  <a:tcPr/>
                </a:tc>
                <a:extLst>
                  <a:ext uri="{0D108BD9-81ED-4DB2-BD59-A6C34878D82A}">
                    <a16:rowId xmlns:a16="http://schemas.microsoft.com/office/drawing/2014/main" val="1584426563"/>
                  </a:ext>
                </a:extLst>
              </a:tr>
              <a:tr h="2405586">
                <a:tc>
                  <a:txBody>
                    <a:bodyPr/>
                    <a:lstStyle/>
                    <a:p>
                      <a:pPr lvl="0" algn="ctr" rtl="1"/>
                      <a:r>
                        <a:rPr lang="en-GB" sz="1400"/>
                        <a:t>Political stability, Government policies can change over time</a:t>
                      </a:r>
                    </a:p>
                  </a:txBody>
                  <a:tcPr/>
                </a:tc>
                <a:tc>
                  <a:txBody>
                    <a:bodyPr/>
                    <a:lstStyle/>
                    <a:p>
                      <a:pPr lvl="0" algn="ctr" rtl="1">
                        <a:buNone/>
                      </a:pPr>
                      <a:r>
                        <a:rPr lang="en-GB" sz="1400"/>
                        <a:t>Inflation, consumers power, fluctuation of prices on necessary ingredients, , materials, products </a:t>
                      </a:r>
                      <a:endParaRPr lang="en-US" sz="1400"/>
                    </a:p>
                  </a:txBody>
                  <a:tcPr/>
                </a:tc>
                <a:tc>
                  <a:txBody>
                    <a:bodyPr/>
                    <a:lstStyle/>
                    <a:p>
                      <a:pPr lvl="0" algn="ctr" rtl="1"/>
                      <a:r>
                        <a:rPr lang="en-GB" sz="1400"/>
                        <a:t>Respect of tradition, cultural values</a:t>
                      </a:r>
                    </a:p>
                    <a:p>
                      <a:pPr lvl="0" algn="ctr" rtl="1">
                        <a:buNone/>
                      </a:pPr>
                      <a:endParaRPr lang="en-GB" sz="1400"/>
                    </a:p>
                    <a:p>
                      <a:pPr lvl="0" algn="ctr" rtl="1">
                        <a:buNone/>
                      </a:pPr>
                      <a:r>
                        <a:rPr lang="en-GB" sz="1400"/>
                        <a:t>Growth of Romanian population in area</a:t>
                      </a:r>
                    </a:p>
                    <a:p>
                      <a:pPr lvl="0" algn="ctr" rtl="1">
                        <a:buNone/>
                      </a:pPr>
                      <a:endParaRPr lang="en-GB" sz="1400"/>
                    </a:p>
                  </a:txBody>
                  <a:tcPr/>
                </a:tc>
                <a:tc>
                  <a:txBody>
                    <a:bodyPr/>
                    <a:lstStyle/>
                    <a:p>
                      <a:pPr lvl="0" algn="ctr" rtl="1"/>
                      <a:r>
                        <a:rPr lang="en-GB" sz="1400"/>
                        <a:t>Advertising online</a:t>
                      </a:r>
                    </a:p>
                    <a:p>
                      <a:pPr lvl="0" algn="ctr" rtl="1">
                        <a:buNone/>
                      </a:pPr>
                      <a:endParaRPr lang="en-GB" sz="1400"/>
                    </a:p>
                    <a:p>
                      <a:pPr lvl="0" algn="ctr" rtl="1">
                        <a:buNone/>
                      </a:pPr>
                      <a:r>
                        <a:rPr lang="en-GB" sz="1400"/>
                        <a:t>The payment will be allowed by cards, ordering online, smartphone</a:t>
                      </a:r>
                    </a:p>
                  </a:txBody>
                  <a:tcPr/>
                </a:tc>
                <a:tc>
                  <a:txBody>
                    <a:bodyPr/>
                    <a:lstStyle/>
                    <a:p>
                      <a:pPr lvl="0" algn="ctr" rtl="1"/>
                      <a:r>
                        <a:rPr lang="en-GB" sz="1400"/>
                        <a:t>Legislation, rules which are operating on global level</a:t>
                      </a:r>
                    </a:p>
                    <a:p>
                      <a:pPr lvl="0" algn="ctr" rtl="1">
                        <a:buNone/>
                      </a:pPr>
                      <a:endParaRPr lang="en-GB" sz="1400"/>
                    </a:p>
                    <a:p>
                      <a:pPr lvl="0" algn="ctr" rtl="1">
                        <a:buNone/>
                      </a:pPr>
                      <a:r>
                        <a:rPr lang="en-GB" sz="1400"/>
                        <a:t>High food quality  and hygiene of contained of all products.</a:t>
                      </a:r>
                    </a:p>
                    <a:p>
                      <a:pPr lvl="0" algn="ctr" rtl="1">
                        <a:buNone/>
                      </a:pPr>
                      <a:endParaRPr lang="en-GB" sz="1400"/>
                    </a:p>
                    <a:p>
                      <a:pPr lvl="0" algn="ctr" rtl="1">
                        <a:buNone/>
                      </a:pPr>
                      <a:endParaRPr lang="en-GB" sz="1400"/>
                    </a:p>
                    <a:p>
                      <a:pPr lvl="0" algn="ctr" rtl="1">
                        <a:buNone/>
                      </a:pPr>
                      <a:endParaRPr lang="en-GB" sz="1400"/>
                    </a:p>
                  </a:txBody>
                  <a:tcPr/>
                </a:tc>
                <a:tc>
                  <a:txBody>
                    <a:bodyPr/>
                    <a:lstStyle/>
                    <a:p>
                      <a:pPr lvl="0" algn="ctr" rtl="1"/>
                      <a:r>
                        <a:rPr lang="en-GB" sz="1400"/>
                        <a:t>First criterion , cleanness of all restaurants </a:t>
                      </a:r>
                    </a:p>
                    <a:p>
                      <a:pPr lvl="0" algn="ctr" rtl="1">
                        <a:buNone/>
                      </a:pPr>
                      <a:endParaRPr lang="en-GB" sz="1400"/>
                    </a:p>
                    <a:p>
                      <a:pPr lvl="0" algn="ctr" rtl="1">
                        <a:buNone/>
                      </a:pPr>
                      <a:r>
                        <a:rPr lang="en-GB" sz="1400"/>
                        <a:t>Tide collaboration with Government</a:t>
                      </a:r>
                    </a:p>
                    <a:p>
                      <a:pPr lvl="0" algn="ctr" rtl="1">
                        <a:buNone/>
                      </a:pPr>
                      <a:endParaRPr lang="en-GB" sz="1400"/>
                    </a:p>
                    <a:p>
                      <a:pPr lvl="0" algn="ctr" rtl="1">
                        <a:buNone/>
                      </a:pPr>
                      <a:endParaRPr lang="en-GB" sz="1400"/>
                    </a:p>
                  </a:txBody>
                  <a:tcPr/>
                </a:tc>
                <a:extLst>
                  <a:ext uri="{0D108BD9-81ED-4DB2-BD59-A6C34878D82A}">
                    <a16:rowId xmlns:a16="http://schemas.microsoft.com/office/drawing/2014/main" val="3480818155"/>
                  </a:ext>
                </a:extLst>
              </a:tr>
              <a:tr h="1437821">
                <a:tc>
                  <a:txBody>
                    <a:bodyPr/>
                    <a:lstStyle/>
                    <a:p>
                      <a:pPr lvl="0" algn="ctr" rtl="1"/>
                      <a:r>
                        <a:rPr lang="en-GB" sz="1400"/>
                        <a:t>   </a:t>
                      </a:r>
                      <a:endParaRPr lang="en-US" sz="1400"/>
                    </a:p>
                    <a:p>
                      <a:pPr lvl="0" algn="ctr" rtl="1">
                        <a:buNone/>
                      </a:pPr>
                      <a:endParaRPr lang="en-GB" sz="1400"/>
                    </a:p>
                    <a:p>
                      <a:pPr lvl="0" algn="ctr" rtl="1">
                        <a:buNone/>
                      </a:pPr>
                      <a:endParaRPr lang="en-GB" sz="1400"/>
                    </a:p>
                    <a:p>
                      <a:pPr lvl="0" algn="ctr" rtl="1">
                        <a:buNone/>
                      </a:pPr>
                      <a:r>
                        <a:rPr lang="en-GB" sz="1400"/>
                        <a:t>    Increase of taxes</a:t>
                      </a:r>
                    </a:p>
                  </a:txBody>
                  <a:tcPr/>
                </a:tc>
                <a:tc>
                  <a:txBody>
                    <a:bodyPr/>
                    <a:lstStyle/>
                    <a:p>
                      <a:pPr lvl="0" algn="ctr" rtl="1"/>
                      <a:endParaRPr lang="en-GB" sz="1400"/>
                    </a:p>
                    <a:p>
                      <a:pPr lvl="0" algn="ctr" rtl="1">
                        <a:buNone/>
                      </a:pPr>
                      <a:endParaRPr lang="en-GB" sz="1400"/>
                    </a:p>
                    <a:p>
                      <a:pPr lvl="0" algn="ctr" rtl="1">
                        <a:buNone/>
                      </a:pPr>
                      <a:r>
                        <a:rPr lang="en-GB" sz="1400"/>
                        <a:t>Economic growth is threat for restaurant</a:t>
                      </a:r>
                    </a:p>
                  </a:txBody>
                  <a:tcPr/>
                </a:tc>
                <a:tc>
                  <a:txBody>
                    <a:bodyPr/>
                    <a:lstStyle/>
                    <a:p>
                      <a:pPr lvl="0" algn="ctr" rtl="1"/>
                      <a:endParaRPr lang="en-GB" sz="1400"/>
                    </a:p>
                    <a:p>
                      <a:pPr lvl="0" algn="ctr" rtl="1">
                        <a:buNone/>
                      </a:pPr>
                      <a:endParaRPr lang="en-GB" sz="1400"/>
                    </a:p>
                    <a:p>
                      <a:pPr lvl="0" algn="ctr" rtl="1">
                        <a:buNone/>
                      </a:pPr>
                      <a:endParaRPr lang="en-GB" sz="1400"/>
                    </a:p>
                    <a:p>
                      <a:pPr lvl="0" algn="ctr" rtl="1">
                        <a:buNone/>
                      </a:pPr>
                      <a:r>
                        <a:rPr lang="en-GB" sz="1400"/>
                        <a:t>All ages</a:t>
                      </a:r>
                    </a:p>
                  </a:txBody>
                  <a:tcPr/>
                </a:tc>
                <a:tc>
                  <a:txBody>
                    <a:bodyPr/>
                    <a:lstStyle/>
                    <a:p>
                      <a:pPr lvl="0" algn="ctr" rtl="1"/>
                      <a:endParaRPr lang="en-GB" sz="1400"/>
                    </a:p>
                    <a:p>
                      <a:pPr lvl="0" algn="ctr" rtl="1">
                        <a:buNone/>
                      </a:pPr>
                      <a:endParaRPr lang="en-GB" sz="1400"/>
                    </a:p>
                    <a:p>
                      <a:pPr lvl="0" algn="ctr" rtl="1">
                        <a:buNone/>
                      </a:pPr>
                      <a:r>
                        <a:rPr lang="en-GB" sz="1400"/>
                        <a:t>Will be </a:t>
                      </a:r>
                      <a:r>
                        <a:rPr lang="en-GB" sz="1400" b="0" i="0" u="none" strike="noStrike" noProof="0">
                          <a:latin typeface="Garamond"/>
                        </a:rPr>
                        <a:t>using POS, being avoid the errors</a:t>
                      </a:r>
                      <a:endParaRPr lang="en-GB" sz="1400"/>
                    </a:p>
                    <a:p>
                      <a:pPr lvl="0" algn="ctr" rtl="1">
                        <a:buNone/>
                      </a:pPr>
                      <a:endParaRPr lang="en-GB" sz="1400"/>
                    </a:p>
                  </a:txBody>
                  <a:tcPr/>
                </a:tc>
                <a:tc>
                  <a:txBody>
                    <a:bodyPr/>
                    <a:lstStyle/>
                    <a:p>
                      <a:pPr lvl="0" algn="ctr" rtl="1"/>
                      <a:endParaRPr lang="en-GB" sz="1400"/>
                    </a:p>
                    <a:p>
                      <a:pPr lvl="0" algn="ctr" rtl="1">
                        <a:buNone/>
                      </a:pPr>
                      <a:endParaRPr lang="en-GB" sz="1400"/>
                    </a:p>
                    <a:p>
                      <a:pPr lvl="0" algn="ctr" rtl="1">
                        <a:buNone/>
                      </a:pPr>
                      <a:r>
                        <a:rPr lang="en-GB" sz="1400"/>
                        <a:t>Keeping safety and in welfare the employee, must be considered</a:t>
                      </a:r>
                    </a:p>
                  </a:txBody>
                  <a:tcPr/>
                </a:tc>
                <a:tc>
                  <a:txBody>
                    <a:bodyPr/>
                    <a:lstStyle/>
                    <a:p>
                      <a:pPr lvl="0" algn="ctr" rtl="1"/>
                      <a:endParaRPr lang="en-GB" sz="1400"/>
                    </a:p>
                  </a:txBody>
                  <a:tcPr/>
                </a:tc>
                <a:extLst>
                  <a:ext uri="{0D108BD9-81ED-4DB2-BD59-A6C34878D82A}">
                    <a16:rowId xmlns:a16="http://schemas.microsoft.com/office/drawing/2014/main" val="514527989"/>
                  </a:ext>
                </a:extLst>
              </a:tr>
              <a:tr h="857163">
                <a:tc>
                  <a:txBody>
                    <a:bodyPr/>
                    <a:lstStyle/>
                    <a:p>
                      <a:pPr lvl="0" algn="ctr" rtl="1"/>
                      <a:r>
                        <a:rPr lang="en-GB" sz="1400"/>
                        <a:t>     Health / safety       policy   must           caring out</a:t>
                      </a:r>
                    </a:p>
                  </a:txBody>
                  <a:tcPr/>
                </a:tc>
                <a:tc>
                  <a:txBody>
                    <a:bodyPr/>
                    <a:lstStyle/>
                    <a:p>
                      <a:pPr lvl="0" algn="ctr" rtl="1"/>
                      <a:r>
                        <a:rPr lang="en-GB" sz="1400"/>
                        <a:t>The labour cost growth mean less profit</a:t>
                      </a:r>
                    </a:p>
                  </a:txBody>
                  <a:tcPr/>
                </a:tc>
                <a:tc>
                  <a:txBody>
                    <a:bodyPr/>
                    <a:lstStyle/>
                    <a:p>
                      <a:pPr lvl="0" algn="ctr" rtl="1"/>
                      <a:endParaRPr lang="en-US" sz="1400"/>
                    </a:p>
                  </a:txBody>
                  <a:tcPr/>
                </a:tc>
                <a:tc>
                  <a:txBody>
                    <a:bodyPr/>
                    <a:lstStyle/>
                    <a:p>
                      <a:pPr lvl="0" algn="ctr" rtl="1"/>
                      <a:endParaRPr lang="en-GB" sz="1400"/>
                    </a:p>
                  </a:txBody>
                  <a:tcPr/>
                </a:tc>
                <a:tc>
                  <a:txBody>
                    <a:bodyPr/>
                    <a:lstStyle/>
                    <a:p>
                      <a:pPr lvl="0" algn="ctr" rtl="1"/>
                      <a:endParaRPr lang="en-GB" sz="1400"/>
                    </a:p>
                  </a:txBody>
                  <a:tcPr/>
                </a:tc>
                <a:tc>
                  <a:txBody>
                    <a:bodyPr/>
                    <a:lstStyle/>
                    <a:p>
                      <a:pPr lvl="0" algn="ctr" rtl="1"/>
                      <a:endParaRPr lang="en-GB" sz="1400"/>
                    </a:p>
                  </a:txBody>
                  <a:tcPr/>
                </a:tc>
                <a:extLst>
                  <a:ext uri="{0D108BD9-81ED-4DB2-BD59-A6C34878D82A}">
                    <a16:rowId xmlns:a16="http://schemas.microsoft.com/office/drawing/2014/main" val="3890621548"/>
                  </a:ext>
                </a:extLst>
              </a:tr>
            </a:tbl>
          </a:graphicData>
        </a:graphic>
      </p:graphicFrame>
      <p:sp>
        <p:nvSpPr>
          <p:cNvPr id="3" name="Slide Number Placeholder 2">
            <a:extLst>
              <a:ext uri="{FF2B5EF4-FFF2-40B4-BE49-F238E27FC236}">
                <a16:creationId xmlns:a16="http://schemas.microsoft.com/office/drawing/2014/main" id="{2A9EC05B-3349-A2BE-7A58-E9E9E1C955DC}"/>
              </a:ext>
            </a:extLst>
          </p:cNvPr>
          <p:cNvSpPr>
            <a:spLocks noGrp="1"/>
          </p:cNvSpPr>
          <p:nvPr>
            <p:ph type="sldNum" sz="quarter" idx="12"/>
          </p:nvPr>
        </p:nvSpPr>
        <p:spPr/>
        <p:txBody>
          <a:bodyPr/>
          <a:lstStyle/>
          <a:p>
            <a:fld id="{650008DD-02DB-E849-89F8-6A42250F8157}" type="slidenum">
              <a:rPr lang="en-US" smtClean="0"/>
              <a:t>10</a:t>
            </a:fld>
            <a:endParaRPr lang="en-GB"/>
          </a:p>
        </p:txBody>
      </p:sp>
    </p:spTree>
    <p:extLst>
      <p:ext uri="{BB962C8B-B14F-4D97-AF65-F5344CB8AC3E}">
        <p14:creationId xmlns:p14="http://schemas.microsoft.com/office/powerpoint/2010/main" val="2100059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A91DA-0125-5102-41C1-8E4B1B3C7788}"/>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Target Market </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81C9DD-98EE-9451-6D9F-BE4990BEC515}"/>
              </a:ext>
            </a:extLst>
          </p:cNvPr>
          <p:cNvSpPr>
            <a:spLocks noGrp="1"/>
          </p:cNvSpPr>
          <p:nvPr>
            <p:ph idx="1"/>
          </p:nvPr>
        </p:nvSpPr>
        <p:spPr/>
        <p:txBody>
          <a:bodyPr vert="horz" lIns="91440" tIns="45720" rIns="91440" bIns="45720" rtlCol="0" anchor="t">
            <a:normAutofit fontScale="92500" lnSpcReduction="20000"/>
          </a:bodyPr>
          <a:lstStyle/>
          <a:p>
            <a:pPr marL="0" indent="0">
              <a:buNone/>
            </a:pPr>
            <a:endParaRPr lang="en-GB" sz="2700"/>
          </a:p>
          <a:p>
            <a:pPr marL="0" indent="0">
              <a:buNone/>
            </a:pPr>
            <a:endParaRPr lang="en-GB" sz="2700"/>
          </a:p>
          <a:p>
            <a:pPr marL="0" indent="0">
              <a:buNone/>
            </a:pPr>
            <a:r>
              <a:rPr lang="en-GB" sz="2700" b="1"/>
              <a:t>    La Maria</a:t>
            </a:r>
            <a:r>
              <a:rPr lang="en-GB" sz="2700"/>
              <a:t> expects its target market to be all ages individuals working or living  in Staffordshire, but as well people from the around counties.</a:t>
            </a:r>
            <a:endParaRPr lang="en-GB" sz="2700">
              <a:cs typeface="Calibri"/>
            </a:endParaRPr>
          </a:p>
          <a:p>
            <a:pPr marL="0" indent="0">
              <a:buNone/>
            </a:pPr>
            <a:r>
              <a:rPr lang="en-GB" sz="2700"/>
              <a:t>  Our expectations are as follows:</a:t>
            </a:r>
          </a:p>
          <a:p>
            <a:r>
              <a:rPr lang="en-GB" sz="2700"/>
              <a:t>56% married couples </a:t>
            </a:r>
            <a:endParaRPr lang="en-GB" sz="2700">
              <a:cs typeface="Calibri"/>
            </a:endParaRPr>
          </a:p>
          <a:p>
            <a:r>
              <a:rPr lang="en-GB" sz="2700"/>
              <a:t>31% unmarried adults</a:t>
            </a:r>
            <a:endParaRPr lang="en-GB" sz="2700">
              <a:cs typeface="Calibri" panose="020F0502020204030204"/>
            </a:endParaRPr>
          </a:p>
          <a:p>
            <a:r>
              <a:rPr lang="en-GB" sz="2700"/>
              <a:t>Median age: 35 years </a:t>
            </a:r>
            <a:endParaRPr lang="en-GB" sz="2700">
              <a:cs typeface="Calibri"/>
            </a:endParaRPr>
          </a:p>
          <a:p>
            <a:pPr marL="0" indent="0">
              <a:buNone/>
            </a:pPr>
            <a:endParaRPr lang="en-GB" sz="2700"/>
          </a:p>
          <a:p>
            <a:pPr marL="0" indent="0">
              <a:buNone/>
            </a:pPr>
            <a:endParaRPr lang="en-GB" sz="2700"/>
          </a:p>
          <a:p>
            <a:pPr marL="0" indent="0" algn="r">
              <a:buNone/>
            </a:pPr>
            <a:r>
              <a:rPr lang="en-GB" sz="2700"/>
              <a:t>  ( MARKETING/SEGMENTATION, June 6, 2006)</a:t>
            </a:r>
            <a:endParaRPr lang="en-GB" sz="2700">
              <a:cs typeface="Calibri"/>
            </a:endParaRPr>
          </a:p>
        </p:txBody>
      </p:sp>
      <p:sp>
        <p:nvSpPr>
          <p:cNvPr id="4" name="Slide Number Placeholder 3">
            <a:extLst>
              <a:ext uri="{FF2B5EF4-FFF2-40B4-BE49-F238E27FC236}">
                <a16:creationId xmlns:a16="http://schemas.microsoft.com/office/drawing/2014/main" id="{DBC31F0C-F6C6-6EAF-F40A-4D6B8634CCCD}"/>
              </a:ext>
            </a:extLst>
          </p:cNvPr>
          <p:cNvSpPr>
            <a:spLocks noGrp="1"/>
          </p:cNvSpPr>
          <p:nvPr>
            <p:ph type="sldNum" sz="quarter" idx="12"/>
          </p:nvPr>
        </p:nvSpPr>
        <p:spPr/>
        <p:txBody>
          <a:bodyPr/>
          <a:lstStyle/>
          <a:p>
            <a:fld id="{650008DD-02DB-E849-89F8-6A42250F8157}" type="slidenum">
              <a:rPr lang="en-US" smtClean="0"/>
              <a:t>11</a:t>
            </a:fld>
            <a:endParaRPr lang="en-GB"/>
          </a:p>
        </p:txBody>
      </p:sp>
    </p:spTree>
    <p:extLst>
      <p:ext uri="{BB962C8B-B14F-4D97-AF65-F5344CB8AC3E}">
        <p14:creationId xmlns:p14="http://schemas.microsoft.com/office/powerpoint/2010/main" val="1356176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B7406-1B1E-99D3-43CC-66757025C5E0}"/>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Marketing and Sales Plan</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31BD86-637C-0384-3C38-B064E9697F6C}"/>
              </a:ext>
            </a:extLst>
          </p:cNvPr>
          <p:cNvSpPr>
            <a:spLocks noGrp="1"/>
          </p:cNvSpPr>
          <p:nvPr>
            <p:ph idx="1"/>
          </p:nvPr>
        </p:nvSpPr>
        <p:spPr/>
        <p:txBody>
          <a:bodyPr vert="horz" lIns="91440" tIns="45720" rIns="91440" bIns="45720" rtlCol="0" anchor="t">
            <a:normAutofit lnSpcReduction="10000"/>
          </a:bodyPr>
          <a:lstStyle/>
          <a:p>
            <a:pPr marL="0" indent="0">
              <a:buNone/>
            </a:pPr>
            <a:r>
              <a:rPr lang="en-GB"/>
              <a:t>The restaurant’s promotions strategy will include:</a:t>
            </a:r>
          </a:p>
          <a:p>
            <a:r>
              <a:rPr lang="en-GB"/>
              <a:t>Direct mail</a:t>
            </a:r>
            <a:endParaRPr lang="en-GB">
              <a:cs typeface="Calibri"/>
            </a:endParaRPr>
          </a:p>
          <a:p>
            <a:r>
              <a:rPr lang="en-GB"/>
              <a:t>Public relations </a:t>
            </a:r>
          </a:p>
          <a:p>
            <a:r>
              <a:rPr lang="en-GB"/>
              <a:t>Advertising (leaflets)</a:t>
            </a:r>
            <a:endParaRPr lang="en-GB">
              <a:cs typeface="Calibri"/>
            </a:endParaRPr>
          </a:p>
          <a:p>
            <a:r>
              <a:rPr lang="en-GB"/>
              <a:t>Taste samples</a:t>
            </a:r>
            <a:endParaRPr lang="en-GB">
              <a:cs typeface="Calibri"/>
            </a:endParaRPr>
          </a:p>
          <a:p>
            <a:r>
              <a:rPr lang="en-GB"/>
              <a:t>Ongoing customer communications</a:t>
            </a:r>
            <a:endParaRPr lang="en-GB">
              <a:cs typeface="Calibri"/>
            </a:endParaRPr>
          </a:p>
          <a:p>
            <a:r>
              <a:rPr lang="en-GB"/>
              <a:t>Pre-opening events </a:t>
            </a:r>
            <a:endParaRPr lang="en-GB">
              <a:cs typeface="Calibri"/>
            </a:endParaRPr>
          </a:p>
          <a:p>
            <a:r>
              <a:rPr lang="en-GB">
                <a:cs typeface="Calibri"/>
              </a:rPr>
              <a:t>Online advertising</a:t>
            </a:r>
            <a:endParaRPr lang="en-GB"/>
          </a:p>
          <a:p>
            <a:r>
              <a:rPr lang="en-GB"/>
              <a:t> </a:t>
            </a:r>
            <a:r>
              <a:rPr lang="en-GB" b="1"/>
              <a:t>La Maria</a:t>
            </a:r>
            <a:r>
              <a:rPr lang="en-GB"/>
              <a:t> guarantee a great value. The pricing will be moderate.</a:t>
            </a:r>
            <a:endParaRPr lang="en-GB">
              <a:cs typeface="Calibri"/>
            </a:endParaRPr>
          </a:p>
          <a:p>
            <a:pPr marL="0" indent="0">
              <a:buNone/>
            </a:pPr>
            <a:endParaRPr lang="en-US"/>
          </a:p>
        </p:txBody>
      </p:sp>
      <p:sp>
        <p:nvSpPr>
          <p:cNvPr id="4" name="Slide Number Placeholder 3">
            <a:extLst>
              <a:ext uri="{FF2B5EF4-FFF2-40B4-BE49-F238E27FC236}">
                <a16:creationId xmlns:a16="http://schemas.microsoft.com/office/drawing/2014/main" id="{B19D5DE6-BEDC-154B-3439-A53BBA68DF09}"/>
              </a:ext>
            </a:extLst>
          </p:cNvPr>
          <p:cNvSpPr>
            <a:spLocks noGrp="1"/>
          </p:cNvSpPr>
          <p:nvPr>
            <p:ph type="sldNum" sz="quarter" idx="12"/>
          </p:nvPr>
        </p:nvSpPr>
        <p:spPr/>
        <p:txBody>
          <a:bodyPr/>
          <a:lstStyle/>
          <a:p>
            <a:fld id="{650008DD-02DB-E849-89F8-6A42250F8157}" type="slidenum">
              <a:rPr lang="en-US" smtClean="0"/>
              <a:t>12</a:t>
            </a:fld>
            <a:endParaRPr lang="en-GB"/>
          </a:p>
        </p:txBody>
      </p:sp>
    </p:spTree>
    <p:extLst>
      <p:ext uri="{BB962C8B-B14F-4D97-AF65-F5344CB8AC3E}">
        <p14:creationId xmlns:p14="http://schemas.microsoft.com/office/powerpoint/2010/main" val="3414621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4FF2E-98C6-E33A-E3C7-63CF093EF1CC}"/>
              </a:ext>
            </a:extLst>
          </p:cNvPr>
          <p:cNvSpPr>
            <a:spLocks noGrp="1"/>
          </p:cNvSpPr>
          <p:nvPr>
            <p:ph type="title"/>
          </p:nvPr>
        </p:nvSpPr>
        <p:spPr>
          <a:xfrm>
            <a:off x="838200" y="355647"/>
            <a:ext cx="10515600" cy="1325563"/>
          </a:xfrm>
        </p:spPr>
        <p:txBody>
          <a:bodyPr/>
          <a:lstStyle/>
          <a:p>
            <a:r>
              <a:rPr lang="en-GB" b="1">
                <a:latin typeface="Arial" panose="020B0604020202020204" pitchFamily="34" charset="0"/>
                <a:cs typeface="Arial" panose="020B0604020202020204" pitchFamily="34" charset="0"/>
              </a:rPr>
              <a:t>Management Team</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6F0E95-5CE1-6FE8-9C9C-74C7780058CB}"/>
              </a:ext>
            </a:extLst>
          </p:cNvPr>
          <p:cNvSpPr>
            <a:spLocks noGrp="1"/>
          </p:cNvSpPr>
          <p:nvPr>
            <p:ph idx="1"/>
          </p:nvPr>
        </p:nvSpPr>
        <p:spPr>
          <a:xfrm>
            <a:off x="838200" y="1870471"/>
            <a:ext cx="10515600" cy="4351338"/>
          </a:xfrm>
        </p:spPr>
        <p:txBody>
          <a:bodyPr vert="horz" lIns="91440" tIns="45720" rIns="91440" bIns="45720" rtlCol="0" anchor="t">
            <a:normAutofit fontScale="85000" lnSpcReduction="20000"/>
          </a:bodyPr>
          <a:lstStyle/>
          <a:p>
            <a:pPr marL="0" indent="0">
              <a:buNone/>
            </a:pPr>
            <a:r>
              <a:rPr lang="en-GB" b="1"/>
              <a:t>Administrative functions</a:t>
            </a:r>
          </a:p>
          <a:p>
            <a:r>
              <a:rPr lang="en-GB"/>
              <a:t>Legal, marketing, bookkeeping etc. </a:t>
            </a:r>
          </a:p>
          <a:p>
            <a:r>
              <a:rPr lang="en-GB"/>
              <a:t>Sourcing and storing ingredients </a:t>
            </a:r>
          </a:p>
          <a:p>
            <a:r>
              <a:rPr lang="en-GB"/>
              <a:t>Hiring and training staff</a:t>
            </a:r>
          </a:p>
          <a:p>
            <a:pPr marL="0" indent="0">
              <a:buNone/>
            </a:pPr>
            <a:r>
              <a:rPr lang="en-GB" b="1"/>
              <a:t>Kitchen functions </a:t>
            </a:r>
          </a:p>
          <a:p>
            <a:r>
              <a:rPr lang="en-GB"/>
              <a:t>Food preparation</a:t>
            </a:r>
          </a:p>
          <a:p>
            <a:r>
              <a:rPr lang="en-GB"/>
              <a:t>Ongoing menu creation and modification.</a:t>
            </a:r>
          </a:p>
          <a:p>
            <a:pPr marL="0" indent="0">
              <a:buNone/>
            </a:pPr>
            <a:r>
              <a:rPr lang="en-GB" b="1"/>
              <a:t>Retail functions </a:t>
            </a:r>
          </a:p>
          <a:p>
            <a:r>
              <a:rPr lang="en-GB"/>
              <a:t>Order taking and fulfilment</a:t>
            </a:r>
          </a:p>
          <a:p>
            <a:r>
              <a:rPr lang="en-GB"/>
              <a:t>Customer services</a:t>
            </a:r>
          </a:p>
          <a:p>
            <a:r>
              <a:rPr lang="en-GB"/>
              <a:t>Maintenance/ cleaning personnel </a:t>
            </a:r>
            <a:endParaRPr lang="en-GB">
              <a:cs typeface="Calibri"/>
            </a:endParaRPr>
          </a:p>
          <a:p>
            <a:endParaRPr lang="en-GB"/>
          </a:p>
          <a:p>
            <a:endParaRPr lang="en-US"/>
          </a:p>
        </p:txBody>
      </p:sp>
      <p:sp>
        <p:nvSpPr>
          <p:cNvPr id="4" name="Slide Number Placeholder 3">
            <a:extLst>
              <a:ext uri="{FF2B5EF4-FFF2-40B4-BE49-F238E27FC236}">
                <a16:creationId xmlns:a16="http://schemas.microsoft.com/office/drawing/2014/main" id="{724DE79A-1C4F-A48F-AEAC-A50A3FC3A838}"/>
              </a:ext>
            </a:extLst>
          </p:cNvPr>
          <p:cNvSpPr>
            <a:spLocks noGrp="1"/>
          </p:cNvSpPr>
          <p:nvPr>
            <p:ph type="sldNum" sz="quarter" idx="12"/>
          </p:nvPr>
        </p:nvSpPr>
        <p:spPr/>
        <p:txBody>
          <a:bodyPr/>
          <a:lstStyle/>
          <a:p>
            <a:fld id="{650008DD-02DB-E849-89F8-6A42250F8157}" type="slidenum">
              <a:rPr lang="en-US" smtClean="0"/>
              <a:t>13</a:t>
            </a:fld>
            <a:endParaRPr lang="en-GB"/>
          </a:p>
        </p:txBody>
      </p:sp>
    </p:spTree>
    <p:extLst>
      <p:ext uri="{BB962C8B-B14F-4D97-AF65-F5344CB8AC3E}">
        <p14:creationId xmlns:p14="http://schemas.microsoft.com/office/powerpoint/2010/main" val="2136191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565BD5-F509-4EC1-176F-57C58A3598C2}"/>
              </a:ext>
            </a:extLst>
          </p:cNvPr>
          <p:cNvSpPr>
            <a:spLocks noGrp="1"/>
          </p:cNvSpPr>
          <p:nvPr>
            <p:ph idx="1"/>
          </p:nvPr>
        </p:nvSpPr>
        <p:spPr>
          <a:xfrm>
            <a:off x="291712" y="363627"/>
            <a:ext cx="11696922" cy="6047619"/>
          </a:xfrm>
        </p:spPr>
        <p:txBody>
          <a:bodyPr vert="horz" lIns="91440" tIns="45720" rIns="91440" bIns="45720" rtlCol="0" anchor="t">
            <a:noAutofit/>
          </a:bodyPr>
          <a:lstStyle/>
          <a:p>
            <a:pPr marL="0" indent="0">
              <a:buNone/>
            </a:pPr>
            <a:r>
              <a:rPr lang="en-GB" sz="2700"/>
              <a:t>          Nicoleta Damian - Restaurant Manager.</a:t>
            </a:r>
          </a:p>
          <a:p>
            <a:pPr marL="0" indent="0">
              <a:buNone/>
            </a:pPr>
            <a:r>
              <a:rPr lang="en-GB" sz="2700"/>
              <a:t>         Marian Postolache - Assistant Restaurant Manager </a:t>
            </a:r>
            <a:endParaRPr lang="en-GB" sz="2700">
              <a:cs typeface="Calibri"/>
            </a:endParaRPr>
          </a:p>
          <a:p>
            <a:pPr marL="0" indent="0">
              <a:buNone/>
            </a:pPr>
            <a:r>
              <a:rPr lang="en-GB" sz="2700"/>
              <a:t>         Maria </a:t>
            </a:r>
            <a:r>
              <a:rPr lang="en-GB" sz="2700" err="1"/>
              <a:t>Ciorascu</a:t>
            </a:r>
            <a:r>
              <a:rPr lang="en-GB" sz="2700"/>
              <a:t> - Main Chef </a:t>
            </a:r>
          </a:p>
          <a:p>
            <a:pPr marL="0" indent="0">
              <a:buNone/>
            </a:pPr>
            <a:r>
              <a:rPr lang="en-GB" sz="2700"/>
              <a:t>         Cristian Spridon - </a:t>
            </a:r>
            <a:r>
              <a:rPr lang="en-GB" sz="2800"/>
              <a:t>Marketing and Customer services</a:t>
            </a:r>
            <a:endParaRPr lang="en-GB" sz="2700"/>
          </a:p>
          <a:p>
            <a:pPr marL="0" indent="0">
              <a:buNone/>
            </a:pPr>
            <a:r>
              <a:rPr lang="en-GB" sz="2700" b="1"/>
              <a:t>               Hiring Plan</a:t>
            </a:r>
            <a:endParaRPr lang="en-GB" sz="2700">
              <a:cs typeface="Calibri" panose="020F0502020204030204"/>
            </a:endParaRPr>
          </a:p>
          <a:p>
            <a:pPr marL="457200" indent="-457200"/>
            <a:r>
              <a:rPr lang="en-GB" sz="2700"/>
              <a:t> Wait staff( 3 full time equivalent to start)</a:t>
            </a:r>
            <a:endParaRPr lang="en-GB" sz="2700">
              <a:cs typeface="Calibri"/>
            </a:endParaRPr>
          </a:p>
          <a:p>
            <a:pPr marL="457200" indent="-457200"/>
            <a:r>
              <a:rPr lang="en-GB" sz="2700"/>
              <a:t>Chefs ( 2 to start)</a:t>
            </a:r>
            <a:endParaRPr lang="en-GB" sz="2700">
              <a:cs typeface="Calibri"/>
            </a:endParaRPr>
          </a:p>
          <a:p>
            <a:pPr marL="457200" indent="-457200"/>
            <a:r>
              <a:rPr lang="en-GB" sz="2700"/>
              <a:t>Sous chefs ( 2 to start)</a:t>
            </a:r>
            <a:endParaRPr lang="en-GB" sz="2700">
              <a:cs typeface="Calibri" panose="020F0502020204030204"/>
            </a:endParaRPr>
          </a:p>
          <a:p>
            <a:pPr marL="457200" indent="-457200"/>
            <a:r>
              <a:rPr lang="en-GB" sz="2700"/>
              <a:t>Cleaners ( 2 to start)</a:t>
            </a:r>
            <a:endParaRPr lang="en-GB" sz="2700">
              <a:cs typeface="Calibri" panose="020F0502020204030204"/>
            </a:endParaRPr>
          </a:p>
          <a:p>
            <a:pPr marL="0" indent="0">
              <a:buNone/>
            </a:pPr>
            <a:endParaRPr lang="en-US" sz="2700"/>
          </a:p>
        </p:txBody>
      </p:sp>
      <p:sp>
        <p:nvSpPr>
          <p:cNvPr id="2" name="Slide Number Placeholder 1">
            <a:extLst>
              <a:ext uri="{FF2B5EF4-FFF2-40B4-BE49-F238E27FC236}">
                <a16:creationId xmlns:a16="http://schemas.microsoft.com/office/drawing/2014/main" id="{37C364C0-52C9-EE09-BCED-716EE26FFFC5}"/>
              </a:ext>
            </a:extLst>
          </p:cNvPr>
          <p:cNvSpPr>
            <a:spLocks noGrp="1"/>
          </p:cNvSpPr>
          <p:nvPr>
            <p:ph type="sldNum" sz="quarter" idx="12"/>
          </p:nvPr>
        </p:nvSpPr>
        <p:spPr/>
        <p:txBody>
          <a:bodyPr/>
          <a:lstStyle/>
          <a:p>
            <a:fld id="{650008DD-02DB-E849-89F8-6A42250F8157}" type="slidenum">
              <a:rPr lang="en-US" smtClean="0"/>
              <a:t>14</a:t>
            </a:fld>
            <a:endParaRPr lang="en-GB"/>
          </a:p>
        </p:txBody>
      </p:sp>
    </p:spTree>
    <p:extLst>
      <p:ext uri="{BB962C8B-B14F-4D97-AF65-F5344CB8AC3E}">
        <p14:creationId xmlns:p14="http://schemas.microsoft.com/office/powerpoint/2010/main" val="1217315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093A4-0915-280B-8DAC-1EF62DE0AFB0}"/>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Financial Plan</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35AEC8F-2363-30AF-B754-0821AF5DA43B}"/>
              </a:ext>
            </a:extLst>
          </p:cNvPr>
          <p:cNvSpPr>
            <a:spLocks noGrp="1"/>
          </p:cNvSpPr>
          <p:nvPr>
            <p:ph idx="1"/>
          </p:nvPr>
        </p:nvSpPr>
        <p:spPr>
          <a:xfrm>
            <a:off x="838200" y="2425231"/>
            <a:ext cx="10515600" cy="3751732"/>
          </a:xfrm>
        </p:spPr>
        <p:txBody>
          <a:bodyPr vert="horz" lIns="91440" tIns="45720" rIns="91440" bIns="45720" rtlCol="0" anchor="t">
            <a:normAutofit/>
          </a:bodyPr>
          <a:lstStyle/>
          <a:p>
            <a:pPr marL="457200" indent="-457200"/>
            <a:r>
              <a:rPr lang="en-GB"/>
              <a:t>La Maria Restaurant’s revenues will come from the sale of natural and organic food items to its customers.</a:t>
            </a:r>
            <a:endParaRPr lang="en-US"/>
          </a:p>
          <a:p>
            <a:pPr marL="457200" indent="-457200"/>
            <a:r>
              <a:rPr lang="en-GB"/>
              <a:t>The major costs for the company will be food production costs and staff’s salaries. </a:t>
            </a:r>
            <a:endParaRPr lang="en-GB">
              <a:cs typeface="Calibri" panose="020F0502020204030204"/>
            </a:endParaRPr>
          </a:p>
        </p:txBody>
      </p:sp>
      <p:sp>
        <p:nvSpPr>
          <p:cNvPr id="4" name="Slide Number Placeholder 3">
            <a:extLst>
              <a:ext uri="{FF2B5EF4-FFF2-40B4-BE49-F238E27FC236}">
                <a16:creationId xmlns:a16="http://schemas.microsoft.com/office/drawing/2014/main" id="{23245E20-568C-8E7D-31FE-80C28DE5015A}"/>
              </a:ext>
            </a:extLst>
          </p:cNvPr>
          <p:cNvSpPr>
            <a:spLocks noGrp="1"/>
          </p:cNvSpPr>
          <p:nvPr>
            <p:ph type="sldNum" sz="quarter" idx="12"/>
          </p:nvPr>
        </p:nvSpPr>
        <p:spPr/>
        <p:txBody>
          <a:bodyPr/>
          <a:lstStyle/>
          <a:p>
            <a:fld id="{650008DD-02DB-E849-89F8-6A42250F8157}" type="slidenum">
              <a:rPr lang="en-US" smtClean="0"/>
              <a:t>15</a:t>
            </a:fld>
            <a:endParaRPr lang="en-GB"/>
          </a:p>
        </p:txBody>
      </p:sp>
    </p:spTree>
    <p:extLst>
      <p:ext uri="{BB962C8B-B14F-4D97-AF65-F5344CB8AC3E}">
        <p14:creationId xmlns:p14="http://schemas.microsoft.com/office/powerpoint/2010/main" val="201358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835E0-0F6A-A31D-191C-1357E0A81B99}"/>
              </a:ext>
            </a:extLst>
          </p:cNvPr>
          <p:cNvSpPr>
            <a:spLocks noGrp="1"/>
          </p:cNvSpPr>
          <p:nvPr>
            <p:ph type="title"/>
          </p:nvPr>
        </p:nvSpPr>
        <p:spPr/>
        <p:txBody>
          <a:bodyPr/>
          <a:lstStyle/>
          <a:p>
            <a:r>
              <a:rPr lang="en-GB" b="1"/>
              <a:t>Capital Requirements. The use of Founds. </a:t>
            </a:r>
            <a:endParaRPr lang="en-US" b="1"/>
          </a:p>
        </p:txBody>
      </p:sp>
      <p:sp>
        <p:nvSpPr>
          <p:cNvPr id="3" name="Content Placeholder 2">
            <a:extLst>
              <a:ext uri="{FF2B5EF4-FFF2-40B4-BE49-F238E27FC236}">
                <a16:creationId xmlns:a16="http://schemas.microsoft.com/office/drawing/2014/main" id="{2305D237-6217-D478-5315-064E5D1553EC}"/>
              </a:ext>
            </a:extLst>
          </p:cNvPr>
          <p:cNvSpPr>
            <a:spLocks noGrp="1"/>
          </p:cNvSpPr>
          <p:nvPr>
            <p:ph idx="1"/>
          </p:nvPr>
        </p:nvSpPr>
        <p:spPr>
          <a:xfrm>
            <a:off x="340113" y="1505957"/>
            <a:ext cx="10515600" cy="4351338"/>
          </a:xfrm>
        </p:spPr>
        <p:txBody>
          <a:bodyPr/>
          <a:lstStyle/>
          <a:p>
            <a:pPr marL="0" indent="0">
              <a:buNone/>
            </a:pPr>
            <a:r>
              <a:rPr lang="en-GB" b="1"/>
              <a:t>La Maria </a:t>
            </a:r>
            <a:r>
              <a:rPr lang="en-GB"/>
              <a:t>seeks for a total founding of £60,000 to launch the business.</a:t>
            </a:r>
          </a:p>
          <a:p>
            <a:pPr marL="0" indent="0">
              <a:buNone/>
            </a:pPr>
            <a:r>
              <a:rPr lang="en-GB"/>
              <a:t>The capital will be used for founding capital expenditures , marketing and working capital. </a:t>
            </a:r>
          </a:p>
          <a:p>
            <a:pPr marL="0" indent="0">
              <a:buNone/>
            </a:pPr>
            <a:r>
              <a:rPr lang="en-GB"/>
              <a:t>Specifically, the founding will be used for the below: </a:t>
            </a:r>
          </a:p>
          <a:p>
            <a:r>
              <a:rPr lang="en-GB"/>
              <a:t>Restaurant design: £15,000</a:t>
            </a:r>
          </a:p>
          <a:p>
            <a:r>
              <a:rPr lang="en-GB"/>
              <a:t>Working capital: £45,000 ( marketing, salaries, lease costs)</a:t>
            </a:r>
          </a:p>
          <a:p>
            <a:pPr marL="0" indent="0">
              <a:buNone/>
            </a:pPr>
            <a:r>
              <a:rPr lang="en-GB"/>
              <a:t>All four of us will contribute with £10000 each</a:t>
            </a:r>
          </a:p>
          <a:p>
            <a:pPr marL="0" indent="0">
              <a:buNone/>
            </a:pPr>
            <a:r>
              <a:rPr lang="en-GB"/>
              <a:t>And we’ll need the founding of £20000</a:t>
            </a:r>
          </a:p>
        </p:txBody>
      </p:sp>
      <p:sp>
        <p:nvSpPr>
          <p:cNvPr id="4" name="Slide Number Placeholder 3">
            <a:extLst>
              <a:ext uri="{FF2B5EF4-FFF2-40B4-BE49-F238E27FC236}">
                <a16:creationId xmlns:a16="http://schemas.microsoft.com/office/drawing/2014/main" id="{B8FB9B3B-41DC-A9C3-8FD4-56A787870A9A}"/>
              </a:ext>
            </a:extLst>
          </p:cNvPr>
          <p:cNvSpPr>
            <a:spLocks noGrp="1"/>
          </p:cNvSpPr>
          <p:nvPr>
            <p:ph type="sldNum" sz="quarter" idx="12"/>
          </p:nvPr>
        </p:nvSpPr>
        <p:spPr/>
        <p:txBody>
          <a:bodyPr/>
          <a:lstStyle/>
          <a:p>
            <a:fld id="{650008DD-02DB-E849-89F8-6A42250F8157}" type="slidenum">
              <a:rPr lang="en-US" smtClean="0"/>
              <a:t>16</a:t>
            </a:fld>
            <a:endParaRPr lang="en-GB"/>
          </a:p>
        </p:txBody>
      </p:sp>
    </p:spTree>
    <p:extLst>
      <p:ext uri="{BB962C8B-B14F-4D97-AF65-F5344CB8AC3E}">
        <p14:creationId xmlns:p14="http://schemas.microsoft.com/office/powerpoint/2010/main" val="3347982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655AB-A262-9D8F-78B6-0A3D0349B71B}"/>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b="1" kern="1200">
                <a:solidFill>
                  <a:schemeClr val="tx1"/>
                </a:solidFill>
                <a:latin typeface="+mj-lt"/>
                <a:ea typeface="+mj-ea"/>
                <a:cs typeface="+mj-cs"/>
              </a:rPr>
              <a:t>Key assumptions and Forecasts</a:t>
            </a:r>
          </a:p>
        </p:txBody>
      </p:sp>
      <p:pic>
        <p:nvPicPr>
          <p:cNvPr id="17" name="Content Placeholder 16">
            <a:extLst>
              <a:ext uri="{FF2B5EF4-FFF2-40B4-BE49-F238E27FC236}">
                <a16:creationId xmlns:a16="http://schemas.microsoft.com/office/drawing/2014/main" id="{42B3BF45-B188-68AE-F0D7-3B2794A6B1BF}"/>
              </a:ext>
            </a:extLst>
          </p:cNvPr>
          <p:cNvPicPr>
            <a:picLocks noGrp="1" noChangeAspect="1"/>
          </p:cNvPicPr>
          <p:nvPr>
            <p:ph idx="1"/>
          </p:nvPr>
        </p:nvPicPr>
        <p:blipFill>
          <a:blip r:embed="rId2"/>
          <a:stretch>
            <a:fillRect/>
          </a:stretch>
        </p:blipFill>
        <p:spPr>
          <a:xfrm>
            <a:off x="838199" y="1869459"/>
            <a:ext cx="10515599" cy="4416551"/>
          </a:xfrm>
          <a:prstGeom prst="rect">
            <a:avLst/>
          </a:prstGeom>
        </p:spPr>
      </p:pic>
      <p:sp>
        <p:nvSpPr>
          <p:cNvPr id="3" name="Slide Number Placeholder 2">
            <a:extLst>
              <a:ext uri="{FF2B5EF4-FFF2-40B4-BE49-F238E27FC236}">
                <a16:creationId xmlns:a16="http://schemas.microsoft.com/office/drawing/2014/main" id="{22E9E40C-710A-C191-52BE-B41655EB9123}"/>
              </a:ext>
            </a:extLst>
          </p:cNvPr>
          <p:cNvSpPr>
            <a:spLocks noGrp="1"/>
          </p:cNvSpPr>
          <p:nvPr>
            <p:ph type="sldNum" sz="quarter" idx="12"/>
          </p:nvPr>
        </p:nvSpPr>
        <p:spPr/>
        <p:txBody>
          <a:bodyPr/>
          <a:lstStyle/>
          <a:p>
            <a:fld id="{650008DD-02DB-E849-89F8-6A42250F8157}" type="slidenum">
              <a:rPr lang="en-US" smtClean="0"/>
              <a:t>17</a:t>
            </a:fld>
            <a:endParaRPr lang="en-GB"/>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1FAE3835-4D77-94E7-B01B-B94E5ACAD1B7}"/>
                  </a:ext>
                </a:extLst>
              </p14:cNvPr>
              <p14:cNvContentPartPr/>
              <p14:nvPr/>
            </p14:nvContentPartPr>
            <p14:xfrm>
              <a:off x="4834186" y="5696970"/>
              <a:ext cx="1017000" cy="246960"/>
            </p14:xfrm>
          </p:contentPart>
        </mc:Choice>
        <mc:Fallback xmlns="">
          <p:pic>
            <p:nvPicPr>
              <p:cNvPr id="5" name="Ink 4">
                <a:extLst>
                  <a:ext uri="{FF2B5EF4-FFF2-40B4-BE49-F238E27FC236}">
                    <a16:creationId xmlns:a16="http://schemas.microsoft.com/office/drawing/2014/main" id="{1FAE3835-4D77-94E7-B01B-B94E5ACAD1B7}"/>
                  </a:ext>
                </a:extLst>
              </p:cNvPr>
              <p:cNvPicPr/>
              <p:nvPr/>
            </p:nvPicPr>
            <p:blipFill>
              <a:blip r:embed="rId4"/>
              <a:stretch>
                <a:fillRect/>
              </a:stretch>
            </p:blipFill>
            <p:spPr>
              <a:xfrm>
                <a:off x="4771186" y="5633970"/>
                <a:ext cx="1142640" cy="372600"/>
              </a:xfrm>
              <a:prstGeom prst="rect">
                <a:avLst/>
              </a:prstGeom>
            </p:spPr>
          </p:pic>
        </mc:Fallback>
      </mc:AlternateContent>
      <p:sp>
        <p:nvSpPr>
          <p:cNvPr id="6" name="TextBox 5">
            <a:extLst>
              <a:ext uri="{FF2B5EF4-FFF2-40B4-BE49-F238E27FC236}">
                <a16:creationId xmlns:a16="http://schemas.microsoft.com/office/drawing/2014/main" id="{38C68064-ED3B-87D1-C227-055B4C83EEC0}"/>
              </a:ext>
            </a:extLst>
          </p:cNvPr>
          <p:cNvSpPr txBox="1"/>
          <p:nvPr/>
        </p:nvSpPr>
        <p:spPr>
          <a:xfrm>
            <a:off x="4834186" y="5696970"/>
            <a:ext cx="961307" cy="369332"/>
          </a:xfrm>
          <a:prstGeom prst="rect">
            <a:avLst/>
          </a:prstGeom>
          <a:noFill/>
        </p:spPr>
        <p:txBody>
          <a:bodyPr wrap="square" rtlCol="0">
            <a:spAutoFit/>
          </a:bodyPr>
          <a:lstStyle/>
          <a:p>
            <a:r>
              <a:rPr lang="en-GB" b="1">
                <a:solidFill>
                  <a:srgbClr val="4C4C4C"/>
                </a:solidFill>
              </a:rPr>
              <a:t>12.000</a:t>
            </a:r>
          </a:p>
        </p:txBody>
      </p:sp>
    </p:spTree>
    <p:extLst>
      <p:ext uri="{BB962C8B-B14F-4D97-AF65-F5344CB8AC3E}">
        <p14:creationId xmlns:p14="http://schemas.microsoft.com/office/powerpoint/2010/main" val="27947012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B58D877F-A00E-909A-E844-7CEDD321DE8E}"/>
                  </a:ext>
                </a:extLst>
              </p14:cNvPr>
              <p14:cNvContentPartPr/>
              <p14:nvPr/>
            </p14:nvContentPartPr>
            <p14:xfrm>
              <a:off x="708226" y="617730"/>
              <a:ext cx="360" cy="360"/>
            </p14:xfrm>
          </p:contentPart>
        </mc:Choice>
        <mc:Fallback xmlns="">
          <p:pic>
            <p:nvPicPr>
              <p:cNvPr id="4" name="Ink 3">
                <a:extLst>
                  <a:ext uri="{FF2B5EF4-FFF2-40B4-BE49-F238E27FC236}">
                    <a16:creationId xmlns:a16="http://schemas.microsoft.com/office/drawing/2014/main" id="{B58D877F-A00E-909A-E844-7CEDD321DE8E}"/>
                  </a:ext>
                </a:extLst>
              </p:cNvPr>
              <p:cNvPicPr/>
              <p:nvPr/>
            </p:nvPicPr>
            <p:blipFill>
              <a:blip r:embed="rId4"/>
              <a:stretch>
                <a:fillRect/>
              </a:stretch>
            </p:blipFill>
            <p:spPr>
              <a:xfrm>
                <a:off x="645226" y="554730"/>
                <a:ext cx="126000" cy="126000"/>
              </a:xfrm>
              <a:prstGeom prst="rect">
                <a:avLst/>
              </a:prstGeom>
            </p:spPr>
          </p:pic>
        </mc:Fallback>
      </mc:AlternateContent>
      <p:graphicFrame>
        <p:nvGraphicFramePr>
          <p:cNvPr id="11" name="Table 10">
            <a:extLst>
              <a:ext uri="{FF2B5EF4-FFF2-40B4-BE49-F238E27FC236}">
                <a16:creationId xmlns:a16="http://schemas.microsoft.com/office/drawing/2014/main" id="{E28D0DB9-97C9-BB61-FC91-C74B8A3BFAA0}"/>
              </a:ext>
            </a:extLst>
          </p:cNvPr>
          <p:cNvGraphicFramePr>
            <a:graphicFrameLocks noGrp="1"/>
          </p:cNvGraphicFramePr>
          <p:nvPr>
            <p:extLst>
              <p:ext uri="{D42A27DB-BD31-4B8C-83A1-F6EECF244321}">
                <p14:modId xmlns:p14="http://schemas.microsoft.com/office/powerpoint/2010/main" val="2903074695"/>
              </p:ext>
            </p:extLst>
          </p:nvPr>
        </p:nvGraphicFramePr>
        <p:xfrm>
          <a:off x="317593" y="145322"/>
          <a:ext cx="11166181" cy="6567355"/>
        </p:xfrm>
        <a:graphic>
          <a:graphicData uri="http://schemas.openxmlformats.org/drawingml/2006/table">
            <a:tbl>
              <a:tblPr>
                <a:tableStyleId>{5C22544A-7EE6-4342-B048-85BDC9FD1C3A}</a:tableStyleId>
              </a:tblPr>
              <a:tblGrid>
                <a:gridCol w="1756132">
                  <a:extLst>
                    <a:ext uri="{9D8B030D-6E8A-4147-A177-3AD203B41FA5}">
                      <a16:colId xmlns:a16="http://schemas.microsoft.com/office/drawing/2014/main" val="1461947428"/>
                    </a:ext>
                  </a:extLst>
                </a:gridCol>
                <a:gridCol w="947891">
                  <a:extLst>
                    <a:ext uri="{9D8B030D-6E8A-4147-A177-3AD203B41FA5}">
                      <a16:colId xmlns:a16="http://schemas.microsoft.com/office/drawing/2014/main" val="3728806471"/>
                    </a:ext>
                  </a:extLst>
                </a:gridCol>
                <a:gridCol w="671997">
                  <a:extLst>
                    <a:ext uri="{9D8B030D-6E8A-4147-A177-3AD203B41FA5}">
                      <a16:colId xmlns:a16="http://schemas.microsoft.com/office/drawing/2014/main" val="1314702431"/>
                    </a:ext>
                  </a:extLst>
                </a:gridCol>
                <a:gridCol w="696883">
                  <a:extLst>
                    <a:ext uri="{9D8B030D-6E8A-4147-A177-3AD203B41FA5}">
                      <a16:colId xmlns:a16="http://schemas.microsoft.com/office/drawing/2014/main" val="2428804537"/>
                    </a:ext>
                  </a:extLst>
                </a:gridCol>
                <a:gridCol w="634662">
                  <a:extLst>
                    <a:ext uri="{9D8B030D-6E8A-4147-A177-3AD203B41FA5}">
                      <a16:colId xmlns:a16="http://schemas.microsoft.com/office/drawing/2014/main" val="1612660264"/>
                    </a:ext>
                  </a:extLst>
                </a:gridCol>
                <a:gridCol w="634662">
                  <a:extLst>
                    <a:ext uri="{9D8B030D-6E8A-4147-A177-3AD203B41FA5}">
                      <a16:colId xmlns:a16="http://schemas.microsoft.com/office/drawing/2014/main" val="2375426364"/>
                    </a:ext>
                  </a:extLst>
                </a:gridCol>
                <a:gridCol w="696883">
                  <a:extLst>
                    <a:ext uri="{9D8B030D-6E8A-4147-A177-3AD203B41FA5}">
                      <a16:colId xmlns:a16="http://schemas.microsoft.com/office/drawing/2014/main" val="96602855"/>
                    </a:ext>
                  </a:extLst>
                </a:gridCol>
                <a:gridCol w="696883">
                  <a:extLst>
                    <a:ext uri="{9D8B030D-6E8A-4147-A177-3AD203B41FA5}">
                      <a16:colId xmlns:a16="http://schemas.microsoft.com/office/drawing/2014/main" val="1707236028"/>
                    </a:ext>
                  </a:extLst>
                </a:gridCol>
                <a:gridCol w="696883">
                  <a:extLst>
                    <a:ext uri="{9D8B030D-6E8A-4147-A177-3AD203B41FA5}">
                      <a16:colId xmlns:a16="http://schemas.microsoft.com/office/drawing/2014/main" val="4114755694"/>
                    </a:ext>
                  </a:extLst>
                </a:gridCol>
                <a:gridCol w="696883">
                  <a:extLst>
                    <a:ext uri="{9D8B030D-6E8A-4147-A177-3AD203B41FA5}">
                      <a16:colId xmlns:a16="http://schemas.microsoft.com/office/drawing/2014/main" val="3035566158"/>
                    </a:ext>
                  </a:extLst>
                </a:gridCol>
                <a:gridCol w="696883">
                  <a:extLst>
                    <a:ext uri="{9D8B030D-6E8A-4147-A177-3AD203B41FA5}">
                      <a16:colId xmlns:a16="http://schemas.microsoft.com/office/drawing/2014/main" val="2226375695"/>
                    </a:ext>
                  </a:extLst>
                </a:gridCol>
                <a:gridCol w="696883">
                  <a:extLst>
                    <a:ext uri="{9D8B030D-6E8A-4147-A177-3AD203B41FA5}">
                      <a16:colId xmlns:a16="http://schemas.microsoft.com/office/drawing/2014/main" val="3844398013"/>
                    </a:ext>
                  </a:extLst>
                </a:gridCol>
                <a:gridCol w="771550">
                  <a:extLst>
                    <a:ext uri="{9D8B030D-6E8A-4147-A177-3AD203B41FA5}">
                      <a16:colId xmlns:a16="http://schemas.microsoft.com/office/drawing/2014/main" val="3780060550"/>
                    </a:ext>
                  </a:extLst>
                </a:gridCol>
                <a:gridCol w="871106">
                  <a:extLst>
                    <a:ext uri="{9D8B030D-6E8A-4147-A177-3AD203B41FA5}">
                      <a16:colId xmlns:a16="http://schemas.microsoft.com/office/drawing/2014/main" val="3933680167"/>
                    </a:ext>
                  </a:extLst>
                </a:gridCol>
              </a:tblGrid>
              <a:tr h="358737">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gridSpan="4">
                  <a:txBody>
                    <a:bodyPr/>
                    <a:lstStyle/>
                    <a:p>
                      <a:pPr algn="l" fontAlgn="ctr"/>
                      <a:r>
                        <a:rPr lang="en-GB" sz="2000" b="1" u="none" strike="noStrike">
                          <a:effectLst/>
                        </a:rPr>
                        <a:t>CASH FLOW FORECAST</a:t>
                      </a:r>
                      <a:endParaRPr lang="en-GB" sz="2000" b="1" i="0" u="none" strike="noStrike">
                        <a:solidFill>
                          <a:srgbClr val="000000"/>
                        </a:solidFill>
                        <a:effectLst/>
                        <a:latin typeface="Arial" panose="020B0604020202020204" pitchFamily="34" charset="0"/>
                      </a:endParaRPr>
                    </a:p>
                  </a:txBody>
                  <a:tcPr marL="3398" marR="3398" marT="3398" marB="0" anchor="ct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extLst>
                  <a:ext uri="{0D108BD9-81ED-4DB2-BD59-A6C34878D82A}">
                    <a16:rowId xmlns:a16="http://schemas.microsoft.com/office/drawing/2014/main" val="1504593690"/>
                  </a:ext>
                </a:extLst>
              </a:tr>
              <a:tr h="162869">
                <a:tc>
                  <a:txBody>
                    <a:bodyPr/>
                    <a:lstStyle/>
                    <a:p>
                      <a:pPr algn="ctr" fontAlgn="ct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Jan</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Feb</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Mar</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April</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May</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Jun</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Jul</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Aug</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Sept</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Oct</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Nov</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Dec</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715496237"/>
                  </a:ext>
                </a:extLst>
              </a:tr>
              <a:tr h="162869">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Totals</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67894043"/>
                  </a:ext>
                </a:extLst>
              </a:tr>
              <a:tr h="193362">
                <a:tc>
                  <a:txBody>
                    <a:bodyPr/>
                    <a:lstStyle/>
                    <a:p>
                      <a:pPr algn="ctr" fontAlgn="b"/>
                      <a:r>
                        <a:rPr lang="en-GB" sz="1000" u="none" strike="noStrike">
                          <a:effectLst/>
                        </a:rPr>
                        <a:t>Sales Income </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£85,000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£926,500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4065617583"/>
                  </a:ext>
                </a:extLst>
              </a:tr>
              <a:tr h="193362">
                <a:tc>
                  <a:txBody>
                    <a:bodyPr/>
                    <a:lstStyle/>
                    <a:p>
                      <a:pPr algn="ctr" fontAlgn="b"/>
                      <a:r>
                        <a:rPr lang="en-GB" sz="1000" u="none" strike="noStrike">
                          <a:effectLst/>
                        </a:rPr>
                        <a:t>Grants</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£20,000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£20,000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445824279"/>
                  </a:ext>
                </a:extLst>
              </a:tr>
              <a:tr h="193362">
                <a:tc>
                  <a:txBody>
                    <a:bodyPr/>
                    <a:lstStyle/>
                    <a:p>
                      <a:pPr algn="ctr" fontAlgn="b"/>
                      <a:r>
                        <a:rPr lang="en-GB" sz="1000" u="none" strike="noStrike">
                          <a:effectLst/>
                        </a:rPr>
                        <a:t>Bank Loan</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851978270"/>
                  </a:ext>
                </a:extLst>
              </a:tr>
              <a:tr h="193362">
                <a:tc>
                  <a:txBody>
                    <a:bodyPr/>
                    <a:lstStyle/>
                    <a:p>
                      <a:pPr algn="ctr" fontAlgn="b"/>
                      <a:r>
                        <a:rPr lang="en-GB" sz="1000" u="none" strike="noStrike">
                          <a:effectLst/>
                        </a:rPr>
                        <a:t>Investment by Owner</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£40,000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£40,000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52404589"/>
                  </a:ext>
                </a:extLst>
              </a:tr>
              <a:tr h="193362">
                <a:tc>
                  <a:txBody>
                    <a:bodyPr/>
                    <a:lstStyle/>
                    <a:p>
                      <a:pPr algn="ctr" fontAlgn="b"/>
                      <a:r>
                        <a:rPr lang="en-GB" sz="1000" u="none" strike="noStrike">
                          <a:effectLst/>
                        </a:rPr>
                        <a:t>Any Other Income</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59038891"/>
                  </a:ext>
                </a:extLst>
              </a:tr>
              <a:tr h="234070">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579637991"/>
                  </a:ext>
                </a:extLst>
              </a:tr>
              <a:tr h="193362">
                <a:tc>
                  <a:txBody>
                    <a:bodyPr/>
                    <a:lstStyle/>
                    <a:p>
                      <a:pPr algn="ctr" fontAlgn="b"/>
                      <a:r>
                        <a:rPr lang="en-GB" sz="1000" u="none" strike="noStrike">
                          <a:effectLst/>
                        </a:rPr>
                        <a:t>Total Incoming</a:t>
                      </a:r>
                      <a:endParaRPr lang="en-GB" sz="1000" b="1"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£145,000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£986,500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298123077"/>
                  </a:ext>
                </a:extLst>
              </a:tr>
              <a:tr h="234070">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118332559"/>
                  </a:ext>
                </a:extLst>
              </a:tr>
              <a:tr h="193362">
                <a:tc>
                  <a:txBody>
                    <a:bodyPr/>
                    <a:lstStyle/>
                    <a:p>
                      <a:pPr algn="ctr" fontAlgn="b"/>
                      <a:r>
                        <a:rPr lang="en-GB" sz="1000" u="none" strike="noStrike">
                          <a:effectLst/>
                        </a:rPr>
                        <a:t>Stock/ Materials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£12,000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£89,000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415141343"/>
                  </a:ext>
                </a:extLst>
              </a:tr>
              <a:tr h="193362">
                <a:tc>
                  <a:txBody>
                    <a:bodyPr/>
                    <a:lstStyle/>
                    <a:p>
                      <a:pPr algn="ctr" fontAlgn="b"/>
                      <a:r>
                        <a:rPr lang="en-GB" sz="1000" u="none" strike="noStrike">
                          <a:effectLst/>
                        </a:rPr>
                        <a:t>Rent &amp; Rates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£12,000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976686181"/>
                  </a:ext>
                </a:extLst>
              </a:tr>
              <a:tr h="193362">
                <a:tc>
                  <a:txBody>
                    <a:bodyPr/>
                    <a:lstStyle/>
                    <a:p>
                      <a:pPr algn="ctr" fontAlgn="b"/>
                      <a:r>
                        <a:rPr lang="en-GB" sz="1000" u="none" strike="noStrike">
                          <a:effectLst/>
                        </a:rPr>
                        <a:t>Wages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£223,200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629897177"/>
                  </a:ext>
                </a:extLst>
              </a:tr>
              <a:tr h="193362">
                <a:tc>
                  <a:txBody>
                    <a:bodyPr/>
                    <a:lstStyle/>
                    <a:p>
                      <a:pPr algn="ctr" fontAlgn="b"/>
                      <a:r>
                        <a:rPr lang="en-GB" sz="1000" u="none" strike="noStrike">
                          <a:effectLst/>
                        </a:rPr>
                        <a:t>Drawings and N.I.C</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£900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101206018"/>
                  </a:ext>
                </a:extLst>
              </a:tr>
              <a:tr h="193362">
                <a:tc>
                  <a:txBody>
                    <a:bodyPr/>
                    <a:lstStyle/>
                    <a:p>
                      <a:pPr algn="ctr" fontAlgn="b"/>
                      <a:r>
                        <a:rPr lang="en-GB" sz="1000" u="none" strike="noStrike">
                          <a:effectLst/>
                        </a:rPr>
                        <a:t>Utilities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£700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£7,300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28507832"/>
                  </a:ext>
                </a:extLst>
              </a:tr>
              <a:tr h="193362">
                <a:tc>
                  <a:txBody>
                    <a:bodyPr/>
                    <a:lstStyle/>
                    <a:p>
                      <a:pPr algn="ctr" fontAlgn="b"/>
                      <a:r>
                        <a:rPr lang="en-GB" sz="1000" u="none" strike="noStrike">
                          <a:effectLst/>
                        </a:rPr>
                        <a:t>Insurances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£4,800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796828954"/>
                  </a:ext>
                </a:extLst>
              </a:tr>
              <a:tr h="292312">
                <a:tc>
                  <a:txBody>
                    <a:bodyPr/>
                    <a:lstStyle/>
                    <a:p>
                      <a:pPr algn="ctr" fontAlgn="b"/>
                      <a:r>
                        <a:rPr lang="en-GB" sz="1000" u="none" strike="noStrike">
                          <a:effectLst/>
                        </a:rPr>
                        <a:t>Repairs and Renewals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948095030"/>
                  </a:ext>
                </a:extLst>
              </a:tr>
              <a:tr h="193362">
                <a:tc>
                  <a:txBody>
                    <a:bodyPr/>
                    <a:lstStyle/>
                    <a:p>
                      <a:pPr algn="ctr" fontAlgn="b"/>
                      <a:r>
                        <a:rPr lang="en-GB" sz="1000" u="none" strike="noStrike">
                          <a:effectLst/>
                        </a:rPr>
                        <a:t>Motor Expenses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£7,200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956794198"/>
                  </a:ext>
                </a:extLst>
              </a:tr>
              <a:tr h="193362">
                <a:tc>
                  <a:txBody>
                    <a:bodyPr/>
                    <a:lstStyle/>
                    <a:p>
                      <a:pPr algn="ctr" fontAlgn="b"/>
                      <a:r>
                        <a:rPr lang="en-GB" sz="1000" u="none" strike="noStrike">
                          <a:effectLst/>
                        </a:rPr>
                        <a:t>Phone/Internet</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£600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811790201"/>
                  </a:ext>
                </a:extLst>
              </a:tr>
              <a:tr h="193362">
                <a:tc>
                  <a:txBody>
                    <a:bodyPr/>
                    <a:lstStyle/>
                    <a:p>
                      <a:pPr algn="ctr" fontAlgn="b"/>
                      <a:r>
                        <a:rPr lang="en-GB" sz="1000" u="none" strike="noStrike">
                          <a:effectLst/>
                        </a:rPr>
                        <a:t>Advertising</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£4,900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900687859"/>
                  </a:ext>
                </a:extLst>
              </a:tr>
              <a:tr h="193362">
                <a:tc>
                  <a:txBody>
                    <a:bodyPr/>
                    <a:lstStyle/>
                    <a:p>
                      <a:pPr algn="ctr" fontAlgn="b"/>
                      <a:r>
                        <a:rPr lang="en-GB" sz="1000" u="none" strike="noStrike">
                          <a:effectLst/>
                        </a:rPr>
                        <a:t>Print/Stationery</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£300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£2,500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652437650"/>
                  </a:ext>
                </a:extLst>
              </a:tr>
              <a:tr h="193362">
                <a:tc>
                  <a:txBody>
                    <a:bodyPr/>
                    <a:lstStyle/>
                    <a:p>
                      <a:pPr algn="ctr" fontAlgn="b"/>
                      <a:r>
                        <a:rPr lang="en-GB" sz="1000" u="none" strike="noStrike">
                          <a:effectLst/>
                        </a:rPr>
                        <a:t>Miscellaneous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£650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869240847"/>
                  </a:ext>
                </a:extLst>
              </a:tr>
              <a:tr h="193362">
                <a:tc>
                  <a:txBody>
                    <a:bodyPr/>
                    <a:lstStyle/>
                    <a:p>
                      <a:pPr algn="ctr" fontAlgn="b"/>
                      <a:r>
                        <a:rPr lang="en-GB" sz="1000" u="none" strike="noStrike">
                          <a:effectLst/>
                        </a:rPr>
                        <a:t>Loan Repayments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4062573182"/>
                  </a:ext>
                </a:extLst>
              </a:tr>
              <a:tr h="193362">
                <a:tc>
                  <a:txBody>
                    <a:bodyPr/>
                    <a:lstStyle/>
                    <a:p>
                      <a:pPr algn="ctr" fontAlgn="b"/>
                      <a:r>
                        <a:rPr lang="en-GB" sz="1000" u="none" strike="noStrike">
                          <a:effectLst/>
                        </a:rPr>
                        <a:t>Bank Charges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£120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30899539"/>
                  </a:ext>
                </a:extLst>
              </a:tr>
              <a:tr h="193362">
                <a:tc>
                  <a:txBody>
                    <a:bodyPr/>
                    <a:lstStyle/>
                    <a:p>
                      <a:pPr algn="ctr" fontAlgn="b"/>
                      <a:r>
                        <a:rPr lang="en-GB" sz="1000" u="none" strike="noStrike">
                          <a:effectLst/>
                        </a:rPr>
                        <a:t>Accountancy Fees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933882243"/>
                  </a:ext>
                </a:extLst>
              </a:tr>
              <a:tr h="162869">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087086892"/>
                  </a:ext>
                </a:extLst>
              </a:tr>
              <a:tr h="162869">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216211896"/>
                  </a:ext>
                </a:extLst>
              </a:tr>
              <a:tr h="162869">
                <a:tc>
                  <a:txBody>
                    <a:bodyPr/>
                    <a:lstStyle/>
                    <a:p>
                      <a:pPr algn="ctr" fontAlgn="b"/>
                      <a:r>
                        <a:rPr lang="en-GB" sz="1000" u="none" strike="noStrike">
                          <a:effectLst/>
                        </a:rPr>
                        <a:t>Total Outgoing</a:t>
                      </a:r>
                      <a:endParaRPr lang="en-GB" sz="1000" b="1"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£34,335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£353,170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277825614"/>
                  </a:ext>
                </a:extLst>
              </a:tr>
              <a:tr h="162869">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410172221"/>
                  </a:ext>
                </a:extLst>
              </a:tr>
              <a:tr h="162869">
                <a:tc>
                  <a:txBody>
                    <a:bodyPr/>
                    <a:lstStyle/>
                    <a:p>
                      <a:pPr algn="ctr" fontAlgn="b"/>
                      <a:r>
                        <a:rPr lang="en-GB" sz="1000" u="none" strike="noStrike">
                          <a:effectLst/>
                        </a:rPr>
                        <a:t>Incoming less outgoing</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£110,665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£633,330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649940220"/>
                  </a:ext>
                </a:extLst>
              </a:tr>
              <a:tr h="277974">
                <a:tc>
                  <a:txBody>
                    <a:bodyPr/>
                    <a:lstStyle/>
                    <a:p>
                      <a:pPr algn="ctr" fontAlgn="b"/>
                      <a:r>
                        <a:rPr lang="en-GB" sz="1000" u="none" strike="noStrike">
                          <a:effectLst/>
                        </a:rPr>
                        <a:t>Opening Bank Balance</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£110,665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£158,180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£205,695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£253,210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£300,725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£348,240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£395,755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£443,270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£490,785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£538,300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£585,815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78423066"/>
                  </a:ext>
                </a:extLst>
              </a:tr>
              <a:tr h="162869">
                <a:tc>
                  <a:txBody>
                    <a:bodyPr/>
                    <a:lstStyle/>
                    <a:p>
                      <a:pPr algn="ctr" fontAlgn="b"/>
                      <a:r>
                        <a:rPr lang="en-GB" sz="1000" u="none" strike="noStrike">
                          <a:effectLst/>
                        </a:rPr>
                        <a:t>Closing Bank Balance</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£110,665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£158,180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£205,695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£253,210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£300,725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£348,240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£395,755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£443,270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£490,785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£538,300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£585,815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£633,330</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863531651"/>
                  </a:ext>
                </a:extLst>
              </a:tr>
            </a:tbl>
          </a:graphicData>
        </a:graphic>
      </p:graphicFrame>
    </p:spTree>
    <p:extLst>
      <p:ext uri="{BB962C8B-B14F-4D97-AF65-F5344CB8AC3E}">
        <p14:creationId xmlns:p14="http://schemas.microsoft.com/office/powerpoint/2010/main" val="1358126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358DB-575D-2C64-7EE3-FA1A9615B40C}"/>
              </a:ext>
            </a:extLst>
          </p:cNvPr>
          <p:cNvSpPr>
            <a:spLocks noGrp="1"/>
          </p:cNvSpPr>
          <p:nvPr>
            <p:ph type="title"/>
          </p:nvPr>
        </p:nvSpPr>
        <p:spPr>
          <a:xfrm>
            <a:off x="838200" y="365126"/>
            <a:ext cx="2935310" cy="1038672"/>
          </a:xfrm>
        </p:spPr>
        <p:txBody>
          <a:bodyPr>
            <a:normAutofit/>
          </a:bodyPr>
          <a:lstStyle/>
          <a:p>
            <a:r>
              <a:rPr lang="en-GB" sz="3200" b="1"/>
              <a:t>Reference list:</a:t>
            </a:r>
          </a:p>
        </p:txBody>
      </p:sp>
      <p:sp>
        <p:nvSpPr>
          <p:cNvPr id="3" name="Content Placeholder 2">
            <a:extLst>
              <a:ext uri="{FF2B5EF4-FFF2-40B4-BE49-F238E27FC236}">
                <a16:creationId xmlns:a16="http://schemas.microsoft.com/office/drawing/2014/main" id="{394D7FD0-6DEA-9226-44CD-8F21E77CBB73}"/>
              </a:ext>
            </a:extLst>
          </p:cNvPr>
          <p:cNvSpPr>
            <a:spLocks noGrp="1"/>
          </p:cNvSpPr>
          <p:nvPr>
            <p:ph idx="1"/>
          </p:nvPr>
        </p:nvSpPr>
        <p:spPr>
          <a:xfrm>
            <a:off x="160713" y="1332294"/>
            <a:ext cx="11870574" cy="5436524"/>
          </a:xfrm>
        </p:spPr>
        <p:txBody>
          <a:bodyPr vert="horz" lIns="91440" tIns="45720" rIns="91440" bIns="45720" rtlCol="0" anchor="t">
            <a:normAutofit fontScale="70000" lnSpcReduction="20000"/>
          </a:bodyPr>
          <a:lstStyle/>
          <a:p>
            <a:r>
              <a:rPr lang="en-GB"/>
              <a:t>13 target market examples for food: Who are you selling to? (2022) AMPLIFY XL. Available at: https://amplifyxl.com/target-market-examples-for-food/ (Accessed: October 24, 2022). </a:t>
            </a:r>
          </a:p>
          <a:p>
            <a:r>
              <a:rPr lang="en-GB"/>
              <a:t>Andreea, V. (2022) </a:t>
            </a:r>
            <a:r>
              <a:rPr lang="en-GB" err="1"/>
              <a:t>Reteta</a:t>
            </a:r>
            <a:r>
              <a:rPr lang="en-GB"/>
              <a:t> de </a:t>
            </a:r>
            <a:r>
              <a:rPr lang="en-GB" err="1"/>
              <a:t>Papanasi</a:t>
            </a:r>
            <a:r>
              <a:rPr lang="en-GB"/>
              <a:t> </a:t>
            </a:r>
            <a:r>
              <a:rPr lang="en-GB" err="1"/>
              <a:t>Pufosi</a:t>
            </a:r>
            <a:r>
              <a:rPr lang="en-GB"/>
              <a:t> </a:t>
            </a:r>
            <a:r>
              <a:rPr lang="en-GB" err="1"/>
              <a:t>prajiti</a:t>
            </a:r>
            <a:r>
              <a:rPr lang="en-GB"/>
              <a:t>, </a:t>
            </a:r>
            <a:r>
              <a:rPr lang="en-GB" err="1"/>
              <a:t>Depozitul</a:t>
            </a:r>
            <a:r>
              <a:rPr lang="en-GB"/>
              <a:t> de </a:t>
            </a:r>
            <a:r>
              <a:rPr lang="en-GB" err="1"/>
              <a:t>retete</a:t>
            </a:r>
            <a:r>
              <a:rPr lang="en-GB"/>
              <a:t>. Available at: https://depozitulderetete.ro/papanasi-pufosi-prajiti/ (Accessed: October 18, 2022).</a:t>
            </a:r>
          </a:p>
          <a:p>
            <a:r>
              <a:rPr lang="en-GB"/>
              <a:t> Farooq, U. (2019) An example of pestle analysis of a restaurant, Marketing Tutor. Available at: https://www.marketingtutor.net/pestle-analysis-of-a-restaurant/ (Accessed: October 26, 2022). </a:t>
            </a:r>
          </a:p>
          <a:p>
            <a:r>
              <a:rPr lang="en-GB" err="1"/>
              <a:t>JamilaCuisine</a:t>
            </a:r>
            <a:r>
              <a:rPr lang="en-GB"/>
              <a:t> (2020) </a:t>
            </a:r>
            <a:r>
              <a:rPr lang="en-GB" err="1"/>
              <a:t>Clatite</a:t>
            </a:r>
            <a:r>
              <a:rPr lang="en-GB"/>
              <a:t> </a:t>
            </a:r>
            <a:r>
              <a:rPr lang="en-GB" err="1"/>
              <a:t>clasice</a:t>
            </a:r>
            <a:r>
              <a:rPr lang="en-GB"/>
              <a:t> </a:t>
            </a:r>
            <a:r>
              <a:rPr lang="en-GB" err="1"/>
              <a:t>Frantuzesti</a:t>
            </a:r>
            <a:r>
              <a:rPr lang="en-GB"/>
              <a:t> - </a:t>
            </a:r>
            <a:r>
              <a:rPr lang="en-GB" err="1"/>
              <a:t>Reteta</a:t>
            </a:r>
            <a:r>
              <a:rPr lang="en-GB"/>
              <a:t> Video, </a:t>
            </a:r>
            <a:r>
              <a:rPr lang="en-GB" err="1"/>
              <a:t>JamilaCuisine</a:t>
            </a:r>
            <a:r>
              <a:rPr lang="en-GB"/>
              <a:t>. Available at: https://jamilacuisine.ro/clatite-pas-cu-pas-reteta-video/ (Accessed: October 18, 2022). </a:t>
            </a:r>
          </a:p>
          <a:p>
            <a:r>
              <a:rPr lang="en-GB" err="1"/>
              <a:t>Kuib</a:t>
            </a:r>
            <a:r>
              <a:rPr lang="en-GB"/>
              <a:t> restaurant - </a:t>
            </a:r>
            <a:r>
              <a:rPr lang="en-GB" err="1"/>
              <a:t>Călătorii</a:t>
            </a:r>
            <a:r>
              <a:rPr lang="en-GB"/>
              <a:t> </a:t>
            </a:r>
            <a:r>
              <a:rPr lang="en-GB" err="1"/>
              <a:t>Culinare</a:t>
            </a:r>
            <a:r>
              <a:rPr lang="en-GB"/>
              <a:t> </a:t>
            </a:r>
            <a:r>
              <a:rPr lang="en-GB" err="1"/>
              <a:t>desăvâșite</a:t>
            </a:r>
            <a:r>
              <a:rPr lang="en-GB"/>
              <a:t> </a:t>
            </a:r>
            <a:r>
              <a:rPr lang="en-GB" err="1"/>
              <a:t>în</a:t>
            </a:r>
            <a:r>
              <a:rPr lang="en-GB"/>
              <a:t> </a:t>
            </a:r>
            <a:r>
              <a:rPr lang="en-GB" err="1"/>
              <a:t>sinaia</a:t>
            </a:r>
            <a:r>
              <a:rPr lang="en-GB"/>
              <a:t> (no date) </a:t>
            </a:r>
            <a:r>
              <a:rPr lang="en-GB" err="1"/>
              <a:t>Kuib</a:t>
            </a:r>
            <a:r>
              <a:rPr lang="en-GB"/>
              <a:t> Menu. Available at: https://kuib.ro/wp-content/uploads/2022/07/KUIB-Meniu-Vara-11-iulie-2022.pdf (Accessed: October 21, 2022). </a:t>
            </a:r>
          </a:p>
          <a:p>
            <a:r>
              <a:rPr lang="en-GB" err="1"/>
              <a:t>Niromaks</a:t>
            </a:r>
            <a:r>
              <a:rPr lang="en-GB"/>
              <a:t> (no date) Homemade Moldavian food stock photo. image of celebration - 50575136, </a:t>
            </a:r>
            <a:r>
              <a:rPr lang="en-GB" err="1"/>
              <a:t>Dreamstime</a:t>
            </a:r>
            <a:r>
              <a:rPr lang="en-GB"/>
              <a:t>. Available at: https://www.dreamstime.com/stock-photo-homemade-moldavian-food-table-full-image50575136 (Accessed: October 30, 2022).</a:t>
            </a:r>
          </a:p>
          <a:p>
            <a:r>
              <a:rPr lang="en-GB"/>
              <a:t> Office for National Statistics (2022) How the population changed in Stafford, census 2021, ONS. Office for National Statistics. Available at: https://www.ons.gov.uk/visualisations/censuspopulationchange/E07000197/ (Accessed: October 31, 2022).</a:t>
            </a:r>
          </a:p>
          <a:p>
            <a:r>
              <a:rPr lang="en-GB"/>
              <a:t> Shaw, A.A. (2020) SWOT analysis of a restaurant, Marketing Tutor. Available at: https://www.marketingtutor.net/swot-analysis-of-a-restaurant (Accessed: October 26, 2022). </a:t>
            </a:r>
          </a:p>
        </p:txBody>
      </p:sp>
    </p:spTree>
    <p:extLst>
      <p:ext uri="{BB962C8B-B14F-4D97-AF65-F5344CB8AC3E}">
        <p14:creationId xmlns:p14="http://schemas.microsoft.com/office/powerpoint/2010/main" val="23481456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1" ma:contentTypeDescription="Create a new document." ma:contentTypeScope="" ma:versionID="77d0f0fd57791cb703ca2c2e71961fc3">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0aa15f0057b20366403be7bcadc4835e"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81F0426-7735-4673-8270-B69B6EFC5247}">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4ACD811-A39E-4572-91D9-7178843DE3BD}">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98530FE-1148-4669-BF39-2EA7191EBB2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19</Slides>
  <Notes>6</Notes>
  <HiddenSlides>0</HiddenSlides>
  <ScaleCrop>false</ScaleCrop>
  <HeadingPairs>
    <vt:vector size="4" baseType="variant">
      <vt:variant>
        <vt:lpstr>Theme</vt:lpstr>
      </vt:variant>
      <vt:variant>
        <vt:i4>2</vt:i4>
      </vt:variant>
      <vt:variant>
        <vt:lpstr>Slide Titles</vt:lpstr>
      </vt:variant>
      <vt:variant>
        <vt:i4>19</vt:i4>
      </vt:variant>
    </vt:vector>
  </HeadingPairs>
  <TitlesOfParts>
    <vt:vector size="21" baseType="lpstr">
      <vt:lpstr>Office Theme</vt:lpstr>
      <vt:lpstr>1_Office Theme</vt:lpstr>
      <vt:lpstr>LA MARIA  Traditional Romanian restaurant Business plan </vt:lpstr>
      <vt:lpstr>PowerPoint Presentation</vt:lpstr>
      <vt:lpstr>Executive Summary </vt:lpstr>
      <vt:lpstr>Business overview </vt:lpstr>
      <vt:lpstr>Products and services </vt:lpstr>
      <vt:lpstr>Menu</vt:lpstr>
      <vt:lpstr>PowerPoint Presentation</vt:lpstr>
      <vt:lpstr>Market audit – Competitor’s Analysis </vt:lpstr>
      <vt:lpstr>SWOT Analysis  </vt:lpstr>
      <vt:lpstr>PESTLE Analysis </vt:lpstr>
      <vt:lpstr>Target Market </vt:lpstr>
      <vt:lpstr>Marketing and Sales Plan</vt:lpstr>
      <vt:lpstr>Management Team</vt:lpstr>
      <vt:lpstr>PowerPoint Presentation</vt:lpstr>
      <vt:lpstr>Financial Plan</vt:lpstr>
      <vt:lpstr>Capital Requirements. The use of Founds. </vt:lpstr>
      <vt:lpstr>Key assumptions and Forecasts</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 MARIA  Traditional Romanian restaurant Business plan </dc:title>
  <dc:creator>damian nicoleta</dc:creator>
  <cp:revision>4</cp:revision>
  <dcterms:created xsi:type="dcterms:W3CDTF">2022-10-19T19:10:37Z</dcterms:created>
  <dcterms:modified xsi:type="dcterms:W3CDTF">2022-11-13T12:09:57Z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