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91" r:id="rId3"/>
    <p:sldId id="293" r:id="rId4"/>
    <p:sldId id="294" r:id="rId5"/>
    <p:sldId id="295" r:id="rId6"/>
    <p:sldId id="296" r:id="rId7"/>
    <p:sldId id="298" r:id="rId8"/>
    <p:sldId id="274" r:id="rId9"/>
    <p:sldId id="308" r:id="rId10"/>
    <p:sldId id="307" r:id="rId11"/>
    <p:sldId id="302" r:id="rId12"/>
    <p:sldId id="303" r:id="rId13"/>
    <p:sldId id="304" r:id="rId14"/>
    <p:sldId id="305" r:id="rId15"/>
    <p:sldId id="306" r:id="rId16"/>
    <p:sldId id="300" r:id="rId17"/>
    <p:sldId id="310" r:id="rId18"/>
    <p:sldId id="309" r:id="rId19"/>
    <p:sldId id="31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10" autoAdjust="0"/>
    <p:restoredTop sz="76238"/>
  </p:normalViewPr>
  <p:slideViewPr>
    <p:cSldViewPr snapToGrid="0">
      <p:cViewPr varScale="1">
        <p:scale>
          <a:sx n="120" d="100"/>
          <a:sy n="120" d="100"/>
        </p:scale>
        <p:origin x="10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6DCB87-EA19-492E-B94A-FA727B9C7261}"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449A2CC7-8A7D-4F5D-AE7C-945B4E4F7213}">
      <dgm:prSet/>
      <dgm:spPr/>
      <dgm:t>
        <a:bodyPr/>
        <a:lstStyle/>
        <a:p>
          <a:r>
            <a:rPr lang="en-GB" i="1" dirty="0"/>
            <a:t>“Restorative Practice can be used anywhere to prevent conflict, build relationships and repair harm by supporting people to communicate effectively and positively. Restorative practice is more and more being used in </a:t>
          </a:r>
          <a:r>
            <a:rPr lang="en-GB" i="1" u="sng" dirty="0"/>
            <a:t>schools, children’s services, workplaces, hospitals, communities and the criminal justice system.”</a:t>
          </a:r>
          <a:r>
            <a:rPr lang="en-GB" i="1" dirty="0"/>
            <a:t> </a:t>
          </a:r>
          <a:r>
            <a:rPr lang="en-GB" dirty="0"/>
            <a:t>(</a:t>
          </a:r>
          <a:r>
            <a:rPr lang="en-GB" b="0" i="0" dirty="0">
              <a:effectLst/>
              <a:latin typeface="proxima-nova"/>
            </a:rPr>
            <a:t>Restorative Justice Council, 2016)</a:t>
          </a:r>
          <a:endParaRPr lang="en-US" dirty="0"/>
        </a:p>
      </dgm:t>
    </dgm:pt>
    <dgm:pt modelId="{843FD039-F048-4DF1-BBD0-A42A64135C07}" type="parTrans" cxnId="{43D072C8-4F42-49F1-B793-23368D54A425}">
      <dgm:prSet/>
      <dgm:spPr/>
      <dgm:t>
        <a:bodyPr/>
        <a:lstStyle/>
        <a:p>
          <a:endParaRPr lang="en-US"/>
        </a:p>
      </dgm:t>
    </dgm:pt>
    <dgm:pt modelId="{6EFF586E-907D-435E-B6DC-E376F6385C4E}" type="sibTrans" cxnId="{43D072C8-4F42-49F1-B793-23368D54A425}">
      <dgm:prSet/>
      <dgm:spPr/>
      <dgm:t>
        <a:bodyPr/>
        <a:lstStyle/>
        <a:p>
          <a:endParaRPr lang="en-US"/>
        </a:p>
      </dgm:t>
    </dgm:pt>
    <dgm:pt modelId="{CF6B019E-29B1-6149-9FED-885555500DAC}" type="pres">
      <dgm:prSet presAssocID="{F26DCB87-EA19-492E-B94A-FA727B9C7261}" presName="linear" presStyleCnt="0">
        <dgm:presLayoutVars>
          <dgm:animLvl val="lvl"/>
          <dgm:resizeHandles val="exact"/>
        </dgm:presLayoutVars>
      </dgm:prSet>
      <dgm:spPr/>
    </dgm:pt>
    <dgm:pt modelId="{37A9B22B-5A7E-9B42-B778-B9E1D5FBFCE2}" type="pres">
      <dgm:prSet presAssocID="{449A2CC7-8A7D-4F5D-AE7C-945B4E4F7213}" presName="parentText" presStyleLbl="node1" presStyleIdx="0" presStyleCnt="1">
        <dgm:presLayoutVars>
          <dgm:chMax val="0"/>
          <dgm:bulletEnabled val="1"/>
        </dgm:presLayoutVars>
      </dgm:prSet>
      <dgm:spPr/>
    </dgm:pt>
  </dgm:ptLst>
  <dgm:cxnLst>
    <dgm:cxn modelId="{D121B360-2885-A147-9696-3508BD6764AA}" type="presOf" srcId="{449A2CC7-8A7D-4F5D-AE7C-945B4E4F7213}" destId="{37A9B22B-5A7E-9B42-B778-B9E1D5FBFCE2}" srcOrd="0" destOrd="0" presId="urn:microsoft.com/office/officeart/2005/8/layout/vList2"/>
    <dgm:cxn modelId="{F8143CB8-7F76-ED46-8962-7F75EEB546EC}" type="presOf" srcId="{F26DCB87-EA19-492E-B94A-FA727B9C7261}" destId="{CF6B019E-29B1-6149-9FED-885555500DAC}" srcOrd="0" destOrd="0" presId="urn:microsoft.com/office/officeart/2005/8/layout/vList2"/>
    <dgm:cxn modelId="{43D072C8-4F42-49F1-B793-23368D54A425}" srcId="{F26DCB87-EA19-492E-B94A-FA727B9C7261}" destId="{449A2CC7-8A7D-4F5D-AE7C-945B4E4F7213}" srcOrd="0" destOrd="0" parTransId="{843FD039-F048-4DF1-BBD0-A42A64135C07}" sibTransId="{6EFF586E-907D-435E-B6DC-E376F6385C4E}"/>
    <dgm:cxn modelId="{BF5D8914-7998-6B44-8C22-BC4B711F857F}" type="presParOf" srcId="{CF6B019E-29B1-6149-9FED-885555500DAC}" destId="{37A9B22B-5A7E-9B42-B778-B9E1D5FBFCE2}"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C96F5D-86E5-420F-9101-5437BD2A73B7}"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FD9344F3-A94A-4F9F-AE62-9271A7E9AA41}">
      <dgm:prSet/>
      <dgm:spPr/>
      <dgm:t>
        <a:bodyPr/>
        <a:lstStyle/>
        <a:p>
          <a:r>
            <a:rPr lang="en-GB"/>
            <a:t>Restoration</a:t>
          </a:r>
          <a:endParaRPr lang="en-US"/>
        </a:p>
      </dgm:t>
    </dgm:pt>
    <dgm:pt modelId="{414BFD34-70AC-4CA5-AFBD-44EB611573C3}" type="parTrans" cxnId="{96B08A57-E709-4E84-8B6C-4AA058679328}">
      <dgm:prSet/>
      <dgm:spPr/>
      <dgm:t>
        <a:bodyPr/>
        <a:lstStyle/>
        <a:p>
          <a:endParaRPr lang="en-US"/>
        </a:p>
      </dgm:t>
    </dgm:pt>
    <dgm:pt modelId="{6B3B830A-8417-4E53-AEE5-F6475D7E968D}" type="sibTrans" cxnId="{96B08A57-E709-4E84-8B6C-4AA058679328}">
      <dgm:prSet/>
      <dgm:spPr/>
      <dgm:t>
        <a:bodyPr/>
        <a:lstStyle/>
        <a:p>
          <a:endParaRPr lang="en-US"/>
        </a:p>
      </dgm:t>
    </dgm:pt>
    <dgm:pt modelId="{822C8DA4-3886-43FA-AD96-1479DB325B75}">
      <dgm:prSet/>
      <dgm:spPr/>
      <dgm:t>
        <a:bodyPr/>
        <a:lstStyle/>
        <a:p>
          <a:r>
            <a:rPr lang="en-GB"/>
            <a:t>Voluntarism </a:t>
          </a:r>
          <a:endParaRPr lang="en-US"/>
        </a:p>
      </dgm:t>
    </dgm:pt>
    <dgm:pt modelId="{756918A3-537E-4954-ADE0-19A290797511}" type="parTrans" cxnId="{6A7DD48C-3E50-4D5B-B950-EA2C5EA04F50}">
      <dgm:prSet/>
      <dgm:spPr/>
      <dgm:t>
        <a:bodyPr/>
        <a:lstStyle/>
        <a:p>
          <a:endParaRPr lang="en-US"/>
        </a:p>
      </dgm:t>
    </dgm:pt>
    <dgm:pt modelId="{1E7D77E3-30D7-4BD3-97B8-24795B4AAF0D}" type="sibTrans" cxnId="{6A7DD48C-3E50-4D5B-B950-EA2C5EA04F50}">
      <dgm:prSet/>
      <dgm:spPr/>
      <dgm:t>
        <a:bodyPr/>
        <a:lstStyle/>
        <a:p>
          <a:endParaRPr lang="en-US"/>
        </a:p>
      </dgm:t>
    </dgm:pt>
    <dgm:pt modelId="{12A1E166-E0D2-46A0-867D-AEB1581B9271}">
      <dgm:prSet/>
      <dgm:spPr/>
      <dgm:t>
        <a:bodyPr/>
        <a:lstStyle/>
        <a:p>
          <a:r>
            <a:rPr lang="en-GB"/>
            <a:t>Impartiality </a:t>
          </a:r>
          <a:endParaRPr lang="en-US"/>
        </a:p>
      </dgm:t>
    </dgm:pt>
    <dgm:pt modelId="{055C723D-9B6F-4E3B-BD9B-594B7B65D658}" type="parTrans" cxnId="{78B3C3F5-12A3-464C-B280-E86DC8C26E20}">
      <dgm:prSet/>
      <dgm:spPr/>
      <dgm:t>
        <a:bodyPr/>
        <a:lstStyle/>
        <a:p>
          <a:endParaRPr lang="en-US"/>
        </a:p>
      </dgm:t>
    </dgm:pt>
    <dgm:pt modelId="{53F8356F-94DA-401A-BB67-25F6CDE382AB}" type="sibTrans" cxnId="{78B3C3F5-12A3-464C-B280-E86DC8C26E20}">
      <dgm:prSet/>
      <dgm:spPr/>
      <dgm:t>
        <a:bodyPr/>
        <a:lstStyle/>
        <a:p>
          <a:endParaRPr lang="en-US"/>
        </a:p>
      </dgm:t>
    </dgm:pt>
    <dgm:pt modelId="{059593C4-D8A0-46E4-A4BD-6E557921C80F}">
      <dgm:prSet/>
      <dgm:spPr/>
      <dgm:t>
        <a:bodyPr/>
        <a:lstStyle/>
        <a:p>
          <a:r>
            <a:rPr lang="en-GB"/>
            <a:t>Safety </a:t>
          </a:r>
          <a:endParaRPr lang="en-US"/>
        </a:p>
      </dgm:t>
    </dgm:pt>
    <dgm:pt modelId="{8EE095C2-3AF6-461F-9105-DAC841C007AC}" type="parTrans" cxnId="{8D214020-4A4D-415D-A249-A55A692210B0}">
      <dgm:prSet/>
      <dgm:spPr/>
      <dgm:t>
        <a:bodyPr/>
        <a:lstStyle/>
        <a:p>
          <a:endParaRPr lang="en-US"/>
        </a:p>
      </dgm:t>
    </dgm:pt>
    <dgm:pt modelId="{51949FCE-27E7-4719-8CC1-56857E027846}" type="sibTrans" cxnId="{8D214020-4A4D-415D-A249-A55A692210B0}">
      <dgm:prSet/>
      <dgm:spPr/>
      <dgm:t>
        <a:bodyPr/>
        <a:lstStyle/>
        <a:p>
          <a:endParaRPr lang="en-US"/>
        </a:p>
      </dgm:t>
    </dgm:pt>
    <dgm:pt modelId="{6819D175-6223-4533-8761-086FBCF6F179}">
      <dgm:prSet/>
      <dgm:spPr/>
      <dgm:t>
        <a:bodyPr/>
        <a:lstStyle/>
        <a:p>
          <a:r>
            <a:rPr lang="en-GB"/>
            <a:t>Accessibility </a:t>
          </a:r>
          <a:endParaRPr lang="en-US"/>
        </a:p>
      </dgm:t>
    </dgm:pt>
    <dgm:pt modelId="{6E543453-3217-4F66-856D-486A99A8E52C}" type="parTrans" cxnId="{45839C5B-F5CE-4F1C-9758-9FAF2CA96C07}">
      <dgm:prSet/>
      <dgm:spPr/>
      <dgm:t>
        <a:bodyPr/>
        <a:lstStyle/>
        <a:p>
          <a:endParaRPr lang="en-US"/>
        </a:p>
      </dgm:t>
    </dgm:pt>
    <dgm:pt modelId="{7AD84F32-FD21-41E8-AE71-F3B08E5616C0}" type="sibTrans" cxnId="{45839C5B-F5CE-4F1C-9758-9FAF2CA96C07}">
      <dgm:prSet/>
      <dgm:spPr/>
      <dgm:t>
        <a:bodyPr/>
        <a:lstStyle/>
        <a:p>
          <a:endParaRPr lang="en-US"/>
        </a:p>
      </dgm:t>
    </dgm:pt>
    <dgm:pt modelId="{84FE3F50-EADA-4F65-9E74-080A6C7D4347}">
      <dgm:prSet/>
      <dgm:spPr/>
      <dgm:t>
        <a:bodyPr/>
        <a:lstStyle/>
        <a:p>
          <a:r>
            <a:rPr lang="en-GB"/>
            <a:t>Empowerment </a:t>
          </a:r>
          <a:endParaRPr lang="en-US"/>
        </a:p>
      </dgm:t>
    </dgm:pt>
    <dgm:pt modelId="{99B7BB10-4622-4DBE-9F85-8FF34B45AF3B}" type="parTrans" cxnId="{CE532099-AF0F-4C67-BE8B-2DCCC7650FFE}">
      <dgm:prSet/>
      <dgm:spPr/>
      <dgm:t>
        <a:bodyPr/>
        <a:lstStyle/>
        <a:p>
          <a:endParaRPr lang="en-US"/>
        </a:p>
      </dgm:t>
    </dgm:pt>
    <dgm:pt modelId="{7C320B5F-4E50-46B1-9327-DC54C6A12175}" type="sibTrans" cxnId="{CE532099-AF0F-4C67-BE8B-2DCCC7650FFE}">
      <dgm:prSet/>
      <dgm:spPr/>
      <dgm:t>
        <a:bodyPr/>
        <a:lstStyle/>
        <a:p>
          <a:endParaRPr lang="en-US"/>
        </a:p>
      </dgm:t>
    </dgm:pt>
    <dgm:pt modelId="{A3472C53-C2AB-D648-B26B-69A6314FA409}" type="pres">
      <dgm:prSet presAssocID="{80C96F5D-86E5-420F-9101-5437BD2A73B7}" presName="Name0" presStyleCnt="0">
        <dgm:presLayoutVars>
          <dgm:dir/>
          <dgm:resizeHandles val="exact"/>
        </dgm:presLayoutVars>
      </dgm:prSet>
      <dgm:spPr/>
    </dgm:pt>
    <dgm:pt modelId="{17564DCE-4B94-D84E-84A2-1061A4845F82}" type="pres">
      <dgm:prSet presAssocID="{FD9344F3-A94A-4F9F-AE62-9271A7E9AA41}" presName="node" presStyleLbl="node1" presStyleIdx="0" presStyleCnt="6">
        <dgm:presLayoutVars>
          <dgm:bulletEnabled val="1"/>
        </dgm:presLayoutVars>
      </dgm:prSet>
      <dgm:spPr/>
    </dgm:pt>
    <dgm:pt modelId="{1C941DF6-ED9E-8F44-A12F-4FB9BFF2C7DA}" type="pres">
      <dgm:prSet presAssocID="{6B3B830A-8417-4E53-AEE5-F6475D7E968D}" presName="sibTrans" presStyleLbl="sibTrans1D1" presStyleIdx="0" presStyleCnt="5"/>
      <dgm:spPr/>
    </dgm:pt>
    <dgm:pt modelId="{52E7C10A-D8CB-6E44-B4B6-18E25E7ECCD9}" type="pres">
      <dgm:prSet presAssocID="{6B3B830A-8417-4E53-AEE5-F6475D7E968D}" presName="connectorText" presStyleLbl="sibTrans1D1" presStyleIdx="0" presStyleCnt="5"/>
      <dgm:spPr/>
    </dgm:pt>
    <dgm:pt modelId="{93A5EAEC-8D17-2343-A9BE-FE30FD183951}" type="pres">
      <dgm:prSet presAssocID="{822C8DA4-3886-43FA-AD96-1479DB325B75}" presName="node" presStyleLbl="node1" presStyleIdx="1" presStyleCnt="6">
        <dgm:presLayoutVars>
          <dgm:bulletEnabled val="1"/>
        </dgm:presLayoutVars>
      </dgm:prSet>
      <dgm:spPr/>
    </dgm:pt>
    <dgm:pt modelId="{87A5245F-AC40-524D-BD30-BDF73B6E7068}" type="pres">
      <dgm:prSet presAssocID="{1E7D77E3-30D7-4BD3-97B8-24795B4AAF0D}" presName="sibTrans" presStyleLbl="sibTrans1D1" presStyleIdx="1" presStyleCnt="5"/>
      <dgm:spPr/>
    </dgm:pt>
    <dgm:pt modelId="{09200F59-2918-224D-8116-8F8922457F25}" type="pres">
      <dgm:prSet presAssocID="{1E7D77E3-30D7-4BD3-97B8-24795B4AAF0D}" presName="connectorText" presStyleLbl="sibTrans1D1" presStyleIdx="1" presStyleCnt="5"/>
      <dgm:spPr/>
    </dgm:pt>
    <dgm:pt modelId="{6300DB35-C689-2947-AF80-461945D7B891}" type="pres">
      <dgm:prSet presAssocID="{12A1E166-E0D2-46A0-867D-AEB1581B9271}" presName="node" presStyleLbl="node1" presStyleIdx="2" presStyleCnt="6">
        <dgm:presLayoutVars>
          <dgm:bulletEnabled val="1"/>
        </dgm:presLayoutVars>
      </dgm:prSet>
      <dgm:spPr/>
    </dgm:pt>
    <dgm:pt modelId="{886BF459-4BC7-B34E-9742-69CA4A005291}" type="pres">
      <dgm:prSet presAssocID="{53F8356F-94DA-401A-BB67-25F6CDE382AB}" presName="sibTrans" presStyleLbl="sibTrans1D1" presStyleIdx="2" presStyleCnt="5"/>
      <dgm:spPr/>
    </dgm:pt>
    <dgm:pt modelId="{E34D470B-AEA4-FF4A-A676-0E6D288B7110}" type="pres">
      <dgm:prSet presAssocID="{53F8356F-94DA-401A-BB67-25F6CDE382AB}" presName="connectorText" presStyleLbl="sibTrans1D1" presStyleIdx="2" presStyleCnt="5"/>
      <dgm:spPr/>
    </dgm:pt>
    <dgm:pt modelId="{59283D8A-36BC-C841-BAE6-0B90C49F7CC4}" type="pres">
      <dgm:prSet presAssocID="{059593C4-D8A0-46E4-A4BD-6E557921C80F}" presName="node" presStyleLbl="node1" presStyleIdx="3" presStyleCnt="6">
        <dgm:presLayoutVars>
          <dgm:bulletEnabled val="1"/>
        </dgm:presLayoutVars>
      </dgm:prSet>
      <dgm:spPr/>
    </dgm:pt>
    <dgm:pt modelId="{CD033523-6609-CC44-B70F-C5BED53EA47E}" type="pres">
      <dgm:prSet presAssocID="{51949FCE-27E7-4719-8CC1-56857E027846}" presName="sibTrans" presStyleLbl="sibTrans1D1" presStyleIdx="3" presStyleCnt="5"/>
      <dgm:spPr/>
    </dgm:pt>
    <dgm:pt modelId="{69F3B3CD-A35C-1D47-A1C2-2ACE51151CFA}" type="pres">
      <dgm:prSet presAssocID="{51949FCE-27E7-4719-8CC1-56857E027846}" presName="connectorText" presStyleLbl="sibTrans1D1" presStyleIdx="3" presStyleCnt="5"/>
      <dgm:spPr/>
    </dgm:pt>
    <dgm:pt modelId="{7F2B4454-093A-AA48-9C1A-80C7BBFC0FF1}" type="pres">
      <dgm:prSet presAssocID="{6819D175-6223-4533-8761-086FBCF6F179}" presName="node" presStyleLbl="node1" presStyleIdx="4" presStyleCnt="6">
        <dgm:presLayoutVars>
          <dgm:bulletEnabled val="1"/>
        </dgm:presLayoutVars>
      </dgm:prSet>
      <dgm:spPr/>
    </dgm:pt>
    <dgm:pt modelId="{179720FF-44D3-0E44-AF03-24A96AECB5AB}" type="pres">
      <dgm:prSet presAssocID="{7AD84F32-FD21-41E8-AE71-F3B08E5616C0}" presName="sibTrans" presStyleLbl="sibTrans1D1" presStyleIdx="4" presStyleCnt="5"/>
      <dgm:spPr/>
    </dgm:pt>
    <dgm:pt modelId="{5EBA51D2-AAA4-864C-BDF3-F3EB8A6EE61E}" type="pres">
      <dgm:prSet presAssocID="{7AD84F32-FD21-41E8-AE71-F3B08E5616C0}" presName="connectorText" presStyleLbl="sibTrans1D1" presStyleIdx="4" presStyleCnt="5"/>
      <dgm:spPr/>
    </dgm:pt>
    <dgm:pt modelId="{575CCE81-E9BD-CD47-BEE0-F02F8C14AFFA}" type="pres">
      <dgm:prSet presAssocID="{84FE3F50-EADA-4F65-9E74-080A6C7D4347}" presName="node" presStyleLbl="node1" presStyleIdx="5" presStyleCnt="6">
        <dgm:presLayoutVars>
          <dgm:bulletEnabled val="1"/>
        </dgm:presLayoutVars>
      </dgm:prSet>
      <dgm:spPr/>
    </dgm:pt>
  </dgm:ptLst>
  <dgm:cxnLst>
    <dgm:cxn modelId="{E2CF6E05-559C-FD4F-9426-6ABC744D7F77}" type="presOf" srcId="{53F8356F-94DA-401A-BB67-25F6CDE382AB}" destId="{E34D470B-AEA4-FF4A-A676-0E6D288B7110}" srcOrd="1" destOrd="0" presId="urn:microsoft.com/office/officeart/2016/7/layout/RepeatingBendingProcessNew"/>
    <dgm:cxn modelId="{8D214020-4A4D-415D-A249-A55A692210B0}" srcId="{80C96F5D-86E5-420F-9101-5437BD2A73B7}" destId="{059593C4-D8A0-46E4-A4BD-6E557921C80F}" srcOrd="3" destOrd="0" parTransId="{8EE095C2-3AF6-461F-9105-DAC841C007AC}" sibTransId="{51949FCE-27E7-4719-8CC1-56857E027846}"/>
    <dgm:cxn modelId="{A5217C37-4CF5-7B4D-A6C8-69D43A37823E}" type="presOf" srcId="{7AD84F32-FD21-41E8-AE71-F3B08E5616C0}" destId="{179720FF-44D3-0E44-AF03-24A96AECB5AB}" srcOrd="0" destOrd="0" presId="urn:microsoft.com/office/officeart/2016/7/layout/RepeatingBendingProcessNew"/>
    <dgm:cxn modelId="{1483B440-E87B-9D41-9543-74DB1AD61598}" type="presOf" srcId="{51949FCE-27E7-4719-8CC1-56857E027846}" destId="{69F3B3CD-A35C-1D47-A1C2-2ACE51151CFA}" srcOrd="1" destOrd="0" presId="urn:microsoft.com/office/officeart/2016/7/layout/RepeatingBendingProcessNew"/>
    <dgm:cxn modelId="{B5432645-ABBE-6E4D-857B-0871A48800F6}" type="presOf" srcId="{51949FCE-27E7-4719-8CC1-56857E027846}" destId="{CD033523-6609-CC44-B70F-C5BED53EA47E}" srcOrd="0" destOrd="0" presId="urn:microsoft.com/office/officeart/2016/7/layout/RepeatingBendingProcessNew"/>
    <dgm:cxn modelId="{B3665D49-70AA-C24B-B671-530139C28430}" type="presOf" srcId="{7AD84F32-FD21-41E8-AE71-F3B08E5616C0}" destId="{5EBA51D2-AAA4-864C-BDF3-F3EB8A6EE61E}" srcOrd="1" destOrd="0" presId="urn:microsoft.com/office/officeart/2016/7/layout/RepeatingBendingProcessNew"/>
    <dgm:cxn modelId="{B986844D-966C-2A40-9037-3E10C07D151C}" type="presOf" srcId="{059593C4-D8A0-46E4-A4BD-6E557921C80F}" destId="{59283D8A-36BC-C841-BAE6-0B90C49F7CC4}" srcOrd="0" destOrd="0" presId="urn:microsoft.com/office/officeart/2016/7/layout/RepeatingBendingProcessNew"/>
    <dgm:cxn modelId="{96B08A57-E709-4E84-8B6C-4AA058679328}" srcId="{80C96F5D-86E5-420F-9101-5437BD2A73B7}" destId="{FD9344F3-A94A-4F9F-AE62-9271A7E9AA41}" srcOrd="0" destOrd="0" parTransId="{414BFD34-70AC-4CA5-AFBD-44EB611573C3}" sibTransId="{6B3B830A-8417-4E53-AEE5-F6475D7E968D}"/>
    <dgm:cxn modelId="{45839C5B-F5CE-4F1C-9758-9FAF2CA96C07}" srcId="{80C96F5D-86E5-420F-9101-5437BD2A73B7}" destId="{6819D175-6223-4533-8761-086FBCF6F179}" srcOrd="4" destOrd="0" parTransId="{6E543453-3217-4F66-856D-486A99A8E52C}" sibTransId="{7AD84F32-FD21-41E8-AE71-F3B08E5616C0}"/>
    <dgm:cxn modelId="{AFAA806D-1C14-DA45-A90F-1A3930D93FC8}" type="presOf" srcId="{6B3B830A-8417-4E53-AEE5-F6475D7E968D}" destId="{1C941DF6-ED9E-8F44-A12F-4FB9BFF2C7DA}" srcOrd="0" destOrd="0" presId="urn:microsoft.com/office/officeart/2016/7/layout/RepeatingBendingProcessNew"/>
    <dgm:cxn modelId="{34D70476-8AD0-9D4B-8D56-32293F685ABF}" type="presOf" srcId="{FD9344F3-A94A-4F9F-AE62-9271A7E9AA41}" destId="{17564DCE-4B94-D84E-84A2-1061A4845F82}" srcOrd="0" destOrd="0" presId="urn:microsoft.com/office/officeart/2016/7/layout/RepeatingBendingProcessNew"/>
    <dgm:cxn modelId="{1C3D3A85-2CEA-7442-BD6A-90120E1F9C0D}" type="presOf" srcId="{6819D175-6223-4533-8761-086FBCF6F179}" destId="{7F2B4454-093A-AA48-9C1A-80C7BBFC0FF1}" srcOrd="0" destOrd="0" presId="urn:microsoft.com/office/officeart/2016/7/layout/RepeatingBendingProcessNew"/>
    <dgm:cxn modelId="{6A7DD48C-3E50-4D5B-B950-EA2C5EA04F50}" srcId="{80C96F5D-86E5-420F-9101-5437BD2A73B7}" destId="{822C8DA4-3886-43FA-AD96-1479DB325B75}" srcOrd="1" destOrd="0" parTransId="{756918A3-537E-4954-ADE0-19A290797511}" sibTransId="{1E7D77E3-30D7-4BD3-97B8-24795B4AAF0D}"/>
    <dgm:cxn modelId="{1FFFE78E-7226-3342-A3AF-0ACF987C1134}" type="presOf" srcId="{84FE3F50-EADA-4F65-9E74-080A6C7D4347}" destId="{575CCE81-E9BD-CD47-BEE0-F02F8C14AFFA}" srcOrd="0" destOrd="0" presId="urn:microsoft.com/office/officeart/2016/7/layout/RepeatingBendingProcessNew"/>
    <dgm:cxn modelId="{CE532099-AF0F-4C67-BE8B-2DCCC7650FFE}" srcId="{80C96F5D-86E5-420F-9101-5437BD2A73B7}" destId="{84FE3F50-EADA-4F65-9E74-080A6C7D4347}" srcOrd="5" destOrd="0" parTransId="{99B7BB10-4622-4DBE-9F85-8FF34B45AF3B}" sibTransId="{7C320B5F-4E50-46B1-9327-DC54C6A12175}"/>
    <dgm:cxn modelId="{DA57ADA0-DC47-C645-B392-748DBF07AEC2}" type="presOf" srcId="{80C96F5D-86E5-420F-9101-5437BD2A73B7}" destId="{A3472C53-C2AB-D648-B26B-69A6314FA409}" srcOrd="0" destOrd="0" presId="urn:microsoft.com/office/officeart/2016/7/layout/RepeatingBendingProcessNew"/>
    <dgm:cxn modelId="{5D8683C8-ECC3-A942-80CB-752C004E86A6}" type="presOf" srcId="{1E7D77E3-30D7-4BD3-97B8-24795B4AAF0D}" destId="{09200F59-2918-224D-8116-8F8922457F25}" srcOrd="1" destOrd="0" presId="urn:microsoft.com/office/officeart/2016/7/layout/RepeatingBendingProcessNew"/>
    <dgm:cxn modelId="{923149C9-7D37-3945-AEE4-7D2A9A5F4B58}" type="presOf" srcId="{822C8DA4-3886-43FA-AD96-1479DB325B75}" destId="{93A5EAEC-8D17-2343-A9BE-FE30FD183951}" srcOrd="0" destOrd="0" presId="urn:microsoft.com/office/officeart/2016/7/layout/RepeatingBendingProcessNew"/>
    <dgm:cxn modelId="{71BECCDD-72A3-2A41-8AA3-286B912E312B}" type="presOf" srcId="{1E7D77E3-30D7-4BD3-97B8-24795B4AAF0D}" destId="{87A5245F-AC40-524D-BD30-BDF73B6E7068}" srcOrd="0" destOrd="0" presId="urn:microsoft.com/office/officeart/2016/7/layout/RepeatingBendingProcessNew"/>
    <dgm:cxn modelId="{79B3EEE4-06DE-E849-A2E9-1C9BBBFE3A3B}" type="presOf" srcId="{12A1E166-E0D2-46A0-867D-AEB1581B9271}" destId="{6300DB35-C689-2947-AF80-461945D7B891}" srcOrd="0" destOrd="0" presId="urn:microsoft.com/office/officeart/2016/7/layout/RepeatingBendingProcessNew"/>
    <dgm:cxn modelId="{E158C1E6-B9BE-A04A-977B-28504635F27A}" type="presOf" srcId="{6B3B830A-8417-4E53-AEE5-F6475D7E968D}" destId="{52E7C10A-D8CB-6E44-B4B6-18E25E7ECCD9}" srcOrd="1" destOrd="0" presId="urn:microsoft.com/office/officeart/2016/7/layout/RepeatingBendingProcessNew"/>
    <dgm:cxn modelId="{6BC25AF4-293C-524C-A579-B1E187DEC9F2}" type="presOf" srcId="{53F8356F-94DA-401A-BB67-25F6CDE382AB}" destId="{886BF459-4BC7-B34E-9742-69CA4A005291}" srcOrd="0" destOrd="0" presId="urn:microsoft.com/office/officeart/2016/7/layout/RepeatingBendingProcessNew"/>
    <dgm:cxn modelId="{78B3C3F5-12A3-464C-B280-E86DC8C26E20}" srcId="{80C96F5D-86E5-420F-9101-5437BD2A73B7}" destId="{12A1E166-E0D2-46A0-867D-AEB1581B9271}" srcOrd="2" destOrd="0" parTransId="{055C723D-9B6F-4E3B-BD9B-594B7B65D658}" sibTransId="{53F8356F-94DA-401A-BB67-25F6CDE382AB}"/>
    <dgm:cxn modelId="{FA990932-78E6-8D42-A361-BDB573F9EBA7}" type="presParOf" srcId="{A3472C53-C2AB-D648-B26B-69A6314FA409}" destId="{17564DCE-4B94-D84E-84A2-1061A4845F82}" srcOrd="0" destOrd="0" presId="urn:microsoft.com/office/officeart/2016/7/layout/RepeatingBendingProcessNew"/>
    <dgm:cxn modelId="{5E5D9653-2119-6142-86BC-240FD0157B77}" type="presParOf" srcId="{A3472C53-C2AB-D648-B26B-69A6314FA409}" destId="{1C941DF6-ED9E-8F44-A12F-4FB9BFF2C7DA}" srcOrd="1" destOrd="0" presId="urn:microsoft.com/office/officeart/2016/7/layout/RepeatingBendingProcessNew"/>
    <dgm:cxn modelId="{DE849188-B5C2-A040-A6FB-76C86EEA03E1}" type="presParOf" srcId="{1C941DF6-ED9E-8F44-A12F-4FB9BFF2C7DA}" destId="{52E7C10A-D8CB-6E44-B4B6-18E25E7ECCD9}" srcOrd="0" destOrd="0" presId="urn:microsoft.com/office/officeart/2016/7/layout/RepeatingBendingProcessNew"/>
    <dgm:cxn modelId="{B8F8DACA-60AE-4041-B7B5-550017DE9D91}" type="presParOf" srcId="{A3472C53-C2AB-D648-B26B-69A6314FA409}" destId="{93A5EAEC-8D17-2343-A9BE-FE30FD183951}" srcOrd="2" destOrd="0" presId="urn:microsoft.com/office/officeart/2016/7/layout/RepeatingBendingProcessNew"/>
    <dgm:cxn modelId="{6D9F7E11-E754-D14A-AB37-EC45C552B394}" type="presParOf" srcId="{A3472C53-C2AB-D648-B26B-69A6314FA409}" destId="{87A5245F-AC40-524D-BD30-BDF73B6E7068}" srcOrd="3" destOrd="0" presId="urn:microsoft.com/office/officeart/2016/7/layout/RepeatingBendingProcessNew"/>
    <dgm:cxn modelId="{0BC1F67D-1CF4-BF4E-9DC2-528318563A10}" type="presParOf" srcId="{87A5245F-AC40-524D-BD30-BDF73B6E7068}" destId="{09200F59-2918-224D-8116-8F8922457F25}" srcOrd="0" destOrd="0" presId="urn:microsoft.com/office/officeart/2016/7/layout/RepeatingBendingProcessNew"/>
    <dgm:cxn modelId="{FEF91D7D-8578-E644-AD07-E001DC3C1B62}" type="presParOf" srcId="{A3472C53-C2AB-D648-B26B-69A6314FA409}" destId="{6300DB35-C689-2947-AF80-461945D7B891}" srcOrd="4" destOrd="0" presId="urn:microsoft.com/office/officeart/2016/7/layout/RepeatingBendingProcessNew"/>
    <dgm:cxn modelId="{63732F6F-D16F-CE46-AB75-543CF18F0A68}" type="presParOf" srcId="{A3472C53-C2AB-D648-B26B-69A6314FA409}" destId="{886BF459-4BC7-B34E-9742-69CA4A005291}" srcOrd="5" destOrd="0" presId="urn:microsoft.com/office/officeart/2016/7/layout/RepeatingBendingProcessNew"/>
    <dgm:cxn modelId="{7CE86978-E771-CC44-9B76-5BA66448191C}" type="presParOf" srcId="{886BF459-4BC7-B34E-9742-69CA4A005291}" destId="{E34D470B-AEA4-FF4A-A676-0E6D288B7110}" srcOrd="0" destOrd="0" presId="urn:microsoft.com/office/officeart/2016/7/layout/RepeatingBendingProcessNew"/>
    <dgm:cxn modelId="{27E3BCB8-8412-344C-B26B-1B1C1A7420EF}" type="presParOf" srcId="{A3472C53-C2AB-D648-B26B-69A6314FA409}" destId="{59283D8A-36BC-C841-BAE6-0B90C49F7CC4}" srcOrd="6" destOrd="0" presId="urn:microsoft.com/office/officeart/2016/7/layout/RepeatingBendingProcessNew"/>
    <dgm:cxn modelId="{0DDFA42D-FE63-4B4C-A300-27D8F0BBA9C2}" type="presParOf" srcId="{A3472C53-C2AB-D648-B26B-69A6314FA409}" destId="{CD033523-6609-CC44-B70F-C5BED53EA47E}" srcOrd="7" destOrd="0" presId="urn:microsoft.com/office/officeart/2016/7/layout/RepeatingBendingProcessNew"/>
    <dgm:cxn modelId="{1E2F48D1-40C1-E845-87FB-746921ECDEAC}" type="presParOf" srcId="{CD033523-6609-CC44-B70F-C5BED53EA47E}" destId="{69F3B3CD-A35C-1D47-A1C2-2ACE51151CFA}" srcOrd="0" destOrd="0" presId="urn:microsoft.com/office/officeart/2016/7/layout/RepeatingBendingProcessNew"/>
    <dgm:cxn modelId="{C4C5D34A-5F95-154C-9DD9-82A15CAEF850}" type="presParOf" srcId="{A3472C53-C2AB-D648-B26B-69A6314FA409}" destId="{7F2B4454-093A-AA48-9C1A-80C7BBFC0FF1}" srcOrd="8" destOrd="0" presId="urn:microsoft.com/office/officeart/2016/7/layout/RepeatingBendingProcessNew"/>
    <dgm:cxn modelId="{F7144737-29D2-2B44-86CA-DA1A47D9206D}" type="presParOf" srcId="{A3472C53-C2AB-D648-B26B-69A6314FA409}" destId="{179720FF-44D3-0E44-AF03-24A96AECB5AB}" srcOrd="9" destOrd="0" presId="urn:microsoft.com/office/officeart/2016/7/layout/RepeatingBendingProcessNew"/>
    <dgm:cxn modelId="{500DD5FF-A58A-7A40-ADC9-1C7BEFC252CA}" type="presParOf" srcId="{179720FF-44D3-0E44-AF03-24A96AECB5AB}" destId="{5EBA51D2-AAA4-864C-BDF3-F3EB8A6EE61E}" srcOrd="0" destOrd="0" presId="urn:microsoft.com/office/officeart/2016/7/layout/RepeatingBendingProcessNew"/>
    <dgm:cxn modelId="{9D0B3FF6-3D30-2541-8D14-E047103C39A5}" type="presParOf" srcId="{A3472C53-C2AB-D648-B26B-69A6314FA409}" destId="{575CCE81-E9BD-CD47-BEE0-F02F8C14AFFA}"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02887-6A7F-4D04-BB8B-6ED4EF2666F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7C03C4C-4656-47F5-AEA2-EA0556441AB2}">
      <dgm:prSet custT="1"/>
      <dgm:spPr/>
      <dgm:t>
        <a:bodyPr/>
        <a:lstStyle/>
        <a:p>
          <a:r>
            <a:rPr lang="en-GB" sz="2000" b="1" u="sng" dirty="0">
              <a:latin typeface="Arial" panose="020B0604020202020204" pitchFamily="34" charset="0"/>
              <a:cs typeface="Arial" panose="020B0604020202020204" pitchFamily="34" charset="0"/>
            </a:rPr>
            <a:t>Victim satisfaction</a:t>
          </a:r>
          <a:r>
            <a:rPr lang="en-GB" sz="20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dirty="0">
            <a:latin typeface="Arial" panose="020B0604020202020204" pitchFamily="34" charset="0"/>
            <a:cs typeface="Arial" panose="020B0604020202020204" pitchFamily="34" charset="0"/>
          </a:endParaRPr>
        </a:p>
      </dgm:t>
    </dgm:pt>
    <dgm:pt modelId="{932363F6-8D19-450C-B802-93154208F172}" type="parTrans" cxnId="{1C88C593-7C86-4BDB-AE91-DDBDDEF2C8CF}">
      <dgm:prSet/>
      <dgm:spPr/>
      <dgm:t>
        <a:bodyPr/>
        <a:lstStyle/>
        <a:p>
          <a:endParaRPr lang="en-US"/>
        </a:p>
      </dgm:t>
    </dgm:pt>
    <dgm:pt modelId="{BC15E69A-1A26-44DF-BC29-B4C2535C6D33}" type="sibTrans" cxnId="{1C88C593-7C86-4BDB-AE91-DDBDDEF2C8CF}">
      <dgm:prSet/>
      <dgm:spPr/>
      <dgm:t>
        <a:bodyPr/>
        <a:lstStyle/>
        <a:p>
          <a:endParaRPr lang="en-US"/>
        </a:p>
      </dgm:t>
    </dgm:pt>
    <dgm:pt modelId="{B76D595F-52A9-4445-B672-5EC5A9B5A786}">
      <dgm:prSet custT="1"/>
      <dgm:spPr/>
      <dgm:t>
        <a:bodyPr/>
        <a:lstStyle/>
        <a:p>
          <a:r>
            <a:rPr lang="en-GB" sz="2000" b="1" u="sng" dirty="0">
              <a:latin typeface="Arial" panose="020B0604020202020204" pitchFamily="34" charset="0"/>
              <a:cs typeface="Arial" panose="020B0604020202020204" pitchFamily="34" charset="0"/>
            </a:rPr>
            <a:t>Engagement with the perpetrator</a:t>
          </a:r>
          <a:r>
            <a:rPr lang="en-GB" sz="20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dirty="0">
            <a:latin typeface="Arial" panose="020B0604020202020204" pitchFamily="34" charset="0"/>
            <a:cs typeface="Arial" panose="020B0604020202020204" pitchFamily="34" charset="0"/>
          </a:endParaRPr>
        </a:p>
      </dgm:t>
    </dgm:pt>
    <dgm:pt modelId="{9B30BE30-8510-4CB8-8157-BE45CADF64A8}" type="parTrans" cxnId="{13E1FE94-16F7-4F82-8D47-ADD8AC15FD5D}">
      <dgm:prSet/>
      <dgm:spPr/>
      <dgm:t>
        <a:bodyPr/>
        <a:lstStyle/>
        <a:p>
          <a:endParaRPr lang="en-US"/>
        </a:p>
      </dgm:t>
    </dgm:pt>
    <dgm:pt modelId="{42DF11F3-9C17-41F9-B642-C6B98B9C9C53}" type="sibTrans" cxnId="{13E1FE94-16F7-4F82-8D47-ADD8AC15FD5D}">
      <dgm:prSet/>
      <dgm:spPr/>
      <dgm:t>
        <a:bodyPr/>
        <a:lstStyle/>
        <a:p>
          <a:endParaRPr lang="en-US"/>
        </a:p>
      </dgm:t>
    </dgm:pt>
    <dgm:pt modelId="{09E98418-F76B-40F3-9C47-A67F1ED678F8}">
      <dgm:prSet custT="1"/>
      <dgm:spPr/>
      <dgm:t>
        <a:bodyPr/>
        <a:lstStyle/>
        <a:p>
          <a:r>
            <a:rPr lang="en-GB" sz="2000" b="1" u="sng" dirty="0">
              <a:latin typeface="Arial" panose="020B0604020202020204" pitchFamily="34" charset="0"/>
              <a:cs typeface="Arial" panose="020B0604020202020204" pitchFamily="34" charset="0"/>
            </a:rPr>
            <a:t>Creation of community capital</a:t>
          </a:r>
          <a:r>
            <a:rPr lang="en-GB" sz="20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dirty="0">
            <a:latin typeface="Arial" panose="020B0604020202020204" pitchFamily="34" charset="0"/>
            <a:cs typeface="Arial" panose="020B0604020202020204" pitchFamily="34" charset="0"/>
          </a:endParaRPr>
        </a:p>
      </dgm:t>
    </dgm:pt>
    <dgm:pt modelId="{6C32D032-B9AF-45E8-9EB1-880DE2867D36}" type="parTrans" cxnId="{370F5F24-DAFA-4167-876A-46FB5A7D09D4}">
      <dgm:prSet/>
      <dgm:spPr/>
      <dgm:t>
        <a:bodyPr/>
        <a:lstStyle/>
        <a:p>
          <a:endParaRPr lang="en-US"/>
        </a:p>
      </dgm:t>
    </dgm:pt>
    <dgm:pt modelId="{F9B205F0-C877-4BCB-B209-D5D15BFEF8B1}" type="sibTrans" cxnId="{370F5F24-DAFA-4167-876A-46FB5A7D09D4}">
      <dgm:prSet/>
      <dgm:spPr/>
      <dgm:t>
        <a:bodyPr/>
        <a:lstStyle/>
        <a:p>
          <a:endParaRPr lang="en-US"/>
        </a:p>
      </dgm:t>
    </dgm:pt>
    <dgm:pt modelId="{B183C8BC-FF0F-4E4C-A3FA-A75268C6F11C}" type="pres">
      <dgm:prSet presAssocID="{29802887-6A7F-4D04-BB8B-6ED4EF2666F9}" presName="linear" presStyleCnt="0">
        <dgm:presLayoutVars>
          <dgm:animLvl val="lvl"/>
          <dgm:resizeHandles val="exact"/>
        </dgm:presLayoutVars>
      </dgm:prSet>
      <dgm:spPr/>
    </dgm:pt>
    <dgm:pt modelId="{55106C36-A29C-D941-98C8-864F5DA881E0}" type="pres">
      <dgm:prSet presAssocID="{D7C03C4C-4656-47F5-AEA2-EA0556441AB2}" presName="parentText" presStyleLbl="node1" presStyleIdx="0" presStyleCnt="3" custScaleY="131443">
        <dgm:presLayoutVars>
          <dgm:chMax val="0"/>
          <dgm:bulletEnabled val="1"/>
        </dgm:presLayoutVars>
      </dgm:prSet>
      <dgm:spPr/>
    </dgm:pt>
    <dgm:pt modelId="{7711AF52-0C9E-4C40-8C2C-CEC20D1204F1}" type="pres">
      <dgm:prSet presAssocID="{BC15E69A-1A26-44DF-BC29-B4C2535C6D33}" presName="spacer" presStyleCnt="0"/>
      <dgm:spPr/>
    </dgm:pt>
    <dgm:pt modelId="{40D90DE6-421C-6040-9701-278A1E4CB21E}" type="pres">
      <dgm:prSet presAssocID="{B76D595F-52A9-4445-B672-5EC5A9B5A786}" presName="parentText" presStyleLbl="node1" presStyleIdx="1" presStyleCnt="3" custScaleY="139646">
        <dgm:presLayoutVars>
          <dgm:chMax val="0"/>
          <dgm:bulletEnabled val="1"/>
        </dgm:presLayoutVars>
      </dgm:prSet>
      <dgm:spPr/>
    </dgm:pt>
    <dgm:pt modelId="{B2D6F6C0-05A8-6F4A-A5B3-BEB57F76B8D1}" type="pres">
      <dgm:prSet presAssocID="{42DF11F3-9C17-41F9-B642-C6B98B9C9C53}" presName="spacer" presStyleCnt="0"/>
      <dgm:spPr/>
    </dgm:pt>
    <dgm:pt modelId="{F4B23E9B-1A82-1F44-98CD-60115806FAD2}" type="pres">
      <dgm:prSet presAssocID="{09E98418-F76B-40F3-9C47-A67F1ED678F8}" presName="parentText" presStyleLbl="node1" presStyleIdx="2" presStyleCnt="3" custScaleY="128880">
        <dgm:presLayoutVars>
          <dgm:chMax val="0"/>
          <dgm:bulletEnabled val="1"/>
        </dgm:presLayoutVars>
      </dgm:prSet>
      <dgm:spPr/>
    </dgm:pt>
  </dgm:ptLst>
  <dgm:cxnLst>
    <dgm:cxn modelId="{91F07C02-14B2-4C45-BBC0-0C7B039B3C7C}" type="presOf" srcId="{B76D595F-52A9-4445-B672-5EC5A9B5A786}" destId="{40D90DE6-421C-6040-9701-278A1E4CB21E}" srcOrd="0" destOrd="0" presId="urn:microsoft.com/office/officeart/2005/8/layout/vList2"/>
    <dgm:cxn modelId="{B8773D03-8050-0247-AA3C-7F656DD76FCD}" type="presOf" srcId="{D7C03C4C-4656-47F5-AEA2-EA0556441AB2}" destId="{55106C36-A29C-D941-98C8-864F5DA881E0}" srcOrd="0" destOrd="0" presId="urn:microsoft.com/office/officeart/2005/8/layout/vList2"/>
    <dgm:cxn modelId="{477F0C22-4D33-8741-BBBF-81F20FD76B55}" type="presOf" srcId="{09E98418-F76B-40F3-9C47-A67F1ED678F8}" destId="{F4B23E9B-1A82-1F44-98CD-60115806FAD2}" srcOrd="0" destOrd="0" presId="urn:microsoft.com/office/officeart/2005/8/layout/vList2"/>
    <dgm:cxn modelId="{370F5F24-DAFA-4167-876A-46FB5A7D09D4}" srcId="{29802887-6A7F-4D04-BB8B-6ED4EF2666F9}" destId="{09E98418-F76B-40F3-9C47-A67F1ED678F8}" srcOrd="2" destOrd="0" parTransId="{6C32D032-B9AF-45E8-9EB1-880DE2867D36}" sibTransId="{F9B205F0-C877-4BCB-B209-D5D15BFEF8B1}"/>
    <dgm:cxn modelId="{1C88C593-7C86-4BDB-AE91-DDBDDEF2C8CF}" srcId="{29802887-6A7F-4D04-BB8B-6ED4EF2666F9}" destId="{D7C03C4C-4656-47F5-AEA2-EA0556441AB2}" srcOrd="0" destOrd="0" parTransId="{932363F6-8D19-450C-B802-93154208F172}" sibTransId="{BC15E69A-1A26-44DF-BC29-B4C2535C6D33}"/>
    <dgm:cxn modelId="{E1035D94-17B4-8F42-90F4-40A15A4F1125}" type="presOf" srcId="{29802887-6A7F-4D04-BB8B-6ED4EF2666F9}" destId="{B183C8BC-FF0F-4E4C-A3FA-A75268C6F11C}" srcOrd="0" destOrd="0" presId="urn:microsoft.com/office/officeart/2005/8/layout/vList2"/>
    <dgm:cxn modelId="{13E1FE94-16F7-4F82-8D47-ADD8AC15FD5D}" srcId="{29802887-6A7F-4D04-BB8B-6ED4EF2666F9}" destId="{B76D595F-52A9-4445-B672-5EC5A9B5A786}" srcOrd="1" destOrd="0" parTransId="{9B30BE30-8510-4CB8-8157-BE45CADF64A8}" sibTransId="{42DF11F3-9C17-41F9-B642-C6B98B9C9C53}"/>
    <dgm:cxn modelId="{8D044BF8-B6E1-F94D-8EE3-5E783FA540EA}" type="presParOf" srcId="{B183C8BC-FF0F-4E4C-A3FA-A75268C6F11C}" destId="{55106C36-A29C-D941-98C8-864F5DA881E0}" srcOrd="0" destOrd="0" presId="urn:microsoft.com/office/officeart/2005/8/layout/vList2"/>
    <dgm:cxn modelId="{19DD5A00-6C96-7D48-9724-0213D6454639}" type="presParOf" srcId="{B183C8BC-FF0F-4E4C-A3FA-A75268C6F11C}" destId="{7711AF52-0C9E-4C40-8C2C-CEC20D1204F1}" srcOrd="1" destOrd="0" presId="urn:microsoft.com/office/officeart/2005/8/layout/vList2"/>
    <dgm:cxn modelId="{9071F2BB-FB94-6C4F-89E1-22B026397C01}" type="presParOf" srcId="{B183C8BC-FF0F-4E4C-A3FA-A75268C6F11C}" destId="{40D90DE6-421C-6040-9701-278A1E4CB21E}" srcOrd="2" destOrd="0" presId="urn:microsoft.com/office/officeart/2005/8/layout/vList2"/>
    <dgm:cxn modelId="{D4B1FF8C-6F69-6F45-A5E5-68072E03F396}" type="presParOf" srcId="{B183C8BC-FF0F-4E4C-A3FA-A75268C6F11C}" destId="{B2D6F6C0-05A8-6F4A-A5B3-BEB57F76B8D1}" srcOrd="3" destOrd="0" presId="urn:microsoft.com/office/officeart/2005/8/layout/vList2"/>
    <dgm:cxn modelId="{E2776F71-243B-594B-AB95-215B1E5F850C}" type="presParOf" srcId="{B183C8BC-FF0F-4E4C-A3FA-A75268C6F11C}" destId="{F4B23E9B-1A82-1F44-98CD-60115806FA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DBF8582-B83F-4FE8-991B-53996C780EC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537339E-DE5E-49BD-9932-D635368D3563}">
      <dgm:prSet/>
      <dgm:spPr/>
      <dgm:t>
        <a:bodyPr/>
        <a:lstStyle/>
        <a:p>
          <a:r>
            <a:rPr lang="en-GB"/>
            <a:t>Direct or indirect restorative processes</a:t>
          </a:r>
          <a:endParaRPr lang="en-US"/>
        </a:p>
      </dgm:t>
    </dgm:pt>
    <dgm:pt modelId="{1474C1D5-AF5A-49D0-A7D2-B2BBFAC8A2EC}" type="parTrans" cxnId="{9C6D74EF-FD24-4F6D-B051-06F4474B2621}">
      <dgm:prSet/>
      <dgm:spPr/>
      <dgm:t>
        <a:bodyPr/>
        <a:lstStyle/>
        <a:p>
          <a:endParaRPr lang="en-US"/>
        </a:p>
      </dgm:t>
    </dgm:pt>
    <dgm:pt modelId="{28828380-0288-468B-83B2-F16B8E712B85}" type="sibTrans" cxnId="{9C6D74EF-FD24-4F6D-B051-06F4474B2621}">
      <dgm:prSet/>
      <dgm:spPr/>
      <dgm:t>
        <a:bodyPr/>
        <a:lstStyle/>
        <a:p>
          <a:endParaRPr lang="en-US"/>
        </a:p>
      </dgm:t>
    </dgm:pt>
    <dgm:pt modelId="{F4948D15-679B-4B21-9ED0-739E6DF1DB0D}">
      <dgm:prSet/>
      <dgm:spPr/>
      <dgm:t>
        <a:bodyPr/>
        <a:lstStyle/>
        <a:p>
          <a:r>
            <a:rPr lang="en-GB" dirty="0"/>
            <a:t>Community conferencing</a:t>
          </a:r>
          <a:endParaRPr lang="en-US" dirty="0"/>
        </a:p>
      </dgm:t>
    </dgm:pt>
    <dgm:pt modelId="{53D4FFE7-084C-4D8F-ADFB-2F0010CC4D9D}" type="parTrans" cxnId="{4AACF404-EE0E-4FFE-8A54-978D15FF1EB4}">
      <dgm:prSet/>
      <dgm:spPr/>
      <dgm:t>
        <a:bodyPr/>
        <a:lstStyle/>
        <a:p>
          <a:endParaRPr lang="en-US"/>
        </a:p>
      </dgm:t>
    </dgm:pt>
    <dgm:pt modelId="{F638605A-F1D0-4C5D-B4D9-D5DA10600AEC}" type="sibTrans" cxnId="{4AACF404-EE0E-4FFE-8A54-978D15FF1EB4}">
      <dgm:prSet/>
      <dgm:spPr/>
      <dgm:t>
        <a:bodyPr/>
        <a:lstStyle/>
        <a:p>
          <a:endParaRPr lang="en-US"/>
        </a:p>
      </dgm:t>
    </dgm:pt>
    <dgm:pt modelId="{E4D0B40B-5079-45B7-99AB-10FFB6413DD9}">
      <dgm:prSet/>
      <dgm:spPr/>
      <dgm:t>
        <a:bodyPr/>
        <a:lstStyle/>
        <a:p>
          <a:r>
            <a:rPr lang="en-GB"/>
            <a:t>Referral Order panels</a:t>
          </a:r>
          <a:endParaRPr lang="en-US"/>
        </a:p>
      </dgm:t>
    </dgm:pt>
    <dgm:pt modelId="{0AC10DAE-AC27-4345-AF2D-0452489B2217}" type="parTrans" cxnId="{4A20B571-0F66-41E0-8191-7B109B6D1EAE}">
      <dgm:prSet/>
      <dgm:spPr/>
      <dgm:t>
        <a:bodyPr/>
        <a:lstStyle/>
        <a:p>
          <a:endParaRPr lang="en-US"/>
        </a:p>
      </dgm:t>
    </dgm:pt>
    <dgm:pt modelId="{4CEF81DB-DC3A-4E5F-B7EC-D28DF10EC70E}" type="sibTrans" cxnId="{4A20B571-0F66-41E0-8191-7B109B6D1EAE}">
      <dgm:prSet/>
      <dgm:spPr/>
      <dgm:t>
        <a:bodyPr/>
        <a:lstStyle/>
        <a:p>
          <a:endParaRPr lang="en-US"/>
        </a:p>
      </dgm:t>
    </dgm:pt>
    <dgm:pt modelId="{D7CF2FDB-2020-4D73-B175-F2871BDFB678}">
      <dgm:prSet/>
      <dgm:spPr/>
      <dgm:t>
        <a:bodyPr/>
        <a:lstStyle/>
        <a:p>
          <a:r>
            <a:rPr lang="en-GB"/>
            <a:t>Mediation </a:t>
          </a:r>
          <a:endParaRPr lang="en-US"/>
        </a:p>
      </dgm:t>
    </dgm:pt>
    <dgm:pt modelId="{84B8A487-3CAB-41BF-A0BE-DC1FF2593D72}" type="parTrans" cxnId="{B85778C2-255F-4EBA-A113-DFF03C8FCE2C}">
      <dgm:prSet/>
      <dgm:spPr/>
      <dgm:t>
        <a:bodyPr/>
        <a:lstStyle/>
        <a:p>
          <a:endParaRPr lang="en-US"/>
        </a:p>
      </dgm:t>
    </dgm:pt>
    <dgm:pt modelId="{11CD3C66-35FD-4D24-80F7-8260C25A0582}" type="sibTrans" cxnId="{B85778C2-255F-4EBA-A113-DFF03C8FCE2C}">
      <dgm:prSet/>
      <dgm:spPr/>
      <dgm:t>
        <a:bodyPr/>
        <a:lstStyle/>
        <a:p>
          <a:endParaRPr lang="en-US"/>
        </a:p>
      </dgm:t>
    </dgm:pt>
    <dgm:pt modelId="{2F9E8783-FD60-374D-8F80-B16CE930243C}" type="pres">
      <dgm:prSet presAssocID="{1DBF8582-B83F-4FE8-991B-53996C780EC0}" presName="linear" presStyleCnt="0">
        <dgm:presLayoutVars>
          <dgm:animLvl val="lvl"/>
          <dgm:resizeHandles val="exact"/>
        </dgm:presLayoutVars>
      </dgm:prSet>
      <dgm:spPr/>
    </dgm:pt>
    <dgm:pt modelId="{43FE1DED-0671-2547-B127-EAE06EF0939C}" type="pres">
      <dgm:prSet presAssocID="{E537339E-DE5E-49BD-9932-D635368D3563}" presName="parentText" presStyleLbl="node1" presStyleIdx="0" presStyleCnt="4">
        <dgm:presLayoutVars>
          <dgm:chMax val="0"/>
          <dgm:bulletEnabled val="1"/>
        </dgm:presLayoutVars>
      </dgm:prSet>
      <dgm:spPr/>
    </dgm:pt>
    <dgm:pt modelId="{7107B530-D455-944C-AD36-768AFD52B3B3}" type="pres">
      <dgm:prSet presAssocID="{28828380-0288-468B-83B2-F16B8E712B85}" presName="spacer" presStyleCnt="0"/>
      <dgm:spPr/>
    </dgm:pt>
    <dgm:pt modelId="{44ED05F1-481F-C048-847B-37DBDDAC30E8}" type="pres">
      <dgm:prSet presAssocID="{F4948D15-679B-4B21-9ED0-739E6DF1DB0D}" presName="parentText" presStyleLbl="node1" presStyleIdx="1" presStyleCnt="4">
        <dgm:presLayoutVars>
          <dgm:chMax val="0"/>
          <dgm:bulletEnabled val="1"/>
        </dgm:presLayoutVars>
      </dgm:prSet>
      <dgm:spPr/>
    </dgm:pt>
    <dgm:pt modelId="{87A7D045-1657-6A43-9F59-54803525CF33}" type="pres">
      <dgm:prSet presAssocID="{F638605A-F1D0-4C5D-B4D9-D5DA10600AEC}" presName="spacer" presStyleCnt="0"/>
      <dgm:spPr/>
    </dgm:pt>
    <dgm:pt modelId="{F676D97E-E8AD-5348-8EBF-D9E4EF80DF95}" type="pres">
      <dgm:prSet presAssocID="{E4D0B40B-5079-45B7-99AB-10FFB6413DD9}" presName="parentText" presStyleLbl="node1" presStyleIdx="2" presStyleCnt="4">
        <dgm:presLayoutVars>
          <dgm:chMax val="0"/>
          <dgm:bulletEnabled val="1"/>
        </dgm:presLayoutVars>
      </dgm:prSet>
      <dgm:spPr/>
    </dgm:pt>
    <dgm:pt modelId="{4B90FEA6-77CB-3D40-BD14-C2BCBC9F6710}" type="pres">
      <dgm:prSet presAssocID="{4CEF81DB-DC3A-4E5F-B7EC-D28DF10EC70E}" presName="spacer" presStyleCnt="0"/>
      <dgm:spPr/>
    </dgm:pt>
    <dgm:pt modelId="{CC1ABE97-0494-4849-BED7-F29CE0D623A4}" type="pres">
      <dgm:prSet presAssocID="{D7CF2FDB-2020-4D73-B175-F2871BDFB678}" presName="parentText" presStyleLbl="node1" presStyleIdx="3" presStyleCnt="4">
        <dgm:presLayoutVars>
          <dgm:chMax val="0"/>
          <dgm:bulletEnabled val="1"/>
        </dgm:presLayoutVars>
      </dgm:prSet>
      <dgm:spPr/>
    </dgm:pt>
  </dgm:ptLst>
  <dgm:cxnLst>
    <dgm:cxn modelId="{4AACF404-EE0E-4FFE-8A54-978D15FF1EB4}" srcId="{1DBF8582-B83F-4FE8-991B-53996C780EC0}" destId="{F4948D15-679B-4B21-9ED0-739E6DF1DB0D}" srcOrd="1" destOrd="0" parTransId="{53D4FFE7-084C-4D8F-ADFB-2F0010CC4D9D}" sibTransId="{F638605A-F1D0-4C5D-B4D9-D5DA10600AEC}"/>
    <dgm:cxn modelId="{BCD68A2B-98E9-BD49-812C-1AD17BF3CC4C}" type="presOf" srcId="{F4948D15-679B-4B21-9ED0-739E6DF1DB0D}" destId="{44ED05F1-481F-C048-847B-37DBDDAC30E8}" srcOrd="0" destOrd="0" presId="urn:microsoft.com/office/officeart/2005/8/layout/vList2"/>
    <dgm:cxn modelId="{F510082F-702D-9E48-A90E-E22F8F7FD62F}" type="presOf" srcId="{D7CF2FDB-2020-4D73-B175-F2871BDFB678}" destId="{CC1ABE97-0494-4849-BED7-F29CE0D623A4}" srcOrd="0" destOrd="0" presId="urn:microsoft.com/office/officeart/2005/8/layout/vList2"/>
    <dgm:cxn modelId="{4A20B571-0F66-41E0-8191-7B109B6D1EAE}" srcId="{1DBF8582-B83F-4FE8-991B-53996C780EC0}" destId="{E4D0B40B-5079-45B7-99AB-10FFB6413DD9}" srcOrd="2" destOrd="0" parTransId="{0AC10DAE-AC27-4345-AF2D-0452489B2217}" sibTransId="{4CEF81DB-DC3A-4E5F-B7EC-D28DF10EC70E}"/>
    <dgm:cxn modelId="{F0C4E988-8325-8245-BFB8-0EC5FA69C3F1}" type="presOf" srcId="{1DBF8582-B83F-4FE8-991B-53996C780EC0}" destId="{2F9E8783-FD60-374D-8F80-B16CE930243C}" srcOrd="0" destOrd="0" presId="urn:microsoft.com/office/officeart/2005/8/layout/vList2"/>
    <dgm:cxn modelId="{6C7EC5AA-6363-834C-AE9F-6A085836E1AA}" type="presOf" srcId="{E4D0B40B-5079-45B7-99AB-10FFB6413DD9}" destId="{F676D97E-E8AD-5348-8EBF-D9E4EF80DF95}" srcOrd="0" destOrd="0" presId="urn:microsoft.com/office/officeart/2005/8/layout/vList2"/>
    <dgm:cxn modelId="{B85778C2-255F-4EBA-A113-DFF03C8FCE2C}" srcId="{1DBF8582-B83F-4FE8-991B-53996C780EC0}" destId="{D7CF2FDB-2020-4D73-B175-F2871BDFB678}" srcOrd="3" destOrd="0" parTransId="{84B8A487-3CAB-41BF-A0BE-DC1FF2593D72}" sibTransId="{11CD3C66-35FD-4D24-80F7-8260C25A0582}"/>
    <dgm:cxn modelId="{D2D7C2CC-7FA2-3540-9818-5EDDF007D35D}" type="presOf" srcId="{E537339E-DE5E-49BD-9932-D635368D3563}" destId="{43FE1DED-0671-2547-B127-EAE06EF0939C}" srcOrd="0" destOrd="0" presId="urn:microsoft.com/office/officeart/2005/8/layout/vList2"/>
    <dgm:cxn modelId="{9C6D74EF-FD24-4F6D-B051-06F4474B2621}" srcId="{1DBF8582-B83F-4FE8-991B-53996C780EC0}" destId="{E537339E-DE5E-49BD-9932-D635368D3563}" srcOrd="0" destOrd="0" parTransId="{1474C1D5-AF5A-49D0-A7D2-B2BBFAC8A2EC}" sibTransId="{28828380-0288-468B-83B2-F16B8E712B85}"/>
    <dgm:cxn modelId="{EB38CDBE-8384-1E41-9556-E9002D57CCC1}" type="presParOf" srcId="{2F9E8783-FD60-374D-8F80-B16CE930243C}" destId="{43FE1DED-0671-2547-B127-EAE06EF0939C}" srcOrd="0" destOrd="0" presId="urn:microsoft.com/office/officeart/2005/8/layout/vList2"/>
    <dgm:cxn modelId="{4B2746D0-D706-0449-8850-D69C8F490370}" type="presParOf" srcId="{2F9E8783-FD60-374D-8F80-B16CE930243C}" destId="{7107B530-D455-944C-AD36-768AFD52B3B3}" srcOrd="1" destOrd="0" presId="urn:microsoft.com/office/officeart/2005/8/layout/vList2"/>
    <dgm:cxn modelId="{996DFF57-C936-5B49-BDEF-99266A603144}" type="presParOf" srcId="{2F9E8783-FD60-374D-8F80-B16CE930243C}" destId="{44ED05F1-481F-C048-847B-37DBDDAC30E8}" srcOrd="2" destOrd="0" presId="urn:microsoft.com/office/officeart/2005/8/layout/vList2"/>
    <dgm:cxn modelId="{0CA9E90F-FE36-7A4C-84D9-D3BF9AA6C790}" type="presParOf" srcId="{2F9E8783-FD60-374D-8F80-B16CE930243C}" destId="{87A7D045-1657-6A43-9F59-54803525CF33}" srcOrd="3" destOrd="0" presId="urn:microsoft.com/office/officeart/2005/8/layout/vList2"/>
    <dgm:cxn modelId="{85AB0CE4-ABFE-1B4E-B831-8453CE36C422}" type="presParOf" srcId="{2F9E8783-FD60-374D-8F80-B16CE930243C}" destId="{F676D97E-E8AD-5348-8EBF-D9E4EF80DF95}" srcOrd="4" destOrd="0" presId="urn:microsoft.com/office/officeart/2005/8/layout/vList2"/>
    <dgm:cxn modelId="{15FD17E6-9F3B-0C4E-B857-EE8D2D02EBCD}" type="presParOf" srcId="{2F9E8783-FD60-374D-8F80-B16CE930243C}" destId="{4B90FEA6-77CB-3D40-BD14-C2BCBC9F6710}" srcOrd="5" destOrd="0" presId="urn:microsoft.com/office/officeart/2005/8/layout/vList2"/>
    <dgm:cxn modelId="{C2EE37F6-CCA9-A84A-8543-B2E3980061CF}" type="presParOf" srcId="{2F9E8783-FD60-374D-8F80-B16CE930243C}" destId="{CC1ABE97-0494-4849-BED7-F29CE0D623A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117AD6F-1163-49BC-9A21-DA36338AD3B4}"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4B60998E-4156-40B8-92AC-CD60CE8CE510}">
      <dgm:prSet/>
      <dgm:spPr/>
      <dgm:t>
        <a:bodyPr/>
        <a:lstStyle/>
        <a:p>
          <a:r>
            <a:rPr lang="en-GB" b="0" i="0"/>
            <a:t>Victim and offender</a:t>
          </a:r>
          <a:r>
            <a:rPr lang="en-GB"/>
            <a:t> </a:t>
          </a:r>
          <a:r>
            <a:rPr lang="en-GB" b="0" i="0"/>
            <a:t>communicate with one another  (G</a:t>
          </a:r>
          <a:r>
            <a:rPr lang="en-GB"/>
            <a:t>uided by a facilitator) </a:t>
          </a:r>
          <a:endParaRPr lang="en-US"/>
        </a:p>
      </dgm:t>
    </dgm:pt>
    <dgm:pt modelId="{40083FB9-B85E-4A17-AE4D-CF1D5B24DE3D}" type="parTrans" cxnId="{E4425CEF-9A9D-4C78-94D2-A5B9FF4FA733}">
      <dgm:prSet/>
      <dgm:spPr/>
      <dgm:t>
        <a:bodyPr/>
        <a:lstStyle/>
        <a:p>
          <a:endParaRPr lang="en-US"/>
        </a:p>
      </dgm:t>
    </dgm:pt>
    <dgm:pt modelId="{2DA4897D-4E59-498F-BCDF-2C4E435B8B0E}" type="sibTrans" cxnId="{E4425CEF-9A9D-4C78-94D2-A5B9FF4FA733}">
      <dgm:prSet/>
      <dgm:spPr/>
      <dgm:t>
        <a:bodyPr/>
        <a:lstStyle/>
        <a:p>
          <a:endParaRPr lang="en-US"/>
        </a:p>
      </dgm:t>
    </dgm:pt>
    <dgm:pt modelId="{B874AF7D-29B7-4AA1-9A1C-BD3FC701B4F7}">
      <dgm:prSet/>
      <dgm:spPr/>
      <dgm:t>
        <a:bodyPr/>
        <a:lstStyle/>
        <a:p>
          <a:r>
            <a:rPr lang="en-GB" b="0" i="0"/>
            <a:t>Additional people can be involved. I,e, supporters of the victim </a:t>
          </a:r>
          <a:r>
            <a:rPr lang="en-GB"/>
            <a:t>/</a:t>
          </a:r>
          <a:r>
            <a:rPr lang="en-GB" b="0" i="0"/>
            <a:t> perpetrators, and members of the wider community. </a:t>
          </a:r>
          <a:endParaRPr lang="en-US"/>
        </a:p>
      </dgm:t>
    </dgm:pt>
    <dgm:pt modelId="{4632BA37-08C4-4ECB-81AD-BE3D4A5F93EE}" type="parTrans" cxnId="{B5A26C1C-792A-4460-B001-12046A7BD074}">
      <dgm:prSet/>
      <dgm:spPr/>
      <dgm:t>
        <a:bodyPr/>
        <a:lstStyle/>
        <a:p>
          <a:endParaRPr lang="en-US"/>
        </a:p>
      </dgm:t>
    </dgm:pt>
    <dgm:pt modelId="{1DC2C0AF-5ED4-49CE-AB98-C8E53A447166}" type="sibTrans" cxnId="{B5A26C1C-792A-4460-B001-12046A7BD074}">
      <dgm:prSet/>
      <dgm:spPr/>
      <dgm:t>
        <a:bodyPr/>
        <a:lstStyle/>
        <a:p>
          <a:endParaRPr lang="en-US"/>
        </a:p>
      </dgm:t>
    </dgm:pt>
    <dgm:pt modelId="{E4BDB5A5-5E6B-4EE8-84AD-4B3BA57C0E07}">
      <dgm:prSet/>
      <dgm:spPr/>
      <dgm:t>
        <a:bodyPr/>
        <a:lstStyle/>
        <a:p>
          <a:r>
            <a:rPr lang="en-GB" b="0" i="0" dirty="0"/>
            <a:t>Direct face-to-face </a:t>
          </a:r>
        </a:p>
        <a:p>
          <a:r>
            <a:rPr lang="en-GB" b="0" i="0" dirty="0"/>
            <a:t>meeting</a:t>
          </a:r>
          <a:endParaRPr lang="en-US" dirty="0"/>
        </a:p>
      </dgm:t>
    </dgm:pt>
    <dgm:pt modelId="{54DBC844-21B6-4D27-AA60-DCE0FBB72409}" type="parTrans" cxnId="{98DE92BA-F420-4C0A-9FAE-C31CFFAB42A7}">
      <dgm:prSet/>
      <dgm:spPr/>
      <dgm:t>
        <a:bodyPr/>
        <a:lstStyle/>
        <a:p>
          <a:endParaRPr lang="en-US"/>
        </a:p>
      </dgm:t>
    </dgm:pt>
    <dgm:pt modelId="{70A3EC93-F4A2-4C59-BFA9-35C99D319CD3}" type="sibTrans" cxnId="{98DE92BA-F420-4C0A-9FAE-C31CFFAB42A7}">
      <dgm:prSet/>
      <dgm:spPr/>
      <dgm:t>
        <a:bodyPr/>
        <a:lstStyle/>
        <a:p>
          <a:endParaRPr lang="en-US"/>
        </a:p>
      </dgm:t>
    </dgm:pt>
    <dgm:pt modelId="{0CD57537-EE79-41FC-AC07-FCACCBF7F128}">
      <dgm:prSet/>
      <dgm:spPr/>
      <dgm:t>
        <a:bodyPr/>
        <a:lstStyle/>
        <a:p>
          <a:r>
            <a:rPr lang="en-GB" b="0" i="0" dirty="0"/>
            <a:t>Conference - when several people are involved</a:t>
          </a:r>
          <a:endParaRPr lang="en-US" dirty="0"/>
        </a:p>
      </dgm:t>
    </dgm:pt>
    <dgm:pt modelId="{B7FF0E6D-EFD2-43A6-9B8A-646C8E90B08F}" type="parTrans" cxnId="{5C3666C3-1EC6-4398-88F7-0BE6A05CB6E3}">
      <dgm:prSet/>
      <dgm:spPr/>
      <dgm:t>
        <a:bodyPr/>
        <a:lstStyle/>
        <a:p>
          <a:endParaRPr lang="en-US"/>
        </a:p>
      </dgm:t>
    </dgm:pt>
    <dgm:pt modelId="{459BD06D-0B24-462C-B022-4EB6A5690E0A}" type="sibTrans" cxnId="{5C3666C3-1EC6-4398-88F7-0BE6A05CB6E3}">
      <dgm:prSet/>
      <dgm:spPr/>
      <dgm:t>
        <a:bodyPr/>
        <a:lstStyle/>
        <a:p>
          <a:endParaRPr lang="en-US"/>
        </a:p>
      </dgm:t>
    </dgm:pt>
    <dgm:pt modelId="{3EEE0CE3-16DF-4853-A2D9-A7E014D1CA7F}">
      <dgm:prSet/>
      <dgm:spPr/>
      <dgm:t>
        <a:bodyPr/>
        <a:lstStyle/>
        <a:p>
          <a:r>
            <a:rPr lang="en-GB"/>
            <a:t>I</a:t>
          </a:r>
          <a:r>
            <a:rPr lang="en-GB" b="0" i="0"/>
            <a:t>ndirectly with </a:t>
          </a:r>
          <a:r>
            <a:rPr lang="en-GB"/>
            <a:t>a</a:t>
          </a:r>
          <a:r>
            <a:rPr lang="en-GB" b="0" i="0"/>
            <a:t> facilitator acting as 'go between’ </a:t>
          </a:r>
          <a:r>
            <a:rPr lang="en-GB"/>
            <a:t>aka</a:t>
          </a:r>
          <a:r>
            <a:rPr lang="en-GB" b="0" i="0"/>
            <a:t> 'shuttle mediation’. </a:t>
          </a:r>
          <a:endParaRPr lang="en-US"/>
        </a:p>
      </dgm:t>
    </dgm:pt>
    <dgm:pt modelId="{EF1CDC4F-13D9-462B-9631-E5A3383FB05F}" type="parTrans" cxnId="{23A546F6-F1B3-400E-84A0-BBA66DAAFA62}">
      <dgm:prSet/>
      <dgm:spPr/>
      <dgm:t>
        <a:bodyPr/>
        <a:lstStyle/>
        <a:p>
          <a:endParaRPr lang="en-US"/>
        </a:p>
      </dgm:t>
    </dgm:pt>
    <dgm:pt modelId="{45F0251C-CEBC-4005-BCD7-E7A7CC86F099}" type="sibTrans" cxnId="{23A546F6-F1B3-400E-84A0-BBA66DAAFA62}">
      <dgm:prSet/>
      <dgm:spPr/>
      <dgm:t>
        <a:bodyPr/>
        <a:lstStyle/>
        <a:p>
          <a:endParaRPr lang="en-US"/>
        </a:p>
      </dgm:t>
    </dgm:pt>
    <dgm:pt modelId="{E2A4F6B4-0C97-43CF-BA18-8E1AC4902D4B}">
      <dgm:prSet/>
      <dgm:spPr/>
      <dgm:t>
        <a:bodyPr/>
        <a:lstStyle/>
        <a:p>
          <a:r>
            <a:rPr lang="en-GB" b="0" i="0"/>
            <a:t>How best to repair the harm caused and a rehabilitative programme may be agreed.</a:t>
          </a:r>
          <a:endParaRPr lang="en-US"/>
        </a:p>
      </dgm:t>
    </dgm:pt>
    <dgm:pt modelId="{9F533651-12BD-4583-B7EB-F3D1A12C5F94}" type="parTrans" cxnId="{B89B7D25-89E2-4FB1-A4DB-3C50B1871001}">
      <dgm:prSet/>
      <dgm:spPr/>
      <dgm:t>
        <a:bodyPr/>
        <a:lstStyle/>
        <a:p>
          <a:endParaRPr lang="en-US"/>
        </a:p>
      </dgm:t>
    </dgm:pt>
    <dgm:pt modelId="{FBDB403F-F5AA-4B78-82C5-51E34D0CA7EB}" type="sibTrans" cxnId="{B89B7D25-89E2-4FB1-A4DB-3C50B1871001}">
      <dgm:prSet/>
      <dgm:spPr/>
      <dgm:t>
        <a:bodyPr/>
        <a:lstStyle/>
        <a:p>
          <a:endParaRPr lang="en-US"/>
        </a:p>
      </dgm:t>
    </dgm:pt>
    <dgm:pt modelId="{45AE6D96-B7B5-1C45-9EB6-E941D9C6A8D9}" type="pres">
      <dgm:prSet presAssocID="{9117AD6F-1163-49BC-9A21-DA36338AD3B4}" presName="diagram" presStyleCnt="0">
        <dgm:presLayoutVars>
          <dgm:dir/>
          <dgm:resizeHandles val="exact"/>
        </dgm:presLayoutVars>
      </dgm:prSet>
      <dgm:spPr/>
    </dgm:pt>
    <dgm:pt modelId="{7B0EF57F-011D-D84F-A1F5-BEE56C3B4EB5}" type="pres">
      <dgm:prSet presAssocID="{4B60998E-4156-40B8-92AC-CD60CE8CE510}" presName="node" presStyleLbl="node1" presStyleIdx="0" presStyleCnt="6">
        <dgm:presLayoutVars>
          <dgm:bulletEnabled val="1"/>
        </dgm:presLayoutVars>
      </dgm:prSet>
      <dgm:spPr/>
    </dgm:pt>
    <dgm:pt modelId="{89E073A9-DF06-6D42-AF1C-49286015B2EA}" type="pres">
      <dgm:prSet presAssocID="{2DA4897D-4E59-498F-BCDF-2C4E435B8B0E}" presName="sibTrans" presStyleCnt="0"/>
      <dgm:spPr/>
    </dgm:pt>
    <dgm:pt modelId="{3CD5C0AE-B139-C54C-8342-6135B369C9FC}" type="pres">
      <dgm:prSet presAssocID="{B874AF7D-29B7-4AA1-9A1C-BD3FC701B4F7}" presName="node" presStyleLbl="node1" presStyleIdx="1" presStyleCnt="6">
        <dgm:presLayoutVars>
          <dgm:bulletEnabled val="1"/>
        </dgm:presLayoutVars>
      </dgm:prSet>
      <dgm:spPr/>
    </dgm:pt>
    <dgm:pt modelId="{958289D9-40A8-0E42-8488-947662FC295E}" type="pres">
      <dgm:prSet presAssocID="{1DC2C0AF-5ED4-49CE-AB98-C8E53A447166}" presName="sibTrans" presStyleCnt="0"/>
      <dgm:spPr/>
    </dgm:pt>
    <dgm:pt modelId="{09D8286D-1056-BC44-AD5B-BDFA9FFA5511}" type="pres">
      <dgm:prSet presAssocID="{E4BDB5A5-5E6B-4EE8-84AD-4B3BA57C0E07}" presName="node" presStyleLbl="node1" presStyleIdx="2" presStyleCnt="6">
        <dgm:presLayoutVars>
          <dgm:bulletEnabled val="1"/>
        </dgm:presLayoutVars>
      </dgm:prSet>
      <dgm:spPr/>
    </dgm:pt>
    <dgm:pt modelId="{93C87896-E3DA-9A43-B4B5-BC945B5548B1}" type="pres">
      <dgm:prSet presAssocID="{70A3EC93-F4A2-4C59-BFA9-35C99D319CD3}" presName="sibTrans" presStyleCnt="0"/>
      <dgm:spPr/>
    </dgm:pt>
    <dgm:pt modelId="{CBB25445-2C1F-6643-94EF-F6334CECC688}" type="pres">
      <dgm:prSet presAssocID="{0CD57537-EE79-41FC-AC07-FCACCBF7F128}" presName="node" presStyleLbl="node1" presStyleIdx="3" presStyleCnt="6">
        <dgm:presLayoutVars>
          <dgm:bulletEnabled val="1"/>
        </dgm:presLayoutVars>
      </dgm:prSet>
      <dgm:spPr/>
    </dgm:pt>
    <dgm:pt modelId="{F5CF0671-7500-6041-9F9D-DC077764B6C8}" type="pres">
      <dgm:prSet presAssocID="{459BD06D-0B24-462C-B022-4EB6A5690E0A}" presName="sibTrans" presStyleCnt="0"/>
      <dgm:spPr/>
    </dgm:pt>
    <dgm:pt modelId="{F22BD81C-C370-A647-965F-21B844C831D8}" type="pres">
      <dgm:prSet presAssocID="{3EEE0CE3-16DF-4853-A2D9-A7E014D1CA7F}" presName="node" presStyleLbl="node1" presStyleIdx="4" presStyleCnt="6">
        <dgm:presLayoutVars>
          <dgm:bulletEnabled val="1"/>
        </dgm:presLayoutVars>
      </dgm:prSet>
      <dgm:spPr/>
    </dgm:pt>
    <dgm:pt modelId="{43D87724-EACC-934C-877E-AF2E43D4C3F2}" type="pres">
      <dgm:prSet presAssocID="{45F0251C-CEBC-4005-BCD7-E7A7CC86F099}" presName="sibTrans" presStyleCnt="0"/>
      <dgm:spPr/>
    </dgm:pt>
    <dgm:pt modelId="{ED7C9A43-4666-3742-9439-C2C16141CE17}" type="pres">
      <dgm:prSet presAssocID="{E2A4F6B4-0C97-43CF-BA18-8E1AC4902D4B}" presName="node" presStyleLbl="node1" presStyleIdx="5" presStyleCnt="6">
        <dgm:presLayoutVars>
          <dgm:bulletEnabled val="1"/>
        </dgm:presLayoutVars>
      </dgm:prSet>
      <dgm:spPr/>
    </dgm:pt>
  </dgm:ptLst>
  <dgm:cxnLst>
    <dgm:cxn modelId="{88399719-4F39-864B-8D21-9AB6AF517EA9}" type="presOf" srcId="{3EEE0CE3-16DF-4853-A2D9-A7E014D1CA7F}" destId="{F22BD81C-C370-A647-965F-21B844C831D8}" srcOrd="0" destOrd="0" presId="urn:microsoft.com/office/officeart/2005/8/layout/default"/>
    <dgm:cxn modelId="{B5A26C1C-792A-4460-B001-12046A7BD074}" srcId="{9117AD6F-1163-49BC-9A21-DA36338AD3B4}" destId="{B874AF7D-29B7-4AA1-9A1C-BD3FC701B4F7}" srcOrd="1" destOrd="0" parTransId="{4632BA37-08C4-4ECB-81AD-BE3D4A5F93EE}" sibTransId="{1DC2C0AF-5ED4-49CE-AB98-C8E53A447166}"/>
    <dgm:cxn modelId="{CCF16C1F-ED84-9C4A-8CB5-3A84D45B171D}" type="presOf" srcId="{B874AF7D-29B7-4AA1-9A1C-BD3FC701B4F7}" destId="{3CD5C0AE-B139-C54C-8342-6135B369C9FC}" srcOrd="0" destOrd="0" presId="urn:microsoft.com/office/officeart/2005/8/layout/default"/>
    <dgm:cxn modelId="{B89B7D25-89E2-4FB1-A4DB-3C50B1871001}" srcId="{9117AD6F-1163-49BC-9A21-DA36338AD3B4}" destId="{E2A4F6B4-0C97-43CF-BA18-8E1AC4902D4B}" srcOrd="5" destOrd="0" parTransId="{9F533651-12BD-4583-B7EB-F3D1A12C5F94}" sibTransId="{FBDB403F-F5AA-4B78-82C5-51E34D0CA7EB}"/>
    <dgm:cxn modelId="{716AB439-4485-C44C-99E0-174959282DB2}" type="presOf" srcId="{9117AD6F-1163-49BC-9A21-DA36338AD3B4}" destId="{45AE6D96-B7B5-1C45-9EB6-E941D9C6A8D9}" srcOrd="0" destOrd="0" presId="urn:microsoft.com/office/officeart/2005/8/layout/default"/>
    <dgm:cxn modelId="{1C7AC44B-355C-7142-8C3E-08CC4A9B7042}" type="presOf" srcId="{4B60998E-4156-40B8-92AC-CD60CE8CE510}" destId="{7B0EF57F-011D-D84F-A1F5-BEE56C3B4EB5}" srcOrd="0" destOrd="0" presId="urn:microsoft.com/office/officeart/2005/8/layout/default"/>
    <dgm:cxn modelId="{3528947F-1F24-AB4D-A7DA-D2E32899D494}" type="presOf" srcId="{E2A4F6B4-0C97-43CF-BA18-8E1AC4902D4B}" destId="{ED7C9A43-4666-3742-9439-C2C16141CE17}" srcOrd="0" destOrd="0" presId="urn:microsoft.com/office/officeart/2005/8/layout/default"/>
    <dgm:cxn modelId="{98DE92BA-F420-4C0A-9FAE-C31CFFAB42A7}" srcId="{9117AD6F-1163-49BC-9A21-DA36338AD3B4}" destId="{E4BDB5A5-5E6B-4EE8-84AD-4B3BA57C0E07}" srcOrd="2" destOrd="0" parTransId="{54DBC844-21B6-4D27-AA60-DCE0FBB72409}" sibTransId="{70A3EC93-F4A2-4C59-BFA9-35C99D319CD3}"/>
    <dgm:cxn modelId="{5C3666C3-1EC6-4398-88F7-0BE6A05CB6E3}" srcId="{9117AD6F-1163-49BC-9A21-DA36338AD3B4}" destId="{0CD57537-EE79-41FC-AC07-FCACCBF7F128}" srcOrd="3" destOrd="0" parTransId="{B7FF0E6D-EFD2-43A6-9B8A-646C8E90B08F}" sibTransId="{459BD06D-0B24-462C-B022-4EB6A5690E0A}"/>
    <dgm:cxn modelId="{E99F2FD1-F302-454D-AF9C-BAE651F59EEE}" type="presOf" srcId="{E4BDB5A5-5E6B-4EE8-84AD-4B3BA57C0E07}" destId="{09D8286D-1056-BC44-AD5B-BDFA9FFA5511}" srcOrd="0" destOrd="0" presId="urn:microsoft.com/office/officeart/2005/8/layout/default"/>
    <dgm:cxn modelId="{E4425CEF-9A9D-4C78-94D2-A5B9FF4FA733}" srcId="{9117AD6F-1163-49BC-9A21-DA36338AD3B4}" destId="{4B60998E-4156-40B8-92AC-CD60CE8CE510}" srcOrd="0" destOrd="0" parTransId="{40083FB9-B85E-4A17-AE4D-CF1D5B24DE3D}" sibTransId="{2DA4897D-4E59-498F-BCDF-2C4E435B8B0E}"/>
    <dgm:cxn modelId="{F4D6D8F2-F1C8-2947-A91D-A3552B3301F9}" type="presOf" srcId="{0CD57537-EE79-41FC-AC07-FCACCBF7F128}" destId="{CBB25445-2C1F-6643-94EF-F6334CECC688}" srcOrd="0" destOrd="0" presId="urn:microsoft.com/office/officeart/2005/8/layout/default"/>
    <dgm:cxn modelId="{23A546F6-F1B3-400E-84A0-BBA66DAAFA62}" srcId="{9117AD6F-1163-49BC-9A21-DA36338AD3B4}" destId="{3EEE0CE3-16DF-4853-A2D9-A7E014D1CA7F}" srcOrd="4" destOrd="0" parTransId="{EF1CDC4F-13D9-462B-9631-E5A3383FB05F}" sibTransId="{45F0251C-CEBC-4005-BCD7-E7A7CC86F099}"/>
    <dgm:cxn modelId="{959FCFD6-BCF1-F547-A06B-A9F4D654146E}" type="presParOf" srcId="{45AE6D96-B7B5-1C45-9EB6-E941D9C6A8D9}" destId="{7B0EF57F-011D-D84F-A1F5-BEE56C3B4EB5}" srcOrd="0" destOrd="0" presId="urn:microsoft.com/office/officeart/2005/8/layout/default"/>
    <dgm:cxn modelId="{22754D83-B4D0-B141-92D4-504559BB8360}" type="presParOf" srcId="{45AE6D96-B7B5-1C45-9EB6-E941D9C6A8D9}" destId="{89E073A9-DF06-6D42-AF1C-49286015B2EA}" srcOrd="1" destOrd="0" presId="urn:microsoft.com/office/officeart/2005/8/layout/default"/>
    <dgm:cxn modelId="{FAAAAD88-CE0F-8442-9851-070D489AD1F4}" type="presParOf" srcId="{45AE6D96-B7B5-1C45-9EB6-E941D9C6A8D9}" destId="{3CD5C0AE-B139-C54C-8342-6135B369C9FC}" srcOrd="2" destOrd="0" presId="urn:microsoft.com/office/officeart/2005/8/layout/default"/>
    <dgm:cxn modelId="{41CE95E7-23C6-8E46-A436-23FD0E156FBE}" type="presParOf" srcId="{45AE6D96-B7B5-1C45-9EB6-E941D9C6A8D9}" destId="{958289D9-40A8-0E42-8488-947662FC295E}" srcOrd="3" destOrd="0" presId="urn:microsoft.com/office/officeart/2005/8/layout/default"/>
    <dgm:cxn modelId="{C92B4A35-260E-8C48-8314-9FE7D21F57D7}" type="presParOf" srcId="{45AE6D96-B7B5-1C45-9EB6-E941D9C6A8D9}" destId="{09D8286D-1056-BC44-AD5B-BDFA9FFA5511}" srcOrd="4" destOrd="0" presId="urn:microsoft.com/office/officeart/2005/8/layout/default"/>
    <dgm:cxn modelId="{44815642-C9BE-FC46-B8A9-251360AEE9F6}" type="presParOf" srcId="{45AE6D96-B7B5-1C45-9EB6-E941D9C6A8D9}" destId="{93C87896-E3DA-9A43-B4B5-BC945B5548B1}" srcOrd="5" destOrd="0" presId="urn:microsoft.com/office/officeart/2005/8/layout/default"/>
    <dgm:cxn modelId="{9BB3F2F7-61CC-A04A-B6E0-16E5FCC8BE43}" type="presParOf" srcId="{45AE6D96-B7B5-1C45-9EB6-E941D9C6A8D9}" destId="{CBB25445-2C1F-6643-94EF-F6334CECC688}" srcOrd="6" destOrd="0" presId="urn:microsoft.com/office/officeart/2005/8/layout/default"/>
    <dgm:cxn modelId="{F5FF5689-46C6-9A40-A045-2BA058874A46}" type="presParOf" srcId="{45AE6D96-B7B5-1C45-9EB6-E941D9C6A8D9}" destId="{F5CF0671-7500-6041-9F9D-DC077764B6C8}" srcOrd="7" destOrd="0" presId="urn:microsoft.com/office/officeart/2005/8/layout/default"/>
    <dgm:cxn modelId="{AF4233C1-69E0-4144-AB64-BB1A7C1C5C26}" type="presParOf" srcId="{45AE6D96-B7B5-1C45-9EB6-E941D9C6A8D9}" destId="{F22BD81C-C370-A647-965F-21B844C831D8}" srcOrd="8" destOrd="0" presId="urn:microsoft.com/office/officeart/2005/8/layout/default"/>
    <dgm:cxn modelId="{89C2CCE5-C096-7F4D-9609-7407185B7A44}" type="presParOf" srcId="{45AE6D96-B7B5-1C45-9EB6-E941D9C6A8D9}" destId="{43D87724-EACC-934C-877E-AF2E43D4C3F2}" srcOrd="9" destOrd="0" presId="urn:microsoft.com/office/officeart/2005/8/layout/default"/>
    <dgm:cxn modelId="{D1602E66-B329-9940-99D3-FA3742C4AACA}" type="presParOf" srcId="{45AE6D96-B7B5-1C45-9EB6-E941D9C6A8D9}" destId="{ED7C9A43-4666-3742-9439-C2C16141CE1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B282E41-5080-42EC-842C-EFA1B71B89EF}"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EA7E96E2-2490-4ACB-8427-EFD2E7D69B06}">
      <dgm:prSet/>
      <dgm:spPr/>
      <dgm:t>
        <a:bodyPr/>
        <a:lstStyle/>
        <a:p>
          <a:r>
            <a:rPr lang="en-GB"/>
            <a:t>A</a:t>
          </a:r>
          <a:r>
            <a:rPr lang="en-GB" b="0" i="0"/>
            <a:t> large-scale conference </a:t>
          </a:r>
          <a:endParaRPr lang="en-US"/>
        </a:p>
      </dgm:t>
    </dgm:pt>
    <dgm:pt modelId="{C4C0F97A-5749-4F17-A1AA-FCE068356809}" type="parTrans" cxnId="{CB2CAF19-B158-440A-8CAE-6096E69B5BED}">
      <dgm:prSet/>
      <dgm:spPr/>
      <dgm:t>
        <a:bodyPr/>
        <a:lstStyle/>
        <a:p>
          <a:endParaRPr lang="en-US"/>
        </a:p>
      </dgm:t>
    </dgm:pt>
    <dgm:pt modelId="{B5BF050F-8AF3-4901-B04B-9B4648AF94CD}" type="sibTrans" cxnId="{CB2CAF19-B158-440A-8CAE-6096E69B5BED}">
      <dgm:prSet/>
      <dgm:spPr/>
      <dgm:t>
        <a:bodyPr/>
        <a:lstStyle/>
        <a:p>
          <a:endParaRPr lang="en-US"/>
        </a:p>
      </dgm:t>
    </dgm:pt>
    <dgm:pt modelId="{E2C785ED-5A98-4C15-B644-894A6D320EA0}">
      <dgm:prSet/>
      <dgm:spPr/>
      <dgm:t>
        <a:bodyPr/>
        <a:lstStyle/>
        <a:p>
          <a:r>
            <a:rPr lang="en-GB" dirty="0"/>
            <a:t>U</a:t>
          </a:r>
          <a:r>
            <a:rPr lang="en-GB" b="0" i="0" dirty="0"/>
            <a:t>seful at resolving issues such as anti-social behaviour</a:t>
          </a:r>
          <a:endParaRPr lang="en-US" dirty="0"/>
        </a:p>
      </dgm:t>
    </dgm:pt>
    <dgm:pt modelId="{325023D7-99DE-40DD-9CC2-CEF702E697D2}" type="parTrans" cxnId="{E3FD7ECA-7F94-4D03-BFF0-76155863419B}">
      <dgm:prSet/>
      <dgm:spPr/>
      <dgm:t>
        <a:bodyPr/>
        <a:lstStyle/>
        <a:p>
          <a:endParaRPr lang="en-US"/>
        </a:p>
      </dgm:t>
    </dgm:pt>
    <dgm:pt modelId="{66347CE0-FD20-4981-BA7E-3D92D462E311}" type="sibTrans" cxnId="{E3FD7ECA-7F94-4D03-BFF0-76155863419B}">
      <dgm:prSet/>
      <dgm:spPr/>
      <dgm:t>
        <a:bodyPr/>
        <a:lstStyle/>
        <a:p>
          <a:endParaRPr lang="en-US"/>
        </a:p>
      </dgm:t>
    </dgm:pt>
    <dgm:pt modelId="{CB87FFE6-63F3-4BEE-A68C-890DBD92D1E4}">
      <dgm:prSet/>
      <dgm:spPr/>
      <dgm:t>
        <a:bodyPr/>
        <a:lstStyle/>
        <a:p>
          <a:r>
            <a:rPr lang="en-GB"/>
            <a:t>To deal </a:t>
          </a:r>
          <a:r>
            <a:rPr lang="en-GB" b="0" i="0"/>
            <a:t>with a large number of participants – I.e,  local community members, several victims and perpetrators. </a:t>
          </a:r>
          <a:endParaRPr lang="en-US"/>
        </a:p>
      </dgm:t>
    </dgm:pt>
    <dgm:pt modelId="{BC08082F-FA42-4F15-833B-C07042BD53B4}" type="parTrans" cxnId="{B654FDDA-D802-43ED-8935-4557189CBCBB}">
      <dgm:prSet/>
      <dgm:spPr/>
      <dgm:t>
        <a:bodyPr/>
        <a:lstStyle/>
        <a:p>
          <a:endParaRPr lang="en-US"/>
        </a:p>
      </dgm:t>
    </dgm:pt>
    <dgm:pt modelId="{91F70B6E-67F3-43A7-80C2-EF3A602AC5BE}" type="sibTrans" cxnId="{B654FDDA-D802-43ED-8935-4557189CBCBB}">
      <dgm:prSet/>
      <dgm:spPr/>
      <dgm:t>
        <a:bodyPr/>
        <a:lstStyle/>
        <a:p>
          <a:endParaRPr lang="en-US"/>
        </a:p>
      </dgm:t>
    </dgm:pt>
    <dgm:pt modelId="{DE33FD46-F966-41CF-8B31-EFF15235744D}">
      <dgm:prSet/>
      <dgm:spPr/>
      <dgm:t>
        <a:bodyPr/>
        <a:lstStyle/>
        <a:p>
          <a:r>
            <a:rPr lang="en-GB" b="0" i="0"/>
            <a:t>Sometimes the community as a whole is often the victim. </a:t>
          </a:r>
          <a:endParaRPr lang="en-US"/>
        </a:p>
      </dgm:t>
    </dgm:pt>
    <dgm:pt modelId="{FBA30B50-7BC2-446E-8AEF-D7037FAF0E2A}" type="parTrans" cxnId="{706A7C8D-D668-4F39-A6E9-86955A698F01}">
      <dgm:prSet/>
      <dgm:spPr/>
      <dgm:t>
        <a:bodyPr/>
        <a:lstStyle/>
        <a:p>
          <a:endParaRPr lang="en-US"/>
        </a:p>
      </dgm:t>
    </dgm:pt>
    <dgm:pt modelId="{D0B5F8BF-8979-4D38-B098-06660D6FDF3B}" type="sibTrans" cxnId="{706A7C8D-D668-4F39-A6E9-86955A698F01}">
      <dgm:prSet/>
      <dgm:spPr/>
      <dgm:t>
        <a:bodyPr/>
        <a:lstStyle/>
        <a:p>
          <a:endParaRPr lang="en-US"/>
        </a:p>
      </dgm:t>
    </dgm:pt>
    <dgm:pt modelId="{E3C368FD-5D91-4E67-8E92-45DA3E2B9DB6}">
      <dgm:prSet/>
      <dgm:spPr/>
      <dgm:t>
        <a:bodyPr/>
        <a:lstStyle/>
        <a:p>
          <a:r>
            <a:rPr lang="en-GB" b="0" i="0"/>
            <a:t>Similar to community problem solving meetings. However, process focuses on the harm caused and its resolution.</a:t>
          </a:r>
          <a:endParaRPr lang="en-US"/>
        </a:p>
      </dgm:t>
    </dgm:pt>
    <dgm:pt modelId="{7E3E619C-122D-40FC-A62C-F92D58B2AB70}" type="parTrans" cxnId="{801ACFFE-105B-4192-8370-262D8015AAF7}">
      <dgm:prSet/>
      <dgm:spPr/>
      <dgm:t>
        <a:bodyPr/>
        <a:lstStyle/>
        <a:p>
          <a:endParaRPr lang="en-US"/>
        </a:p>
      </dgm:t>
    </dgm:pt>
    <dgm:pt modelId="{2AD023FB-741F-4658-A805-8C39E1A71214}" type="sibTrans" cxnId="{801ACFFE-105B-4192-8370-262D8015AAF7}">
      <dgm:prSet/>
      <dgm:spPr/>
      <dgm:t>
        <a:bodyPr/>
        <a:lstStyle/>
        <a:p>
          <a:endParaRPr lang="en-US"/>
        </a:p>
      </dgm:t>
    </dgm:pt>
    <dgm:pt modelId="{4C1EE21B-C2BF-9649-8D29-C32B181A3C86}" type="pres">
      <dgm:prSet presAssocID="{8B282E41-5080-42EC-842C-EFA1B71B89EF}" presName="linear" presStyleCnt="0">
        <dgm:presLayoutVars>
          <dgm:animLvl val="lvl"/>
          <dgm:resizeHandles val="exact"/>
        </dgm:presLayoutVars>
      </dgm:prSet>
      <dgm:spPr/>
    </dgm:pt>
    <dgm:pt modelId="{489F2DD1-D01A-664F-9980-77C35B6897F5}" type="pres">
      <dgm:prSet presAssocID="{EA7E96E2-2490-4ACB-8427-EFD2E7D69B06}" presName="parentText" presStyleLbl="node1" presStyleIdx="0" presStyleCnt="5">
        <dgm:presLayoutVars>
          <dgm:chMax val="0"/>
          <dgm:bulletEnabled val="1"/>
        </dgm:presLayoutVars>
      </dgm:prSet>
      <dgm:spPr/>
    </dgm:pt>
    <dgm:pt modelId="{5AA40452-5DA1-144A-99D9-885839DB5BDD}" type="pres">
      <dgm:prSet presAssocID="{B5BF050F-8AF3-4901-B04B-9B4648AF94CD}" presName="spacer" presStyleCnt="0"/>
      <dgm:spPr/>
    </dgm:pt>
    <dgm:pt modelId="{F43E8E33-7664-FE44-B71F-51E3CA89F69C}" type="pres">
      <dgm:prSet presAssocID="{E2C785ED-5A98-4C15-B644-894A6D320EA0}" presName="parentText" presStyleLbl="node1" presStyleIdx="1" presStyleCnt="5">
        <dgm:presLayoutVars>
          <dgm:chMax val="0"/>
          <dgm:bulletEnabled val="1"/>
        </dgm:presLayoutVars>
      </dgm:prSet>
      <dgm:spPr/>
    </dgm:pt>
    <dgm:pt modelId="{D068194D-E40A-104A-A1F7-1BBB7A036DCA}" type="pres">
      <dgm:prSet presAssocID="{66347CE0-FD20-4981-BA7E-3D92D462E311}" presName="spacer" presStyleCnt="0"/>
      <dgm:spPr/>
    </dgm:pt>
    <dgm:pt modelId="{392AE938-42D1-9041-AF62-F02F2F64067D}" type="pres">
      <dgm:prSet presAssocID="{CB87FFE6-63F3-4BEE-A68C-890DBD92D1E4}" presName="parentText" presStyleLbl="node1" presStyleIdx="2" presStyleCnt="5">
        <dgm:presLayoutVars>
          <dgm:chMax val="0"/>
          <dgm:bulletEnabled val="1"/>
        </dgm:presLayoutVars>
      </dgm:prSet>
      <dgm:spPr/>
    </dgm:pt>
    <dgm:pt modelId="{C2A1117F-C4F3-014B-96A2-2010EFB433AB}" type="pres">
      <dgm:prSet presAssocID="{91F70B6E-67F3-43A7-80C2-EF3A602AC5BE}" presName="spacer" presStyleCnt="0"/>
      <dgm:spPr/>
    </dgm:pt>
    <dgm:pt modelId="{759BF26B-5A17-E041-B8AD-6524037E7F46}" type="pres">
      <dgm:prSet presAssocID="{DE33FD46-F966-41CF-8B31-EFF15235744D}" presName="parentText" presStyleLbl="node1" presStyleIdx="3" presStyleCnt="5">
        <dgm:presLayoutVars>
          <dgm:chMax val="0"/>
          <dgm:bulletEnabled val="1"/>
        </dgm:presLayoutVars>
      </dgm:prSet>
      <dgm:spPr/>
    </dgm:pt>
    <dgm:pt modelId="{D3BE3273-F8B5-DE4C-B6D0-3B274045DA1B}" type="pres">
      <dgm:prSet presAssocID="{D0B5F8BF-8979-4D38-B098-06660D6FDF3B}" presName="spacer" presStyleCnt="0"/>
      <dgm:spPr/>
    </dgm:pt>
    <dgm:pt modelId="{BF58C622-CAC9-D249-878B-C2DD036E2B58}" type="pres">
      <dgm:prSet presAssocID="{E3C368FD-5D91-4E67-8E92-45DA3E2B9DB6}" presName="parentText" presStyleLbl="node1" presStyleIdx="4" presStyleCnt="5">
        <dgm:presLayoutVars>
          <dgm:chMax val="0"/>
          <dgm:bulletEnabled val="1"/>
        </dgm:presLayoutVars>
      </dgm:prSet>
      <dgm:spPr/>
    </dgm:pt>
  </dgm:ptLst>
  <dgm:cxnLst>
    <dgm:cxn modelId="{CB2CAF19-B158-440A-8CAE-6096E69B5BED}" srcId="{8B282E41-5080-42EC-842C-EFA1B71B89EF}" destId="{EA7E96E2-2490-4ACB-8427-EFD2E7D69B06}" srcOrd="0" destOrd="0" parTransId="{C4C0F97A-5749-4F17-A1AA-FCE068356809}" sibTransId="{B5BF050F-8AF3-4901-B04B-9B4648AF94CD}"/>
    <dgm:cxn modelId="{3E3BEE3E-7D7F-2E47-BF65-D5A34733EB50}" type="presOf" srcId="{E2C785ED-5A98-4C15-B644-894A6D320EA0}" destId="{F43E8E33-7664-FE44-B71F-51E3CA89F69C}" srcOrd="0" destOrd="0" presId="urn:microsoft.com/office/officeart/2005/8/layout/vList2"/>
    <dgm:cxn modelId="{9BAA9774-E1F2-F545-A8E9-6687885863FB}" type="presOf" srcId="{CB87FFE6-63F3-4BEE-A68C-890DBD92D1E4}" destId="{392AE938-42D1-9041-AF62-F02F2F64067D}" srcOrd="0" destOrd="0" presId="urn:microsoft.com/office/officeart/2005/8/layout/vList2"/>
    <dgm:cxn modelId="{28AD2B7A-6D00-A347-8E91-4ADBD329F82C}" type="presOf" srcId="{E3C368FD-5D91-4E67-8E92-45DA3E2B9DB6}" destId="{BF58C622-CAC9-D249-878B-C2DD036E2B58}" srcOrd="0" destOrd="0" presId="urn:microsoft.com/office/officeart/2005/8/layout/vList2"/>
    <dgm:cxn modelId="{9BF18A86-B7FB-C34E-AA8B-2621D525DBC3}" type="presOf" srcId="{EA7E96E2-2490-4ACB-8427-EFD2E7D69B06}" destId="{489F2DD1-D01A-664F-9980-77C35B6897F5}" srcOrd="0" destOrd="0" presId="urn:microsoft.com/office/officeart/2005/8/layout/vList2"/>
    <dgm:cxn modelId="{706A7C8D-D668-4F39-A6E9-86955A698F01}" srcId="{8B282E41-5080-42EC-842C-EFA1B71B89EF}" destId="{DE33FD46-F966-41CF-8B31-EFF15235744D}" srcOrd="3" destOrd="0" parTransId="{FBA30B50-7BC2-446E-8AEF-D7037FAF0E2A}" sibTransId="{D0B5F8BF-8979-4D38-B098-06660D6FDF3B}"/>
    <dgm:cxn modelId="{E3FD7ECA-7F94-4D03-BFF0-76155863419B}" srcId="{8B282E41-5080-42EC-842C-EFA1B71B89EF}" destId="{E2C785ED-5A98-4C15-B644-894A6D320EA0}" srcOrd="1" destOrd="0" parTransId="{325023D7-99DE-40DD-9CC2-CEF702E697D2}" sibTransId="{66347CE0-FD20-4981-BA7E-3D92D462E311}"/>
    <dgm:cxn modelId="{2B215ACE-164E-9548-A8EC-D2CFD17D0EFF}" type="presOf" srcId="{DE33FD46-F966-41CF-8B31-EFF15235744D}" destId="{759BF26B-5A17-E041-B8AD-6524037E7F46}" srcOrd="0" destOrd="0" presId="urn:microsoft.com/office/officeart/2005/8/layout/vList2"/>
    <dgm:cxn modelId="{B654FDDA-D802-43ED-8935-4557189CBCBB}" srcId="{8B282E41-5080-42EC-842C-EFA1B71B89EF}" destId="{CB87FFE6-63F3-4BEE-A68C-890DBD92D1E4}" srcOrd="2" destOrd="0" parTransId="{BC08082F-FA42-4F15-833B-C07042BD53B4}" sibTransId="{91F70B6E-67F3-43A7-80C2-EF3A602AC5BE}"/>
    <dgm:cxn modelId="{B16369E1-9C20-FA4C-A20F-CD25186DF6D6}" type="presOf" srcId="{8B282E41-5080-42EC-842C-EFA1B71B89EF}" destId="{4C1EE21B-C2BF-9649-8D29-C32B181A3C86}" srcOrd="0" destOrd="0" presId="urn:microsoft.com/office/officeart/2005/8/layout/vList2"/>
    <dgm:cxn modelId="{801ACFFE-105B-4192-8370-262D8015AAF7}" srcId="{8B282E41-5080-42EC-842C-EFA1B71B89EF}" destId="{E3C368FD-5D91-4E67-8E92-45DA3E2B9DB6}" srcOrd="4" destOrd="0" parTransId="{7E3E619C-122D-40FC-A62C-F92D58B2AB70}" sibTransId="{2AD023FB-741F-4658-A805-8C39E1A71214}"/>
    <dgm:cxn modelId="{B63916C1-995A-704A-9980-F265BDA2A01E}" type="presParOf" srcId="{4C1EE21B-C2BF-9649-8D29-C32B181A3C86}" destId="{489F2DD1-D01A-664F-9980-77C35B6897F5}" srcOrd="0" destOrd="0" presId="urn:microsoft.com/office/officeart/2005/8/layout/vList2"/>
    <dgm:cxn modelId="{D924F33B-B86F-AB44-AD55-A8852E04B9CD}" type="presParOf" srcId="{4C1EE21B-C2BF-9649-8D29-C32B181A3C86}" destId="{5AA40452-5DA1-144A-99D9-885839DB5BDD}" srcOrd="1" destOrd="0" presId="urn:microsoft.com/office/officeart/2005/8/layout/vList2"/>
    <dgm:cxn modelId="{010FCA52-1E2B-DB44-BD01-390FE8DD7B84}" type="presParOf" srcId="{4C1EE21B-C2BF-9649-8D29-C32B181A3C86}" destId="{F43E8E33-7664-FE44-B71F-51E3CA89F69C}" srcOrd="2" destOrd="0" presId="urn:microsoft.com/office/officeart/2005/8/layout/vList2"/>
    <dgm:cxn modelId="{5A8D8869-B71B-844C-9B28-1890EA047511}" type="presParOf" srcId="{4C1EE21B-C2BF-9649-8D29-C32B181A3C86}" destId="{D068194D-E40A-104A-A1F7-1BBB7A036DCA}" srcOrd="3" destOrd="0" presId="urn:microsoft.com/office/officeart/2005/8/layout/vList2"/>
    <dgm:cxn modelId="{30C5A400-D910-374A-9E93-092186B8CAE5}" type="presParOf" srcId="{4C1EE21B-C2BF-9649-8D29-C32B181A3C86}" destId="{392AE938-42D1-9041-AF62-F02F2F64067D}" srcOrd="4" destOrd="0" presId="urn:microsoft.com/office/officeart/2005/8/layout/vList2"/>
    <dgm:cxn modelId="{1506722E-AED9-DF46-A879-7332F29A3EA6}" type="presParOf" srcId="{4C1EE21B-C2BF-9649-8D29-C32B181A3C86}" destId="{C2A1117F-C4F3-014B-96A2-2010EFB433AB}" srcOrd="5" destOrd="0" presId="urn:microsoft.com/office/officeart/2005/8/layout/vList2"/>
    <dgm:cxn modelId="{ECF73713-50A8-A840-B32C-91AC18FCE8B4}" type="presParOf" srcId="{4C1EE21B-C2BF-9649-8D29-C32B181A3C86}" destId="{759BF26B-5A17-E041-B8AD-6524037E7F46}" srcOrd="6" destOrd="0" presId="urn:microsoft.com/office/officeart/2005/8/layout/vList2"/>
    <dgm:cxn modelId="{CF7151D5-AFC0-7E42-8744-02EF3E9DCE66}" type="presParOf" srcId="{4C1EE21B-C2BF-9649-8D29-C32B181A3C86}" destId="{D3BE3273-F8B5-DE4C-B6D0-3B274045DA1B}" srcOrd="7" destOrd="0" presId="urn:microsoft.com/office/officeart/2005/8/layout/vList2"/>
    <dgm:cxn modelId="{49E51E65-2C4F-F244-9206-10EC59FC3AC1}" type="presParOf" srcId="{4C1EE21B-C2BF-9649-8D29-C32B181A3C86}" destId="{BF58C622-CAC9-D249-878B-C2DD036E2B58}"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E4B4A43-0451-42D5-9124-279F7F3CD2E4}"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3F53E661-5B75-45EF-8B9E-146B190B6ED0}">
      <dgm:prSet/>
      <dgm:spPr/>
      <dgm:t>
        <a:bodyPr/>
        <a:lstStyle/>
        <a:p>
          <a:r>
            <a:rPr lang="en-GB" b="0" i="0"/>
            <a:t>Young people who receive a court Referral Order attend a panel meeting </a:t>
          </a:r>
          <a:endParaRPr lang="en-US"/>
        </a:p>
      </dgm:t>
    </dgm:pt>
    <dgm:pt modelId="{4E97AB25-BF40-4AC9-BE8D-B19029DE2FE9}" type="parTrans" cxnId="{C1221CF7-9372-409A-9921-D8973DD46AAF}">
      <dgm:prSet/>
      <dgm:spPr/>
      <dgm:t>
        <a:bodyPr/>
        <a:lstStyle/>
        <a:p>
          <a:endParaRPr lang="en-US"/>
        </a:p>
      </dgm:t>
    </dgm:pt>
    <dgm:pt modelId="{70702F22-E7E2-46DC-92CD-E67F7FE3E477}" type="sibTrans" cxnId="{C1221CF7-9372-409A-9921-D8973DD46AAF}">
      <dgm:prSet/>
      <dgm:spPr/>
      <dgm:t>
        <a:bodyPr/>
        <a:lstStyle/>
        <a:p>
          <a:endParaRPr lang="en-US"/>
        </a:p>
      </dgm:t>
    </dgm:pt>
    <dgm:pt modelId="{FC116E6C-165C-491F-8BB7-D497DA43DE9F}">
      <dgm:prSet/>
      <dgm:spPr/>
      <dgm:t>
        <a:bodyPr/>
        <a:lstStyle/>
        <a:p>
          <a:r>
            <a:rPr lang="en-GB" b="0" i="0"/>
            <a:t>Discusses their offence and the factors that may have contributed to their offending behaviour. </a:t>
          </a:r>
          <a:endParaRPr lang="en-US"/>
        </a:p>
      </dgm:t>
    </dgm:pt>
    <dgm:pt modelId="{0E4A6C61-866B-464D-8D10-B504F286B3DB}" type="parTrans" cxnId="{670E3AF1-6FDA-4594-A248-A978438F5E32}">
      <dgm:prSet/>
      <dgm:spPr/>
      <dgm:t>
        <a:bodyPr/>
        <a:lstStyle/>
        <a:p>
          <a:endParaRPr lang="en-US"/>
        </a:p>
      </dgm:t>
    </dgm:pt>
    <dgm:pt modelId="{76776523-88A7-48BB-B9DB-B18502DA7B36}" type="sibTrans" cxnId="{670E3AF1-6FDA-4594-A248-A978438F5E32}">
      <dgm:prSet/>
      <dgm:spPr/>
      <dgm:t>
        <a:bodyPr/>
        <a:lstStyle/>
        <a:p>
          <a:endParaRPr lang="en-US"/>
        </a:p>
      </dgm:t>
    </dgm:pt>
    <dgm:pt modelId="{57E9CBED-9C8F-4662-8D3D-947A1AAFABA5}">
      <dgm:prSet/>
      <dgm:spPr/>
      <dgm:t>
        <a:bodyPr/>
        <a:lstStyle/>
        <a:p>
          <a:r>
            <a:rPr lang="en-GB" b="0" i="0"/>
            <a:t>Present is the Youth Offending Team staff and community volunteers. </a:t>
          </a:r>
          <a:endParaRPr lang="en-US"/>
        </a:p>
      </dgm:t>
    </dgm:pt>
    <dgm:pt modelId="{A797C417-A73D-458B-83B1-F2D758C33AB4}" type="parTrans" cxnId="{394CE4C5-2B92-413F-9FA6-76989AB46FDC}">
      <dgm:prSet/>
      <dgm:spPr/>
      <dgm:t>
        <a:bodyPr/>
        <a:lstStyle/>
        <a:p>
          <a:endParaRPr lang="en-US"/>
        </a:p>
      </dgm:t>
    </dgm:pt>
    <dgm:pt modelId="{13C2CD87-C5E8-4E36-B410-B01990663B10}" type="sibTrans" cxnId="{394CE4C5-2B92-413F-9FA6-76989AB46FDC}">
      <dgm:prSet/>
      <dgm:spPr/>
      <dgm:t>
        <a:bodyPr/>
        <a:lstStyle/>
        <a:p>
          <a:endParaRPr lang="en-US"/>
        </a:p>
      </dgm:t>
    </dgm:pt>
    <dgm:pt modelId="{67960D5A-DC9E-4E03-819A-7C8C6A3370BC}">
      <dgm:prSet/>
      <dgm:spPr/>
      <dgm:t>
        <a:bodyPr/>
        <a:lstStyle/>
        <a:p>
          <a:r>
            <a:rPr lang="en-GB" b="0" i="0"/>
            <a:t>The victim, or their representative, may also attend so that their views may be put forward.</a:t>
          </a:r>
          <a:endParaRPr lang="en-US"/>
        </a:p>
      </dgm:t>
    </dgm:pt>
    <dgm:pt modelId="{D06A9D80-0A5E-4929-94E5-FFEED30C361B}" type="parTrans" cxnId="{7B84A8A5-30CD-41EF-801B-B72E4EA2608D}">
      <dgm:prSet/>
      <dgm:spPr/>
      <dgm:t>
        <a:bodyPr/>
        <a:lstStyle/>
        <a:p>
          <a:endParaRPr lang="en-US"/>
        </a:p>
      </dgm:t>
    </dgm:pt>
    <dgm:pt modelId="{91811BBD-A951-4230-BEDE-C582988E2A5D}" type="sibTrans" cxnId="{7B84A8A5-30CD-41EF-801B-B72E4EA2608D}">
      <dgm:prSet/>
      <dgm:spPr/>
      <dgm:t>
        <a:bodyPr/>
        <a:lstStyle/>
        <a:p>
          <a:endParaRPr lang="en-US"/>
        </a:p>
      </dgm:t>
    </dgm:pt>
    <dgm:pt modelId="{8B965631-5B0F-1248-8711-0BDB4154E319}" type="pres">
      <dgm:prSet presAssocID="{2E4B4A43-0451-42D5-9124-279F7F3CD2E4}" presName="linear" presStyleCnt="0">
        <dgm:presLayoutVars>
          <dgm:animLvl val="lvl"/>
          <dgm:resizeHandles val="exact"/>
        </dgm:presLayoutVars>
      </dgm:prSet>
      <dgm:spPr/>
    </dgm:pt>
    <dgm:pt modelId="{F36863BF-2EB8-BC4D-B912-4877610E61D4}" type="pres">
      <dgm:prSet presAssocID="{3F53E661-5B75-45EF-8B9E-146B190B6ED0}" presName="parentText" presStyleLbl="node1" presStyleIdx="0" presStyleCnt="4">
        <dgm:presLayoutVars>
          <dgm:chMax val="0"/>
          <dgm:bulletEnabled val="1"/>
        </dgm:presLayoutVars>
      </dgm:prSet>
      <dgm:spPr/>
    </dgm:pt>
    <dgm:pt modelId="{43A95FBE-F4E5-4746-8D7C-875F142D21E7}" type="pres">
      <dgm:prSet presAssocID="{70702F22-E7E2-46DC-92CD-E67F7FE3E477}" presName="spacer" presStyleCnt="0"/>
      <dgm:spPr/>
    </dgm:pt>
    <dgm:pt modelId="{BA7EE66E-2AB1-DE4E-AA68-CD51FC2F74D1}" type="pres">
      <dgm:prSet presAssocID="{FC116E6C-165C-491F-8BB7-D497DA43DE9F}" presName="parentText" presStyleLbl="node1" presStyleIdx="1" presStyleCnt="4">
        <dgm:presLayoutVars>
          <dgm:chMax val="0"/>
          <dgm:bulletEnabled val="1"/>
        </dgm:presLayoutVars>
      </dgm:prSet>
      <dgm:spPr/>
    </dgm:pt>
    <dgm:pt modelId="{98AC1246-7F49-0746-85D7-D4E0E84B28A3}" type="pres">
      <dgm:prSet presAssocID="{76776523-88A7-48BB-B9DB-B18502DA7B36}" presName="spacer" presStyleCnt="0"/>
      <dgm:spPr/>
    </dgm:pt>
    <dgm:pt modelId="{84016620-8B23-3E4A-B49E-1C4FE8020B17}" type="pres">
      <dgm:prSet presAssocID="{57E9CBED-9C8F-4662-8D3D-947A1AAFABA5}" presName="parentText" presStyleLbl="node1" presStyleIdx="2" presStyleCnt="4">
        <dgm:presLayoutVars>
          <dgm:chMax val="0"/>
          <dgm:bulletEnabled val="1"/>
        </dgm:presLayoutVars>
      </dgm:prSet>
      <dgm:spPr/>
    </dgm:pt>
    <dgm:pt modelId="{628CA523-5FB5-3646-9DE0-D9E1F2B70356}" type="pres">
      <dgm:prSet presAssocID="{13C2CD87-C5E8-4E36-B410-B01990663B10}" presName="spacer" presStyleCnt="0"/>
      <dgm:spPr/>
    </dgm:pt>
    <dgm:pt modelId="{AF6504EC-A6A4-0E4F-B12E-A5F7AB7F14B1}" type="pres">
      <dgm:prSet presAssocID="{67960D5A-DC9E-4E03-819A-7C8C6A3370BC}" presName="parentText" presStyleLbl="node1" presStyleIdx="3" presStyleCnt="4">
        <dgm:presLayoutVars>
          <dgm:chMax val="0"/>
          <dgm:bulletEnabled val="1"/>
        </dgm:presLayoutVars>
      </dgm:prSet>
      <dgm:spPr/>
    </dgm:pt>
  </dgm:ptLst>
  <dgm:cxnLst>
    <dgm:cxn modelId="{D0A49012-5653-564F-9BA5-BB89C6ECC54A}" type="presOf" srcId="{67960D5A-DC9E-4E03-819A-7C8C6A3370BC}" destId="{AF6504EC-A6A4-0E4F-B12E-A5F7AB7F14B1}" srcOrd="0" destOrd="0" presId="urn:microsoft.com/office/officeart/2005/8/layout/vList2"/>
    <dgm:cxn modelId="{079FEF12-576B-5B47-8B77-E313826FAC9E}" type="presOf" srcId="{57E9CBED-9C8F-4662-8D3D-947A1AAFABA5}" destId="{84016620-8B23-3E4A-B49E-1C4FE8020B17}" srcOrd="0" destOrd="0" presId="urn:microsoft.com/office/officeart/2005/8/layout/vList2"/>
    <dgm:cxn modelId="{30EF986A-11DD-7948-8CA6-FA195B91E993}" type="presOf" srcId="{2E4B4A43-0451-42D5-9124-279F7F3CD2E4}" destId="{8B965631-5B0F-1248-8711-0BDB4154E319}" srcOrd="0" destOrd="0" presId="urn:microsoft.com/office/officeart/2005/8/layout/vList2"/>
    <dgm:cxn modelId="{0234EF81-1A32-3E43-9E36-800C8349D856}" type="presOf" srcId="{FC116E6C-165C-491F-8BB7-D497DA43DE9F}" destId="{BA7EE66E-2AB1-DE4E-AA68-CD51FC2F74D1}" srcOrd="0" destOrd="0" presId="urn:microsoft.com/office/officeart/2005/8/layout/vList2"/>
    <dgm:cxn modelId="{7B84A8A5-30CD-41EF-801B-B72E4EA2608D}" srcId="{2E4B4A43-0451-42D5-9124-279F7F3CD2E4}" destId="{67960D5A-DC9E-4E03-819A-7C8C6A3370BC}" srcOrd="3" destOrd="0" parTransId="{D06A9D80-0A5E-4929-94E5-FFEED30C361B}" sibTransId="{91811BBD-A951-4230-BEDE-C582988E2A5D}"/>
    <dgm:cxn modelId="{394CE4C5-2B92-413F-9FA6-76989AB46FDC}" srcId="{2E4B4A43-0451-42D5-9124-279F7F3CD2E4}" destId="{57E9CBED-9C8F-4662-8D3D-947A1AAFABA5}" srcOrd="2" destOrd="0" parTransId="{A797C417-A73D-458B-83B1-F2D758C33AB4}" sibTransId="{13C2CD87-C5E8-4E36-B410-B01990663B10}"/>
    <dgm:cxn modelId="{670E3AF1-6FDA-4594-A248-A978438F5E32}" srcId="{2E4B4A43-0451-42D5-9124-279F7F3CD2E4}" destId="{FC116E6C-165C-491F-8BB7-D497DA43DE9F}" srcOrd="1" destOrd="0" parTransId="{0E4A6C61-866B-464D-8D10-B504F286B3DB}" sibTransId="{76776523-88A7-48BB-B9DB-B18502DA7B36}"/>
    <dgm:cxn modelId="{C20D0FF4-F341-9742-98F4-0B2D66DB713B}" type="presOf" srcId="{3F53E661-5B75-45EF-8B9E-146B190B6ED0}" destId="{F36863BF-2EB8-BC4D-B912-4877610E61D4}" srcOrd="0" destOrd="0" presId="urn:microsoft.com/office/officeart/2005/8/layout/vList2"/>
    <dgm:cxn modelId="{C1221CF7-9372-409A-9921-D8973DD46AAF}" srcId="{2E4B4A43-0451-42D5-9124-279F7F3CD2E4}" destId="{3F53E661-5B75-45EF-8B9E-146B190B6ED0}" srcOrd="0" destOrd="0" parTransId="{4E97AB25-BF40-4AC9-BE8D-B19029DE2FE9}" sibTransId="{70702F22-E7E2-46DC-92CD-E67F7FE3E477}"/>
    <dgm:cxn modelId="{8EFBFE7C-21C1-7D4B-A635-542C893C3D81}" type="presParOf" srcId="{8B965631-5B0F-1248-8711-0BDB4154E319}" destId="{F36863BF-2EB8-BC4D-B912-4877610E61D4}" srcOrd="0" destOrd="0" presId="urn:microsoft.com/office/officeart/2005/8/layout/vList2"/>
    <dgm:cxn modelId="{55F102FD-3676-264D-90D6-85DB221DCBD8}" type="presParOf" srcId="{8B965631-5B0F-1248-8711-0BDB4154E319}" destId="{43A95FBE-F4E5-4746-8D7C-875F142D21E7}" srcOrd="1" destOrd="0" presId="urn:microsoft.com/office/officeart/2005/8/layout/vList2"/>
    <dgm:cxn modelId="{79F87B80-A390-C641-A98D-52558EA0B09C}" type="presParOf" srcId="{8B965631-5B0F-1248-8711-0BDB4154E319}" destId="{BA7EE66E-2AB1-DE4E-AA68-CD51FC2F74D1}" srcOrd="2" destOrd="0" presId="urn:microsoft.com/office/officeart/2005/8/layout/vList2"/>
    <dgm:cxn modelId="{5D0ADC62-EEB6-B54E-89A7-61EEC164234F}" type="presParOf" srcId="{8B965631-5B0F-1248-8711-0BDB4154E319}" destId="{98AC1246-7F49-0746-85D7-D4E0E84B28A3}" srcOrd="3" destOrd="0" presId="urn:microsoft.com/office/officeart/2005/8/layout/vList2"/>
    <dgm:cxn modelId="{5E39D635-45B9-4D4F-8452-CA3A1C7530F9}" type="presParOf" srcId="{8B965631-5B0F-1248-8711-0BDB4154E319}" destId="{84016620-8B23-3E4A-B49E-1C4FE8020B17}" srcOrd="4" destOrd="0" presId="urn:microsoft.com/office/officeart/2005/8/layout/vList2"/>
    <dgm:cxn modelId="{1ED125F8-5800-2B49-8A8C-35AAA99B992C}" type="presParOf" srcId="{8B965631-5B0F-1248-8711-0BDB4154E319}" destId="{628CA523-5FB5-3646-9DE0-D9E1F2B70356}" srcOrd="5" destOrd="0" presId="urn:microsoft.com/office/officeart/2005/8/layout/vList2"/>
    <dgm:cxn modelId="{3B2ACC6B-B468-F14E-8443-66A20CB2B1DE}" type="presParOf" srcId="{8B965631-5B0F-1248-8711-0BDB4154E319}" destId="{AF6504EC-A6A4-0E4F-B12E-A5F7AB7F14B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EA3215A-8C4D-4ADF-88CC-038CCFDA0539}" type="doc">
      <dgm:prSet loTypeId="urn:microsoft.com/office/officeart/2005/8/layout/vProcess5" loCatId="process" qsTypeId="urn:microsoft.com/office/officeart/2005/8/quickstyle/simple5" qsCatId="simple" csTypeId="urn:microsoft.com/office/officeart/2005/8/colors/accent2_2" csCatId="accent2" phldr="1"/>
      <dgm:spPr/>
      <dgm:t>
        <a:bodyPr/>
        <a:lstStyle/>
        <a:p>
          <a:endParaRPr lang="en-US"/>
        </a:p>
      </dgm:t>
    </dgm:pt>
    <dgm:pt modelId="{57798EFC-DDCD-42FB-A60D-B5820CF8F2C8}">
      <dgm:prSet/>
      <dgm:spPr/>
      <dgm:t>
        <a:bodyPr/>
        <a:lstStyle/>
        <a:p>
          <a:r>
            <a:rPr lang="en-GB" dirty="0"/>
            <a:t>I</a:t>
          </a:r>
          <a:r>
            <a:rPr lang="en-GB" b="0" i="0" dirty="0"/>
            <a:t>mpartial third party </a:t>
          </a:r>
        </a:p>
        <a:p>
          <a:r>
            <a:rPr lang="en-GB" dirty="0"/>
            <a:t>(</a:t>
          </a:r>
          <a:r>
            <a:rPr lang="en-GB" b="0" i="0" dirty="0"/>
            <a:t>the mediator)</a:t>
          </a:r>
          <a:endParaRPr lang="en-US" dirty="0"/>
        </a:p>
      </dgm:t>
    </dgm:pt>
    <dgm:pt modelId="{D488BFAA-6843-4362-8AD5-D2B3014AD1AE}" type="parTrans" cxnId="{0F53990C-A845-4EA9-9AC4-369154847DAC}">
      <dgm:prSet/>
      <dgm:spPr/>
      <dgm:t>
        <a:bodyPr/>
        <a:lstStyle/>
        <a:p>
          <a:endParaRPr lang="en-US"/>
        </a:p>
      </dgm:t>
    </dgm:pt>
    <dgm:pt modelId="{49FD9B6E-BB3C-4A1A-B5AA-E52012035AE3}" type="sibTrans" cxnId="{0F53990C-A845-4EA9-9AC4-369154847DAC}">
      <dgm:prSet/>
      <dgm:spPr/>
      <dgm:t>
        <a:bodyPr/>
        <a:lstStyle/>
        <a:p>
          <a:endParaRPr lang="en-US"/>
        </a:p>
      </dgm:t>
    </dgm:pt>
    <dgm:pt modelId="{CDAFE498-6DC8-421A-A2F6-238C6A70A8B7}">
      <dgm:prSet/>
      <dgm:spPr/>
      <dgm:t>
        <a:bodyPr/>
        <a:lstStyle/>
        <a:p>
          <a:r>
            <a:rPr lang="en-GB" dirty="0"/>
            <a:t>H</a:t>
          </a:r>
          <a:r>
            <a:rPr lang="en-GB" b="0" i="0" dirty="0"/>
            <a:t>elps people in dispute to work out an agreement. </a:t>
          </a:r>
          <a:endParaRPr lang="en-US" dirty="0"/>
        </a:p>
      </dgm:t>
    </dgm:pt>
    <dgm:pt modelId="{CA30E896-7ADD-46A3-9173-4B98981BFAC3}" type="parTrans" cxnId="{B209FAB2-34F8-4B3F-BD55-30A9F615EBFA}">
      <dgm:prSet/>
      <dgm:spPr/>
      <dgm:t>
        <a:bodyPr/>
        <a:lstStyle/>
        <a:p>
          <a:endParaRPr lang="en-US"/>
        </a:p>
      </dgm:t>
    </dgm:pt>
    <dgm:pt modelId="{8C0A26EF-15D9-4035-8073-2DD205377209}" type="sibTrans" cxnId="{B209FAB2-34F8-4B3F-BD55-30A9F615EBFA}">
      <dgm:prSet/>
      <dgm:spPr/>
      <dgm:t>
        <a:bodyPr/>
        <a:lstStyle/>
        <a:p>
          <a:endParaRPr lang="en-US"/>
        </a:p>
      </dgm:t>
    </dgm:pt>
    <dgm:pt modelId="{55290DE5-AF91-4C63-9969-D2CC06E61A6E}">
      <dgm:prSet/>
      <dgm:spPr/>
      <dgm:t>
        <a:bodyPr/>
        <a:lstStyle/>
        <a:p>
          <a:r>
            <a:rPr lang="en-GB" b="0" i="0"/>
            <a:t>The people in dispute work out the agreement rather than the mediator, who runs the meeting with ground rules.</a:t>
          </a:r>
          <a:endParaRPr lang="en-US"/>
        </a:p>
      </dgm:t>
    </dgm:pt>
    <dgm:pt modelId="{842B587A-4ECA-4F02-974A-75D1766BA67F}" type="parTrans" cxnId="{B6F088C1-09B7-401E-8E66-62BA68AB4D3D}">
      <dgm:prSet/>
      <dgm:spPr/>
      <dgm:t>
        <a:bodyPr/>
        <a:lstStyle/>
        <a:p>
          <a:endParaRPr lang="en-US"/>
        </a:p>
      </dgm:t>
    </dgm:pt>
    <dgm:pt modelId="{83E16634-2F6D-44F6-AE36-526DE926BE17}" type="sibTrans" cxnId="{B6F088C1-09B7-401E-8E66-62BA68AB4D3D}">
      <dgm:prSet/>
      <dgm:spPr/>
      <dgm:t>
        <a:bodyPr/>
        <a:lstStyle/>
        <a:p>
          <a:endParaRPr lang="en-US"/>
        </a:p>
      </dgm:t>
    </dgm:pt>
    <dgm:pt modelId="{A8588C51-C65F-8E4F-8D1D-E8A4F3F860AF}" type="pres">
      <dgm:prSet presAssocID="{3EA3215A-8C4D-4ADF-88CC-038CCFDA0539}" presName="outerComposite" presStyleCnt="0">
        <dgm:presLayoutVars>
          <dgm:chMax val="5"/>
          <dgm:dir/>
          <dgm:resizeHandles val="exact"/>
        </dgm:presLayoutVars>
      </dgm:prSet>
      <dgm:spPr/>
    </dgm:pt>
    <dgm:pt modelId="{7513213C-9D7E-884D-A14D-0DF2BE3A2FAC}" type="pres">
      <dgm:prSet presAssocID="{3EA3215A-8C4D-4ADF-88CC-038CCFDA0539}" presName="dummyMaxCanvas" presStyleCnt="0">
        <dgm:presLayoutVars/>
      </dgm:prSet>
      <dgm:spPr/>
    </dgm:pt>
    <dgm:pt modelId="{B155244F-B90F-9F41-912C-15CC9D6C93BC}" type="pres">
      <dgm:prSet presAssocID="{3EA3215A-8C4D-4ADF-88CC-038CCFDA0539}" presName="ThreeNodes_1" presStyleLbl="node1" presStyleIdx="0" presStyleCnt="3">
        <dgm:presLayoutVars>
          <dgm:bulletEnabled val="1"/>
        </dgm:presLayoutVars>
      </dgm:prSet>
      <dgm:spPr/>
    </dgm:pt>
    <dgm:pt modelId="{EA808DA0-FF26-D04D-8DC7-13D11E369ADE}" type="pres">
      <dgm:prSet presAssocID="{3EA3215A-8C4D-4ADF-88CC-038CCFDA0539}" presName="ThreeNodes_2" presStyleLbl="node1" presStyleIdx="1" presStyleCnt="3">
        <dgm:presLayoutVars>
          <dgm:bulletEnabled val="1"/>
        </dgm:presLayoutVars>
      </dgm:prSet>
      <dgm:spPr/>
    </dgm:pt>
    <dgm:pt modelId="{64B63BD0-BE0C-C845-BF00-418665012D7D}" type="pres">
      <dgm:prSet presAssocID="{3EA3215A-8C4D-4ADF-88CC-038CCFDA0539}" presName="ThreeNodes_3" presStyleLbl="node1" presStyleIdx="2" presStyleCnt="3">
        <dgm:presLayoutVars>
          <dgm:bulletEnabled val="1"/>
        </dgm:presLayoutVars>
      </dgm:prSet>
      <dgm:spPr/>
    </dgm:pt>
    <dgm:pt modelId="{BF1B7078-C228-1F40-98BC-C82D8E4F6FD7}" type="pres">
      <dgm:prSet presAssocID="{3EA3215A-8C4D-4ADF-88CC-038CCFDA0539}" presName="ThreeConn_1-2" presStyleLbl="fgAccFollowNode1" presStyleIdx="0" presStyleCnt="2">
        <dgm:presLayoutVars>
          <dgm:bulletEnabled val="1"/>
        </dgm:presLayoutVars>
      </dgm:prSet>
      <dgm:spPr/>
    </dgm:pt>
    <dgm:pt modelId="{295A59C3-8774-F541-B992-D0421713261E}" type="pres">
      <dgm:prSet presAssocID="{3EA3215A-8C4D-4ADF-88CC-038CCFDA0539}" presName="ThreeConn_2-3" presStyleLbl="fgAccFollowNode1" presStyleIdx="1" presStyleCnt="2">
        <dgm:presLayoutVars>
          <dgm:bulletEnabled val="1"/>
        </dgm:presLayoutVars>
      </dgm:prSet>
      <dgm:spPr/>
    </dgm:pt>
    <dgm:pt modelId="{9828DF0A-CCD3-9E4F-AAE4-ACDDF66ED232}" type="pres">
      <dgm:prSet presAssocID="{3EA3215A-8C4D-4ADF-88CC-038CCFDA0539}" presName="ThreeNodes_1_text" presStyleLbl="node1" presStyleIdx="2" presStyleCnt="3">
        <dgm:presLayoutVars>
          <dgm:bulletEnabled val="1"/>
        </dgm:presLayoutVars>
      </dgm:prSet>
      <dgm:spPr/>
    </dgm:pt>
    <dgm:pt modelId="{4C02623A-3A1A-304C-8729-403C7B4DB6AA}" type="pres">
      <dgm:prSet presAssocID="{3EA3215A-8C4D-4ADF-88CC-038CCFDA0539}" presName="ThreeNodes_2_text" presStyleLbl="node1" presStyleIdx="2" presStyleCnt="3">
        <dgm:presLayoutVars>
          <dgm:bulletEnabled val="1"/>
        </dgm:presLayoutVars>
      </dgm:prSet>
      <dgm:spPr/>
    </dgm:pt>
    <dgm:pt modelId="{2302BBA2-DFDB-B047-AB3A-F7DCC5F9E01A}" type="pres">
      <dgm:prSet presAssocID="{3EA3215A-8C4D-4ADF-88CC-038CCFDA0539}" presName="ThreeNodes_3_text" presStyleLbl="node1" presStyleIdx="2" presStyleCnt="3">
        <dgm:presLayoutVars>
          <dgm:bulletEnabled val="1"/>
        </dgm:presLayoutVars>
      </dgm:prSet>
      <dgm:spPr/>
    </dgm:pt>
  </dgm:ptLst>
  <dgm:cxnLst>
    <dgm:cxn modelId="{0F53990C-A845-4EA9-9AC4-369154847DAC}" srcId="{3EA3215A-8C4D-4ADF-88CC-038CCFDA0539}" destId="{57798EFC-DDCD-42FB-A60D-B5820CF8F2C8}" srcOrd="0" destOrd="0" parTransId="{D488BFAA-6843-4362-8AD5-D2B3014AD1AE}" sibTransId="{49FD9B6E-BB3C-4A1A-B5AA-E52012035AE3}"/>
    <dgm:cxn modelId="{A127531A-DE54-A745-9DA5-8E428A315718}" type="presOf" srcId="{8C0A26EF-15D9-4035-8073-2DD205377209}" destId="{295A59C3-8774-F541-B992-D0421713261E}" srcOrd="0" destOrd="0" presId="urn:microsoft.com/office/officeart/2005/8/layout/vProcess5"/>
    <dgm:cxn modelId="{C13EE93E-FE50-2D4B-B748-2D01785C8A20}" type="presOf" srcId="{55290DE5-AF91-4C63-9969-D2CC06E61A6E}" destId="{2302BBA2-DFDB-B047-AB3A-F7DCC5F9E01A}" srcOrd="1" destOrd="0" presId="urn:microsoft.com/office/officeart/2005/8/layout/vProcess5"/>
    <dgm:cxn modelId="{90A58143-1CE0-E148-A5A3-0C1A5062C09B}" type="presOf" srcId="{CDAFE498-6DC8-421A-A2F6-238C6A70A8B7}" destId="{4C02623A-3A1A-304C-8729-403C7B4DB6AA}" srcOrd="1" destOrd="0" presId="urn:microsoft.com/office/officeart/2005/8/layout/vProcess5"/>
    <dgm:cxn modelId="{7DB6FA49-7749-054E-A973-38A1B8C42D1E}" type="presOf" srcId="{57798EFC-DDCD-42FB-A60D-B5820CF8F2C8}" destId="{B155244F-B90F-9F41-912C-15CC9D6C93BC}" srcOrd="0" destOrd="0" presId="urn:microsoft.com/office/officeart/2005/8/layout/vProcess5"/>
    <dgm:cxn modelId="{D9D5C079-4D7C-D743-921A-D63CEC1696DB}" type="presOf" srcId="{55290DE5-AF91-4C63-9969-D2CC06E61A6E}" destId="{64B63BD0-BE0C-C845-BF00-418665012D7D}" srcOrd="0" destOrd="0" presId="urn:microsoft.com/office/officeart/2005/8/layout/vProcess5"/>
    <dgm:cxn modelId="{BBBC1B8C-5B76-BD40-857E-0E8787EED046}" type="presOf" srcId="{49FD9B6E-BB3C-4A1A-B5AA-E52012035AE3}" destId="{BF1B7078-C228-1F40-98BC-C82D8E4F6FD7}" srcOrd="0" destOrd="0" presId="urn:microsoft.com/office/officeart/2005/8/layout/vProcess5"/>
    <dgm:cxn modelId="{671F92A5-EA71-A748-98F8-3A978BE6EB90}" type="presOf" srcId="{3EA3215A-8C4D-4ADF-88CC-038CCFDA0539}" destId="{A8588C51-C65F-8E4F-8D1D-E8A4F3F860AF}" srcOrd="0" destOrd="0" presId="urn:microsoft.com/office/officeart/2005/8/layout/vProcess5"/>
    <dgm:cxn modelId="{B209FAB2-34F8-4B3F-BD55-30A9F615EBFA}" srcId="{3EA3215A-8C4D-4ADF-88CC-038CCFDA0539}" destId="{CDAFE498-6DC8-421A-A2F6-238C6A70A8B7}" srcOrd="1" destOrd="0" parTransId="{CA30E896-7ADD-46A3-9173-4B98981BFAC3}" sibTransId="{8C0A26EF-15D9-4035-8073-2DD205377209}"/>
    <dgm:cxn modelId="{B6F088C1-09B7-401E-8E66-62BA68AB4D3D}" srcId="{3EA3215A-8C4D-4ADF-88CC-038CCFDA0539}" destId="{55290DE5-AF91-4C63-9969-D2CC06E61A6E}" srcOrd="2" destOrd="0" parTransId="{842B587A-4ECA-4F02-974A-75D1766BA67F}" sibTransId="{83E16634-2F6D-44F6-AE36-526DE926BE17}"/>
    <dgm:cxn modelId="{707E3FEA-D074-C14E-91F9-4F582ED2D7DD}" type="presOf" srcId="{57798EFC-DDCD-42FB-A60D-B5820CF8F2C8}" destId="{9828DF0A-CCD3-9E4F-AAE4-ACDDF66ED232}" srcOrd="1" destOrd="0" presId="urn:microsoft.com/office/officeart/2005/8/layout/vProcess5"/>
    <dgm:cxn modelId="{7D26D1EA-5DD1-E341-9752-6AC8B9324DBA}" type="presOf" srcId="{CDAFE498-6DC8-421A-A2F6-238C6A70A8B7}" destId="{EA808DA0-FF26-D04D-8DC7-13D11E369ADE}" srcOrd="0" destOrd="0" presId="urn:microsoft.com/office/officeart/2005/8/layout/vProcess5"/>
    <dgm:cxn modelId="{7CE00365-E321-9A44-B0C1-C73944C34169}" type="presParOf" srcId="{A8588C51-C65F-8E4F-8D1D-E8A4F3F860AF}" destId="{7513213C-9D7E-884D-A14D-0DF2BE3A2FAC}" srcOrd="0" destOrd="0" presId="urn:microsoft.com/office/officeart/2005/8/layout/vProcess5"/>
    <dgm:cxn modelId="{98709F5C-75E8-E644-B41D-894F7C002ADE}" type="presParOf" srcId="{A8588C51-C65F-8E4F-8D1D-E8A4F3F860AF}" destId="{B155244F-B90F-9F41-912C-15CC9D6C93BC}" srcOrd="1" destOrd="0" presId="urn:microsoft.com/office/officeart/2005/8/layout/vProcess5"/>
    <dgm:cxn modelId="{641FF737-3625-E04F-A21F-F240E49B53EE}" type="presParOf" srcId="{A8588C51-C65F-8E4F-8D1D-E8A4F3F860AF}" destId="{EA808DA0-FF26-D04D-8DC7-13D11E369ADE}" srcOrd="2" destOrd="0" presId="urn:microsoft.com/office/officeart/2005/8/layout/vProcess5"/>
    <dgm:cxn modelId="{1D59E468-8F7C-A748-AD35-E49FC14EA4A0}" type="presParOf" srcId="{A8588C51-C65F-8E4F-8D1D-E8A4F3F860AF}" destId="{64B63BD0-BE0C-C845-BF00-418665012D7D}" srcOrd="3" destOrd="0" presId="urn:microsoft.com/office/officeart/2005/8/layout/vProcess5"/>
    <dgm:cxn modelId="{E2207E68-0953-9F44-8B9C-05B3200EFC05}" type="presParOf" srcId="{A8588C51-C65F-8E4F-8D1D-E8A4F3F860AF}" destId="{BF1B7078-C228-1F40-98BC-C82D8E4F6FD7}" srcOrd="4" destOrd="0" presId="urn:microsoft.com/office/officeart/2005/8/layout/vProcess5"/>
    <dgm:cxn modelId="{B88BB178-14A6-F948-801C-2C85931BB965}" type="presParOf" srcId="{A8588C51-C65F-8E4F-8D1D-E8A4F3F860AF}" destId="{295A59C3-8774-F541-B992-D0421713261E}" srcOrd="5" destOrd="0" presId="urn:microsoft.com/office/officeart/2005/8/layout/vProcess5"/>
    <dgm:cxn modelId="{21EAB7A6-5304-6740-A94A-B6F2B243751B}" type="presParOf" srcId="{A8588C51-C65F-8E4F-8D1D-E8A4F3F860AF}" destId="{9828DF0A-CCD3-9E4F-AAE4-ACDDF66ED232}" srcOrd="6" destOrd="0" presId="urn:microsoft.com/office/officeart/2005/8/layout/vProcess5"/>
    <dgm:cxn modelId="{AA52B3C6-F2BE-DA4A-9DEA-BAFEFE4E31AD}" type="presParOf" srcId="{A8588C51-C65F-8E4F-8D1D-E8A4F3F860AF}" destId="{4C02623A-3A1A-304C-8729-403C7B4DB6AA}" srcOrd="7" destOrd="0" presId="urn:microsoft.com/office/officeart/2005/8/layout/vProcess5"/>
    <dgm:cxn modelId="{E45B4E48-F792-6E48-BF5E-B320C9EF88EA}" type="presParOf" srcId="{A8588C51-C65F-8E4F-8D1D-E8A4F3F860AF}" destId="{2302BBA2-DFDB-B047-AB3A-F7DCC5F9E01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B8C3446-D0CE-4E64-81A7-5B5F4864FE2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F1341C6-1175-40FF-BCBF-C5DD77BDC97E}">
      <dgm:prSet/>
      <dgm:spPr/>
      <dgm:t>
        <a:bodyPr/>
        <a:lstStyle/>
        <a:p>
          <a:r>
            <a:rPr lang="en-GB" b="0" i="0" dirty="0"/>
            <a:t>Victim-survivors may feel pressurised into taking part when they don’t want to (should never be the case)</a:t>
          </a:r>
          <a:endParaRPr lang="en-US" dirty="0"/>
        </a:p>
      </dgm:t>
    </dgm:pt>
    <dgm:pt modelId="{A01D6082-3ED2-4385-8A29-33802EB96615}" type="parTrans" cxnId="{5B863BAE-CA14-4005-855F-EF4307474391}">
      <dgm:prSet/>
      <dgm:spPr/>
      <dgm:t>
        <a:bodyPr/>
        <a:lstStyle/>
        <a:p>
          <a:endParaRPr lang="en-US"/>
        </a:p>
      </dgm:t>
    </dgm:pt>
    <dgm:pt modelId="{DD43B2A4-6F84-4F2F-9E31-26D0C2F1F27D}" type="sibTrans" cxnId="{5B863BAE-CA14-4005-855F-EF4307474391}">
      <dgm:prSet/>
      <dgm:spPr/>
      <dgm:t>
        <a:bodyPr/>
        <a:lstStyle/>
        <a:p>
          <a:endParaRPr lang="en-US"/>
        </a:p>
      </dgm:t>
    </dgm:pt>
    <dgm:pt modelId="{8CCD321E-9DED-42CE-969D-A2E9B50ACEA6}">
      <dgm:prSet/>
      <dgm:spPr/>
      <dgm:t>
        <a:bodyPr/>
        <a:lstStyle/>
        <a:p>
          <a:r>
            <a:rPr lang="en-GB" b="0" i="0" dirty="0"/>
            <a:t>Safety of the victim-survivor may be jeopardised, and  the potential risk of further harm .</a:t>
          </a:r>
          <a:endParaRPr lang="en-US" dirty="0"/>
        </a:p>
      </dgm:t>
    </dgm:pt>
    <dgm:pt modelId="{50458FF8-F4B1-4C02-B170-4E3D90A4C281}" type="parTrans" cxnId="{0AE913EF-A0E1-442A-ABB9-D404DCCAA8E8}">
      <dgm:prSet/>
      <dgm:spPr/>
      <dgm:t>
        <a:bodyPr/>
        <a:lstStyle/>
        <a:p>
          <a:endParaRPr lang="en-US"/>
        </a:p>
      </dgm:t>
    </dgm:pt>
    <dgm:pt modelId="{E2948F05-8C27-4C7E-A9CB-51624BAEBB4C}" type="sibTrans" cxnId="{0AE913EF-A0E1-442A-ABB9-D404DCCAA8E8}">
      <dgm:prSet/>
      <dgm:spPr/>
      <dgm:t>
        <a:bodyPr/>
        <a:lstStyle/>
        <a:p>
          <a:endParaRPr lang="en-US"/>
        </a:p>
      </dgm:t>
    </dgm:pt>
    <dgm:pt modelId="{4233F31A-6EB7-48AC-9583-8B377520934B}">
      <dgm:prSet/>
      <dgm:spPr/>
      <dgm:t>
        <a:bodyPr/>
        <a:lstStyle/>
        <a:p>
          <a:r>
            <a:rPr lang="en-GB" b="0" i="0" dirty="0"/>
            <a:t>The RJ process may provide the perpetrator with further opportunities to exert control over the victim-survivor.</a:t>
          </a:r>
          <a:endParaRPr lang="en-US" dirty="0"/>
        </a:p>
      </dgm:t>
    </dgm:pt>
    <dgm:pt modelId="{BF6C91CA-4926-4DAD-AF0F-40BC970AED70}" type="parTrans" cxnId="{D33E6172-AE4D-4E6B-9468-FBDE0B07DFC4}">
      <dgm:prSet/>
      <dgm:spPr/>
      <dgm:t>
        <a:bodyPr/>
        <a:lstStyle/>
        <a:p>
          <a:endParaRPr lang="en-US"/>
        </a:p>
      </dgm:t>
    </dgm:pt>
    <dgm:pt modelId="{DC7D5D49-B1C7-4BCA-B273-D152F2B5F1F6}" type="sibTrans" cxnId="{D33E6172-AE4D-4E6B-9468-FBDE0B07DFC4}">
      <dgm:prSet/>
      <dgm:spPr/>
      <dgm:t>
        <a:bodyPr/>
        <a:lstStyle/>
        <a:p>
          <a:endParaRPr lang="en-US"/>
        </a:p>
      </dgm:t>
    </dgm:pt>
    <dgm:pt modelId="{5F1B9506-601D-4721-B4B6-A30AFA5D5A67}">
      <dgm:prSet/>
      <dgm:spPr/>
      <dgm:t>
        <a:bodyPr/>
        <a:lstStyle/>
        <a:p>
          <a:r>
            <a:rPr lang="en-GB" b="0" i="0" dirty="0"/>
            <a:t>Apprehension that participating in restorative justice will enable perpetrators to ‘get off’ or get a lighter sentence.</a:t>
          </a:r>
          <a:endParaRPr lang="en-US" dirty="0"/>
        </a:p>
      </dgm:t>
    </dgm:pt>
    <dgm:pt modelId="{FE8FD4B9-DF7A-4F78-AA23-AD37AFE805AD}" type="parTrans" cxnId="{0B967DCF-7CE7-4B85-8F3A-8032F59CDF86}">
      <dgm:prSet/>
      <dgm:spPr/>
      <dgm:t>
        <a:bodyPr/>
        <a:lstStyle/>
        <a:p>
          <a:endParaRPr lang="en-US"/>
        </a:p>
      </dgm:t>
    </dgm:pt>
    <dgm:pt modelId="{99EE57CD-E523-44AB-9A99-A8F50403ED28}" type="sibTrans" cxnId="{0B967DCF-7CE7-4B85-8F3A-8032F59CDF86}">
      <dgm:prSet/>
      <dgm:spPr/>
      <dgm:t>
        <a:bodyPr/>
        <a:lstStyle/>
        <a:p>
          <a:endParaRPr lang="en-US"/>
        </a:p>
      </dgm:t>
    </dgm:pt>
    <dgm:pt modelId="{182AF2AC-1BF7-49AD-954A-AB43653BF0C1}">
      <dgm:prSet/>
      <dgm:spPr/>
      <dgm:t>
        <a:bodyPr/>
        <a:lstStyle/>
        <a:p>
          <a:r>
            <a:rPr lang="en-GB" b="0" i="0" dirty="0"/>
            <a:t>The belief that Ministry of Justice support for the use of restorative justice in intimate partner violence cases is really about diverting cases out of the justice system in order to save money.</a:t>
          </a:r>
          <a:endParaRPr lang="en-US" dirty="0"/>
        </a:p>
      </dgm:t>
    </dgm:pt>
    <dgm:pt modelId="{405CA68E-75CA-4C13-B35F-E2FAC95EC20C}" type="parTrans" cxnId="{BE3E7481-001B-41E9-BF80-9B5BCCA74B45}">
      <dgm:prSet/>
      <dgm:spPr/>
      <dgm:t>
        <a:bodyPr/>
        <a:lstStyle/>
        <a:p>
          <a:endParaRPr lang="en-US"/>
        </a:p>
      </dgm:t>
    </dgm:pt>
    <dgm:pt modelId="{D7C4189E-8EFA-40AC-B2C7-A3719DA8C1BD}" type="sibTrans" cxnId="{BE3E7481-001B-41E9-BF80-9B5BCCA74B45}">
      <dgm:prSet/>
      <dgm:spPr/>
      <dgm:t>
        <a:bodyPr/>
        <a:lstStyle/>
        <a:p>
          <a:endParaRPr lang="en-US"/>
        </a:p>
      </dgm:t>
    </dgm:pt>
    <dgm:pt modelId="{4223480B-6DE6-4D85-BF88-1486BA3652F9}">
      <dgm:prSet/>
      <dgm:spPr/>
      <dgm:t>
        <a:bodyPr/>
        <a:lstStyle/>
        <a:p>
          <a:r>
            <a:rPr lang="en-GB" b="0" i="0"/>
            <a:t>A perception that the use of restorative justice will see responses to intimate partner violence returned to those involved to deal with, when they should be the responsibility of the state.</a:t>
          </a:r>
          <a:endParaRPr lang="en-US"/>
        </a:p>
      </dgm:t>
    </dgm:pt>
    <dgm:pt modelId="{19B9F303-A2D2-43D1-B6E9-6019FEB039E9}" type="parTrans" cxnId="{3EE2FC12-0227-4307-8D2E-7D729BF37A65}">
      <dgm:prSet/>
      <dgm:spPr/>
      <dgm:t>
        <a:bodyPr/>
        <a:lstStyle/>
        <a:p>
          <a:endParaRPr lang="en-US"/>
        </a:p>
      </dgm:t>
    </dgm:pt>
    <dgm:pt modelId="{75459898-17F1-48BB-8659-E74EBE0707CC}" type="sibTrans" cxnId="{3EE2FC12-0227-4307-8D2E-7D729BF37A65}">
      <dgm:prSet/>
      <dgm:spPr/>
      <dgm:t>
        <a:bodyPr/>
        <a:lstStyle/>
        <a:p>
          <a:endParaRPr lang="en-US"/>
        </a:p>
      </dgm:t>
    </dgm:pt>
    <dgm:pt modelId="{D83C7F4B-E571-824D-B5CF-1262B0F6E6EF}" type="pres">
      <dgm:prSet presAssocID="{DB8C3446-D0CE-4E64-81A7-5B5F4864FE29}" presName="linear" presStyleCnt="0">
        <dgm:presLayoutVars>
          <dgm:animLvl val="lvl"/>
          <dgm:resizeHandles val="exact"/>
        </dgm:presLayoutVars>
      </dgm:prSet>
      <dgm:spPr/>
    </dgm:pt>
    <dgm:pt modelId="{8EC9BFA2-C881-424B-B8D2-DDCAB08E4DD5}" type="pres">
      <dgm:prSet presAssocID="{3F1341C6-1175-40FF-BCBF-C5DD77BDC97E}" presName="parentText" presStyleLbl="node1" presStyleIdx="0" presStyleCnt="6">
        <dgm:presLayoutVars>
          <dgm:chMax val="0"/>
          <dgm:bulletEnabled val="1"/>
        </dgm:presLayoutVars>
      </dgm:prSet>
      <dgm:spPr/>
    </dgm:pt>
    <dgm:pt modelId="{41BB8688-2398-3A47-9030-62AFFBCB448C}" type="pres">
      <dgm:prSet presAssocID="{DD43B2A4-6F84-4F2F-9E31-26D0C2F1F27D}" presName="spacer" presStyleCnt="0"/>
      <dgm:spPr/>
    </dgm:pt>
    <dgm:pt modelId="{2FEADE4B-C474-A445-819F-E28ADFA43944}" type="pres">
      <dgm:prSet presAssocID="{8CCD321E-9DED-42CE-969D-A2E9B50ACEA6}" presName="parentText" presStyleLbl="node1" presStyleIdx="1" presStyleCnt="6">
        <dgm:presLayoutVars>
          <dgm:chMax val="0"/>
          <dgm:bulletEnabled val="1"/>
        </dgm:presLayoutVars>
      </dgm:prSet>
      <dgm:spPr/>
    </dgm:pt>
    <dgm:pt modelId="{E996E870-593B-1B4C-A5D8-40DE6295753F}" type="pres">
      <dgm:prSet presAssocID="{E2948F05-8C27-4C7E-A9CB-51624BAEBB4C}" presName="spacer" presStyleCnt="0"/>
      <dgm:spPr/>
    </dgm:pt>
    <dgm:pt modelId="{38420CA5-DCDA-1C4E-BCB1-7BF4F376C844}" type="pres">
      <dgm:prSet presAssocID="{4233F31A-6EB7-48AC-9583-8B377520934B}" presName="parentText" presStyleLbl="node1" presStyleIdx="2" presStyleCnt="6">
        <dgm:presLayoutVars>
          <dgm:chMax val="0"/>
          <dgm:bulletEnabled val="1"/>
        </dgm:presLayoutVars>
      </dgm:prSet>
      <dgm:spPr/>
    </dgm:pt>
    <dgm:pt modelId="{DCA64043-344B-2144-A1EA-4DE61495429F}" type="pres">
      <dgm:prSet presAssocID="{DC7D5D49-B1C7-4BCA-B273-D152F2B5F1F6}" presName="spacer" presStyleCnt="0"/>
      <dgm:spPr/>
    </dgm:pt>
    <dgm:pt modelId="{46A006BC-675E-7A45-BD43-3F0F6EAABE12}" type="pres">
      <dgm:prSet presAssocID="{5F1B9506-601D-4721-B4B6-A30AFA5D5A67}" presName="parentText" presStyleLbl="node1" presStyleIdx="3" presStyleCnt="6">
        <dgm:presLayoutVars>
          <dgm:chMax val="0"/>
          <dgm:bulletEnabled val="1"/>
        </dgm:presLayoutVars>
      </dgm:prSet>
      <dgm:spPr/>
    </dgm:pt>
    <dgm:pt modelId="{F75D5A29-D111-9248-B313-10B481A0B9AA}" type="pres">
      <dgm:prSet presAssocID="{99EE57CD-E523-44AB-9A99-A8F50403ED28}" presName="spacer" presStyleCnt="0"/>
      <dgm:spPr/>
    </dgm:pt>
    <dgm:pt modelId="{A4BAA426-B643-FF48-AD4D-83AAC6FF3F67}" type="pres">
      <dgm:prSet presAssocID="{182AF2AC-1BF7-49AD-954A-AB43653BF0C1}" presName="parentText" presStyleLbl="node1" presStyleIdx="4" presStyleCnt="6">
        <dgm:presLayoutVars>
          <dgm:chMax val="0"/>
          <dgm:bulletEnabled val="1"/>
        </dgm:presLayoutVars>
      </dgm:prSet>
      <dgm:spPr/>
    </dgm:pt>
    <dgm:pt modelId="{91C2E564-6E3B-CC4A-A423-9D1B5C95B57A}" type="pres">
      <dgm:prSet presAssocID="{D7C4189E-8EFA-40AC-B2C7-A3719DA8C1BD}" presName="spacer" presStyleCnt="0"/>
      <dgm:spPr/>
    </dgm:pt>
    <dgm:pt modelId="{604EA877-1D84-9D46-A58D-C2EBF1E8081C}" type="pres">
      <dgm:prSet presAssocID="{4223480B-6DE6-4D85-BF88-1486BA3652F9}" presName="parentText" presStyleLbl="node1" presStyleIdx="5" presStyleCnt="6">
        <dgm:presLayoutVars>
          <dgm:chMax val="0"/>
          <dgm:bulletEnabled val="1"/>
        </dgm:presLayoutVars>
      </dgm:prSet>
      <dgm:spPr/>
    </dgm:pt>
  </dgm:ptLst>
  <dgm:cxnLst>
    <dgm:cxn modelId="{3EE2FC12-0227-4307-8D2E-7D729BF37A65}" srcId="{DB8C3446-D0CE-4E64-81A7-5B5F4864FE29}" destId="{4223480B-6DE6-4D85-BF88-1486BA3652F9}" srcOrd="5" destOrd="0" parTransId="{19B9F303-A2D2-43D1-B6E9-6019FEB039E9}" sibTransId="{75459898-17F1-48BB-8659-E74EBE0707CC}"/>
    <dgm:cxn modelId="{99CA1C32-31B2-B141-904E-A94D2CB912EF}" type="presOf" srcId="{4223480B-6DE6-4D85-BF88-1486BA3652F9}" destId="{604EA877-1D84-9D46-A58D-C2EBF1E8081C}" srcOrd="0" destOrd="0" presId="urn:microsoft.com/office/officeart/2005/8/layout/vList2"/>
    <dgm:cxn modelId="{4E375033-FB46-884D-942B-067BA2F07A70}" type="presOf" srcId="{3F1341C6-1175-40FF-BCBF-C5DD77BDC97E}" destId="{8EC9BFA2-C881-424B-B8D2-DDCAB08E4DD5}" srcOrd="0" destOrd="0" presId="urn:microsoft.com/office/officeart/2005/8/layout/vList2"/>
    <dgm:cxn modelId="{1BAECF3B-EF7A-4348-B365-915CA88A40DD}" type="presOf" srcId="{8CCD321E-9DED-42CE-969D-A2E9B50ACEA6}" destId="{2FEADE4B-C474-A445-819F-E28ADFA43944}" srcOrd="0" destOrd="0" presId="urn:microsoft.com/office/officeart/2005/8/layout/vList2"/>
    <dgm:cxn modelId="{68BE4C4C-C696-9144-8204-75EAC5C141D3}" type="presOf" srcId="{5F1B9506-601D-4721-B4B6-A30AFA5D5A67}" destId="{46A006BC-675E-7A45-BD43-3F0F6EAABE12}" srcOrd="0" destOrd="0" presId="urn:microsoft.com/office/officeart/2005/8/layout/vList2"/>
    <dgm:cxn modelId="{C2846A6C-4DBA-2643-ABB3-1E727A79D2FD}" type="presOf" srcId="{DB8C3446-D0CE-4E64-81A7-5B5F4864FE29}" destId="{D83C7F4B-E571-824D-B5CF-1262B0F6E6EF}" srcOrd="0" destOrd="0" presId="urn:microsoft.com/office/officeart/2005/8/layout/vList2"/>
    <dgm:cxn modelId="{D33E6172-AE4D-4E6B-9468-FBDE0B07DFC4}" srcId="{DB8C3446-D0CE-4E64-81A7-5B5F4864FE29}" destId="{4233F31A-6EB7-48AC-9583-8B377520934B}" srcOrd="2" destOrd="0" parTransId="{BF6C91CA-4926-4DAD-AF0F-40BC970AED70}" sibTransId="{DC7D5D49-B1C7-4BCA-B273-D152F2B5F1F6}"/>
    <dgm:cxn modelId="{BE3E7481-001B-41E9-BF80-9B5BCCA74B45}" srcId="{DB8C3446-D0CE-4E64-81A7-5B5F4864FE29}" destId="{182AF2AC-1BF7-49AD-954A-AB43653BF0C1}" srcOrd="4" destOrd="0" parTransId="{405CA68E-75CA-4C13-B35F-E2FAC95EC20C}" sibTransId="{D7C4189E-8EFA-40AC-B2C7-A3719DA8C1BD}"/>
    <dgm:cxn modelId="{4B577FA0-E685-4243-87DA-28C84EB0C4CD}" type="presOf" srcId="{4233F31A-6EB7-48AC-9583-8B377520934B}" destId="{38420CA5-DCDA-1C4E-BCB1-7BF4F376C844}" srcOrd="0" destOrd="0" presId="urn:microsoft.com/office/officeart/2005/8/layout/vList2"/>
    <dgm:cxn modelId="{5B863BAE-CA14-4005-855F-EF4307474391}" srcId="{DB8C3446-D0CE-4E64-81A7-5B5F4864FE29}" destId="{3F1341C6-1175-40FF-BCBF-C5DD77BDC97E}" srcOrd="0" destOrd="0" parTransId="{A01D6082-3ED2-4385-8A29-33802EB96615}" sibTransId="{DD43B2A4-6F84-4F2F-9E31-26D0C2F1F27D}"/>
    <dgm:cxn modelId="{D589C9B1-1382-B44D-92E0-17385424B806}" type="presOf" srcId="{182AF2AC-1BF7-49AD-954A-AB43653BF0C1}" destId="{A4BAA426-B643-FF48-AD4D-83AAC6FF3F67}" srcOrd="0" destOrd="0" presId="urn:microsoft.com/office/officeart/2005/8/layout/vList2"/>
    <dgm:cxn modelId="{0B967DCF-7CE7-4B85-8F3A-8032F59CDF86}" srcId="{DB8C3446-D0CE-4E64-81A7-5B5F4864FE29}" destId="{5F1B9506-601D-4721-B4B6-A30AFA5D5A67}" srcOrd="3" destOrd="0" parTransId="{FE8FD4B9-DF7A-4F78-AA23-AD37AFE805AD}" sibTransId="{99EE57CD-E523-44AB-9A99-A8F50403ED28}"/>
    <dgm:cxn modelId="{0AE913EF-A0E1-442A-ABB9-D404DCCAA8E8}" srcId="{DB8C3446-D0CE-4E64-81A7-5B5F4864FE29}" destId="{8CCD321E-9DED-42CE-969D-A2E9B50ACEA6}" srcOrd="1" destOrd="0" parTransId="{50458FF8-F4B1-4C02-B170-4E3D90A4C281}" sibTransId="{E2948F05-8C27-4C7E-A9CB-51624BAEBB4C}"/>
    <dgm:cxn modelId="{A16E5FBE-0DD1-EC48-B7C2-48C97E4E3767}" type="presParOf" srcId="{D83C7F4B-E571-824D-B5CF-1262B0F6E6EF}" destId="{8EC9BFA2-C881-424B-B8D2-DDCAB08E4DD5}" srcOrd="0" destOrd="0" presId="urn:microsoft.com/office/officeart/2005/8/layout/vList2"/>
    <dgm:cxn modelId="{CBD1A740-A0B6-4440-A167-A611AB4B8BB7}" type="presParOf" srcId="{D83C7F4B-E571-824D-B5CF-1262B0F6E6EF}" destId="{41BB8688-2398-3A47-9030-62AFFBCB448C}" srcOrd="1" destOrd="0" presId="urn:microsoft.com/office/officeart/2005/8/layout/vList2"/>
    <dgm:cxn modelId="{7FAD024F-3C2E-0A4C-A7F6-E50E2F5C2C39}" type="presParOf" srcId="{D83C7F4B-E571-824D-B5CF-1262B0F6E6EF}" destId="{2FEADE4B-C474-A445-819F-E28ADFA43944}" srcOrd="2" destOrd="0" presId="urn:microsoft.com/office/officeart/2005/8/layout/vList2"/>
    <dgm:cxn modelId="{710D3261-C467-4543-9168-D85DDDBD92C7}" type="presParOf" srcId="{D83C7F4B-E571-824D-B5CF-1262B0F6E6EF}" destId="{E996E870-593B-1B4C-A5D8-40DE6295753F}" srcOrd="3" destOrd="0" presId="urn:microsoft.com/office/officeart/2005/8/layout/vList2"/>
    <dgm:cxn modelId="{761265EB-FB64-014B-A1FA-E36A913580C1}" type="presParOf" srcId="{D83C7F4B-E571-824D-B5CF-1262B0F6E6EF}" destId="{38420CA5-DCDA-1C4E-BCB1-7BF4F376C844}" srcOrd="4" destOrd="0" presId="urn:microsoft.com/office/officeart/2005/8/layout/vList2"/>
    <dgm:cxn modelId="{E02BAA17-0CAB-B746-A30E-929A90806B75}" type="presParOf" srcId="{D83C7F4B-E571-824D-B5CF-1262B0F6E6EF}" destId="{DCA64043-344B-2144-A1EA-4DE61495429F}" srcOrd="5" destOrd="0" presId="urn:microsoft.com/office/officeart/2005/8/layout/vList2"/>
    <dgm:cxn modelId="{942D05AE-C3BC-584C-A95C-7197318B8A30}" type="presParOf" srcId="{D83C7F4B-E571-824D-B5CF-1262B0F6E6EF}" destId="{46A006BC-675E-7A45-BD43-3F0F6EAABE12}" srcOrd="6" destOrd="0" presId="urn:microsoft.com/office/officeart/2005/8/layout/vList2"/>
    <dgm:cxn modelId="{941BA07E-196A-794A-9D5F-7364208CF3D8}" type="presParOf" srcId="{D83C7F4B-E571-824D-B5CF-1262B0F6E6EF}" destId="{F75D5A29-D111-9248-B313-10B481A0B9AA}" srcOrd="7" destOrd="0" presId="urn:microsoft.com/office/officeart/2005/8/layout/vList2"/>
    <dgm:cxn modelId="{1A450F15-FAE9-A040-B435-3E9AE0D3DAB6}" type="presParOf" srcId="{D83C7F4B-E571-824D-B5CF-1262B0F6E6EF}" destId="{A4BAA426-B643-FF48-AD4D-83AAC6FF3F67}" srcOrd="8" destOrd="0" presId="urn:microsoft.com/office/officeart/2005/8/layout/vList2"/>
    <dgm:cxn modelId="{A39DA7FA-FADA-5E4C-BCE4-29644B291FE8}" type="presParOf" srcId="{D83C7F4B-E571-824D-B5CF-1262B0F6E6EF}" destId="{91C2E564-6E3B-CC4A-A423-9D1B5C95B57A}" srcOrd="9" destOrd="0" presId="urn:microsoft.com/office/officeart/2005/8/layout/vList2"/>
    <dgm:cxn modelId="{60A84E31-EB8F-2F41-B588-7576C0808087}" type="presParOf" srcId="{D83C7F4B-E571-824D-B5CF-1262B0F6E6EF}" destId="{604EA877-1D84-9D46-A58D-C2EBF1E8081C}"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9B22B-5A7E-9B42-B778-B9E1D5FBFCE2}">
      <dsp:nvSpPr>
        <dsp:cNvPr id="0" name=""/>
        <dsp:cNvSpPr/>
      </dsp:nvSpPr>
      <dsp:spPr>
        <a:xfrm>
          <a:off x="0" y="93783"/>
          <a:ext cx="7485413" cy="226512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i="1" kern="1200" dirty="0"/>
            <a:t>“Restorative Practice can be used anywhere to prevent conflict, build relationships and repair harm by supporting people to communicate effectively and positively. Restorative practice is more and more being used in </a:t>
          </a:r>
          <a:r>
            <a:rPr lang="en-GB" sz="2200" i="1" u="sng" kern="1200" dirty="0"/>
            <a:t>schools, children’s services, workplaces, hospitals, communities and the criminal justice system.”</a:t>
          </a:r>
          <a:r>
            <a:rPr lang="en-GB" sz="2200" i="1" kern="1200" dirty="0"/>
            <a:t> </a:t>
          </a:r>
          <a:r>
            <a:rPr lang="en-GB" sz="2200" kern="1200" dirty="0"/>
            <a:t>(</a:t>
          </a:r>
          <a:r>
            <a:rPr lang="en-GB" sz="2200" b="0" i="0" kern="1200" dirty="0">
              <a:effectLst/>
              <a:latin typeface="proxima-nova"/>
            </a:rPr>
            <a:t>Restorative Justice Council, 2016)</a:t>
          </a:r>
          <a:endParaRPr lang="en-US" sz="2200" kern="1200" dirty="0"/>
        </a:p>
      </dsp:txBody>
      <dsp:txXfrm>
        <a:off x="110574" y="204357"/>
        <a:ext cx="7264265" cy="20439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41DF6-ED9E-8F44-A12F-4FB9BFF2C7DA}">
      <dsp:nvSpPr>
        <dsp:cNvPr id="0" name=""/>
        <dsp:cNvSpPr/>
      </dsp:nvSpPr>
      <dsp:spPr>
        <a:xfrm>
          <a:off x="2899779" y="686484"/>
          <a:ext cx="530464" cy="91440"/>
        </a:xfrm>
        <a:custGeom>
          <a:avLst/>
          <a:gdLst/>
          <a:ahLst/>
          <a:cxnLst/>
          <a:rect l="0" t="0" r="0" b="0"/>
          <a:pathLst>
            <a:path>
              <a:moveTo>
                <a:pt x="0" y="45720"/>
              </a:moveTo>
              <a:lnTo>
                <a:pt x="53046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729398"/>
        <a:ext cx="28053" cy="5610"/>
      </dsp:txXfrm>
    </dsp:sp>
    <dsp:sp modelId="{17564DCE-4B94-D84E-84A2-1061A4845F82}">
      <dsp:nvSpPr>
        <dsp:cNvPr id="0" name=""/>
        <dsp:cNvSpPr/>
      </dsp:nvSpPr>
      <dsp:spPr>
        <a:xfrm>
          <a:off x="462167" y="380"/>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Restoration</a:t>
          </a:r>
          <a:endParaRPr lang="en-US" sz="2800" kern="1200"/>
        </a:p>
      </dsp:txBody>
      <dsp:txXfrm>
        <a:off x="462167" y="380"/>
        <a:ext cx="2439412" cy="1463647"/>
      </dsp:txXfrm>
    </dsp:sp>
    <dsp:sp modelId="{87A5245F-AC40-524D-BD30-BDF73B6E7068}">
      <dsp:nvSpPr>
        <dsp:cNvPr id="0" name=""/>
        <dsp:cNvSpPr/>
      </dsp:nvSpPr>
      <dsp:spPr>
        <a:xfrm>
          <a:off x="1681873" y="1462227"/>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1724654"/>
        <a:ext cx="152624" cy="5610"/>
      </dsp:txXfrm>
    </dsp:sp>
    <dsp:sp modelId="{93A5EAEC-8D17-2343-A9BE-FE30FD183951}">
      <dsp:nvSpPr>
        <dsp:cNvPr id="0" name=""/>
        <dsp:cNvSpPr/>
      </dsp:nvSpPr>
      <dsp:spPr>
        <a:xfrm>
          <a:off x="3462644" y="380"/>
          <a:ext cx="2439412" cy="146364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Voluntarism </a:t>
          </a:r>
          <a:endParaRPr lang="en-US" sz="2800" kern="1200"/>
        </a:p>
      </dsp:txBody>
      <dsp:txXfrm>
        <a:off x="3462644" y="380"/>
        <a:ext cx="2439412" cy="1463647"/>
      </dsp:txXfrm>
    </dsp:sp>
    <dsp:sp modelId="{886BF459-4BC7-B34E-9742-69CA4A005291}">
      <dsp:nvSpPr>
        <dsp:cNvPr id="0" name=""/>
        <dsp:cNvSpPr/>
      </dsp:nvSpPr>
      <dsp:spPr>
        <a:xfrm>
          <a:off x="2899779" y="2711196"/>
          <a:ext cx="530464" cy="91440"/>
        </a:xfrm>
        <a:custGeom>
          <a:avLst/>
          <a:gdLst/>
          <a:ahLst/>
          <a:cxnLst/>
          <a:rect l="0" t="0" r="0" b="0"/>
          <a:pathLst>
            <a:path>
              <a:moveTo>
                <a:pt x="0" y="45720"/>
              </a:moveTo>
              <a:lnTo>
                <a:pt x="530464"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2754110"/>
        <a:ext cx="28053" cy="5610"/>
      </dsp:txXfrm>
    </dsp:sp>
    <dsp:sp modelId="{6300DB35-C689-2947-AF80-461945D7B891}">
      <dsp:nvSpPr>
        <dsp:cNvPr id="0" name=""/>
        <dsp:cNvSpPr/>
      </dsp:nvSpPr>
      <dsp:spPr>
        <a:xfrm>
          <a:off x="462167" y="2025092"/>
          <a:ext cx="2439412" cy="146364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Impartiality </a:t>
          </a:r>
          <a:endParaRPr lang="en-US" sz="2800" kern="1200"/>
        </a:p>
      </dsp:txBody>
      <dsp:txXfrm>
        <a:off x="462167" y="2025092"/>
        <a:ext cx="2439412" cy="1463647"/>
      </dsp:txXfrm>
    </dsp:sp>
    <dsp:sp modelId="{CD033523-6609-CC44-B70F-C5BED53EA47E}">
      <dsp:nvSpPr>
        <dsp:cNvPr id="0" name=""/>
        <dsp:cNvSpPr/>
      </dsp:nvSpPr>
      <dsp:spPr>
        <a:xfrm>
          <a:off x="1681873" y="3486939"/>
          <a:ext cx="3000476" cy="530464"/>
        </a:xfrm>
        <a:custGeom>
          <a:avLst/>
          <a:gdLst/>
          <a:ahLst/>
          <a:cxnLst/>
          <a:rect l="0" t="0" r="0" b="0"/>
          <a:pathLst>
            <a:path>
              <a:moveTo>
                <a:pt x="3000476" y="0"/>
              </a:moveTo>
              <a:lnTo>
                <a:pt x="3000476" y="282332"/>
              </a:lnTo>
              <a:lnTo>
                <a:pt x="0" y="282332"/>
              </a:lnTo>
              <a:lnTo>
                <a:pt x="0" y="530464"/>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05799" y="3749366"/>
        <a:ext cx="152624" cy="5610"/>
      </dsp:txXfrm>
    </dsp:sp>
    <dsp:sp modelId="{59283D8A-36BC-C841-BAE6-0B90C49F7CC4}">
      <dsp:nvSpPr>
        <dsp:cNvPr id="0" name=""/>
        <dsp:cNvSpPr/>
      </dsp:nvSpPr>
      <dsp:spPr>
        <a:xfrm>
          <a:off x="3462644" y="2025092"/>
          <a:ext cx="2439412" cy="1463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Safety </a:t>
          </a:r>
          <a:endParaRPr lang="en-US" sz="2800" kern="1200"/>
        </a:p>
      </dsp:txBody>
      <dsp:txXfrm>
        <a:off x="3462644" y="2025092"/>
        <a:ext cx="2439412" cy="1463647"/>
      </dsp:txXfrm>
    </dsp:sp>
    <dsp:sp modelId="{179720FF-44D3-0E44-AF03-24A96AECB5AB}">
      <dsp:nvSpPr>
        <dsp:cNvPr id="0" name=""/>
        <dsp:cNvSpPr/>
      </dsp:nvSpPr>
      <dsp:spPr>
        <a:xfrm>
          <a:off x="2899779" y="4735907"/>
          <a:ext cx="530464" cy="91440"/>
        </a:xfrm>
        <a:custGeom>
          <a:avLst/>
          <a:gdLst/>
          <a:ahLst/>
          <a:cxnLst/>
          <a:rect l="0" t="0" r="0" b="0"/>
          <a:pathLst>
            <a:path>
              <a:moveTo>
                <a:pt x="0" y="45720"/>
              </a:moveTo>
              <a:lnTo>
                <a:pt x="530464"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50985" y="4778822"/>
        <a:ext cx="28053" cy="5610"/>
      </dsp:txXfrm>
    </dsp:sp>
    <dsp:sp modelId="{7F2B4454-093A-AA48-9C1A-80C7BBFC0FF1}">
      <dsp:nvSpPr>
        <dsp:cNvPr id="0" name=""/>
        <dsp:cNvSpPr/>
      </dsp:nvSpPr>
      <dsp:spPr>
        <a:xfrm>
          <a:off x="462167" y="4049804"/>
          <a:ext cx="2439412" cy="146364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Accessibility </a:t>
          </a:r>
          <a:endParaRPr lang="en-US" sz="2800" kern="1200"/>
        </a:p>
      </dsp:txBody>
      <dsp:txXfrm>
        <a:off x="462167" y="4049804"/>
        <a:ext cx="2439412" cy="1463647"/>
      </dsp:txXfrm>
    </dsp:sp>
    <dsp:sp modelId="{575CCE81-E9BD-CD47-BEE0-F02F8C14AFFA}">
      <dsp:nvSpPr>
        <dsp:cNvPr id="0" name=""/>
        <dsp:cNvSpPr/>
      </dsp:nvSpPr>
      <dsp:spPr>
        <a:xfrm>
          <a:off x="3462644" y="4049804"/>
          <a:ext cx="2439412" cy="146364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9533" tIns="125471" rIns="119533" bIns="125471" numCol="1" spcCol="1270" anchor="ctr" anchorCtr="0">
          <a:noAutofit/>
        </a:bodyPr>
        <a:lstStyle/>
        <a:p>
          <a:pPr marL="0" lvl="0" indent="0" algn="ctr" defTabSz="1244600">
            <a:lnSpc>
              <a:spcPct val="90000"/>
            </a:lnSpc>
            <a:spcBef>
              <a:spcPct val="0"/>
            </a:spcBef>
            <a:spcAft>
              <a:spcPct val="35000"/>
            </a:spcAft>
            <a:buNone/>
          </a:pPr>
          <a:r>
            <a:rPr lang="en-GB" sz="2800" kern="1200"/>
            <a:t>Empowerment </a:t>
          </a:r>
          <a:endParaRPr lang="en-US" sz="2800" kern="1200"/>
        </a:p>
      </dsp:txBody>
      <dsp:txXfrm>
        <a:off x="3462644" y="4049804"/>
        <a:ext cx="2439412" cy="1463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06C36-A29C-D941-98C8-864F5DA881E0}">
      <dsp:nvSpPr>
        <dsp:cNvPr id="0" name=""/>
        <dsp:cNvSpPr/>
      </dsp:nvSpPr>
      <dsp:spPr>
        <a:xfrm>
          <a:off x="0" y="50390"/>
          <a:ext cx="6263640" cy="175318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Victim satisfaction</a:t>
          </a:r>
          <a:r>
            <a:rPr lang="en-GB" sz="2000" kern="1200" dirty="0">
              <a:latin typeface="Arial" panose="020B0604020202020204" pitchFamily="34" charset="0"/>
              <a:cs typeface="Arial" panose="020B0604020202020204" pitchFamily="34" charset="0"/>
            </a:rPr>
            <a:t>: To reduce the fear of the victim and ensure they feel 'paid back' for the harm that has been done to them.</a:t>
          </a:r>
          <a:endParaRPr lang="en-US" sz="2000" kern="1200" dirty="0">
            <a:latin typeface="Arial" panose="020B0604020202020204" pitchFamily="34" charset="0"/>
            <a:cs typeface="Arial" panose="020B0604020202020204" pitchFamily="34" charset="0"/>
          </a:endParaRPr>
        </a:p>
      </dsp:txBody>
      <dsp:txXfrm>
        <a:off x="85583" y="135973"/>
        <a:ext cx="6092474" cy="1582020"/>
      </dsp:txXfrm>
    </dsp:sp>
    <dsp:sp modelId="{40D90DE6-421C-6040-9701-278A1E4CB21E}">
      <dsp:nvSpPr>
        <dsp:cNvPr id="0" name=""/>
        <dsp:cNvSpPr/>
      </dsp:nvSpPr>
      <dsp:spPr>
        <a:xfrm>
          <a:off x="0" y="1838137"/>
          <a:ext cx="6263640" cy="186259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Engagement with the perpetrator</a:t>
          </a:r>
          <a:r>
            <a:rPr lang="en-GB" sz="2000" kern="1200" dirty="0">
              <a:latin typeface="Arial" panose="020B0604020202020204" pitchFamily="34" charset="0"/>
              <a:cs typeface="Arial" panose="020B0604020202020204" pitchFamily="34" charset="0"/>
            </a:rPr>
            <a:t>: To ensure that they are aware of the consequences of their actions, can make reparation, and agree a plan for their restoration in the community.</a:t>
          </a:r>
          <a:endParaRPr lang="en-US" sz="2000" kern="1200" dirty="0">
            <a:latin typeface="Arial" panose="020B0604020202020204" pitchFamily="34" charset="0"/>
            <a:cs typeface="Arial" panose="020B0604020202020204" pitchFamily="34" charset="0"/>
          </a:endParaRPr>
        </a:p>
      </dsp:txBody>
      <dsp:txXfrm>
        <a:off x="90925" y="1929062"/>
        <a:ext cx="6081790" cy="1680748"/>
      </dsp:txXfrm>
    </dsp:sp>
    <dsp:sp modelId="{F4B23E9B-1A82-1F44-98CD-60115806FAD2}">
      <dsp:nvSpPr>
        <dsp:cNvPr id="0" name=""/>
        <dsp:cNvSpPr/>
      </dsp:nvSpPr>
      <dsp:spPr>
        <a:xfrm>
          <a:off x="0" y="3735295"/>
          <a:ext cx="6263640" cy="171900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dirty="0">
              <a:latin typeface="Arial" panose="020B0604020202020204" pitchFamily="34" charset="0"/>
              <a:cs typeface="Arial" panose="020B0604020202020204" pitchFamily="34" charset="0"/>
            </a:rPr>
            <a:t>Creation of community capital</a:t>
          </a:r>
          <a:r>
            <a:rPr lang="en-GB" sz="2000" kern="1200" dirty="0">
              <a:latin typeface="Arial" panose="020B0604020202020204" pitchFamily="34" charset="0"/>
              <a:cs typeface="Arial" panose="020B0604020202020204" pitchFamily="34" charset="0"/>
            </a:rPr>
            <a:t>: To increase public confidence in the criminal justice system and other agencies with a responsibility for delivering a response to anti-social behaviour</a:t>
          </a:r>
          <a:endParaRPr lang="en-US" sz="2000" kern="1200" dirty="0">
            <a:latin typeface="Arial" panose="020B0604020202020204" pitchFamily="34" charset="0"/>
            <a:cs typeface="Arial" panose="020B0604020202020204" pitchFamily="34" charset="0"/>
          </a:endParaRPr>
        </a:p>
      </dsp:txBody>
      <dsp:txXfrm>
        <a:off x="83915" y="3819210"/>
        <a:ext cx="6095810" cy="15511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E1DED-0671-2547-B127-EAE06EF0939C}">
      <dsp:nvSpPr>
        <dsp:cNvPr id="0" name=""/>
        <dsp:cNvSpPr/>
      </dsp:nvSpPr>
      <dsp:spPr>
        <a:xfrm>
          <a:off x="0" y="47349"/>
          <a:ext cx="3505494" cy="8751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Direct or indirect restorative processes</a:t>
          </a:r>
          <a:endParaRPr lang="en-US" sz="2200" kern="1200"/>
        </a:p>
      </dsp:txBody>
      <dsp:txXfrm>
        <a:off x="42722" y="90071"/>
        <a:ext cx="3420050" cy="789716"/>
      </dsp:txXfrm>
    </dsp:sp>
    <dsp:sp modelId="{44ED05F1-481F-C048-847B-37DBDDAC30E8}">
      <dsp:nvSpPr>
        <dsp:cNvPr id="0" name=""/>
        <dsp:cNvSpPr/>
      </dsp:nvSpPr>
      <dsp:spPr>
        <a:xfrm>
          <a:off x="0" y="985869"/>
          <a:ext cx="3505494" cy="8751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Community conferencing</a:t>
          </a:r>
          <a:endParaRPr lang="en-US" sz="2200" kern="1200" dirty="0"/>
        </a:p>
      </dsp:txBody>
      <dsp:txXfrm>
        <a:off x="42722" y="1028591"/>
        <a:ext cx="3420050" cy="789716"/>
      </dsp:txXfrm>
    </dsp:sp>
    <dsp:sp modelId="{F676D97E-E8AD-5348-8EBF-D9E4EF80DF95}">
      <dsp:nvSpPr>
        <dsp:cNvPr id="0" name=""/>
        <dsp:cNvSpPr/>
      </dsp:nvSpPr>
      <dsp:spPr>
        <a:xfrm>
          <a:off x="0" y="1924389"/>
          <a:ext cx="3505494" cy="8751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Referral Order panels</a:t>
          </a:r>
          <a:endParaRPr lang="en-US" sz="2200" kern="1200"/>
        </a:p>
      </dsp:txBody>
      <dsp:txXfrm>
        <a:off x="42722" y="1967111"/>
        <a:ext cx="3420050" cy="789716"/>
      </dsp:txXfrm>
    </dsp:sp>
    <dsp:sp modelId="{CC1ABE97-0494-4849-BED7-F29CE0D623A4}">
      <dsp:nvSpPr>
        <dsp:cNvPr id="0" name=""/>
        <dsp:cNvSpPr/>
      </dsp:nvSpPr>
      <dsp:spPr>
        <a:xfrm>
          <a:off x="0" y="2862909"/>
          <a:ext cx="3505494" cy="8751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Mediation </a:t>
          </a:r>
          <a:endParaRPr lang="en-US" sz="2200" kern="1200"/>
        </a:p>
      </dsp:txBody>
      <dsp:txXfrm>
        <a:off x="42722" y="2905631"/>
        <a:ext cx="3420050" cy="7897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EF57F-011D-D84F-A1F5-BEE56C3B4EB5}">
      <dsp:nvSpPr>
        <dsp:cNvPr id="0" name=""/>
        <dsp:cNvSpPr/>
      </dsp:nvSpPr>
      <dsp:spPr>
        <a:xfrm>
          <a:off x="427" y="223834"/>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Victim and offender</a:t>
          </a:r>
          <a:r>
            <a:rPr lang="en-GB" sz="1100" kern="1200"/>
            <a:t> </a:t>
          </a:r>
          <a:r>
            <a:rPr lang="en-GB" sz="1100" b="0" i="0" kern="1200"/>
            <a:t>communicate with one another  (G</a:t>
          </a:r>
          <a:r>
            <a:rPr lang="en-GB" sz="1100" kern="1200"/>
            <a:t>uided by a facilitator) </a:t>
          </a:r>
          <a:endParaRPr lang="en-US" sz="1100" kern="1200"/>
        </a:p>
      </dsp:txBody>
      <dsp:txXfrm>
        <a:off x="427" y="223834"/>
        <a:ext cx="1668875" cy="1001325"/>
      </dsp:txXfrm>
    </dsp:sp>
    <dsp:sp modelId="{3CD5C0AE-B139-C54C-8342-6135B369C9FC}">
      <dsp:nvSpPr>
        <dsp:cNvPr id="0" name=""/>
        <dsp:cNvSpPr/>
      </dsp:nvSpPr>
      <dsp:spPr>
        <a:xfrm>
          <a:off x="1836190" y="223834"/>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Additional people can be involved. I,e, supporters of the victim </a:t>
          </a:r>
          <a:r>
            <a:rPr lang="en-GB" sz="1100" kern="1200"/>
            <a:t>/</a:t>
          </a:r>
          <a:r>
            <a:rPr lang="en-GB" sz="1100" b="0" i="0" kern="1200"/>
            <a:t> perpetrators, and members of the wider community. </a:t>
          </a:r>
          <a:endParaRPr lang="en-US" sz="1100" kern="1200"/>
        </a:p>
      </dsp:txBody>
      <dsp:txXfrm>
        <a:off x="1836190" y="223834"/>
        <a:ext cx="1668875" cy="1001325"/>
      </dsp:txXfrm>
    </dsp:sp>
    <dsp:sp modelId="{09D8286D-1056-BC44-AD5B-BDFA9FFA5511}">
      <dsp:nvSpPr>
        <dsp:cNvPr id="0" name=""/>
        <dsp:cNvSpPr/>
      </dsp:nvSpPr>
      <dsp:spPr>
        <a:xfrm>
          <a:off x="427" y="1392046"/>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t>Direct face-to-face </a:t>
          </a:r>
        </a:p>
        <a:p>
          <a:pPr marL="0" lvl="0" indent="0" algn="ctr" defTabSz="488950">
            <a:lnSpc>
              <a:spcPct val="90000"/>
            </a:lnSpc>
            <a:spcBef>
              <a:spcPct val="0"/>
            </a:spcBef>
            <a:spcAft>
              <a:spcPct val="35000"/>
            </a:spcAft>
            <a:buNone/>
          </a:pPr>
          <a:r>
            <a:rPr lang="en-GB" sz="1100" b="0" i="0" kern="1200" dirty="0"/>
            <a:t>meeting</a:t>
          </a:r>
          <a:endParaRPr lang="en-US" sz="1100" kern="1200" dirty="0"/>
        </a:p>
      </dsp:txBody>
      <dsp:txXfrm>
        <a:off x="427" y="1392046"/>
        <a:ext cx="1668875" cy="1001325"/>
      </dsp:txXfrm>
    </dsp:sp>
    <dsp:sp modelId="{CBB25445-2C1F-6643-94EF-F6334CECC688}">
      <dsp:nvSpPr>
        <dsp:cNvPr id="0" name=""/>
        <dsp:cNvSpPr/>
      </dsp:nvSpPr>
      <dsp:spPr>
        <a:xfrm>
          <a:off x="1836190" y="1392046"/>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t>Conference - when several people are involved</a:t>
          </a:r>
          <a:endParaRPr lang="en-US" sz="1100" kern="1200" dirty="0"/>
        </a:p>
      </dsp:txBody>
      <dsp:txXfrm>
        <a:off x="1836190" y="1392046"/>
        <a:ext cx="1668875" cy="1001325"/>
      </dsp:txXfrm>
    </dsp:sp>
    <dsp:sp modelId="{F22BD81C-C370-A647-965F-21B844C831D8}">
      <dsp:nvSpPr>
        <dsp:cNvPr id="0" name=""/>
        <dsp:cNvSpPr/>
      </dsp:nvSpPr>
      <dsp:spPr>
        <a:xfrm>
          <a:off x="427" y="2560259"/>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a:t>
          </a:r>
          <a:r>
            <a:rPr lang="en-GB" sz="1100" b="0" i="0" kern="1200"/>
            <a:t>ndirectly with </a:t>
          </a:r>
          <a:r>
            <a:rPr lang="en-GB" sz="1100" kern="1200"/>
            <a:t>a</a:t>
          </a:r>
          <a:r>
            <a:rPr lang="en-GB" sz="1100" b="0" i="0" kern="1200"/>
            <a:t> facilitator acting as 'go between’ </a:t>
          </a:r>
          <a:r>
            <a:rPr lang="en-GB" sz="1100" kern="1200"/>
            <a:t>aka</a:t>
          </a:r>
          <a:r>
            <a:rPr lang="en-GB" sz="1100" b="0" i="0" kern="1200"/>
            <a:t> 'shuttle mediation’. </a:t>
          </a:r>
          <a:endParaRPr lang="en-US" sz="1100" kern="1200"/>
        </a:p>
      </dsp:txBody>
      <dsp:txXfrm>
        <a:off x="427" y="2560259"/>
        <a:ext cx="1668875" cy="1001325"/>
      </dsp:txXfrm>
    </dsp:sp>
    <dsp:sp modelId="{ED7C9A43-4666-3742-9439-C2C16141CE17}">
      <dsp:nvSpPr>
        <dsp:cNvPr id="0" name=""/>
        <dsp:cNvSpPr/>
      </dsp:nvSpPr>
      <dsp:spPr>
        <a:xfrm>
          <a:off x="1836190" y="2560259"/>
          <a:ext cx="1668875" cy="100132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How best to repair the harm caused and a rehabilitative programme may be agreed.</a:t>
          </a:r>
          <a:endParaRPr lang="en-US" sz="1100" kern="1200"/>
        </a:p>
      </dsp:txBody>
      <dsp:txXfrm>
        <a:off x="1836190" y="2560259"/>
        <a:ext cx="1668875" cy="10013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F2DD1-D01A-664F-9980-77C35B6897F5}">
      <dsp:nvSpPr>
        <dsp:cNvPr id="0" name=""/>
        <dsp:cNvSpPr/>
      </dsp:nvSpPr>
      <dsp:spPr>
        <a:xfrm>
          <a:off x="0" y="389429"/>
          <a:ext cx="5393361" cy="67532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a:t>
          </a:r>
          <a:r>
            <a:rPr lang="en-GB" sz="1700" b="0" i="0" kern="1200"/>
            <a:t> large-scale conference </a:t>
          </a:r>
          <a:endParaRPr lang="en-US" sz="1700" kern="1200"/>
        </a:p>
      </dsp:txBody>
      <dsp:txXfrm>
        <a:off x="32967" y="422396"/>
        <a:ext cx="5327427" cy="609393"/>
      </dsp:txXfrm>
    </dsp:sp>
    <dsp:sp modelId="{F43E8E33-7664-FE44-B71F-51E3CA89F69C}">
      <dsp:nvSpPr>
        <dsp:cNvPr id="0" name=""/>
        <dsp:cNvSpPr/>
      </dsp:nvSpPr>
      <dsp:spPr>
        <a:xfrm>
          <a:off x="0" y="1113717"/>
          <a:ext cx="5393361" cy="675327"/>
        </a:xfrm>
        <a:prstGeom prst="roundRect">
          <a:avLst/>
        </a:prstGeom>
        <a:gradFill rotWithShape="0">
          <a:gsLst>
            <a:gs pos="0">
              <a:schemeClr val="accent2">
                <a:hueOff val="-363841"/>
                <a:satOff val="-20982"/>
                <a:lumOff val="2157"/>
                <a:alphaOff val="0"/>
                <a:satMod val="103000"/>
                <a:lumMod val="102000"/>
                <a:tint val="94000"/>
              </a:schemeClr>
            </a:gs>
            <a:gs pos="50000">
              <a:schemeClr val="accent2">
                <a:hueOff val="-363841"/>
                <a:satOff val="-20982"/>
                <a:lumOff val="2157"/>
                <a:alphaOff val="0"/>
                <a:satMod val="110000"/>
                <a:lumMod val="100000"/>
                <a:shade val="100000"/>
              </a:schemeClr>
            </a:gs>
            <a:gs pos="100000">
              <a:schemeClr val="accent2">
                <a:hueOff val="-363841"/>
                <a:satOff val="-20982"/>
                <a:lumOff val="215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U</a:t>
          </a:r>
          <a:r>
            <a:rPr lang="en-GB" sz="1700" b="0" i="0" kern="1200" dirty="0"/>
            <a:t>seful at resolving issues such as anti-social behaviour</a:t>
          </a:r>
          <a:endParaRPr lang="en-US" sz="1700" kern="1200" dirty="0"/>
        </a:p>
      </dsp:txBody>
      <dsp:txXfrm>
        <a:off x="32967" y="1146684"/>
        <a:ext cx="5327427" cy="609393"/>
      </dsp:txXfrm>
    </dsp:sp>
    <dsp:sp modelId="{392AE938-42D1-9041-AF62-F02F2F64067D}">
      <dsp:nvSpPr>
        <dsp:cNvPr id="0" name=""/>
        <dsp:cNvSpPr/>
      </dsp:nvSpPr>
      <dsp:spPr>
        <a:xfrm>
          <a:off x="0" y="1838005"/>
          <a:ext cx="5393361" cy="675327"/>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To deal </a:t>
          </a:r>
          <a:r>
            <a:rPr lang="en-GB" sz="1700" b="0" i="0" kern="1200"/>
            <a:t>with a large number of participants – I.e,  local community members, several victims and perpetrators. </a:t>
          </a:r>
          <a:endParaRPr lang="en-US" sz="1700" kern="1200"/>
        </a:p>
      </dsp:txBody>
      <dsp:txXfrm>
        <a:off x="32967" y="1870972"/>
        <a:ext cx="5327427" cy="609393"/>
      </dsp:txXfrm>
    </dsp:sp>
    <dsp:sp modelId="{759BF26B-5A17-E041-B8AD-6524037E7F46}">
      <dsp:nvSpPr>
        <dsp:cNvPr id="0" name=""/>
        <dsp:cNvSpPr/>
      </dsp:nvSpPr>
      <dsp:spPr>
        <a:xfrm>
          <a:off x="0" y="2562292"/>
          <a:ext cx="5393361" cy="675327"/>
        </a:xfrm>
        <a:prstGeom prst="roundRect">
          <a:avLst/>
        </a:prstGeom>
        <a:gradFill rotWithShape="0">
          <a:gsLst>
            <a:gs pos="0">
              <a:schemeClr val="accent2">
                <a:hueOff val="-1091522"/>
                <a:satOff val="-62946"/>
                <a:lumOff val="6471"/>
                <a:alphaOff val="0"/>
                <a:satMod val="103000"/>
                <a:lumMod val="102000"/>
                <a:tint val="94000"/>
              </a:schemeClr>
            </a:gs>
            <a:gs pos="50000">
              <a:schemeClr val="accent2">
                <a:hueOff val="-1091522"/>
                <a:satOff val="-62946"/>
                <a:lumOff val="6471"/>
                <a:alphaOff val="0"/>
                <a:satMod val="110000"/>
                <a:lumMod val="100000"/>
                <a:shade val="100000"/>
              </a:schemeClr>
            </a:gs>
            <a:gs pos="100000">
              <a:schemeClr val="accent2">
                <a:hueOff val="-1091522"/>
                <a:satOff val="-62946"/>
                <a:lumOff val="647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Sometimes the community as a whole is often the victim. </a:t>
          </a:r>
          <a:endParaRPr lang="en-US" sz="1700" kern="1200"/>
        </a:p>
      </dsp:txBody>
      <dsp:txXfrm>
        <a:off x="32967" y="2595259"/>
        <a:ext cx="5327427" cy="609393"/>
      </dsp:txXfrm>
    </dsp:sp>
    <dsp:sp modelId="{BF58C622-CAC9-D249-878B-C2DD036E2B58}">
      <dsp:nvSpPr>
        <dsp:cNvPr id="0" name=""/>
        <dsp:cNvSpPr/>
      </dsp:nvSpPr>
      <dsp:spPr>
        <a:xfrm>
          <a:off x="0" y="3286580"/>
          <a:ext cx="5393361" cy="675327"/>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Similar to community problem solving meetings. However, process focuses on the harm caused and its resolution.</a:t>
          </a:r>
          <a:endParaRPr lang="en-US" sz="1700" kern="1200"/>
        </a:p>
      </dsp:txBody>
      <dsp:txXfrm>
        <a:off x="32967" y="3319547"/>
        <a:ext cx="5327427" cy="6093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863BF-2EB8-BC4D-B912-4877610E61D4}">
      <dsp:nvSpPr>
        <dsp:cNvPr id="0" name=""/>
        <dsp:cNvSpPr/>
      </dsp:nvSpPr>
      <dsp:spPr>
        <a:xfrm>
          <a:off x="0" y="122771"/>
          <a:ext cx="6675626" cy="31180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Young people who receive a court Referral Order attend a panel meeting </a:t>
          </a:r>
          <a:endParaRPr lang="en-US" sz="1300" kern="1200"/>
        </a:p>
      </dsp:txBody>
      <dsp:txXfrm>
        <a:off x="15221" y="137992"/>
        <a:ext cx="6645184" cy="281363"/>
      </dsp:txXfrm>
    </dsp:sp>
    <dsp:sp modelId="{BA7EE66E-2AB1-DE4E-AA68-CD51FC2F74D1}">
      <dsp:nvSpPr>
        <dsp:cNvPr id="0" name=""/>
        <dsp:cNvSpPr/>
      </dsp:nvSpPr>
      <dsp:spPr>
        <a:xfrm>
          <a:off x="0" y="472016"/>
          <a:ext cx="6675626" cy="31180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Discusses their offence and the factors that may have contributed to their offending behaviour. </a:t>
          </a:r>
          <a:endParaRPr lang="en-US" sz="1300" kern="1200"/>
        </a:p>
      </dsp:txBody>
      <dsp:txXfrm>
        <a:off x="15221" y="487237"/>
        <a:ext cx="6645184" cy="281363"/>
      </dsp:txXfrm>
    </dsp:sp>
    <dsp:sp modelId="{84016620-8B23-3E4A-B49E-1C4FE8020B17}">
      <dsp:nvSpPr>
        <dsp:cNvPr id="0" name=""/>
        <dsp:cNvSpPr/>
      </dsp:nvSpPr>
      <dsp:spPr>
        <a:xfrm>
          <a:off x="0" y="821261"/>
          <a:ext cx="6675626" cy="311805"/>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Present is the Youth Offending Team staff and community volunteers. </a:t>
          </a:r>
          <a:endParaRPr lang="en-US" sz="1300" kern="1200"/>
        </a:p>
      </dsp:txBody>
      <dsp:txXfrm>
        <a:off x="15221" y="836482"/>
        <a:ext cx="6645184" cy="281363"/>
      </dsp:txXfrm>
    </dsp:sp>
    <dsp:sp modelId="{AF6504EC-A6A4-0E4F-B12E-A5F7AB7F14B1}">
      <dsp:nvSpPr>
        <dsp:cNvPr id="0" name=""/>
        <dsp:cNvSpPr/>
      </dsp:nvSpPr>
      <dsp:spPr>
        <a:xfrm>
          <a:off x="0" y="1170506"/>
          <a:ext cx="6675626" cy="31180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The victim, or their representative, may also attend so that their views may be put forward.</a:t>
          </a:r>
          <a:endParaRPr lang="en-US" sz="1300" kern="1200"/>
        </a:p>
      </dsp:txBody>
      <dsp:txXfrm>
        <a:off x="15221" y="1185727"/>
        <a:ext cx="6645184" cy="2813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5244F-B90F-9F41-912C-15CC9D6C93BC}">
      <dsp:nvSpPr>
        <dsp:cNvPr id="0" name=""/>
        <dsp:cNvSpPr/>
      </dsp:nvSpPr>
      <dsp:spPr>
        <a:xfrm>
          <a:off x="0" y="0"/>
          <a:ext cx="4584356" cy="130540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a:t>
          </a:r>
          <a:r>
            <a:rPr lang="en-GB" sz="1900" b="0" i="0" kern="1200" dirty="0"/>
            <a:t>mpartial third party </a:t>
          </a:r>
        </a:p>
        <a:p>
          <a:pPr marL="0" lvl="0" indent="0" algn="l" defTabSz="844550">
            <a:lnSpc>
              <a:spcPct val="90000"/>
            </a:lnSpc>
            <a:spcBef>
              <a:spcPct val="0"/>
            </a:spcBef>
            <a:spcAft>
              <a:spcPct val="35000"/>
            </a:spcAft>
            <a:buNone/>
          </a:pPr>
          <a:r>
            <a:rPr lang="en-GB" sz="1900" kern="1200" dirty="0"/>
            <a:t>(</a:t>
          </a:r>
          <a:r>
            <a:rPr lang="en-GB" sz="1900" b="0" i="0" kern="1200" dirty="0"/>
            <a:t>the mediator)</a:t>
          </a:r>
          <a:endParaRPr lang="en-US" sz="1900" kern="1200" dirty="0"/>
        </a:p>
      </dsp:txBody>
      <dsp:txXfrm>
        <a:off x="38234" y="38234"/>
        <a:ext cx="3175726" cy="1228933"/>
      </dsp:txXfrm>
    </dsp:sp>
    <dsp:sp modelId="{EA808DA0-FF26-D04D-8DC7-13D11E369ADE}">
      <dsp:nvSpPr>
        <dsp:cNvPr id="0" name=""/>
        <dsp:cNvSpPr/>
      </dsp:nvSpPr>
      <dsp:spPr>
        <a:xfrm>
          <a:off x="404502" y="1522968"/>
          <a:ext cx="4584356" cy="130540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H</a:t>
          </a:r>
          <a:r>
            <a:rPr lang="en-GB" sz="1900" b="0" i="0" kern="1200" dirty="0"/>
            <a:t>elps people in dispute to work out an agreement. </a:t>
          </a:r>
          <a:endParaRPr lang="en-US" sz="1900" kern="1200" dirty="0"/>
        </a:p>
      </dsp:txBody>
      <dsp:txXfrm>
        <a:off x="442736" y="1561202"/>
        <a:ext cx="3254875" cy="1228933"/>
      </dsp:txXfrm>
    </dsp:sp>
    <dsp:sp modelId="{64B63BD0-BE0C-C845-BF00-418665012D7D}">
      <dsp:nvSpPr>
        <dsp:cNvPr id="0" name=""/>
        <dsp:cNvSpPr/>
      </dsp:nvSpPr>
      <dsp:spPr>
        <a:xfrm>
          <a:off x="809004" y="3045936"/>
          <a:ext cx="4584356" cy="1305401"/>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i="0" kern="1200"/>
            <a:t>The people in dispute work out the agreement rather than the mediator, who runs the meeting with ground rules.</a:t>
          </a:r>
          <a:endParaRPr lang="en-US" sz="1900" kern="1200"/>
        </a:p>
      </dsp:txBody>
      <dsp:txXfrm>
        <a:off x="847238" y="3084170"/>
        <a:ext cx="3254875" cy="1228933"/>
      </dsp:txXfrm>
    </dsp:sp>
    <dsp:sp modelId="{BF1B7078-C228-1F40-98BC-C82D8E4F6FD7}">
      <dsp:nvSpPr>
        <dsp:cNvPr id="0" name=""/>
        <dsp:cNvSpPr/>
      </dsp:nvSpPr>
      <dsp:spPr>
        <a:xfrm>
          <a:off x="3735845" y="989929"/>
          <a:ext cx="848510" cy="848510"/>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26760" y="989929"/>
        <a:ext cx="466680" cy="638504"/>
      </dsp:txXfrm>
    </dsp:sp>
    <dsp:sp modelId="{295A59C3-8774-F541-B992-D0421713261E}">
      <dsp:nvSpPr>
        <dsp:cNvPr id="0" name=""/>
        <dsp:cNvSpPr/>
      </dsp:nvSpPr>
      <dsp:spPr>
        <a:xfrm>
          <a:off x="4140348" y="2504195"/>
          <a:ext cx="848510" cy="848510"/>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31263" y="2504195"/>
        <a:ext cx="466680" cy="63850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9BFA2-C881-424B-B8D2-DDCAB08E4DD5}">
      <dsp:nvSpPr>
        <dsp:cNvPr id="0" name=""/>
        <dsp:cNvSpPr/>
      </dsp:nvSpPr>
      <dsp:spPr>
        <a:xfrm>
          <a:off x="0" y="142742"/>
          <a:ext cx="6900512" cy="8391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Victim-survivors may feel pressurised into taking part when they don’t want to (should never be the case)</a:t>
          </a:r>
          <a:endParaRPr lang="en-US" sz="1500" kern="1200" dirty="0"/>
        </a:p>
      </dsp:txBody>
      <dsp:txXfrm>
        <a:off x="40962" y="183704"/>
        <a:ext cx="6818588" cy="757185"/>
      </dsp:txXfrm>
    </dsp:sp>
    <dsp:sp modelId="{2FEADE4B-C474-A445-819F-E28ADFA43944}">
      <dsp:nvSpPr>
        <dsp:cNvPr id="0" name=""/>
        <dsp:cNvSpPr/>
      </dsp:nvSpPr>
      <dsp:spPr>
        <a:xfrm>
          <a:off x="0" y="1025051"/>
          <a:ext cx="6900512" cy="839109"/>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Safety of the victim-survivor may be jeopardised, and  the potential risk of further harm .</a:t>
          </a:r>
          <a:endParaRPr lang="en-US" sz="1500" kern="1200" dirty="0"/>
        </a:p>
      </dsp:txBody>
      <dsp:txXfrm>
        <a:off x="40962" y="1066013"/>
        <a:ext cx="6818588" cy="757185"/>
      </dsp:txXfrm>
    </dsp:sp>
    <dsp:sp modelId="{38420CA5-DCDA-1C4E-BCB1-7BF4F376C844}">
      <dsp:nvSpPr>
        <dsp:cNvPr id="0" name=""/>
        <dsp:cNvSpPr/>
      </dsp:nvSpPr>
      <dsp:spPr>
        <a:xfrm>
          <a:off x="0" y="1907361"/>
          <a:ext cx="6900512" cy="839109"/>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 RJ process may provide the perpetrator with further opportunities to exert control over the victim-survivor.</a:t>
          </a:r>
          <a:endParaRPr lang="en-US" sz="1500" kern="1200" dirty="0"/>
        </a:p>
      </dsp:txBody>
      <dsp:txXfrm>
        <a:off x="40962" y="1948323"/>
        <a:ext cx="6818588" cy="757185"/>
      </dsp:txXfrm>
    </dsp:sp>
    <dsp:sp modelId="{46A006BC-675E-7A45-BD43-3F0F6EAABE12}">
      <dsp:nvSpPr>
        <dsp:cNvPr id="0" name=""/>
        <dsp:cNvSpPr/>
      </dsp:nvSpPr>
      <dsp:spPr>
        <a:xfrm>
          <a:off x="0" y="2789670"/>
          <a:ext cx="6900512" cy="839109"/>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Apprehension that participating in restorative justice will enable perpetrators to ‘get off’ or get a lighter sentence.</a:t>
          </a:r>
          <a:endParaRPr lang="en-US" sz="1500" kern="1200" dirty="0"/>
        </a:p>
      </dsp:txBody>
      <dsp:txXfrm>
        <a:off x="40962" y="2830632"/>
        <a:ext cx="6818588" cy="757185"/>
      </dsp:txXfrm>
    </dsp:sp>
    <dsp:sp modelId="{A4BAA426-B643-FF48-AD4D-83AAC6FF3F67}">
      <dsp:nvSpPr>
        <dsp:cNvPr id="0" name=""/>
        <dsp:cNvSpPr/>
      </dsp:nvSpPr>
      <dsp:spPr>
        <a:xfrm>
          <a:off x="0" y="3671979"/>
          <a:ext cx="6900512" cy="839109"/>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dirty="0"/>
            <a:t>The belief that Ministry of Justice support for the use of restorative justice in intimate partner violence cases is really about diverting cases out of the justice system in order to save money.</a:t>
          </a:r>
          <a:endParaRPr lang="en-US" sz="1500" kern="1200" dirty="0"/>
        </a:p>
      </dsp:txBody>
      <dsp:txXfrm>
        <a:off x="40962" y="3712941"/>
        <a:ext cx="6818588" cy="757185"/>
      </dsp:txXfrm>
    </dsp:sp>
    <dsp:sp modelId="{604EA877-1D84-9D46-A58D-C2EBF1E8081C}">
      <dsp:nvSpPr>
        <dsp:cNvPr id="0" name=""/>
        <dsp:cNvSpPr/>
      </dsp:nvSpPr>
      <dsp:spPr>
        <a:xfrm>
          <a:off x="0" y="4554289"/>
          <a:ext cx="6900512" cy="8391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a:t>A perception that the use of restorative justice will see responses to intimate partner violence returned to those involved to deal with, when they should be the responsibility of the state.</a:t>
          </a:r>
          <a:endParaRPr lang="en-US" sz="1500" kern="1200"/>
        </a:p>
      </dsp:txBody>
      <dsp:txXfrm>
        <a:off x="40962" y="4595251"/>
        <a:ext cx="6818588" cy="75718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DE341-42E0-1A45-A057-1E4BF5706E50}" type="datetimeFigureOut">
              <a:rPr lang="en-GB" smtClean="0"/>
              <a:t>02/12/2021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D7FE92-496D-4A47-9DC7-A1615A33033A}" type="slidenum">
              <a:rPr lang="en-GB" smtClean="0"/>
              <a:t>‹#›</a:t>
            </a:fld>
            <a:endParaRPr lang="en-GB"/>
          </a:p>
        </p:txBody>
      </p:sp>
    </p:spTree>
    <p:extLst>
      <p:ext uri="{BB962C8B-B14F-4D97-AF65-F5344CB8AC3E}">
        <p14:creationId xmlns:p14="http://schemas.microsoft.com/office/powerpoint/2010/main" val="4227495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RJC Principles of Restorative Practice The six principles of restorative practice are: 1. Restoration – the primary aim of restorative practice is to address participants needs and not cause further harm. The focus of any process must be on promoting restorative practice that is helpful, explores relationships and builds resilience. 2. Voluntarism – participation in restorative practice is voluntary and based on open, informed and ongoing choice and consent. Everyone has the right to withdraw at any point. 3. Impartiality – restorative practitioners must remain impartial and ensure their restorative practice is respectful, non-discriminatory and unbiased towards all participants. Practitioners must be able to recognise potential conflicts of interest which could affect their impartiality. 4. Safety – processes and practice aim to ensure the safety of all participants and create a safe space for the expression of feelings and views which must result in no further harm being caused. 5. Accessibility – restorative practice must be respectful and inclusive of any diversity needs such as mental health conditions, disability, cultural, religious, race, gender or sexual identity. 6. Empowerment – restorative practice must support individuals to feel more confident in making their own informed choices to find solutions and ways forward which best meet their needs. </a:t>
            </a:r>
          </a:p>
        </p:txBody>
      </p:sp>
      <p:sp>
        <p:nvSpPr>
          <p:cNvPr id="4" name="Slide Number Placeholder 3"/>
          <p:cNvSpPr>
            <a:spLocks noGrp="1"/>
          </p:cNvSpPr>
          <p:nvPr>
            <p:ph type="sldNum" sz="quarter" idx="5"/>
          </p:nvPr>
        </p:nvSpPr>
        <p:spPr/>
        <p:txBody>
          <a:bodyPr/>
          <a:lstStyle/>
          <a:p>
            <a:fld id="{88D7FE92-496D-4A47-9DC7-A1615A33033A}" type="slidenum">
              <a:rPr lang="en-GB" smtClean="0"/>
              <a:t>3</a:t>
            </a:fld>
            <a:endParaRPr lang="en-GB"/>
          </a:p>
        </p:txBody>
      </p:sp>
    </p:spTree>
    <p:extLst>
      <p:ext uri="{BB962C8B-B14F-4D97-AF65-F5344CB8AC3E}">
        <p14:creationId xmlns:p14="http://schemas.microsoft.com/office/powerpoint/2010/main" val="295006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4</a:t>
            </a:fld>
            <a:endParaRPr lang="en-GB"/>
          </a:p>
        </p:txBody>
      </p:sp>
    </p:spTree>
    <p:extLst>
      <p:ext uri="{BB962C8B-B14F-4D97-AF65-F5344CB8AC3E}">
        <p14:creationId xmlns:p14="http://schemas.microsoft.com/office/powerpoint/2010/main" val="4149381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D7FE92-496D-4A47-9DC7-A1615A33033A}" type="slidenum">
              <a:rPr lang="en-GB" smtClean="0"/>
              <a:t>9</a:t>
            </a:fld>
            <a:endParaRPr lang="en-GB"/>
          </a:p>
        </p:txBody>
      </p:sp>
    </p:spTree>
    <p:extLst>
      <p:ext uri="{BB962C8B-B14F-4D97-AF65-F5344CB8AC3E}">
        <p14:creationId xmlns:p14="http://schemas.microsoft.com/office/powerpoint/2010/main" val="1595844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B1659-26F2-4D4B-BFEE-0533CD2116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F0805C-CF40-425E-8CB9-098474F665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32619-86E7-4782-9EDC-14270607B81E}"/>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3B8DF4DA-D2F3-4F76-AC6E-59E8B11F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00B702-F188-41FF-BEFE-A941B777F0F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664444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A30-FC99-4BA7-9B89-4F907FB71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0F9AA5-F72A-47D3-A22B-2D086CC35A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B478-1B65-492E-AAA3-47F87DAF4740}"/>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562D8DC1-6A2E-4B08-880A-40F78DE4D5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397E2-D21B-4E7A-B25F-81C095C0463B}"/>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913778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59B52-5714-47CC-A5EA-D0566A69B3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A45D4C-DB4B-43B5-BE12-5D6841D0F6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FF2F6E-3B7B-4F8E-A291-0CB7EED61B90}"/>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2299450D-CFC3-4B2A-A41A-1DCCDAE577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62B2E2-9D27-4154-A822-85CE9DFAC89C}"/>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878391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7663B-D577-412A-A429-C77808756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9E3933-7367-46C5-9925-534B0242D8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BFE17-E38A-4AD7-90E0-E123824F20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AA836E-DEFF-4C7F-B0B8-2FD626B30BCC}"/>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6" name="Footer Placeholder 5">
            <a:extLst>
              <a:ext uri="{FF2B5EF4-FFF2-40B4-BE49-F238E27FC236}">
                <a16:creationId xmlns:a16="http://schemas.microsoft.com/office/drawing/2014/main" id="{06CC8395-FA0F-4306-9DD5-D4F107E076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22A64E-7522-469F-B4E0-D6A351C86E70}"/>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04476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6165-72B6-4597-9D42-2CA7359B07A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7E9595E-F616-4D52-8799-B1FCB25E8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8E572D-1FDD-4486-A6F9-E8E6707BDF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72AAC6-A0F5-443D-9E44-9A46965F1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CE052C-B355-475F-B479-A4496BC114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16BD3D-0DC9-4609-B5F8-4B5AA575C081}"/>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8" name="Footer Placeholder 7">
            <a:extLst>
              <a:ext uri="{FF2B5EF4-FFF2-40B4-BE49-F238E27FC236}">
                <a16:creationId xmlns:a16="http://schemas.microsoft.com/office/drawing/2014/main" id="{E6C48707-94DA-42A7-A87D-21478F05F1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31598E-83CF-4D19-B81B-9F5AFDEF7F18}"/>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13240188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D4BB-E86B-466C-84C3-61FCECD89B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2508932-30B1-4147-932F-AD9F7E793493}"/>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4" name="Footer Placeholder 3">
            <a:extLst>
              <a:ext uri="{FF2B5EF4-FFF2-40B4-BE49-F238E27FC236}">
                <a16:creationId xmlns:a16="http://schemas.microsoft.com/office/drawing/2014/main" id="{19258F9C-836B-4EDB-8624-4937D0F44C2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4E51CB8-FE53-4BB2-A28E-E93ADE45CEC7}"/>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548786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BBBB45-7ED4-4870-941A-2391DA701025}"/>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3" name="Footer Placeholder 2">
            <a:extLst>
              <a:ext uri="{FF2B5EF4-FFF2-40B4-BE49-F238E27FC236}">
                <a16:creationId xmlns:a16="http://schemas.microsoft.com/office/drawing/2014/main" id="{60AF1CFE-2382-4A3E-A907-C558AB7754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1F4D3AA-1625-4482-A4E9-6354474AC046}"/>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322890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F9F6D-8113-40E1-8223-632445D98E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EE7428-2B10-402F-BD69-546BF45849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60B55-350C-4E05-8DF7-C74EC9452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6A866-5C4B-4946-978C-F8B5EFB73613}"/>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6" name="Footer Placeholder 5">
            <a:extLst>
              <a:ext uri="{FF2B5EF4-FFF2-40B4-BE49-F238E27FC236}">
                <a16:creationId xmlns:a16="http://schemas.microsoft.com/office/drawing/2014/main" id="{A045095F-EF34-45BD-8255-544990E58E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EBB7BC-3A90-46E1-A85C-1A88283AEEA9}"/>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42511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5E08B-B323-4D79-B94D-A9D0446F91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436694-1F2E-448F-A9F9-B1240951E7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AFD182-6AE9-4EB9-8031-9346FE72BA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98B0A7-8F42-49E4-BC26-223DE67E84A3}"/>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6" name="Footer Placeholder 5">
            <a:extLst>
              <a:ext uri="{FF2B5EF4-FFF2-40B4-BE49-F238E27FC236}">
                <a16:creationId xmlns:a16="http://schemas.microsoft.com/office/drawing/2014/main" id="{136D77C7-4007-40E1-8CA3-1A6852B563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3A17A7-9CF9-4AE5-94F8-C41F93045C1F}"/>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832138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F6727-55D4-49F9-853E-9B0BB005D6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C32ACE-4B63-494F-B116-21BCC9D780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589F9F-5FE7-4B53-A5DB-5E2D045DDFBD}"/>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E09D3725-7484-4156-A71A-89C1C374F6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BE634-5AB6-4232-B74F-595FD26BBB54}"/>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2316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0D6ACD-2AB9-43FD-B941-48AE7A2789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F4AE49-A220-4C0D-A188-CDE35D4A79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AB1920-EDA8-425B-A038-909BC6FF85DA}"/>
              </a:ext>
            </a:extLst>
          </p:cNvPr>
          <p:cNvSpPr>
            <a:spLocks noGrp="1"/>
          </p:cNvSpPr>
          <p:nvPr>
            <p:ph type="dt" sz="half" idx="10"/>
          </p:nvPr>
        </p:nvSpPr>
        <p:spPr/>
        <p:txBody>
          <a:body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9F43A507-BC8E-4C94-BDF0-41EBCD8CE3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391FA-FBBE-45B1-93FF-53B0E3809F51}"/>
              </a:ext>
            </a:extLst>
          </p:cNvPr>
          <p:cNvSpPr>
            <a:spLocks noGrp="1"/>
          </p:cNvSpPr>
          <p:nvPr>
            <p:ph type="sldNum" sz="quarter" idx="12"/>
          </p:nvPr>
        </p:nvSpPr>
        <p:spPr/>
        <p:txBody>
          <a:bodyPr/>
          <a:lstStyle/>
          <a:p>
            <a:fld id="{B5B393BF-CACD-4321-81BB-193C7F115F14}" type="slidenum">
              <a:rPr lang="en-GB" smtClean="0"/>
              <a:t>‹#›</a:t>
            </a:fld>
            <a:endParaRPr lang="en-GB"/>
          </a:p>
        </p:txBody>
      </p:sp>
    </p:spTree>
    <p:extLst>
      <p:ext uri="{BB962C8B-B14F-4D97-AF65-F5344CB8AC3E}">
        <p14:creationId xmlns:p14="http://schemas.microsoft.com/office/powerpoint/2010/main" val="276862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61BB52-CD68-4FDA-93CE-21857A0DB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4B732C-6675-42FE-9949-9D209194815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F382C-C055-4508-90BE-D906EF2799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06A27-367F-421A-AA68-47B9FA7F20E1}" type="datetimeFigureOut">
              <a:rPr lang="en-GB" smtClean="0"/>
              <a:t>02/12/2021</a:t>
            </a:fld>
            <a:endParaRPr lang="en-GB"/>
          </a:p>
        </p:txBody>
      </p:sp>
      <p:sp>
        <p:nvSpPr>
          <p:cNvPr id="5" name="Footer Placeholder 4">
            <a:extLst>
              <a:ext uri="{FF2B5EF4-FFF2-40B4-BE49-F238E27FC236}">
                <a16:creationId xmlns:a16="http://schemas.microsoft.com/office/drawing/2014/main" id="{3FCAB46E-536E-4277-83AD-42A945654A9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669F2A-2117-4532-A2D8-1D1AA9C85D8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B393BF-CACD-4321-81BB-193C7F115F14}" type="slidenum">
              <a:rPr lang="en-GB" smtClean="0"/>
              <a:t>‹#›</a:t>
            </a:fld>
            <a:endParaRPr lang="en-GB"/>
          </a:p>
        </p:txBody>
      </p:sp>
    </p:spTree>
    <p:extLst>
      <p:ext uri="{BB962C8B-B14F-4D97-AF65-F5344CB8AC3E}">
        <p14:creationId xmlns:p14="http://schemas.microsoft.com/office/powerpoint/2010/main" val="4209613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VzlAyaXWkSo" TargetMode="External"/><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at a table&#10;&#10;Description automatically generated">
            <a:extLst>
              <a:ext uri="{FF2B5EF4-FFF2-40B4-BE49-F238E27FC236}">
                <a16:creationId xmlns:a16="http://schemas.microsoft.com/office/drawing/2014/main" id="{2F91629F-18E4-4F1E-BEBE-09D35620289B}"/>
              </a:ext>
            </a:extLst>
          </p:cNvPr>
          <p:cNvPicPr>
            <a:picLocks noChangeAspect="1"/>
          </p:cNvPicPr>
          <p:nvPr/>
        </p:nvPicPr>
        <p:blipFill rotWithShape="1">
          <a:blip r:embed="rId2">
            <a:extLst>
              <a:ext uri="{28A0092B-C50C-407E-A947-70E740481C1C}">
                <a14:useLocalDpi xmlns:a14="http://schemas.microsoft.com/office/drawing/2010/main" val="0"/>
              </a:ext>
            </a:extLst>
          </a:blip>
          <a:srcRect l="5264" t="9091" r="18034"/>
          <a:stretch/>
        </p:blipFill>
        <p:spPr>
          <a:xfrm>
            <a:off x="3532366" y="17766"/>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A10BFD-3425-419E-AEFF-40229E437D62}"/>
              </a:ext>
            </a:extLst>
          </p:cNvPr>
          <p:cNvSpPr>
            <a:spLocks noGrp="1"/>
          </p:cNvSpPr>
          <p:nvPr>
            <p:ph type="ctrTitle"/>
          </p:nvPr>
        </p:nvSpPr>
        <p:spPr>
          <a:xfrm>
            <a:off x="477981" y="1122363"/>
            <a:ext cx="4023360" cy="3204134"/>
          </a:xfrm>
        </p:spPr>
        <p:txBody>
          <a:bodyPr anchor="b">
            <a:normAutofit/>
          </a:bodyPr>
          <a:lstStyle/>
          <a:p>
            <a:pPr algn="l"/>
            <a:r>
              <a:rPr lang="en-GB" sz="4800" dirty="0"/>
              <a:t>Restorative Practice &amp; Restorative Justice</a:t>
            </a:r>
          </a:p>
        </p:txBody>
      </p:sp>
      <p:sp>
        <p:nvSpPr>
          <p:cNvPr id="3" name="Subtitle 2">
            <a:extLst>
              <a:ext uri="{FF2B5EF4-FFF2-40B4-BE49-F238E27FC236}">
                <a16:creationId xmlns:a16="http://schemas.microsoft.com/office/drawing/2014/main" id="{C0FF4682-4398-4D3A-9AA9-3C692256F413}"/>
              </a:ext>
            </a:extLst>
          </p:cNvPr>
          <p:cNvSpPr>
            <a:spLocks noGrp="1"/>
          </p:cNvSpPr>
          <p:nvPr>
            <p:ph type="subTitle" idx="1"/>
          </p:nvPr>
        </p:nvSpPr>
        <p:spPr>
          <a:xfrm>
            <a:off x="477980" y="4872922"/>
            <a:ext cx="4023359" cy="1208141"/>
          </a:xfrm>
        </p:spPr>
        <p:txBody>
          <a:bodyPr>
            <a:normAutofit/>
          </a:bodyPr>
          <a:lstStyle/>
          <a:p>
            <a:pPr algn="l"/>
            <a:r>
              <a:rPr lang="en-GB" sz="2000" dirty="0"/>
              <a:t>Rhiannon Lloyd </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299660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9BFC1-10D0-416D-953A-E6A27C4A5FC4}"/>
              </a:ext>
            </a:extLst>
          </p:cNvPr>
          <p:cNvSpPr>
            <a:spLocks noGrp="1"/>
          </p:cNvSpPr>
          <p:nvPr>
            <p:ph type="title"/>
          </p:nvPr>
        </p:nvSpPr>
        <p:spPr>
          <a:xfrm>
            <a:off x="481013" y="3752849"/>
            <a:ext cx="3290887" cy="2452687"/>
          </a:xfrm>
        </p:spPr>
        <p:txBody>
          <a:bodyPr vert="horz" lIns="91440" tIns="45720" rIns="91440" bIns="45720" rtlCol="0" anchor="ctr">
            <a:normAutofit/>
          </a:bodyPr>
          <a:lstStyle/>
          <a:p>
            <a:pPr algn="ctr"/>
            <a:r>
              <a:rPr lang="en-US" b="1" u="sng" dirty="0"/>
              <a:t>Restorative Practice</a:t>
            </a:r>
          </a:p>
        </p:txBody>
      </p:sp>
      <p:pic>
        <p:nvPicPr>
          <p:cNvPr id="1026" name="Picture 2" descr="A group of people sitting in chairs&#10;&#10;Description automatically generated with medium confidence">
            <a:extLst>
              <a:ext uri="{FF2B5EF4-FFF2-40B4-BE49-F238E27FC236}">
                <a16:creationId xmlns:a16="http://schemas.microsoft.com/office/drawing/2014/main" id="{D79A9491-9ABF-7B40-9EA6-A695F42A47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889" b="14963"/>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7D209F6F-FC02-45E3-85F9-6273FF404C61}"/>
              </a:ext>
            </a:extLst>
          </p:cNvPr>
          <p:cNvGraphicFramePr>
            <a:graphicFrameLocks noGrp="1"/>
          </p:cNvGraphicFramePr>
          <p:nvPr>
            <p:ph idx="1"/>
            <p:extLst>
              <p:ext uri="{D42A27DB-BD31-4B8C-83A1-F6EECF244321}">
                <p14:modId xmlns:p14="http://schemas.microsoft.com/office/powerpoint/2010/main" val="667468314"/>
              </p:ext>
            </p:extLst>
          </p:nvPr>
        </p:nvGraphicFramePr>
        <p:xfrm>
          <a:off x="4223982" y="3752850"/>
          <a:ext cx="7485413" cy="2452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Jobs with Restorative Justice Council">
            <a:extLst>
              <a:ext uri="{FF2B5EF4-FFF2-40B4-BE49-F238E27FC236}">
                <a16:creationId xmlns:a16="http://schemas.microsoft.com/office/drawing/2014/main" id="{E86BDF9E-1398-3C4B-9515-F0F68F24F24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551963" y="0"/>
            <a:ext cx="2672862" cy="133643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F0A1031-9804-1F48-90A0-3E436961338C}"/>
              </a:ext>
            </a:extLst>
          </p:cNvPr>
          <p:cNvSpPr txBox="1"/>
          <p:nvPr/>
        </p:nvSpPr>
        <p:spPr>
          <a:xfrm>
            <a:off x="8367823" y="6247774"/>
            <a:ext cx="4072270" cy="369332"/>
          </a:xfrm>
          <a:prstGeom prst="rect">
            <a:avLst/>
          </a:prstGeom>
          <a:noFill/>
        </p:spPr>
        <p:txBody>
          <a:bodyPr wrap="square" rtlCol="0">
            <a:spAutoFit/>
          </a:bodyPr>
          <a:lstStyle/>
          <a:p>
            <a:r>
              <a:rPr lang="en-GB" dirty="0"/>
              <a:t>Discuss examples of the above? ... </a:t>
            </a:r>
          </a:p>
        </p:txBody>
      </p:sp>
    </p:spTree>
    <p:extLst>
      <p:ext uri="{BB962C8B-B14F-4D97-AF65-F5344CB8AC3E}">
        <p14:creationId xmlns:p14="http://schemas.microsoft.com/office/powerpoint/2010/main" val="29070036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Freeform: Shape 31">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84FB021D-5A09-E644-BC35-D939DCECC842}"/>
              </a:ext>
            </a:extLst>
          </p:cNvPr>
          <p:cNvSpPr txBox="1"/>
          <p:nvPr/>
        </p:nvSpPr>
        <p:spPr>
          <a:xfrm>
            <a:off x="621792" y="1161288"/>
            <a:ext cx="3602736" cy="4526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dirty="0">
                <a:solidFill>
                  <a:schemeClr val="tx1"/>
                </a:solidFill>
                <a:latin typeface="+mj-lt"/>
                <a:ea typeface="+mj-ea"/>
                <a:cs typeface="+mj-cs"/>
              </a:rPr>
              <a:t>An Ethical Framework for all forms of Restorative Practice</a:t>
            </a:r>
          </a:p>
          <a:p>
            <a:pPr>
              <a:lnSpc>
                <a:spcPct val="90000"/>
              </a:lnSpc>
              <a:spcBef>
                <a:spcPct val="0"/>
              </a:spcBef>
              <a:spcAft>
                <a:spcPts val="600"/>
              </a:spcAft>
            </a:pPr>
            <a:endParaRPr lang="en-US" sz="3400" kern="1200" dirty="0">
              <a:solidFill>
                <a:schemeClr val="tx1"/>
              </a:solidFill>
              <a:latin typeface="+mj-lt"/>
              <a:ea typeface="+mj-ea"/>
              <a:cs typeface="+mj-cs"/>
            </a:endParaRPr>
          </a:p>
          <a:p>
            <a:pPr>
              <a:lnSpc>
                <a:spcPct val="90000"/>
              </a:lnSpc>
              <a:spcBef>
                <a:spcPct val="0"/>
              </a:spcBef>
              <a:spcAft>
                <a:spcPts val="600"/>
              </a:spcAft>
            </a:pPr>
            <a:r>
              <a:rPr lang="en-US" sz="3400" kern="1200" dirty="0">
                <a:solidFill>
                  <a:schemeClr val="tx1"/>
                </a:solidFill>
                <a:latin typeface="+mj-lt"/>
                <a:ea typeface="+mj-ea"/>
                <a:cs typeface="+mj-cs"/>
              </a:rPr>
              <a:t>Discuss: The Six Principles of Restorative Practice </a:t>
            </a:r>
          </a:p>
        </p:txBody>
      </p:sp>
      <p:sp>
        <p:nvSpPr>
          <p:cNvPr id="36" name="Rectangle 35">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TextBox 21">
            <a:extLst>
              <a:ext uri="{FF2B5EF4-FFF2-40B4-BE49-F238E27FC236}">
                <a16:creationId xmlns:a16="http://schemas.microsoft.com/office/drawing/2014/main" id="{C37B15A7-BA08-A54E-82F2-F8168B9612FF}"/>
              </a:ext>
            </a:extLst>
          </p:cNvPr>
          <p:cNvSpPr txBox="1"/>
          <p:nvPr/>
        </p:nvSpPr>
        <p:spPr>
          <a:xfrm>
            <a:off x="8680128" y="6443617"/>
            <a:ext cx="6098058" cy="369332"/>
          </a:xfrm>
          <a:prstGeom prst="rect">
            <a:avLst/>
          </a:prstGeom>
          <a:noFill/>
        </p:spPr>
        <p:txBody>
          <a:bodyPr wrap="square">
            <a:spAutoFit/>
          </a:bodyPr>
          <a:lstStyle/>
          <a:p>
            <a:pPr>
              <a:spcAft>
                <a:spcPts val="600"/>
              </a:spcAft>
            </a:pPr>
            <a:r>
              <a:rPr lang="en-GB" dirty="0">
                <a:solidFill>
                  <a:schemeClr val="accent2"/>
                </a:solidFill>
                <a:latin typeface="proxima-nova"/>
              </a:rPr>
              <a:t>(</a:t>
            </a:r>
            <a:r>
              <a:rPr lang="en-GB" b="0" i="0" dirty="0">
                <a:solidFill>
                  <a:schemeClr val="accent2"/>
                </a:solidFill>
                <a:effectLst/>
                <a:latin typeface="proxima-nova"/>
              </a:rPr>
              <a:t>Restorative Justice Council, 2016) </a:t>
            </a:r>
            <a:endParaRPr lang="en-GB" dirty="0">
              <a:solidFill>
                <a:schemeClr val="accent2"/>
              </a:solidFill>
            </a:endParaRPr>
          </a:p>
        </p:txBody>
      </p:sp>
      <p:graphicFrame>
        <p:nvGraphicFramePr>
          <p:cNvPr id="12" name="TextBox 4">
            <a:extLst>
              <a:ext uri="{FF2B5EF4-FFF2-40B4-BE49-F238E27FC236}">
                <a16:creationId xmlns:a16="http://schemas.microsoft.com/office/drawing/2014/main" id="{5FEAF775-A7ED-407D-A4FC-6B3DFBFB4D43}"/>
              </a:ext>
            </a:extLst>
          </p:cNvPr>
          <p:cNvGraphicFramePr/>
          <p:nvPr>
            <p:extLst>
              <p:ext uri="{D42A27DB-BD31-4B8C-83A1-F6EECF244321}">
                <p14:modId xmlns:p14="http://schemas.microsoft.com/office/powerpoint/2010/main" val="317378104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411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2">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02F818-4A85-E24B-B353-8D6FBFE2A3C4}"/>
              </a:ext>
            </a:extLst>
          </p:cNvPr>
          <p:cNvSpPr>
            <a:spLocks noGrp="1"/>
          </p:cNvSpPr>
          <p:nvPr>
            <p:ph type="title"/>
          </p:nvPr>
        </p:nvSpPr>
        <p:spPr>
          <a:xfrm>
            <a:off x="642968" y="5546369"/>
            <a:ext cx="10906061" cy="671540"/>
          </a:xfrm>
          <a:noFill/>
        </p:spPr>
        <p:txBody>
          <a:bodyPr vert="horz" lIns="91440" tIns="45720" rIns="91440" bIns="45720" rtlCol="0" anchor="ctr">
            <a:normAutofit fontScale="90000"/>
          </a:bodyPr>
          <a:lstStyle/>
          <a:p>
            <a:pPr algn="ctr"/>
            <a:r>
              <a:rPr lang="en-US" sz="3700" b="1" dirty="0">
                <a:latin typeface="Arial" panose="020B0604020202020204" pitchFamily="34" charset="0"/>
                <a:cs typeface="Arial" panose="020B0604020202020204" pitchFamily="34" charset="0"/>
              </a:rPr>
              <a:t>Discuss: </a:t>
            </a:r>
            <a:br>
              <a:rPr lang="en-US" sz="3700" b="1" dirty="0">
                <a:latin typeface="Arial" panose="020B0604020202020204" pitchFamily="34" charset="0"/>
                <a:cs typeface="Arial" panose="020B0604020202020204" pitchFamily="34" charset="0"/>
              </a:rPr>
            </a:br>
            <a:r>
              <a:rPr lang="en-US" sz="3700" b="1" dirty="0">
                <a:latin typeface="Arial" panose="020B0604020202020204" pitchFamily="34" charset="0"/>
                <a:cs typeface="Arial" panose="020B0604020202020204" pitchFamily="34" charset="0"/>
              </a:rPr>
              <a:t>What does ‘</a:t>
            </a:r>
            <a:r>
              <a:rPr lang="en-US" sz="3700" b="1" i="1" dirty="0">
                <a:latin typeface="Arial" panose="020B0604020202020204" pitchFamily="34" charset="0"/>
                <a:cs typeface="Arial" panose="020B0604020202020204" pitchFamily="34" charset="0"/>
              </a:rPr>
              <a:t>Restorative Justice</a:t>
            </a:r>
            <a:r>
              <a:rPr lang="en-US" sz="3700" b="1" dirty="0">
                <a:latin typeface="Arial" panose="020B0604020202020204" pitchFamily="34" charset="0"/>
                <a:cs typeface="Arial" panose="020B0604020202020204" pitchFamily="34" charset="0"/>
              </a:rPr>
              <a:t>’ mean to you? </a:t>
            </a:r>
          </a:p>
        </p:txBody>
      </p:sp>
      <p:sp>
        <p:nvSpPr>
          <p:cNvPr id="99" name="Rectangle 94">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Is restorative justice appropriate in your case? - VHS Fletchers Solicitors">
            <a:extLst>
              <a:ext uri="{FF2B5EF4-FFF2-40B4-BE49-F238E27FC236}">
                <a16:creationId xmlns:a16="http://schemas.microsoft.com/office/drawing/2014/main" id="{06A21E48-09AD-3C40-A63A-B0FE416B7E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240" r="-2" b="7849"/>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009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3939F-47B4-6146-B3CC-C7E20B84FB9C}"/>
              </a:ext>
            </a:extLst>
          </p:cNvPr>
          <p:cNvSpPr>
            <a:spLocks noGrp="1"/>
          </p:cNvSpPr>
          <p:nvPr>
            <p:ph type="title"/>
          </p:nvPr>
        </p:nvSpPr>
        <p:spPr>
          <a:xfrm>
            <a:off x="87363" y="-27825"/>
            <a:ext cx="5425409" cy="1128068"/>
          </a:xfrm>
        </p:spPr>
        <p:txBody>
          <a:bodyPr anchor="ctr">
            <a:normAutofit/>
          </a:bodyPr>
          <a:lstStyle/>
          <a:p>
            <a:r>
              <a:rPr lang="en-US" sz="3700" u="sng" dirty="0"/>
              <a:t>What is Restorative Justice?</a:t>
            </a:r>
            <a:endParaRPr lang="en-GB" sz="3700" dirty="0"/>
          </a:p>
        </p:txBody>
      </p:sp>
      <p:grpSp>
        <p:nvGrpSpPr>
          <p:cNvPr id="22" name="Group 2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18C4BC-9CA9-614C-BB77-1AF9EA47F909}"/>
              </a:ext>
            </a:extLst>
          </p:cNvPr>
          <p:cNvSpPr>
            <a:spLocks noGrp="1"/>
          </p:cNvSpPr>
          <p:nvPr>
            <p:ph idx="1"/>
          </p:nvPr>
        </p:nvSpPr>
        <p:spPr>
          <a:xfrm>
            <a:off x="545745" y="1083484"/>
            <a:ext cx="4559425" cy="5510738"/>
          </a:xfrm>
        </p:spPr>
        <p:style>
          <a:lnRef idx="2">
            <a:schemeClr val="accent4"/>
          </a:lnRef>
          <a:fillRef idx="1">
            <a:schemeClr val="lt1"/>
          </a:fillRef>
          <a:effectRef idx="0">
            <a:schemeClr val="accent4"/>
          </a:effectRef>
          <a:fontRef idx="minor">
            <a:schemeClr val="dk1"/>
          </a:fontRef>
        </p:style>
        <p:txBody>
          <a:bodyPr anchor="ctr">
            <a:normAutofit/>
          </a:bodyPr>
          <a:lstStyle/>
          <a:p>
            <a:pPr marL="0" indent="0">
              <a:buNone/>
            </a:pPr>
            <a:r>
              <a:rPr lang="en-GB" sz="2000" dirty="0">
                <a:latin typeface="Arial" panose="020B0604020202020204" pitchFamily="34" charset="0"/>
                <a:cs typeface="Arial" panose="020B0604020202020204" pitchFamily="34" charset="0"/>
              </a:rPr>
              <a:t>“Restorative justice brings those harmed by crime or conflict and those responsible for the harm into communication, enabling everyone affected by a particular incident to play a part in repairing the harm and finding a positive way forward.” (RJC, 2016)</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“RJ can take the form of victim-offender mediation either through direct contact between the offender and victim or indirect communication involving third parties. It can also involve restitution or reparation where this is agreed between offenders and their victims.” (CPS, 2017) </a:t>
            </a:r>
          </a:p>
          <a:p>
            <a:endParaRPr lang="en-US" sz="1700" dirty="0">
              <a:latin typeface="Arial" panose="020B0604020202020204" pitchFamily="34" charset="0"/>
              <a:cs typeface="Arial" panose="020B0604020202020204" pitchFamily="34" charset="0"/>
            </a:endParaRPr>
          </a:p>
          <a:p>
            <a:endParaRPr lang="en-GB" sz="1700" dirty="0"/>
          </a:p>
        </p:txBody>
      </p:sp>
      <p:sp>
        <p:nvSpPr>
          <p:cNvPr id="28" name="Rectangle 2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Why Restorative Justice Is About More Than Reducing Suspensions | KQED">
            <a:extLst>
              <a:ext uri="{FF2B5EF4-FFF2-40B4-BE49-F238E27FC236}">
                <a16:creationId xmlns:a16="http://schemas.microsoft.com/office/drawing/2014/main" id="{3C7B8F37-0D6A-B04B-ABBE-F53FA37C0B8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576" r="10712" b="2"/>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530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A853D1-626C-8549-86D0-297A672AF93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Aims of Restorative Justice </a:t>
            </a:r>
          </a:p>
        </p:txBody>
      </p:sp>
      <p:graphicFrame>
        <p:nvGraphicFramePr>
          <p:cNvPr id="5" name="Content Placeholder 2">
            <a:extLst>
              <a:ext uri="{FF2B5EF4-FFF2-40B4-BE49-F238E27FC236}">
                <a16:creationId xmlns:a16="http://schemas.microsoft.com/office/drawing/2014/main" id="{B4065CB8-0D67-40DF-AA9E-AF273DE69FD6}"/>
              </a:ext>
            </a:extLst>
          </p:cNvPr>
          <p:cNvGraphicFramePr>
            <a:graphicFrameLocks noGrp="1"/>
          </p:cNvGraphicFramePr>
          <p:nvPr>
            <p:ph idx="1"/>
            <p:extLst>
              <p:ext uri="{D42A27DB-BD31-4B8C-83A1-F6EECF244321}">
                <p14:modId xmlns:p14="http://schemas.microsoft.com/office/powerpoint/2010/main" val="246400014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90E93018-847A-994F-A6EA-4D65DE7FE182}"/>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2848013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A71E6-105C-0F45-84A7-0DE2872F91B1}"/>
              </a:ext>
            </a:extLst>
          </p:cNvPr>
          <p:cNvSpPr>
            <a:spLocks noGrp="1"/>
          </p:cNvSpPr>
          <p:nvPr>
            <p:ph type="title"/>
          </p:nvPr>
        </p:nvSpPr>
        <p:spPr>
          <a:xfrm>
            <a:off x="4462136" y="347519"/>
            <a:ext cx="7729844" cy="1286160"/>
          </a:xfrm>
        </p:spPr>
        <p:txBody>
          <a:bodyPr anchor="b">
            <a:normAutofit/>
          </a:bodyPr>
          <a:lstStyle/>
          <a:p>
            <a:r>
              <a:rPr lang="en-GB" sz="4100" dirty="0"/>
              <a:t>Offender Rehabilitation Act 2014</a:t>
            </a:r>
          </a:p>
        </p:txBody>
      </p:sp>
      <p:sp>
        <p:nvSpPr>
          <p:cNvPr id="3" name="Content Placeholder 2">
            <a:extLst>
              <a:ext uri="{FF2B5EF4-FFF2-40B4-BE49-F238E27FC236}">
                <a16:creationId xmlns:a16="http://schemas.microsoft.com/office/drawing/2014/main" id="{2F83969D-E481-E44B-97F9-756C460C8F4F}"/>
              </a:ext>
            </a:extLst>
          </p:cNvPr>
          <p:cNvSpPr>
            <a:spLocks noGrp="1"/>
          </p:cNvSpPr>
          <p:nvPr>
            <p:ph idx="1"/>
          </p:nvPr>
        </p:nvSpPr>
        <p:spPr>
          <a:xfrm>
            <a:off x="4965431" y="2438400"/>
            <a:ext cx="6586489" cy="3785419"/>
          </a:xfrm>
        </p:spPr>
        <p:txBody>
          <a:bodyPr>
            <a:normAutofit/>
          </a:bodyPr>
          <a:lstStyle/>
          <a:p>
            <a:pPr marL="0" indent="0">
              <a:buNone/>
            </a:pPr>
            <a:r>
              <a:rPr lang="en-GB" sz="2000"/>
              <a:t>An activity is a restorative justice activity if - </a:t>
            </a:r>
          </a:p>
          <a:p>
            <a:pPr marL="514350" indent="-514350">
              <a:buAutoNum type="alphaLcParenBoth"/>
            </a:pPr>
            <a:r>
              <a:rPr lang="en-GB" sz="2000"/>
              <a:t>the participants consist of, or include, the offender and one or more victims; </a:t>
            </a:r>
          </a:p>
          <a:p>
            <a:pPr marL="514350" indent="-514350">
              <a:buAutoNum type="alphaLcParenBoth"/>
            </a:pPr>
            <a:r>
              <a:rPr lang="en-GB" sz="2000"/>
              <a:t>the aim of the activity is to maximise the offender’s awareness of the impact of the offending concerned on the victims; and </a:t>
            </a:r>
          </a:p>
          <a:p>
            <a:pPr marL="514350" indent="-514350">
              <a:buAutoNum type="alphaLcParenBoth"/>
            </a:pPr>
            <a:r>
              <a:rPr lang="en-GB" sz="2000"/>
              <a:t> the activity gives a victim or victims an opportunity to talk about, or otherwise express experience of, the offending and its impact.</a:t>
            </a:r>
          </a:p>
        </p:txBody>
      </p:sp>
      <p:pic>
        <p:nvPicPr>
          <p:cNvPr id="10242" name="Picture 2" descr="Offender Rehabilitation Act 2014">
            <a:extLst>
              <a:ext uri="{FF2B5EF4-FFF2-40B4-BE49-F238E27FC236}">
                <a16:creationId xmlns:a16="http://schemas.microsoft.com/office/drawing/2014/main" id="{4D334361-CDDB-7542-9276-2BC28690E9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11" r="-1" b="-1"/>
          <a:stretch/>
        </p:blipFill>
        <p:spPr bwMode="auto">
          <a:xfrm>
            <a:off x="-173435"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30298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223D7C77-FDA7-442C-B74E-8A97C07D57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42331" y="170797"/>
            <a:ext cx="8432996" cy="6516406"/>
          </a:xfrm>
          <a:prstGeom prst="rect">
            <a:avLst/>
          </a:prstGeom>
        </p:spPr>
      </p:pic>
      <p:sp>
        <p:nvSpPr>
          <p:cNvPr id="2" name="TextBox 1">
            <a:extLst>
              <a:ext uri="{FF2B5EF4-FFF2-40B4-BE49-F238E27FC236}">
                <a16:creationId xmlns:a16="http://schemas.microsoft.com/office/drawing/2014/main" id="{5CA1F95C-9BC4-6A4A-9F08-96458328EF39}"/>
              </a:ext>
            </a:extLst>
          </p:cNvPr>
          <p:cNvSpPr txBox="1"/>
          <p:nvPr/>
        </p:nvSpPr>
        <p:spPr>
          <a:xfrm>
            <a:off x="240580" y="170797"/>
            <a:ext cx="3981599" cy="1384995"/>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Discuss: What are the Benefits of Restorative Justice?</a:t>
            </a:r>
          </a:p>
        </p:txBody>
      </p:sp>
      <p:sp>
        <p:nvSpPr>
          <p:cNvPr id="20" name="TextBox 19">
            <a:extLst>
              <a:ext uri="{FF2B5EF4-FFF2-40B4-BE49-F238E27FC236}">
                <a16:creationId xmlns:a16="http://schemas.microsoft.com/office/drawing/2014/main" id="{7672969D-FD52-DC43-BD74-D77AF896304A}"/>
              </a:ext>
            </a:extLst>
          </p:cNvPr>
          <p:cNvSpPr txBox="1"/>
          <p:nvPr/>
        </p:nvSpPr>
        <p:spPr>
          <a:xfrm>
            <a:off x="240580" y="2186418"/>
            <a:ext cx="4459011" cy="3970318"/>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444444"/>
                </a:solidFill>
                <a:latin typeface="Lato" panose="020F0502020204030203" pitchFamily="34" charset="0"/>
              </a:rPr>
              <a:t>I</a:t>
            </a:r>
            <a:r>
              <a:rPr lang="en-GB" b="0" i="0" dirty="0">
                <a:solidFill>
                  <a:srgbClr val="444444"/>
                </a:solidFill>
                <a:effectLst/>
                <a:latin typeface="Lato" panose="020F0502020204030203" pitchFamily="34" charset="0"/>
              </a:rPr>
              <a:t>ndividually tailored solutions involving interaction between offenders, victims and the community. </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Provide </a:t>
            </a:r>
            <a:r>
              <a:rPr lang="en-GB" b="0" i="0" dirty="0">
                <a:solidFill>
                  <a:srgbClr val="444444"/>
                </a:solidFill>
                <a:effectLst/>
                <a:latin typeface="Lato" panose="020F0502020204030203" pitchFamily="34" charset="0"/>
              </a:rPr>
              <a:t>victims with answers to questions about why they have been victimised.</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b="0" i="0" dirty="0">
                <a:solidFill>
                  <a:srgbClr val="444444"/>
                </a:solidFill>
                <a:effectLst/>
                <a:latin typeface="Lato" panose="020F0502020204030203" pitchFamily="34" charset="0"/>
              </a:rPr>
              <a:t>Apologies more likely to </a:t>
            </a:r>
            <a:r>
              <a:rPr lang="en-GB" dirty="0">
                <a:solidFill>
                  <a:srgbClr val="444444"/>
                </a:solidFill>
                <a:latin typeface="Lato" panose="020F0502020204030203" pitchFamily="34" charset="0"/>
              </a:rPr>
              <a:t>be received through RJ process.</a:t>
            </a:r>
          </a:p>
          <a:p>
            <a:endParaRPr lang="en-GB" dirty="0">
              <a:solidFill>
                <a:srgbClr val="444444"/>
              </a:solidFill>
              <a:latin typeface="Lato" panose="020F0502020204030203" pitchFamily="34" charset="0"/>
            </a:endParaRPr>
          </a:p>
          <a:p>
            <a:pPr marL="285750" indent="-285750">
              <a:buFont typeface="Arial" panose="020B0604020202020204" pitchFamily="34" charset="0"/>
              <a:buChar char="•"/>
            </a:pPr>
            <a:r>
              <a:rPr lang="en-GB" dirty="0">
                <a:solidFill>
                  <a:srgbClr val="444444"/>
                </a:solidFill>
                <a:latin typeface="Lato" panose="020F0502020204030203" pitchFamily="34" charset="0"/>
              </a:rPr>
              <a:t>U</a:t>
            </a:r>
            <a:r>
              <a:rPr lang="en-GB" b="0" i="0" dirty="0">
                <a:solidFill>
                  <a:srgbClr val="444444"/>
                </a:solidFill>
                <a:effectLst/>
                <a:latin typeface="Lato" panose="020F0502020204030203" pitchFamily="34" charset="0"/>
              </a:rPr>
              <a:t>nique opportunity for offenders to take responsibility and make up for the harm </a:t>
            </a:r>
            <a:r>
              <a:rPr lang="en-GB" dirty="0">
                <a:solidFill>
                  <a:srgbClr val="444444"/>
                </a:solidFill>
                <a:latin typeface="Lato" panose="020F0502020204030203" pitchFamily="34" charset="0"/>
              </a:rPr>
              <a:t>of </a:t>
            </a:r>
            <a:r>
              <a:rPr lang="en-GB" b="0" i="0" dirty="0">
                <a:solidFill>
                  <a:srgbClr val="444444"/>
                </a:solidFill>
                <a:effectLst/>
                <a:latin typeface="Lato" panose="020F0502020204030203" pitchFamily="34" charset="0"/>
              </a:rPr>
              <a:t>their offending.</a:t>
            </a:r>
            <a:endParaRPr lang="en-GB" dirty="0"/>
          </a:p>
        </p:txBody>
      </p:sp>
    </p:spTree>
    <p:extLst>
      <p:ext uri="{BB962C8B-B14F-4D97-AF65-F5344CB8AC3E}">
        <p14:creationId xmlns:p14="http://schemas.microsoft.com/office/powerpoint/2010/main" val="1276535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28317DA-058B-A04B-80C1-996B03A35CA1}"/>
              </a:ext>
            </a:extLst>
          </p:cNvPr>
          <p:cNvSpPr txBox="1"/>
          <p:nvPr/>
        </p:nvSpPr>
        <p:spPr>
          <a:xfrm>
            <a:off x="590719" y="2330505"/>
            <a:ext cx="4559425" cy="3979585"/>
          </a:xfrm>
          <a:prstGeom prst="rect">
            <a:avLst/>
          </a:prstGeom>
        </p:spPr>
        <p:txBody>
          <a:bodyPr vert="horz" lIns="91440" tIns="45720" rIns="91440" bIns="45720" rtlCol="0" anchor="ctr">
            <a:normAutofit lnSpcReduction="10000"/>
          </a:bodyPr>
          <a:lstStyle/>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1: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victim / the ideal victim  (pages 24/26)</a:t>
            </a:r>
          </a:p>
          <a:p>
            <a:pPr>
              <a:lnSpc>
                <a:spcPct val="90000"/>
              </a:lnSpc>
              <a:spcAft>
                <a:spcPts val="600"/>
              </a:spcAft>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2: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offender / the ideal offender (pages 25/27) </a:t>
            </a:r>
          </a:p>
          <a:p>
            <a:pPr>
              <a:lnSpc>
                <a:spcPct val="90000"/>
              </a:lnSpc>
              <a:spcAft>
                <a:spcPts val="600"/>
              </a:spcAft>
            </a:pPr>
            <a:endParaRPr lang="en-US" b="1" u="sng" dirty="0">
              <a:latin typeface="Arial" panose="020B0604020202020204" pitchFamily="34" charset="0"/>
              <a:cs typeface="Arial" panose="020B0604020202020204" pitchFamily="34" charset="0"/>
            </a:endParaRPr>
          </a:p>
          <a:p>
            <a:pPr>
              <a:lnSpc>
                <a:spcPct val="90000"/>
              </a:lnSpc>
              <a:spcAft>
                <a:spcPts val="600"/>
              </a:spcAft>
            </a:pPr>
            <a:r>
              <a:rPr lang="en-US" b="1" u="sng" dirty="0">
                <a:latin typeface="Arial" panose="020B0604020202020204" pitchFamily="34" charset="0"/>
                <a:cs typeface="Arial" panose="020B0604020202020204" pitchFamily="34" charset="0"/>
              </a:rPr>
              <a:t>Group 3: </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Imaging the community / the ideal community (pages 26/27)  </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dirty="0">
                <a:latin typeface="Arial" panose="020B0604020202020204" pitchFamily="34" charset="0"/>
                <a:cs typeface="Arial" panose="020B0604020202020204" pitchFamily="34" charset="0"/>
              </a:rPr>
              <a:t>Report back to the group. </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6AAFA77-22B6-B14F-AE14-CC6E8AD4C36B}"/>
              </a:ext>
            </a:extLst>
          </p:cNvPr>
          <p:cNvPicPr>
            <a:picLocks noChangeAspect="1"/>
          </p:cNvPicPr>
          <p:nvPr/>
        </p:nvPicPr>
        <p:blipFill rotWithShape="1">
          <a:blip r:embed="rId3">
            <a:extLst>
              <a:ext uri="{28A0092B-C50C-407E-A947-70E740481C1C}">
                <a14:useLocalDpi xmlns:a14="http://schemas.microsoft.com/office/drawing/2010/main" val="0"/>
              </a:ext>
            </a:extLst>
          </a:blip>
          <a:srcRect l="4254" r="9606" b="-3"/>
          <a:stretch/>
        </p:blipFill>
        <p:spPr>
          <a:xfrm rot="21600000">
            <a:off x="5977788" y="799352"/>
            <a:ext cx="5425410" cy="5259296"/>
          </a:xfrm>
          <a:prstGeom prst="rect">
            <a:avLst/>
          </a:prstGeom>
        </p:spPr>
      </p:pic>
      <p:sp>
        <p:nvSpPr>
          <p:cNvPr id="14" name="TextBox 13">
            <a:extLst>
              <a:ext uri="{FF2B5EF4-FFF2-40B4-BE49-F238E27FC236}">
                <a16:creationId xmlns:a16="http://schemas.microsoft.com/office/drawing/2014/main" id="{255F47DC-7AF9-A64A-8ED6-6EEF546B4131}"/>
              </a:ext>
            </a:extLst>
          </p:cNvPr>
          <p:cNvSpPr txBox="1"/>
          <p:nvPr/>
        </p:nvSpPr>
        <p:spPr>
          <a:xfrm>
            <a:off x="565232" y="894788"/>
            <a:ext cx="4759056" cy="1089529"/>
          </a:xfrm>
          <a:prstGeom prst="rect">
            <a:avLst/>
          </a:prstGeom>
          <a:noFill/>
        </p:spPr>
        <p:txBody>
          <a:bodyPr wrap="square">
            <a:spAutoFit/>
          </a:bodyPr>
          <a:lstStyle/>
          <a:p>
            <a:pPr>
              <a:lnSpc>
                <a:spcPct val="90000"/>
              </a:lnSpc>
              <a:spcAft>
                <a:spcPts val="600"/>
              </a:spcAft>
            </a:pPr>
            <a:r>
              <a:rPr lang="en-US" sz="2400" dirty="0">
                <a:latin typeface="Arial" panose="020B0604020202020204" pitchFamily="34" charset="0"/>
                <a:cs typeface="Arial" panose="020B0604020202020204" pitchFamily="34" charset="0"/>
              </a:rPr>
              <a:t>Task: Discuss </a:t>
            </a:r>
            <a:r>
              <a:rPr lang="en-US" sz="2400" dirty="0" err="1">
                <a:latin typeface="Arial" panose="020B0604020202020204" pitchFamily="34" charset="0"/>
                <a:cs typeface="Arial" panose="020B0604020202020204" pitchFamily="34" charset="0"/>
              </a:rPr>
              <a:t>Maglione’s</a:t>
            </a:r>
            <a:r>
              <a:rPr lang="en-US" sz="2400" dirty="0">
                <a:latin typeface="Arial" panose="020B0604020202020204" pitchFamily="34" charset="0"/>
                <a:cs typeface="Arial" panose="020B0604020202020204" pitchFamily="34" charset="0"/>
              </a:rPr>
              <a:t> main points around the following in relation to RJ: </a:t>
            </a:r>
          </a:p>
        </p:txBody>
      </p:sp>
    </p:spTree>
    <p:extLst>
      <p:ext uri="{BB962C8B-B14F-4D97-AF65-F5344CB8AC3E}">
        <p14:creationId xmlns:p14="http://schemas.microsoft.com/office/powerpoint/2010/main" val="24309446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0" name="Rectangle 136">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1" name="Rectangle 138">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8" name="Picture 4" descr="Run For 15 mins R! Team - Trainer Workout by Ahmad Wagieh - Workout Trainer  by Skimble">
            <a:extLst>
              <a:ext uri="{FF2B5EF4-FFF2-40B4-BE49-F238E27FC236}">
                <a16:creationId xmlns:a16="http://schemas.microsoft.com/office/drawing/2014/main" id="{A946F659-4282-A349-9371-7A8115815BC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80" r="4540" b="-1"/>
          <a:stretch/>
        </p:blipFill>
        <p:spPr bwMode="auto">
          <a:xfrm>
            <a:off x="6421035"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
        <p:nvSpPr>
          <p:cNvPr id="11272" name="Rectangle 140">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How Long Should Employee Rest Breaks Be | Tollers Solicitors">
            <a:extLst>
              <a:ext uri="{FF2B5EF4-FFF2-40B4-BE49-F238E27FC236}">
                <a16:creationId xmlns:a16="http://schemas.microsoft.com/office/drawing/2014/main" id="{A06CD595-F495-BC4B-AC97-7E973AA7DC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20" r="11821" b="-1"/>
          <a:stretch/>
        </p:blipFill>
        <p:spPr bwMode="auto">
          <a:xfrm>
            <a:off x="641180" y="643467"/>
            <a:ext cx="5129784"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9770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068859F-0F8E-334F-B798-71BFBBD38C56}"/>
              </a:ext>
            </a:extLst>
          </p:cNvPr>
          <p:cNvSpPr txBox="1"/>
          <p:nvPr/>
        </p:nvSpPr>
        <p:spPr>
          <a:xfrm>
            <a:off x="648929" y="629266"/>
            <a:ext cx="3505495" cy="162232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kern="1200" dirty="0">
                <a:solidFill>
                  <a:schemeClr val="tx1"/>
                </a:solidFill>
                <a:latin typeface="Arial" panose="020B0604020202020204" pitchFamily="34" charset="0"/>
                <a:ea typeface="+mj-ea"/>
                <a:cs typeface="Arial" panose="020B0604020202020204" pitchFamily="34" charset="0"/>
              </a:rPr>
              <a:t>Types of RJ in England and Wales</a:t>
            </a:r>
          </a:p>
        </p:txBody>
      </p:sp>
      <p:sp>
        <p:nvSpPr>
          <p:cNvPr id="192" name="Rectangle 19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2" name="Picture 6" descr="Session 4: Restorative conferencing in Northern Ireland: 1 What is restorative  justice? - OpenLearn - Open University - YJ_1">
            <a:extLst>
              <a:ext uri="{FF2B5EF4-FFF2-40B4-BE49-F238E27FC236}">
                <a16:creationId xmlns:a16="http://schemas.microsoft.com/office/drawing/2014/main" id="{90480AE2-63F0-874B-AF51-8F2680EA62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985801"/>
            <a:ext cx="6019331" cy="4883152"/>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22" name="TextBox 6">
            <a:extLst>
              <a:ext uri="{FF2B5EF4-FFF2-40B4-BE49-F238E27FC236}">
                <a16:creationId xmlns:a16="http://schemas.microsoft.com/office/drawing/2014/main" id="{4F8A646A-9650-41B3-A7A7-96FAD3FC284C}"/>
              </a:ext>
            </a:extLst>
          </p:cNvPr>
          <p:cNvGraphicFramePr/>
          <p:nvPr>
            <p:extLst>
              <p:ext uri="{D42A27DB-BD31-4B8C-83A1-F6EECF244321}">
                <p14:modId xmlns:p14="http://schemas.microsoft.com/office/powerpoint/2010/main" val="507087738"/>
              </p:ext>
            </p:extLst>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07524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016C71B-56C8-624E-A2A1-92D1C6EC9C3B}"/>
              </a:ext>
            </a:extLst>
          </p:cNvPr>
          <p:cNvSpPr txBox="1"/>
          <p:nvPr/>
        </p:nvSpPr>
        <p:spPr>
          <a:xfrm>
            <a:off x="105077" y="634181"/>
            <a:ext cx="4405140" cy="1622321"/>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700" b="1" i="0" u="sng" kern="1200" dirty="0">
                <a:solidFill>
                  <a:schemeClr val="tx1"/>
                </a:solidFill>
                <a:effectLst/>
                <a:latin typeface="Arial" panose="020B0604020202020204" pitchFamily="34" charset="0"/>
                <a:ea typeface="+mj-ea"/>
                <a:cs typeface="Arial" panose="020B0604020202020204" pitchFamily="34" charset="0"/>
              </a:rPr>
              <a:t>Direct or Indirect RJ processes</a:t>
            </a:r>
            <a:endParaRPr lang="en-US" sz="3700" b="1" u="sng" kern="1200" dirty="0">
              <a:solidFill>
                <a:schemeClr val="tx1"/>
              </a:solidFill>
              <a:latin typeface="Arial" panose="020B0604020202020204" pitchFamily="34" charset="0"/>
              <a:ea typeface="+mj-ea"/>
              <a:cs typeface="Arial" panose="020B0604020202020204" pitchFamily="34" charset="0"/>
            </a:endParaRPr>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Our Take: Restorative Justice – ODYSSEY Media Group">
            <a:extLst>
              <a:ext uri="{FF2B5EF4-FFF2-40B4-BE49-F238E27FC236}">
                <a16:creationId xmlns:a16="http://schemas.microsoft.com/office/drawing/2014/main" id="{80A3F143-2869-D445-8252-C0D8E55D59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6739" y="807593"/>
            <a:ext cx="5357576" cy="5239568"/>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17" name="TextBox 2">
            <a:extLst>
              <a:ext uri="{FF2B5EF4-FFF2-40B4-BE49-F238E27FC236}">
                <a16:creationId xmlns:a16="http://schemas.microsoft.com/office/drawing/2014/main" id="{AA16DA7D-CBF5-4A77-9A40-5A9E8AC8D3AB}"/>
              </a:ext>
            </a:extLst>
          </p:cNvPr>
          <p:cNvGraphicFramePr/>
          <p:nvPr>
            <p:extLst>
              <p:ext uri="{D42A27DB-BD31-4B8C-83A1-F6EECF244321}">
                <p14:modId xmlns:p14="http://schemas.microsoft.com/office/powerpoint/2010/main" val="2755675929"/>
              </p:ext>
            </p:extLst>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384453D-0EB5-D14E-A2CB-E0C729BE19BC}"/>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3788440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527C5BE9-C44A-724F-B102-770987FA512B}"/>
              </a:ext>
            </a:extLst>
          </p:cNvPr>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dirty="0">
                <a:latin typeface="Arial" panose="020B0604020202020204" pitchFamily="34" charset="0"/>
                <a:ea typeface="+mj-ea"/>
                <a:cs typeface="Arial" panose="020B0604020202020204" pitchFamily="34" charset="0"/>
              </a:rPr>
              <a:t>Community Conferencing </a:t>
            </a:r>
          </a:p>
        </p:txBody>
      </p:sp>
      <p:pic>
        <p:nvPicPr>
          <p:cNvPr id="7174" name="Picture 6" descr="Westminster church talks touch on restorative justice, community  conferencing - Carroll County Times">
            <a:extLst>
              <a:ext uri="{FF2B5EF4-FFF2-40B4-BE49-F238E27FC236}">
                <a16:creationId xmlns:a16="http://schemas.microsoft.com/office/drawing/2014/main" id="{C1F6FD6B-F1FC-464B-AABC-367E30668C5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440" r="31561" b="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9"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extBox 3">
            <a:extLst>
              <a:ext uri="{FF2B5EF4-FFF2-40B4-BE49-F238E27FC236}">
                <a16:creationId xmlns:a16="http://schemas.microsoft.com/office/drawing/2014/main" id="{7B551631-B91E-448F-83EA-4F22F57F508F}"/>
              </a:ext>
            </a:extLst>
          </p:cNvPr>
          <p:cNvGraphicFramePr/>
          <p:nvPr>
            <p:extLst>
              <p:ext uri="{D42A27DB-BD31-4B8C-83A1-F6EECF244321}">
                <p14:modId xmlns:p14="http://schemas.microsoft.com/office/powerpoint/2010/main" val="4210449528"/>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B36BB61-AB22-E848-BCE6-85748974DDE2}"/>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1046775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8" name="Rectangle 70">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28A8C3A-AC83-3E47-B5C6-8B248B9FF7CF}"/>
              </a:ext>
            </a:extLst>
          </p:cNvPr>
          <p:cNvSpPr txBox="1"/>
          <p:nvPr/>
        </p:nvSpPr>
        <p:spPr>
          <a:xfrm>
            <a:off x="-2" y="4818320"/>
            <a:ext cx="4864102" cy="160832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u="sng" dirty="0">
                <a:latin typeface="Arial" panose="020B0604020202020204" pitchFamily="34" charset="0"/>
                <a:ea typeface="+mj-ea"/>
                <a:cs typeface="Arial" panose="020B0604020202020204" pitchFamily="34" charset="0"/>
              </a:rPr>
              <a:t>Referral Order Panels </a:t>
            </a:r>
          </a:p>
        </p:txBody>
      </p:sp>
      <p:sp>
        <p:nvSpPr>
          <p:cNvPr id="6149" name="Rectangle 7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0"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6" name="Picture 2" descr="Referral orders not achieving their potential">
            <a:extLst>
              <a:ext uri="{FF2B5EF4-FFF2-40B4-BE49-F238E27FC236}">
                <a16:creationId xmlns:a16="http://schemas.microsoft.com/office/drawing/2014/main" id="{5E412A70-111E-FC45-8BEA-0016E092D6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4648"/>
          <a:stretch/>
        </p:blipFill>
        <p:spPr bwMode="auto">
          <a:xfrm>
            <a:off x="2184401" y="749300"/>
            <a:ext cx="7823199" cy="3343043"/>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3">
            <a:extLst>
              <a:ext uri="{FF2B5EF4-FFF2-40B4-BE49-F238E27FC236}">
                <a16:creationId xmlns:a16="http://schemas.microsoft.com/office/drawing/2014/main" id="{16CB1FBE-7C5B-46BB-B793-6787024AF961}"/>
              </a:ext>
            </a:extLst>
          </p:cNvPr>
          <p:cNvGraphicFramePr/>
          <p:nvPr>
            <p:extLst>
              <p:ext uri="{D42A27DB-BD31-4B8C-83A1-F6EECF244321}">
                <p14:modId xmlns:p14="http://schemas.microsoft.com/office/powerpoint/2010/main" val="3978282558"/>
              </p:ext>
            </p:extLst>
          </p:nvPr>
        </p:nvGraphicFramePr>
        <p:xfrm>
          <a:off x="4864100" y="4675886"/>
          <a:ext cx="6675627" cy="1605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E7423F17-EBD1-0648-A163-5290C99195FF}"/>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1528892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extBox 1">
            <a:extLst>
              <a:ext uri="{FF2B5EF4-FFF2-40B4-BE49-F238E27FC236}">
                <a16:creationId xmlns:a16="http://schemas.microsoft.com/office/drawing/2014/main" id="{57B0C3E5-DA43-6745-9B95-3593792C31C2}"/>
              </a:ext>
            </a:extLst>
          </p:cNvPr>
          <p:cNvSpPr txBox="1"/>
          <p:nvPr/>
        </p:nvSpPr>
        <p:spPr>
          <a:xfrm>
            <a:off x="838200" y="365125"/>
            <a:ext cx="5393361"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dirty="0">
                <a:latin typeface="Arial" panose="020B0604020202020204" pitchFamily="34" charset="0"/>
                <a:ea typeface="+mj-ea"/>
                <a:cs typeface="Arial" panose="020B0604020202020204" pitchFamily="34" charset="0"/>
              </a:rPr>
              <a:t>Mediation</a:t>
            </a:r>
            <a:r>
              <a:rPr lang="en-US" sz="4400" dirty="0">
                <a:latin typeface="+mj-lt"/>
                <a:ea typeface="+mj-ea"/>
                <a:cs typeface="+mj-cs"/>
              </a:rPr>
              <a:t> </a:t>
            </a:r>
          </a:p>
        </p:txBody>
      </p:sp>
      <p:pic>
        <p:nvPicPr>
          <p:cNvPr id="5122" name="Picture 2" descr="Mediation: What Is It and How Does It Work? - SAS Daniels LLP">
            <a:extLst>
              <a:ext uri="{FF2B5EF4-FFF2-40B4-BE49-F238E27FC236}">
                <a16:creationId xmlns:a16="http://schemas.microsoft.com/office/drawing/2014/main" id="{9EBFC172-AA65-2A42-B516-C727587F08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200" r="870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7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6" name="TextBox 3">
            <a:extLst>
              <a:ext uri="{FF2B5EF4-FFF2-40B4-BE49-F238E27FC236}">
                <a16:creationId xmlns:a16="http://schemas.microsoft.com/office/drawing/2014/main" id="{8C71A720-DC73-4259-AFA1-0010D512FE06}"/>
              </a:ext>
            </a:extLst>
          </p:cNvPr>
          <p:cNvGraphicFramePr/>
          <p:nvPr>
            <p:extLst>
              <p:ext uri="{D42A27DB-BD31-4B8C-83A1-F6EECF244321}">
                <p14:modId xmlns:p14="http://schemas.microsoft.com/office/powerpoint/2010/main" val="3008473772"/>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8FDE7D0C-1774-A541-A44E-C036ABB3912B}"/>
              </a:ext>
            </a:extLst>
          </p:cNvPr>
          <p:cNvSpPr txBox="1"/>
          <p:nvPr/>
        </p:nvSpPr>
        <p:spPr>
          <a:xfrm>
            <a:off x="9675628" y="6273209"/>
            <a:ext cx="2056401" cy="369332"/>
          </a:xfrm>
          <a:prstGeom prst="rect">
            <a:avLst/>
          </a:prstGeom>
          <a:noFill/>
        </p:spPr>
        <p:txBody>
          <a:bodyPr wrap="square" rtlCol="0">
            <a:spAutoFit/>
          </a:bodyPr>
          <a:lstStyle/>
          <a:p>
            <a:r>
              <a:rPr lang="en-GB" dirty="0"/>
              <a:t>(CPS,2020) </a:t>
            </a:r>
          </a:p>
        </p:txBody>
      </p:sp>
    </p:spTree>
    <p:extLst>
      <p:ext uri="{BB962C8B-B14F-4D97-AF65-F5344CB8AC3E}">
        <p14:creationId xmlns:p14="http://schemas.microsoft.com/office/powerpoint/2010/main" val="1586032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900A791-1FCF-A244-BC33-1BF937E3EDD6}"/>
              </a:ext>
            </a:extLst>
          </p:cNvPr>
          <p:cNvSpPr txBox="1"/>
          <p:nvPr/>
        </p:nvSpPr>
        <p:spPr>
          <a:xfrm>
            <a:off x="659219" y="404037"/>
            <a:ext cx="6826102" cy="523220"/>
          </a:xfrm>
          <a:prstGeom prst="rect">
            <a:avLst/>
          </a:prstGeom>
          <a:noFill/>
        </p:spPr>
        <p:txBody>
          <a:bodyPr wrap="square" rtlCol="0">
            <a:spAutoFit/>
          </a:bodyPr>
          <a:lstStyle/>
          <a:p>
            <a:r>
              <a:rPr lang="en-GB" sz="2800" u="sng" dirty="0">
                <a:latin typeface="Arial" panose="020B0604020202020204" pitchFamily="34" charset="0"/>
                <a:cs typeface="Arial" panose="020B0604020202020204" pitchFamily="34" charset="0"/>
              </a:rPr>
              <a:t>Victims’ Views on RJ?</a:t>
            </a:r>
          </a:p>
        </p:txBody>
      </p:sp>
      <p:pic>
        <p:nvPicPr>
          <p:cNvPr id="6" name="Picture 5" descr="A screenshot of a person&#10;&#10;Description automatically generated">
            <a:extLst>
              <a:ext uri="{FF2B5EF4-FFF2-40B4-BE49-F238E27FC236}">
                <a16:creationId xmlns:a16="http://schemas.microsoft.com/office/drawing/2014/main" id="{24941485-D7C2-EE49-9484-9EF2EBD6B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1205" y="588703"/>
            <a:ext cx="4726853" cy="3880884"/>
          </a:xfrm>
          <a:prstGeom prst="rect">
            <a:avLst/>
          </a:prstGeom>
        </p:spPr>
      </p:pic>
      <p:pic>
        <p:nvPicPr>
          <p:cNvPr id="8" name="Picture 7" descr="A person in a suit&#10;&#10;Description automatically generated with low confidence">
            <a:hlinkClick r:id="rId3"/>
            <a:extLst>
              <a:ext uri="{FF2B5EF4-FFF2-40B4-BE49-F238E27FC236}">
                <a16:creationId xmlns:a16="http://schemas.microsoft.com/office/drawing/2014/main" id="{B547C934-6259-CB4F-A102-87058B1B64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6762" y="1793063"/>
            <a:ext cx="5676900" cy="4660900"/>
          </a:xfrm>
          <a:prstGeom prst="rect">
            <a:avLst/>
          </a:prstGeom>
        </p:spPr>
      </p:pic>
      <p:sp>
        <p:nvSpPr>
          <p:cNvPr id="2" name="TextBox 1">
            <a:extLst>
              <a:ext uri="{FF2B5EF4-FFF2-40B4-BE49-F238E27FC236}">
                <a16:creationId xmlns:a16="http://schemas.microsoft.com/office/drawing/2014/main" id="{F698CC66-0B60-5C43-B38D-ECCF2B9B4F85}"/>
              </a:ext>
            </a:extLst>
          </p:cNvPr>
          <p:cNvSpPr txBox="1"/>
          <p:nvPr/>
        </p:nvSpPr>
        <p:spPr>
          <a:xfrm>
            <a:off x="8527312" y="5316279"/>
            <a:ext cx="3498112" cy="369332"/>
          </a:xfrm>
          <a:prstGeom prst="rect">
            <a:avLst/>
          </a:prstGeom>
          <a:noFill/>
        </p:spPr>
        <p:txBody>
          <a:bodyPr wrap="square" rtlCol="0">
            <a:spAutoFit/>
          </a:bodyPr>
          <a:lstStyle/>
          <a:p>
            <a:r>
              <a:rPr lang="en-GB" dirty="0"/>
              <a:t>..... acceptable? </a:t>
            </a:r>
          </a:p>
        </p:txBody>
      </p:sp>
    </p:spTree>
    <p:extLst>
      <p:ext uri="{BB962C8B-B14F-4D97-AF65-F5344CB8AC3E}">
        <p14:creationId xmlns:p14="http://schemas.microsoft.com/office/powerpoint/2010/main" val="23297285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F4E8181-5083-2743-9B50-69E81E33BB3B}"/>
              </a:ext>
            </a:extLst>
          </p:cNvPr>
          <p:cNvSpPr txBox="1"/>
          <p:nvPr/>
        </p:nvSpPr>
        <p:spPr>
          <a:xfrm>
            <a:off x="4970109" y="484632"/>
            <a:ext cx="6730277" cy="1609344"/>
          </a:xfrm>
          <a:prstGeom prst="rect">
            <a:avLst/>
          </a:prstGeom>
          <a:ln>
            <a:noFill/>
          </a:ln>
        </p:spPr>
        <p:txBody>
          <a:bodyPr vert="horz" lIns="91440" tIns="45720" rIns="91440" bIns="45720" rtlCol="0" anchor="ctr">
            <a:normAutofit/>
          </a:bodyPr>
          <a:lstStyle/>
          <a:p>
            <a:pPr>
              <a:lnSpc>
                <a:spcPct val="90000"/>
              </a:lnSpc>
              <a:spcBef>
                <a:spcPct val="0"/>
              </a:spcBef>
              <a:spcAft>
                <a:spcPts val="600"/>
              </a:spcAft>
            </a:pPr>
            <a:r>
              <a:rPr lang="en-US" sz="3400" kern="1200" dirty="0">
                <a:solidFill>
                  <a:schemeClr val="tx1"/>
                </a:solidFill>
                <a:latin typeface="+mj-lt"/>
                <a:ea typeface="+mj-ea"/>
                <a:cs typeface="+mj-cs"/>
              </a:rPr>
              <a:t>Restorative Justice &amp; Domestic Abuse </a:t>
            </a:r>
          </a:p>
          <a:p>
            <a:pPr>
              <a:lnSpc>
                <a:spcPct val="90000"/>
              </a:lnSpc>
              <a:spcBef>
                <a:spcPct val="0"/>
              </a:spcBef>
              <a:spcAft>
                <a:spcPts val="600"/>
              </a:spcAft>
            </a:pPr>
            <a:r>
              <a:rPr lang="en-US" sz="3400" kern="1200" dirty="0">
                <a:solidFill>
                  <a:schemeClr val="tx1"/>
                </a:solidFill>
                <a:latin typeface="+mj-lt"/>
                <a:ea typeface="+mj-ea"/>
                <a:cs typeface="+mj-cs"/>
              </a:rPr>
              <a:t>– What’s your thoughts?  </a:t>
            </a:r>
          </a:p>
        </p:txBody>
      </p:sp>
      <p:pic>
        <p:nvPicPr>
          <p:cNvPr id="12292" name="Picture 4" descr="Women's Aid launch a petition for a 'Violence Against Women and Girls  Strategy' in NI | NICVA">
            <a:extLst>
              <a:ext uri="{FF2B5EF4-FFF2-40B4-BE49-F238E27FC236}">
                <a16:creationId xmlns:a16="http://schemas.microsoft.com/office/drawing/2014/main" id="{C19EEC50-6E49-AC4C-BEF5-30CE455DD8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171" r="3" b="11547"/>
          <a:stretch/>
        </p:blipFill>
        <p:spPr bwMode="auto">
          <a:xfrm>
            <a:off x="20" y="10"/>
            <a:ext cx="4475130" cy="22323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Jobs with Restorative Justice Council">
            <a:extLst>
              <a:ext uri="{FF2B5EF4-FFF2-40B4-BE49-F238E27FC236}">
                <a16:creationId xmlns:a16="http://schemas.microsoft.com/office/drawing/2014/main" id="{6374BFFE-9608-1549-BCA3-29D3D44529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24" r="1" b="4021"/>
          <a:stretch/>
        </p:blipFill>
        <p:spPr bwMode="auto">
          <a:xfrm>
            <a:off x="20" y="2325504"/>
            <a:ext cx="4475130" cy="2215527"/>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It's Domestic Abuse Awareness month">
            <a:extLst>
              <a:ext uri="{FF2B5EF4-FFF2-40B4-BE49-F238E27FC236}">
                <a16:creationId xmlns:a16="http://schemas.microsoft.com/office/drawing/2014/main" id="{53E06C7A-7046-9B48-8C27-AB31F0E2F5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855" r="-1" b="15197"/>
          <a:stretch/>
        </p:blipFill>
        <p:spPr bwMode="auto">
          <a:xfrm>
            <a:off x="20" y="4634159"/>
            <a:ext cx="4475130" cy="222384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ABFCC87-D567-BF44-AD81-1A97FBE70CE8}"/>
              </a:ext>
            </a:extLst>
          </p:cNvPr>
          <p:cNvSpPr txBox="1"/>
          <p:nvPr/>
        </p:nvSpPr>
        <p:spPr>
          <a:xfrm>
            <a:off x="4669319" y="2738629"/>
            <a:ext cx="6730276" cy="405079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Domestic abuse is a broad term – For example, violence by children on their parents or intimate partner violence (violence by an individual against their current or former partner)</a:t>
            </a:r>
          </a:p>
          <a:p>
            <a:pPr>
              <a:lnSpc>
                <a:spcPct val="90000"/>
              </a:lnSpc>
              <a:spcAft>
                <a:spcPts val="600"/>
              </a:spcAft>
            </a:pPr>
            <a:endParaRPr lang="en-US" sz="1700" dirty="0"/>
          </a:p>
          <a:p>
            <a:pPr>
              <a:lnSpc>
                <a:spcPct val="90000"/>
              </a:lnSpc>
              <a:spcAft>
                <a:spcPts val="600"/>
              </a:spcAft>
            </a:pPr>
            <a:endParaRPr lang="en-US" sz="1700" dirty="0"/>
          </a:p>
          <a:p>
            <a:pPr indent="-228600">
              <a:lnSpc>
                <a:spcPct val="90000"/>
              </a:lnSpc>
              <a:spcAft>
                <a:spcPts val="600"/>
              </a:spcAft>
              <a:buFont typeface="Arial" panose="020B0604020202020204" pitchFamily="34" charset="0"/>
              <a:buChar char="•"/>
            </a:pPr>
            <a:r>
              <a:rPr lang="en-US" sz="1700" dirty="0"/>
              <a:t>Last year - T</a:t>
            </a:r>
            <a:r>
              <a:rPr lang="en-US" sz="1700" b="0" i="0" dirty="0">
                <a:effectLst/>
              </a:rPr>
              <a:t>he RJC issued a joint statement with Women’s Aid which noted </a:t>
            </a:r>
            <a:r>
              <a:rPr lang="en-US" sz="1700" b="0" i="1" dirty="0">
                <a:effectLst/>
              </a:rPr>
              <a:t>‘Women’s Aid and the Restorative Justice Council are clear that restorative justice can, in certain circumstances, be useful in domestic abuse cases – but only if the survivor’s safety remains paramount.’ How, then, do we achieve that?</a:t>
            </a:r>
          </a:p>
        </p:txBody>
      </p:sp>
      <p:sp>
        <p:nvSpPr>
          <p:cNvPr id="7" name="TextBox 6">
            <a:extLst>
              <a:ext uri="{FF2B5EF4-FFF2-40B4-BE49-F238E27FC236}">
                <a16:creationId xmlns:a16="http://schemas.microsoft.com/office/drawing/2014/main" id="{58510354-9486-3F48-9ECA-B5A7E93CD4F9}"/>
              </a:ext>
            </a:extLst>
          </p:cNvPr>
          <p:cNvSpPr txBox="1"/>
          <p:nvPr/>
        </p:nvSpPr>
        <p:spPr>
          <a:xfrm>
            <a:off x="4800600" y="5871410"/>
            <a:ext cx="3657600" cy="369332"/>
          </a:xfrm>
          <a:prstGeom prst="rect">
            <a:avLst/>
          </a:prstGeom>
          <a:noFill/>
        </p:spPr>
        <p:txBody>
          <a:bodyPr wrap="square" rtlCol="0">
            <a:spAutoFit/>
          </a:bodyPr>
          <a:lstStyle/>
          <a:p>
            <a:r>
              <a:rPr lang="en-GB" dirty="0"/>
              <a:t>Read the article to help.   </a:t>
            </a:r>
          </a:p>
        </p:txBody>
      </p:sp>
    </p:spTree>
    <p:extLst>
      <p:ext uri="{BB962C8B-B14F-4D97-AF65-F5344CB8AC3E}">
        <p14:creationId xmlns:p14="http://schemas.microsoft.com/office/powerpoint/2010/main" val="215096104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B86D416-E770-4346-A9DE-3E0EB263A79C}"/>
              </a:ext>
            </a:extLst>
          </p:cNvPr>
          <p:cNvSpPr txBox="1"/>
          <p:nvPr/>
        </p:nvSpPr>
        <p:spPr>
          <a:xfrm>
            <a:off x="635000" y="640823"/>
            <a:ext cx="3418659"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000" kern="1200">
                <a:solidFill>
                  <a:schemeClr val="tx1"/>
                </a:solidFill>
                <a:latin typeface="+mj-lt"/>
                <a:ea typeface="+mj-ea"/>
                <a:cs typeface="+mj-cs"/>
              </a:rPr>
              <a:t>Discuss the concerns about the use of restorative justice in domestic abuse....</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2">
            <a:extLst>
              <a:ext uri="{FF2B5EF4-FFF2-40B4-BE49-F238E27FC236}">
                <a16:creationId xmlns:a16="http://schemas.microsoft.com/office/drawing/2014/main" id="{ED8D06FC-6E49-4506-964D-34BA992ED186}"/>
              </a:ext>
            </a:extLst>
          </p:cNvPr>
          <p:cNvGraphicFramePr/>
          <p:nvPr>
            <p:extLst>
              <p:ext uri="{D42A27DB-BD31-4B8C-83A1-F6EECF244321}">
                <p14:modId xmlns:p14="http://schemas.microsoft.com/office/powerpoint/2010/main" val="4060565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6AF28B4C-9293-3543-8582-653E5B5DDDC7}"/>
              </a:ext>
            </a:extLst>
          </p:cNvPr>
          <p:cNvSpPr txBox="1"/>
          <p:nvPr/>
        </p:nvSpPr>
        <p:spPr>
          <a:xfrm>
            <a:off x="8350878" y="6332815"/>
            <a:ext cx="6100010" cy="369332"/>
          </a:xfrm>
          <a:prstGeom prst="rect">
            <a:avLst/>
          </a:prstGeom>
          <a:noFill/>
        </p:spPr>
        <p:txBody>
          <a:bodyPr wrap="square">
            <a:spAutoFit/>
          </a:bodyPr>
          <a:lstStyle/>
          <a:p>
            <a:r>
              <a:rPr lang="en-GB" b="0" i="0" dirty="0">
                <a:effectLst/>
                <a:latin typeface="Arial" panose="020B0604020202020204" pitchFamily="34" charset="0"/>
                <a:cs typeface="Arial" panose="020B0604020202020204" pitchFamily="34" charset="0"/>
              </a:rPr>
              <a:t>(Restorative Justice Council, 2016)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87689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0A244AA-0CA0-4C3E-9031-DD26FF9624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2FF7197E-5B99-497E-81F4-BCD80DF6DB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pic>
        <p:nvPicPr>
          <p:cNvPr id="13314" name="Picture 2" descr="Ask Us Anything!">
            <a:extLst>
              <a:ext uri="{FF2B5EF4-FFF2-40B4-BE49-F238E27FC236}">
                <a16:creationId xmlns:a16="http://schemas.microsoft.com/office/drawing/2014/main" id="{8963DF22-6321-B741-A2E5-B5580EDF8737}"/>
              </a:ext>
            </a:extLst>
          </p:cNvPr>
          <p:cNvPicPr>
            <a:picLocks noChangeAspect="1" noChangeArrowheads="1"/>
          </p:cNvPicPr>
          <p:nvPr/>
        </p:nvPicPr>
        <p:blipFill rotWithShape="1">
          <a:blip r:embed="rId2">
            <a:duotone>
              <a:prstClr val="black"/>
              <a:prstClr val="white"/>
            </a:duotone>
            <a:extLst>
              <a:ext uri="{28A0092B-C50C-407E-A947-70E740481C1C}">
                <a14:useLocalDpi xmlns:a14="http://schemas.microsoft.com/office/drawing/2010/main" val="0"/>
              </a:ext>
            </a:extLst>
          </a:blip>
          <a:srcRect t="4104"/>
          <a:stretch/>
        </p:blipFill>
        <p:spPr bwMode="auto">
          <a:xfrm>
            <a:off x="2152437" y="1085431"/>
            <a:ext cx="9369004" cy="503133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D1EF1E14-75A3-4DC6-BC65-D45BC2218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77" name="Group 76">
            <a:extLst>
              <a:ext uri="{FF2B5EF4-FFF2-40B4-BE49-F238E27FC236}">
                <a16:creationId xmlns:a16="http://schemas.microsoft.com/office/drawing/2014/main" id="{14A68079-DE1F-4253-ADBC-1819EE1207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78" name="Straight Connector 77">
              <a:extLst>
                <a:ext uri="{FF2B5EF4-FFF2-40B4-BE49-F238E27FC236}">
                  <a16:creationId xmlns:a16="http://schemas.microsoft.com/office/drawing/2014/main" id="{75FEEBB8-6FCC-4942-B05F-13240D50B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D6E2D45-410E-42D7-B3E1-CABC98D945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652191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415</TotalTime>
  <Words>1304</Words>
  <Application>Microsoft Macintosh PowerPoint</Application>
  <PresentationFormat>Widescreen</PresentationFormat>
  <Paragraphs>101</Paragraphs>
  <Slides>19</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Lato</vt:lpstr>
      <vt:lpstr>proxima-nova</vt:lpstr>
      <vt:lpstr>Office Theme</vt:lpstr>
      <vt:lpstr>Restorative Practice &amp; Restorative Justice</vt:lpstr>
      <vt:lpstr>Restorative Practice</vt:lpstr>
      <vt:lpstr>PowerPoint Presentation</vt:lpstr>
      <vt:lpstr>Discuss:  What does ‘Restorative Justice’ mean to you? </vt:lpstr>
      <vt:lpstr>What is Restorative Justice?</vt:lpstr>
      <vt:lpstr>Aims of Restorative Justice </vt:lpstr>
      <vt:lpstr>Offender Rehabilitation Act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Restorative Justice</dc:title>
  <dc:creator>Gerald Schaefer [gas]</dc:creator>
  <cp:lastModifiedBy>Rhiannon Lloyd</cp:lastModifiedBy>
  <cp:revision>4</cp:revision>
  <dcterms:created xsi:type="dcterms:W3CDTF">2020-12-03T23:29:12Z</dcterms:created>
  <dcterms:modified xsi:type="dcterms:W3CDTF">2021-12-02T19:57:25Z</dcterms:modified>
</cp:coreProperties>
</file>