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p:scale>
          <a:sx n="92" d="100"/>
          <a:sy n="92" d="100"/>
        </p:scale>
        <p:origin x="120"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81127-31A3-5244-73DA-E5620CE8C1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6599B6-F1CD-D70F-CE51-32BBD266A9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C711AD-58E0-D62A-E064-58C1A3A7A513}"/>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5" name="Footer Placeholder 4">
            <a:extLst>
              <a:ext uri="{FF2B5EF4-FFF2-40B4-BE49-F238E27FC236}">
                <a16:creationId xmlns:a16="http://schemas.microsoft.com/office/drawing/2014/main" id="{EFB4514B-BF8A-5DE8-DC2D-649D796F04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CF07F4-1D1A-90E5-BE0C-96417BFF98F9}"/>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3772315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89CEF-0D05-C508-F408-8B61E7E8AB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E69EBA-2952-6536-7510-A951A9198F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4ED83E-1EF6-1CE5-9B6B-DFAD1CBFE58D}"/>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5" name="Footer Placeholder 4">
            <a:extLst>
              <a:ext uri="{FF2B5EF4-FFF2-40B4-BE49-F238E27FC236}">
                <a16:creationId xmlns:a16="http://schemas.microsoft.com/office/drawing/2014/main" id="{56930F9C-D2DA-8C53-6DA9-1CFBBB39A6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CBD59B-E10C-D674-56E0-6CA2F6E3502D}"/>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1173668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4B25-88D8-081E-A5D8-A05199ACCE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44BC26-1399-B038-99A1-31F6680FE0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77EC38-EF9A-4267-A2D4-2EAD139A8FBD}"/>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5" name="Footer Placeholder 4">
            <a:extLst>
              <a:ext uri="{FF2B5EF4-FFF2-40B4-BE49-F238E27FC236}">
                <a16:creationId xmlns:a16="http://schemas.microsoft.com/office/drawing/2014/main" id="{D6BFE3DC-55B3-EDF3-A360-6A875B85B6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B5FE86-1679-4929-CFAE-186864508A84}"/>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2572561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21FE-A724-F326-FA51-3C5505ED7E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093DC1-40FD-1672-43ED-5D6E9F95BD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CFDAE5-E2DF-9432-2189-9A42E295B9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FC898C-646F-F9D4-A708-63D3967E840C}"/>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6" name="Footer Placeholder 5">
            <a:extLst>
              <a:ext uri="{FF2B5EF4-FFF2-40B4-BE49-F238E27FC236}">
                <a16:creationId xmlns:a16="http://schemas.microsoft.com/office/drawing/2014/main" id="{F9731053-8B8F-3775-36F2-13F1135B89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E71A46-9197-2B25-205D-4FC5D5FD8449}"/>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4149222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D1723-7DC3-0045-6CBA-BF3B56FAA1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174A6C-B542-90DE-DB38-5BC9970D05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30CD57-2FC9-EE2A-A407-50F7E98698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5F9BEF-5777-C004-7F12-F25CE861A6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07E7A2-2974-304B-64F4-1A4AF6420A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F1734-A6CF-B032-B629-66FCEA6C9455}"/>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8" name="Footer Placeholder 7">
            <a:extLst>
              <a:ext uri="{FF2B5EF4-FFF2-40B4-BE49-F238E27FC236}">
                <a16:creationId xmlns:a16="http://schemas.microsoft.com/office/drawing/2014/main" id="{04EC5D8D-1E89-7933-208C-B1C5DD9418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4F806D-109A-EC96-E00E-82C9D22201B6}"/>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3944882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586A1-ADC5-9C8F-88D8-DEB3905CC9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0A7107-353C-4A66-D36C-914BAD6C586C}"/>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4" name="Footer Placeholder 3">
            <a:extLst>
              <a:ext uri="{FF2B5EF4-FFF2-40B4-BE49-F238E27FC236}">
                <a16:creationId xmlns:a16="http://schemas.microsoft.com/office/drawing/2014/main" id="{48DA75B1-BA01-EBDA-F89E-64B1D56F73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980398-9701-1A31-03B2-E82D3B90690D}"/>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2986674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E15749-3E81-FC9E-159B-F0179D907584}"/>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3" name="Footer Placeholder 2">
            <a:extLst>
              <a:ext uri="{FF2B5EF4-FFF2-40B4-BE49-F238E27FC236}">
                <a16:creationId xmlns:a16="http://schemas.microsoft.com/office/drawing/2014/main" id="{2BFFB6B0-8216-3450-A81B-B00A3956DF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0D65A8-3A79-A510-DC0A-D5EDFEDFB309}"/>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1097721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EE383-28E4-6276-F721-083928E75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7268EC-DA57-AFD0-D01A-BD0A11EB78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9CD95F-0F80-E869-CFD0-3DEE797239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C30C81-19D8-38D4-5590-475CDF77DA95}"/>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6" name="Footer Placeholder 5">
            <a:extLst>
              <a:ext uri="{FF2B5EF4-FFF2-40B4-BE49-F238E27FC236}">
                <a16:creationId xmlns:a16="http://schemas.microsoft.com/office/drawing/2014/main" id="{9750746A-8DFE-1213-14A0-2EE577F955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B87E65-35D9-70D4-1954-F4FE36FD91BC}"/>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162753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119E-D569-5244-E64C-868AED1941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97F1C2-1F18-4029-80A0-1BF5DFCD8E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CB29E1-53C8-625E-4010-BA80F8492B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8E9E77-3495-EB51-E887-E9488636CA33}"/>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6" name="Footer Placeholder 5">
            <a:extLst>
              <a:ext uri="{FF2B5EF4-FFF2-40B4-BE49-F238E27FC236}">
                <a16:creationId xmlns:a16="http://schemas.microsoft.com/office/drawing/2014/main" id="{D9148EAA-D91E-F683-DA00-0CFF375CEB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E1DC66-ADE7-7CE2-A734-8C5223EAAB8B}"/>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828638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EA41A-EF6F-12FC-C9D9-C91366AA9A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A4A263-0C3D-4139-F9C7-D8890EF996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D21A0C-C489-8F59-5DC2-E2678E1064DE}"/>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5" name="Footer Placeholder 4">
            <a:extLst>
              <a:ext uri="{FF2B5EF4-FFF2-40B4-BE49-F238E27FC236}">
                <a16:creationId xmlns:a16="http://schemas.microsoft.com/office/drawing/2014/main" id="{8A839BEC-87D4-79CF-0D24-05D39B445E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09156B-9225-15CE-8F2D-068E09CE6D31}"/>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3834583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DFE42A-BFAC-2E2A-2AF0-B51807C18B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C93603-C03C-5EF2-7111-D33373ADEE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C8A40-723D-B475-01B4-A7429FDB8EE4}"/>
              </a:ext>
            </a:extLst>
          </p:cNvPr>
          <p:cNvSpPr>
            <a:spLocks noGrp="1"/>
          </p:cNvSpPr>
          <p:nvPr>
            <p:ph type="dt" sz="half" idx="10"/>
          </p:nvPr>
        </p:nvSpPr>
        <p:spPr/>
        <p:txBody>
          <a:bodyPr/>
          <a:lstStyle/>
          <a:p>
            <a:fld id="{94D64E48-C125-4DD4-B0B8-C04836FEE214}" type="datetimeFigureOut">
              <a:rPr lang="en-GB" smtClean="0"/>
              <a:t>11/10/2025</a:t>
            </a:fld>
            <a:endParaRPr lang="en-GB"/>
          </a:p>
        </p:txBody>
      </p:sp>
      <p:sp>
        <p:nvSpPr>
          <p:cNvPr id="5" name="Footer Placeholder 4">
            <a:extLst>
              <a:ext uri="{FF2B5EF4-FFF2-40B4-BE49-F238E27FC236}">
                <a16:creationId xmlns:a16="http://schemas.microsoft.com/office/drawing/2014/main" id="{2D31DFB4-D40B-6897-B2C9-DC7B10775D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E32F0C-0C94-8EF9-5329-D59FD300C6C4}"/>
              </a:ext>
            </a:extLst>
          </p:cNvPr>
          <p:cNvSpPr>
            <a:spLocks noGrp="1"/>
          </p:cNvSpPr>
          <p:nvPr>
            <p:ph type="sldNum" sz="quarter" idx="12"/>
          </p:nvPr>
        </p:nvSpPr>
        <p:spPr/>
        <p:txBody>
          <a:bodyPr/>
          <a:lstStyle/>
          <a:p>
            <a:fld id="{CC6B3550-CADD-4867-8A19-D6B18A9E6055}" type="slidenum">
              <a:rPr lang="en-GB" smtClean="0"/>
              <a:t>‹#›</a:t>
            </a:fld>
            <a:endParaRPr lang="en-GB"/>
          </a:p>
        </p:txBody>
      </p:sp>
    </p:spTree>
    <p:extLst>
      <p:ext uri="{BB962C8B-B14F-4D97-AF65-F5344CB8AC3E}">
        <p14:creationId xmlns:p14="http://schemas.microsoft.com/office/powerpoint/2010/main" val="638062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AA02BA-D568-53AC-B4B2-4E04442BE3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CE617D-BD6F-2481-C448-2E0B1D2366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EDD154-9AF1-9085-65AC-671A62F3CB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4D64E48-C125-4DD4-B0B8-C04836FEE214}" type="datetimeFigureOut">
              <a:rPr lang="en-GB" smtClean="0"/>
              <a:t>11/10/2025</a:t>
            </a:fld>
            <a:endParaRPr lang="en-GB"/>
          </a:p>
        </p:txBody>
      </p:sp>
      <p:sp>
        <p:nvSpPr>
          <p:cNvPr id="5" name="Footer Placeholder 4">
            <a:extLst>
              <a:ext uri="{FF2B5EF4-FFF2-40B4-BE49-F238E27FC236}">
                <a16:creationId xmlns:a16="http://schemas.microsoft.com/office/drawing/2014/main" id="{EE22ED7A-2039-FF3E-FFC9-147B75D63D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EF6FAD0-F54F-7232-EACF-50B6C7C49F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6B3550-CADD-4867-8A19-D6B18A9E6055}" type="slidenum">
              <a:rPr lang="en-GB" smtClean="0"/>
              <a:t>‹#›</a:t>
            </a:fld>
            <a:endParaRPr lang="en-GB"/>
          </a:p>
        </p:txBody>
      </p:sp>
    </p:spTree>
    <p:extLst>
      <p:ext uri="{BB962C8B-B14F-4D97-AF65-F5344CB8AC3E}">
        <p14:creationId xmlns:p14="http://schemas.microsoft.com/office/powerpoint/2010/main" val="7638850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3A287-AA52-150A-74FC-002945DDA458}"/>
              </a:ext>
            </a:extLst>
          </p:cNvPr>
          <p:cNvSpPr>
            <a:spLocks noGrp="1"/>
          </p:cNvSpPr>
          <p:nvPr>
            <p:ph type="ctrTitle"/>
          </p:nvPr>
        </p:nvSpPr>
        <p:spPr>
          <a:xfrm>
            <a:off x="1330036" y="4149581"/>
            <a:ext cx="9372599" cy="2387600"/>
          </a:xfrm>
        </p:spPr>
        <p:txBody>
          <a:bodyPr>
            <a:normAutofit fontScale="90000"/>
          </a:bodyPr>
          <a:lstStyle/>
          <a:p>
            <a:r>
              <a:rPr lang="en-GB" b="1" dirty="0"/>
              <a:t> </a:t>
            </a:r>
            <a:br>
              <a:rPr lang="en-GB" dirty="0"/>
            </a:br>
            <a:r>
              <a:rPr lang="en-GB" b="1" dirty="0"/>
              <a:t>Module Code: LCHS4010</a:t>
            </a:r>
            <a:br>
              <a:rPr lang="en-GB" dirty="0"/>
            </a:br>
            <a:r>
              <a:rPr lang="en-GB" b="1" dirty="0"/>
              <a:t>Module Name: Psychology in Health and Social Care</a:t>
            </a:r>
            <a:br>
              <a:rPr lang="en-GB" dirty="0"/>
            </a:br>
            <a:r>
              <a:rPr lang="en-GB" b="1" dirty="0"/>
              <a:t>Assignment Type: Individual Presentation</a:t>
            </a:r>
            <a:br>
              <a:rPr lang="en-GB" dirty="0"/>
            </a:br>
            <a:r>
              <a:rPr lang="en-GB" b="1" dirty="0"/>
              <a:t>Student Name: Ronaldo Cristea</a:t>
            </a:r>
            <a:br>
              <a:rPr lang="en-GB" dirty="0"/>
            </a:br>
            <a:r>
              <a:rPr lang="en-GB" b="1" dirty="0"/>
              <a:t>Student ID: 2428428</a:t>
            </a:r>
            <a:br>
              <a:rPr lang="en-GB" dirty="0"/>
            </a:br>
            <a:endParaRPr lang="en-GB" dirty="0"/>
          </a:p>
        </p:txBody>
      </p:sp>
    </p:spTree>
    <p:extLst>
      <p:ext uri="{BB962C8B-B14F-4D97-AF65-F5344CB8AC3E}">
        <p14:creationId xmlns:p14="http://schemas.microsoft.com/office/powerpoint/2010/main" val="3336351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EA43B4-6F98-E405-0FC7-9DA5121EF12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52474"/>
            <a:ext cx="12628418" cy="7021310"/>
          </a:xfrm>
          <a:prstGeom prst="rect">
            <a:avLst/>
          </a:prstGeom>
          <a:noFill/>
        </p:spPr>
      </p:pic>
    </p:spTree>
    <p:extLst>
      <p:ext uri="{BB962C8B-B14F-4D97-AF65-F5344CB8AC3E}">
        <p14:creationId xmlns:p14="http://schemas.microsoft.com/office/powerpoint/2010/main" val="304105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5E5BBB9F-3FAB-E3DF-2B2E-9E0CA2D995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0" y="13597"/>
            <a:ext cx="5894962" cy="685800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5" name="TextBox 4">
            <a:extLst>
              <a:ext uri="{FF2B5EF4-FFF2-40B4-BE49-F238E27FC236}">
                <a16:creationId xmlns:a16="http://schemas.microsoft.com/office/drawing/2014/main" id="{C1EA0FB9-0153-1ECC-78D9-2990FBDC1C35}"/>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John Bowlby has developed a concept that explains how children are born with an instinct for attachment to their caregivers (McLeod, 2025). The four core elements of this framework are the innate drive, secure base, survival instinct and maternal deprivation. According to this model, toddlers have a natural drive to create attachment with their surroundings and human beings. These individuals often assume their mothers as a secure base, which helps them to thrive in the environment. Besides, they seek attention from other people when they feel isolated by expressing bodily activities. This theory also suggests that a lack of consistent care can damage their cognitive stability, which can be considered as maternal deprivation. </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685054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child with a toy&#10;&#10;AI-generated content may be incorrect.">
            <a:extLst>
              <a:ext uri="{FF2B5EF4-FFF2-40B4-BE49-F238E27FC236}">
                <a16:creationId xmlns:a16="http://schemas.microsoft.com/office/drawing/2014/main" id="{F926287B-BF5F-2875-9ADC-61F085B2B1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106964" y="0"/>
            <a:ext cx="6078273" cy="685800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5" name="TextBox 4">
            <a:extLst>
              <a:ext uri="{FF2B5EF4-FFF2-40B4-BE49-F238E27FC236}">
                <a16:creationId xmlns:a16="http://schemas.microsoft.com/office/drawing/2014/main" id="{65A519FC-1EF8-43F4-3C09-40A30D5D7CA9}"/>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dirty="0"/>
              <a:t>Amira is a three-year-old child who is struggling with anxiety due to the loss of connection with her caregivers. Practitioners in the nursery have also reported that she shows less interest in playing with her friends. Additionally, many people have found it difficult to communicate with her due to several reasons. The Bowlby Attachment theory can help individuals understand the root causes behind these aspects. Here, Amira is in the maternal deprivation stage, which has negatively affected her mental health in various ways. This model suggests that children need consistent attention from their family members to ensure better psychological growth. Therefore, she has reflected the signs of her discomfort due to the sudden loss of connectivity with her early caregivers (</a:t>
            </a:r>
            <a:r>
              <a:rPr lang="en-US" sz="1500" dirty="0" err="1"/>
              <a:t>Čater</a:t>
            </a:r>
            <a:r>
              <a:rPr lang="en-US" sz="1500" dirty="0"/>
              <a:t> and </a:t>
            </a:r>
            <a:r>
              <a:rPr lang="en-US" sz="1500" dirty="0" err="1"/>
              <a:t>Majdič</a:t>
            </a:r>
            <a:r>
              <a:rPr lang="en-US" sz="1500" dirty="0"/>
              <a:t>, 2022). Amira is also overwhelmed by this new environment in the nursery, which has developed fear in her mind. Professionals need to understand these aspects and encourage family members to participate in this journey. </a:t>
            </a:r>
          </a:p>
          <a:p>
            <a:pPr indent="-2286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2000019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99874C-BD0E-8F6B-36C8-E0B91F4068E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456952" cy="7010400"/>
          </a:xfrm>
          <a:prstGeom prst="rect">
            <a:avLst/>
          </a:prstGeom>
          <a:noFill/>
        </p:spPr>
      </p:pic>
    </p:spTree>
    <p:extLst>
      <p:ext uri="{BB962C8B-B14F-4D97-AF65-F5344CB8AC3E}">
        <p14:creationId xmlns:p14="http://schemas.microsoft.com/office/powerpoint/2010/main" val="3131763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Arc 2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hild sitting on the ground&#10;&#10;AI-generated content may be incorrect.">
            <a:extLst>
              <a:ext uri="{FF2B5EF4-FFF2-40B4-BE49-F238E27FC236}">
                <a16:creationId xmlns:a16="http://schemas.microsoft.com/office/drawing/2014/main" id="{CD73EA79-E953-4D13-52E3-C54B9A11D8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0" y="96983"/>
            <a:ext cx="5894962" cy="650470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3" name="Content Placeholder 2">
            <a:extLst>
              <a:ext uri="{FF2B5EF4-FFF2-40B4-BE49-F238E27FC236}">
                <a16:creationId xmlns:a16="http://schemas.microsoft.com/office/drawing/2014/main" id="{C9C32E14-3CC7-A796-369C-7B0FF9F37170}"/>
              </a:ext>
            </a:extLst>
          </p:cNvPr>
          <p:cNvSpPr>
            <a:spLocks noGrp="1"/>
          </p:cNvSpPr>
          <p:nvPr>
            <p:ph idx="1"/>
          </p:nvPr>
        </p:nvSpPr>
        <p:spPr>
          <a:xfrm>
            <a:off x="5894962" y="1984443"/>
            <a:ext cx="5458838" cy="4192520"/>
          </a:xfrm>
        </p:spPr>
        <p:txBody>
          <a:bodyPr>
            <a:normAutofit/>
          </a:bodyPr>
          <a:lstStyle/>
          <a:p>
            <a:r>
              <a:rPr lang="en-IN" sz="1100" b="1" i="1" dirty="0"/>
              <a:t>Biological Influences </a:t>
            </a:r>
            <a:endParaRPr lang="en-GB" sz="1100" dirty="0"/>
          </a:p>
          <a:p>
            <a:r>
              <a:rPr lang="en-IN" sz="1100" dirty="0"/>
              <a:t>Genetic factors play a crucial role in shaping the overall psychological development of children in several ways (Cherry, 2025). The DNA pattern of the parents often determines the cognitive ability of the individuals. Considering that, studies suggest that genetic disorders can lead to numerous mental health challenges. Another significant biological influence is the condition of birth, which can negatively affect the intelligence level of children. Experts have mentioned that a lack of nutrition during pregnancy can also shape their psychological development. These aspects need to be addressed by the caregivers and ensure a proper structure to offer a nurturing future. </a:t>
            </a:r>
            <a:endParaRPr lang="en-GB" sz="1100" dirty="0"/>
          </a:p>
          <a:p>
            <a:r>
              <a:rPr lang="en-IN" sz="1100" b="1" i="1" dirty="0"/>
              <a:t>Environmental Influence</a:t>
            </a:r>
            <a:endParaRPr lang="en-GB" sz="1100" dirty="0"/>
          </a:p>
          <a:p>
            <a:r>
              <a:rPr lang="en-IN" sz="1100" dirty="0"/>
              <a:t>The socioeconomic condition of the family members often impacts the behavioural nature of the children. Poor financial stability can be a significant cause of early childhood trauma, which can damage their overall well-being. Besides, the internal relationship between parents and other people in their surroundings can also hinder psychological health. Recent studies have indicated that a catastrophic environment often creates significant barriers to seamless social interaction (UNICEF, 2025). Furthermore, the political stability of a country also heavily influences the developmental stages of individuals. Children in the war-torn regions often show a lower level of cognitive stability due to engagement with constant threats. </a:t>
            </a:r>
            <a:endParaRPr lang="en-GB" sz="1100" dirty="0"/>
          </a:p>
          <a:p>
            <a:endParaRPr lang="en-GB" sz="1100" dirty="0"/>
          </a:p>
        </p:txBody>
      </p:sp>
    </p:spTree>
    <p:extLst>
      <p:ext uri="{BB962C8B-B14F-4D97-AF65-F5344CB8AC3E}">
        <p14:creationId xmlns:p14="http://schemas.microsoft.com/office/powerpoint/2010/main" val="1246122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up of a health poster&#10;&#10;AI-generated content may be incorrect.">
            <a:extLst>
              <a:ext uri="{FF2B5EF4-FFF2-40B4-BE49-F238E27FC236}">
                <a16:creationId xmlns:a16="http://schemas.microsoft.com/office/drawing/2014/main" id="{3D5B0C82-3741-E764-DE51-30DF9E343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2164" y="-98474"/>
            <a:ext cx="5976546" cy="695647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3" name="Content Placeholder 2">
            <a:extLst>
              <a:ext uri="{FF2B5EF4-FFF2-40B4-BE49-F238E27FC236}">
                <a16:creationId xmlns:a16="http://schemas.microsoft.com/office/drawing/2014/main" id="{B1A64BB0-693B-D921-FFD0-36C506A0B53A}"/>
              </a:ext>
            </a:extLst>
          </p:cNvPr>
          <p:cNvSpPr>
            <a:spLocks noGrp="1"/>
          </p:cNvSpPr>
          <p:nvPr>
            <p:ph idx="1"/>
          </p:nvPr>
        </p:nvSpPr>
        <p:spPr>
          <a:xfrm>
            <a:off x="5894962" y="1984443"/>
            <a:ext cx="5458838" cy="4192520"/>
          </a:xfrm>
        </p:spPr>
        <p:txBody>
          <a:bodyPr>
            <a:normAutofit/>
          </a:bodyPr>
          <a:lstStyle/>
          <a:p>
            <a:r>
              <a:rPr lang="en-IN" sz="1300" b="1" i="1" dirty="0"/>
              <a:t>Effectiveness</a:t>
            </a:r>
            <a:endParaRPr lang="en-GB" sz="1300" dirty="0"/>
          </a:p>
          <a:p>
            <a:r>
              <a:rPr lang="en-IN" sz="1300" dirty="0"/>
              <a:t>Within the modern health and social care settings, it is crucial to understand the overall effectiveness of a framework. The Bowlby theory explains the four critical stages, which can help practitioners to acknowledge the root causes (</a:t>
            </a:r>
            <a:r>
              <a:rPr lang="en-GB" sz="1300" dirty="0"/>
              <a:t>Robledo et al., 2022)</a:t>
            </a:r>
            <a:r>
              <a:rPr lang="en-IN" sz="1300" dirty="0"/>
              <a:t>. Considering that, healthcare professionals in the nursery can take necessary intervention steps in various ways. This model can guide them to navigate the complexities in this context and ensure a seamless journey. Aligning with that, individuals can develop a strong relationship with Amira, which can enhance her psychological development. These aspects can offer a structured overview of the possible solutions that depend on the eagerness of the organisation. </a:t>
            </a:r>
            <a:endParaRPr lang="en-GB" sz="1300" dirty="0"/>
          </a:p>
          <a:p>
            <a:r>
              <a:rPr lang="en-IN" sz="1300" b="1" i="1" dirty="0"/>
              <a:t>Limitations</a:t>
            </a:r>
            <a:endParaRPr lang="en-GB" sz="1300" dirty="0"/>
          </a:p>
          <a:p>
            <a:r>
              <a:rPr lang="en-IN" sz="1300" dirty="0"/>
              <a:t>Bowlby theory often lacks the strategies for creating a care plan, which can help maintain overall well-being (</a:t>
            </a:r>
            <a:r>
              <a:rPr lang="en-GB" sz="1300" dirty="0"/>
              <a:t>Garrett, 2023).</a:t>
            </a:r>
            <a:r>
              <a:rPr lang="en-IN" sz="1300" dirty="0"/>
              <a:t> Studies suggest that emphasis on maternal attachment has limited the opportunities to explore other possible options. Furthermore, cultural differences can hinder the applicability of this model, which must be addressed by the professionals. </a:t>
            </a:r>
            <a:endParaRPr lang="en-GB" sz="1300" dirty="0"/>
          </a:p>
          <a:p>
            <a:endParaRPr lang="en-GB" sz="1300" dirty="0"/>
          </a:p>
        </p:txBody>
      </p:sp>
    </p:spTree>
    <p:extLst>
      <p:ext uri="{BB962C8B-B14F-4D97-AF65-F5344CB8AC3E}">
        <p14:creationId xmlns:p14="http://schemas.microsoft.com/office/powerpoint/2010/main" val="256950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6C8641-57AC-2C17-31E4-D175DA04303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493880" cy="7031182"/>
          </a:xfrm>
          <a:prstGeom prst="rect">
            <a:avLst/>
          </a:prstGeom>
          <a:noFill/>
        </p:spPr>
      </p:pic>
    </p:spTree>
    <p:extLst>
      <p:ext uri="{BB962C8B-B14F-4D97-AF65-F5344CB8AC3E}">
        <p14:creationId xmlns:p14="http://schemas.microsoft.com/office/powerpoint/2010/main" val="1332999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5FA380-0091-FEDA-D7F1-116B7243BD95}"/>
              </a:ext>
            </a:extLst>
          </p:cNvPr>
          <p:cNvSpPr>
            <a:spLocks noGrp="1"/>
          </p:cNvSpPr>
          <p:nvPr>
            <p:ph idx="1"/>
          </p:nvPr>
        </p:nvSpPr>
        <p:spPr>
          <a:xfrm>
            <a:off x="256309" y="1572491"/>
            <a:ext cx="11097491" cy="4604472"/>
          </a:xfrm>
        </p:spPr>
        <p:txBody>
          <a:bodyPr>
            <a:normAutofit fontScale="55000" lnSpcReduction="20000"/>
          </a:bodyPr>
          <a:lstStyle/>
          <a:p>
            <a:r>
              <a:rPr lang="en-GB" dirty="0" err="1"/>
              <a:t>Čater</a:t>
            </a:r>
            <a:r>
              <a:rPr lang="en-GB" dirty="0"/>
              <a:t>, M. and </a:t>
            </a:r>
            <a:r>
              <a:rPr lang="en-GB" dirty="0" err="1"/>
              <a:t>Majdič</a:t>
            </a:r>
            <a:r>
              <a:rPr lang="en-GB" dirty="0"/>
              <a:t>, G., (2022). How early maternal deprivation changes the brain and </a:t>
            </a:r>
            <a:r>
              <a:rPr lang="en-GB" dirty="0" err="1"/>
              <a:t>behavior</a:t>
            </a:r>
            <a:r>
              <a:rPr lang="en-GB" dirty="0"/>
              <a:t>?. </a:t>
            </a:r>
            <a:r>
              <a:rPr lang="en-GB" i="1" dirty="0"/>
              <a:t>European journal of neuroscience</a:t>
            </a:r>
            <a:r>
              <a:rPr lang="en-GB" dirty="0"/>
              <a:t>, </a:t>
            </a:r>
            <a:r>
              <a:rPr lang="en-GB" i="1" dirty="0"/>
              <a:t>55</a:t>
            </a:r>
            <a:r>
              <a:rPr lang="en-GB" dirty="0"/>
              <a:t>(9-10), pp.2058-2075.</a:t>
            </a:r>
          </a:p>
          <a:p>
            <a:r>
              <a:rPr lang="en-GB" dirty="0"/>
              <a:t>Cherry, K., (2025). </a:t>
            </a:r>
            <a:r>
              <a:rPr lang="en-GB" i="1" dirty="0"/>
              <a:t>How Genes Influence Child Development.</a:t>
            </a:r>
            <a:r>
              <a:rPr lang="en-GB" dirty="0"/>
              <a:t> [Online] Available at: https://www.verywellmind.com/genes-and-development-2795114 [Accessed 9 October 2025].</a:t>
            </a:r>
          </a:p>
          <a:p>
            <a:r>
              <a:rPr lang="en-GB" dirty="0" err="1"/>
              <a:t>Doucleff</a:t>
            </a:r>
            <a:r>
              <a:rPr lang="en-GB" dirty="0"/>
              <a:t>, M., (2023). </a:t>
            </a:r>
            <a:r>
              <a:rPr lang="en-GB" i="1" dirty="0"/>
              <a:t>'Anti-dopamine parenting' can curb a kid's craving for screens or sweets</a:t>
            </a:r>
            <a:r>
              <a:rPr lang="en-GB" dirty="0"/>
              <a:t>. [Online] Available at: https://www.npr.org/sections/health-shots/2023/06/12/1180867083/tips-to-outsmart-dopamine-unhook-kids-from-screens-sweets [Accessed 8 October 2025].</a:t>
            </a:r>
          </a:p>
          <a:p>
            <a:r>
              <a:rPr lang="en-GB" dirty="0"/>
              <a:t>Garrett, P.M., (2023). Bowlby, attachment and the potency of a ‘received idea’. </a:t>
            </a:r>
            <a:r>
              <a:rPr lang="en-GB" i="1" dirty="0"/>
              <a:t>The British Journal of Social Work</a:t>
            </a:r>
            <a:r>
              <a:rPr lang="en-GB" dirty="0"/>
              <a:t>, </a:t>
            </a:r>
            <a:r>
              <a:rPr lang="en-GB" i="1" dirty="0"/>
              <a:t>53</a:t>
            </a:r>
            <a:r>
              <a:rPr lang="en-GB" dirty="0"/>
              <a:t>(1), pp.100-117.</a:t>
            </a:r>
          </a:p>
          <a:p>
            <a:r>
              <a:rPr lang="en-GB" dirty="0"/>
              <a:t>Hale, G.E., Colquhoun, L., </a:t>
            </a:r>
            <a:r>
              <a:rPr lang="en-GB" dirty="0" err="1"/>
              <a:t>Lancastle</a:t>
            </a:r>
            <a:r>
              <a:rPr lang="en-GB" dirty="0"/>
              <a:t>, D., Lewis, N. and Tyson, P.J., (2021). Physical activity interventions for the mental health and well‐being of adolescents–a systematic review. </a:t>
            </a:r>
            <a:r>
              <a:rPr lang="en-GB" i="1" dirty="0"/>
              <a:t>Child and adolescent mental health</a:t>
            </a:r>
            <a:r>
              <a:rPr lang="en-GB" dirty="0"/>
              <a:t>, </a:t>
            </a:r>
            <a:r>
              <a:rPr lang="en-GB" i="1" dirty="0"/>
              <a:t>26</a:t>
            </a:r>
            <a:r>
              <a:rPr lang="en-GB" dirty="0"/>
              <a:t>(4), pp.357-368.</a:t>
            </a:r>
          </a:p>
          <a:p>
            <a:r>
              <a:rPr lang="en-GB" dirty="0"/>
              <a:t>McLeod, S., (2025). </a:t>
            </a:r>
            <a:r>
              <a:rPr lang="en-GB" i="1" dirty="0"/>
              <a:t>John Bowlby’s Attachment Theory</a:t>
            </a:r>
            <a:r>
              <a:rPr lang="en-GB" dirty="0"/>
              <a:t>. [Online] Available at: https://www.simplypsychology.org/bowlby.html [Accessed 8 October 2025].</a:t>
            </a:r>
          </a:p>
          <a:p>
            <a:r>
              <a:rPr lang="en-GB" dirty="0"/>
              <a:t>Perkins, N., </a:t>
            </a:r>
            <a:r>
              <a:rPr lang="en-GB" dirty="0" err="1"/>
              <a:t>Sehmbi</a:t>
            </a:r>
            <a:r>
              <a:rPr lang="en-GB" dirty="0"/>
              <a:t>, T. and Smith, P., (2022). Effects of kindness-and compassion-based meditation on wellbeing, </a:t>
            </a:r>
            <a:r>
              <a:rPr lang="en-GB" dirty="0" err="1"/>
              <a:t>prosociality</a:t>
            </a:r>
            <a:r>
              <a:rPr lang="en-GB" dirty="0"/>
              <a:t>, and cognitive functioning in children and adolescents: A systematic review. </a:t>
            </a:r>
            <a:r>
              <a:rPr lang="en-GB" i="1" dirty="0"/>
              <a:t>Mindfulness</a:t>
            </a:r>
            <a:r>
              <a:rPr lang="en-GB" dirty="0"/>
              <a:t>, </a:t>
            </a:r>
            <a:r>
              <a:rPr lang="en-GB" i="1" dirty="0"/>
              <a:t>13</a:t>
            </a:r>
            <a:r>
              <a:rPr lang="en-GB" dirty="0"/>
              <a:t>(9), pp.2103-2127.</a:t>
            </a:r>
          </a:p>
          <a:p>
            <a:r>
              <a:rPr lang="en-GB" dirty="0"/>
              <a:t>Robledo, J.P., Cross, I., Boada-Bayona, L. and </a:t>
            </a:r>
            <a:r>
              <a:rPr lang="en-GB" dirty="0" err="1"/>
              <a:t>Demogeot</a:t>
            </a:r>
            <a:r>
              <a:rPr lang="en-GB" dirty="0"/>
              <a:t>, N., (2022). Back to basics: A re-evaluation of the relevance of imprinting in the genesis of Bowlby’s attachment theory. </a:t>
            </a:r>
            <a:r>
              <a:rPr lang="en-GB" i="1" dirty="0"/>
              <a:t>Frontiers in Psychology</a:t>
            </a:r>
            <a:r>
              <a:rPr lang="en-GB" dirty="0"/>
              <a:t>, </a:t>
            </a:r>
            <a:r>
              <a:rPr lang="en-GB" i="1" dirty="0"/>
              <a:t>13</a:t>
            </a:r>
            <a:r>
              <a:rPr lang="en-GB" dirty="0"/>
              <a:t>, p.1033746.</a:t>
            </a:r>
          </a:p>
          <a:p>
            <a:r>
              <a:rPr lang="en-GB" dirty="0"/>
              <a:t>UNICEF, (2025). </a:t>
            </a:r>
            <a:r>
              <a:rPr lang="en-GB" i="1" dirty="0"/>
              <a:t>Children face unique vulnerabilities to environmental hazards at every stage of life</a:t>
            </a:r>
            <a:r>
              <a:rPr lang="en-GB" dirty="0"/>
              <a:t>. [Online] Available at: https://www.unicef.org/reports/children-face-unique-vulnerabilities-environmental-hazards-every-stage-life [Accessed 9 October 2025].</a:t>
            </a:r>
          </a:p>
          <a:p>
            <a:endParaRPr lang="en-GB" dirty="0"/>
          </a:p>
        </p:txBody>
      </p:sp>
      <p:sp>
        <p:nvSpPr>
          <p:cNvPr id="4" name="TextBox 3">
            <a:extLst>
              <a:ext uri="{FF2B5EF4-FFF2-40B4-BE49-F238E27FC236}">
                <a16:creationId xmlns:a16="http://schemas.microsoft.com/office/drawing/2014/main" id="{D52F537F-8C89-5C50-16AF-65965AED788C}"/>
              </a:ext>
            </a:extLst>
          </p:cNvPr>
          <p:cNvSpPr txBox="1"/>
          <p:nvPr/>
        </p:nvSpPr>
        <p:spPr>
          <a:xfrm>
            <a:off x="4724400" y="353291"/>
            <a:ext cx="2743200" cy="646331"/>
          </a:xfrm>
          <a:prstGeom prst="rect">
            <a:avLst/>
          </a:prstGeom>
          <a:noFill/>
        </p:spPr>
        <p:txBody>
          <a:bodyPr wrap="square" rtlCol="0">
            <a:spAutoFit/>
          </a:bodyPr>
          <a:lstStyle/>
          <a:p>
            <a:r>
              <a:rPr lang="en-IN" sz="3600" b="1" u="sng" dirty="0">
                <a:latin typeface="Bernard MT Condensed" panose="02050806060905020404" pitchFamily="18" charset="0"/>
                <a:cs typeface="Aharoni" panose="020F0502020204030204" pitchFamily="2" charset="-79"/>
              </a:rPr>
              <a:t>References</a:t>
            </a:r>
            <a:endParaRPr lang="en-GB" sz="3600" b="1" u="sng" dirty="0">
              <a:latin typeface="Bernard MT Condensed" panose="02050806060905020404" pitchFamily="18" charset="0"/>
              <a:cs typeface="Aharoni" panose="020F0502020204030204" pitchFamily="2" charset="-79"/>
            </a:endParaRPr>
          </a:p>
        </p:txBody>
      </p:sp>
    </p:spTree>
    <p:extLst>
      <p:ext uri="{BB962C8B-B14F-4D97-AF65-F5344CB8AC3E}">
        <p14:creationId xmlns:p14="http://schemas.microsoft.com/office/powerpoint/2010/main" val="1236182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a8215d3223fea2c507647534428754d0">
  <xsd:schema xmlns:xsd="http://www.w3.org/2001/XMLSchema" xmlns:xs="http://www.w3.org/2001/XMLSchema" xmlns:p="http://schemas.microsoft.com/office/2006/metadata/properties" xmlns:ns3="ccfc14db-0f45-423b-b2f5-752f8f8a0ada" targetNamespace="http://schemas.microsoft.com/office/2006/metadata/properties" ma:root="true" ma:fieldsID="17a2e7cc736a893edb1ef0e11f642126"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40F214A8-9248-4E1C-A173-79263D3BCA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96F2CC-57AF-4A48-AD2C-2A5C1BE157E2}">
  <ds:schemaRefs>
    <ds:schemaRef ds:uri="http://schemas.microsoft.com/sharepoint/v3/contenttype/forms"/>
  </ds:schemaRefs>
</ds:datastoreItem>
</file>

<file path=customXml/itemProps3.xml><?xml version="1.0" encoding="utf-8"?>
<ds:datastoreItem xmlns:ds="http://schemas.openxmlformats.org/officeDocument/2006/customXml" ds:itemID="{65DA76BB-4E62-42DE-A89E-52DA12EF5A83}">
  <ds:schemaRefs>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 ds:uri="http://purl.org/dc/elements/1.1/"/>
    <ds:schemaRef ds:uri="http://schemas.microsoft.com/office/2006/documentManagement/types"/>
    <ds:schemaRef ds:uri="http://schemas.microsoft.com/office/infopath/2007/PartnerControls"/>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otalTime>19</TotalTime>
  <Words>1125</Words>
  <Application>Microsoft Office PowerPoint</Application>
  <PresentationFormat>Widescreen</PresentationFormat>
  <Paragraphs>21</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Bernard MT Condensed</vt:lpstr>
      <vt:lpstr>Calibri</vt:lpstr>
      <vt:lpstr>Office Theme</vt:lpstr>
      <vt:lpstr>  Module Code: LCHS4010 Module Name: Psychology in Health and Social Care Assignment Type: Individual Presentation Student Name: Ronaldo Cristea Student ID: 2428428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Ronaldo Cristea (2428428)</dc:creator>
  <cp:lastModifiedBy>Ronaldo Cristea (2428428)</cp:lastModifiedBy>
  <cp:revision>1</cp:revision>
  <dcterms:created xsi:type="dcterms:W3CDTF">2025-10-11T01:23:55Z</dcterms:created>
  <dcterms:modified xsi:type="dcterms:W3CDTF">2025-10-11T01:43:06Z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