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1414401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1668646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3115743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6EB577-1805-437C-B1C6-DAA6C2BBBD5E}"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2490231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6EB577-1805-437C-B1C6-DAA6C2BBBD5E}" type="datetimeFigureOut">
              <a:rPr lang="en-GB" smtClean="0"/>
              <a:t>07/02/2017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825341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1053626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1329903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3328344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2341240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369299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112402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687478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1784194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1262632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92301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40897228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9420C-7895-4CBB-9005-5EBA1996A9E2}" type="slidenum">
              <a:rPr lang="en-GB" smtClean="0"/>
              <a:t>‹#›</a:t>
            </a:fld>
            <a:endParaRPr lang="en-GB"/>
          </a:p>
        </p:txBody>
      </p:sp>
    </p:spTree>
    <p:extLst>
      <p:ext uri="{BB962C8B-B14F-4D97-AF65-F5344CB8AC3E}">
        <p14:creationId xmlns:p14="http://schemas.microsoft.com/office/powerpoint/2010/main" val="3439909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6EB577-1805-437C-B1C6-DAA6C2BBBD5E}" type="datetimeFigureOut">
              <a:rPr lang="en-GB" smtClean="0"/>
              <a:t>07/02/2017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F9420C-7895-4CBB-9005-5EBA1996A9E2}" type="slidenum">
              <a:rPr lang="en-GB" smtClean="0"/>
              <a:t>‹#›</a:t>
            </a:fld>
            <a:endParaRPr lang="en-GB"/>
          </a:p>
        </p:txBody>
      </p:sp>
    </p:spTree>
    <p:extLst>
      <p:ext uri="{BB962C8B-B14F-4D97-AF65-F5344CB8AC3E}">
        <p14:creationId xmlns:p14="http://schemas.microsoft.com/office/powerpoint/2010/main" val="3060098779"/>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a:t>
            </a:r>
            <a:r>
              <a:rPr lang="en-GB" dirty="0" smtClean="0"/>
              <a:t>erodotus</a:t>
            </a:r>
            <a:endParaRPr lang="en-GB" dirty="0"/>
          </a:p>
        </p:txBody>
      </p:sp>
      <p:sp>
        <p:nvSpPr>
          <p:cNvPr id="3" name="Subtitle 2"/>
          <p:cNvSpPr>
            <a:spLocks noGrp="1"/>
          </p:cNvSpPr>
          <p:nvPr>
            <p:ph type="subTitle" idx="1"/>
          </p:nvPr>
        </p:nvSpPr>
        <p:spPr/>
        <p:txBody>
          <a:bodyPr/>
          <a:lstStyle/>
          <a:p>
            <a:r>
              <a:rPr lang="en-GB" dirty="0" smtClean="0"/>
              <a:t>Non-Greek women</a:t>
            </a:r>
            <a:endParaRPr lang="en-GB" dirty="0"/>
          </a:p>
        </p:txBody>
      </p:sp>
    </p:spTree>
    <p:extLst>
      <p:ext uri="{BB962C8B-B14F-4D97-AF65-F5344CB8AC3E}">
        <p14:creationId xmlns:p14="http://schemas.microsoft.com/office/powerpoint/2010/main" val="3242770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Persian story</a:t>
            </a:r>
            <a:endParaRPr lang="en-GB" dirty="0"/>
          </a:p>
        </p:txBody>
      </p:sp>
      <p:sp>
        <p:nvSpPr>
          <p:cNvPr id="3" name="Content Placeholder 2"/>
          <p:cNvSpPr>
            <a:spLocks noGrp="1"/>
          </p:cNvSpPr>
          <p:nvPr>
            <p:ph idx="1"/>
          </p:nvPr>
        </p:nvSpPr>
        <p:spPr/>
        <p:txBody>
          <a:bodyPr>
            <a:normAutofit/>
          </a:bodyPr>
          <a:lstStyle/>
          <a:p>
            <a:r>
              <a:rPr lang="en-GB" dirty="0"/>
              <a:t>So far it was a matter of mere seizure on both sides. But after this (the Persians say), the Greeks were very much to blame; for they invaded Asia before the Persians attacked Europe. [2] “</a:t>
            </a:r>
            <a:r>
              <a:rPr lang="en-GB" b="1" dirty="0"/>
              <a:t>We think,” they say, “that it is unjust to carry women off. But to be anxious to avenge rape is foolish: wise men take no notice of such things. For plainly the women would never have been carried away, had they not wanted it themselves. [3] We of Asia did not deign to notice the seizure of our women; but the Greeks, for the sake of a </a:t>
            </a:r>
            <a:r>
              <a:rPr lang="en-GB" b="1" dirty="0" err="1"/>
              <a:t>Lacedaemonian</a:t>
            </a:r>
            <a:r>
              <a:rPr lang="en-GB" b="1" dirty="0"/>
              <a:t> woman, recruited a great armada, came to Asia, and destroyed the power of </a:t>
            </a:r>
            <a:r>
              <a:rPr lang="en-GB" b="1" dirty="0" err="1"/>
              <a:t>Priam</a:t>
            </a:r>
            <a:r>
              <a:rPr lang="en-GB" b="1" dirty="0"/>
              <a:t>. [4] Ever since then we have regarded Greeks as our enemies.”</a:t>
            </a:r>
            <a:r>
              <a:rPr lang="en-GB" dirty="0"/>
              <a:t> For the Persians claim Asia for their own, and the foreign peoples that inhabit it; Europe and the Greek people they consider to be separate from them</a:t>
            </a:r>
            <a:r>
              <a:rPr lang="en-GB" dirty="0" smtClean="0"/>
              <a:t>. </a:t>
            </a:r>
            <a:r>
              <a:rPr lang="en-GB" dirty="0" err="1" smtClean="0"/>
              <a:t>Hdt</a:t>
            </a:r>
            <a:r>
              <a:rPr lang="en-GB" dirty="0" smtClean="0"/>
              <a:t>. 1.4</a:t>
            </a:r>
            <a:endParaRPr lang="en-GB" dirty="0"/>
          </a:p>
        </p:txBody>
      </p:sp>
    </p:spTree>
    <p:extLst>
      <p:ext uri="{BB962C8B-B14F-4D97-AF65-F5344CB8AC3E}">
        <p14:creationId xmlns:p14="http://schemas.microsoft.com/office/powerpoint/2010/main" val="1662128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Phoenician story</a:t>
            </a:r>
            <a:endParaRPr lang="en-GB" dirty="0"/>
          </a:p>
        </p:txBody>
      </p:sp>
      <p:sp>
        <p:nvSpPr>
          <p:cNvPr id="3" name="Content Placeholder 2"/>
          <p:cNvSpPr>
            <a:spLocks noGrp="1"/>
          </p:cNvSpPr>
          <p:nvPr>
            <p:ph idx="1"/>
          </p:nvPr>
        </p:nvSpPr>
        <p:spPr/>
        <p:txBody>
          <a:bodyPr>
            <a:normAutofit/>
          </a:bodyPr>
          <a:lstStyle/>
          <a:p>
            <a:r>
              <a:rPr lang="en-GB" sz="2800" dirty="0"/>
              <a:t>But the Phoenicians do not tell the same story about Io as the Persians. They say that they did not carry her off to Egypt by force. She had intercourse in Argos with the captain of the ship. </a:t>
            </a:r>
            <a:r>
              <a:rPr lang="en-GB" sz="2800" b="1" dirty="0"/>
              <a:t>Then, finding herself pregnant, she was ashamed to have her parents know it, and so, lest they discover her condition, she sailed away with the Phoenicians of her own accord</a:t>
            </a:r>
            <a:r>
              <a:rPr lang="en-GB" sz="2800" dirty="0" smtClean="0"/>
              <a:t>. </a:t>
            </a:r>
            <a:r>
              <a:rPr lang="en-GB" sz="2800" dirty="0" err="1" smtClean="0"/>
              <a:t>Hdt</a:t>
            </a:r>
            <a:r>
              <a:rPr lang="en-GB" sz="2800" dirty="0" smtClean="0"/>
              <a:t>. 1.5</a:t>
            </a:r>
            <a:endParaRPr lang="en-GB" sz="2800" dirty="0"/>
          </a:p>
        </p:txBody>
      </p:sp>
    </p:spTree>
    <p:extLst>
      <p:ext uri="{BB962C8B-B14F-4D97-AF65-F5344CB8AC3E}">
        <p14:creationId xmlns:p14="http://schemas.microsoft.com/office/powerpoint/2010/main" val="1098111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 the impartial judge</a:t>
            </a:r>
            <a:endParaRPr lang="en-GB" dirty="0"/>
          </a:p>
        </p:txBody>
      </p:sp>
      <p:sp>
        <p:nvSpPr>
          <p:cNvPr id="3" name="Content Placeholder 2"/>
          <p:cNvSpPr>
            <a:spLocks noGrp="1"/>
          </p:cNvSpPr>
          <p:nvPr>
            <p:ph idx="1"/>
          </p:nvPr>
        </p:nvSpPr>
        <p:spPr/>
        <p:txBody>
          <a:bodyPr>
            <a:noAutofit/>
          </a:bodyPr>
          <a:lstStyle/>
          <a:p>
            <a:r>
              <a:rPr lang="en-GB" sz="2400" dirty="0"/>
              <a:t>These are the stories of the Persians and the Phoenicians. </a:t>
            </a:r>
            <a:r>
              <a:rPr lang="en-GB" sz="2400" b="1" dirty="0"/>
              <a:t>For my part, I shall not say that this or that story is true, but I shall identify the one who I myself know did the Greeks unjust deeds</a:t>
            </a:r>
            <a:r>
              <a:rPr lang="en-GB" sz="2400" dirty="0"/>
              <a:t>, and thus proceed with my history, and speak of small and great cities of men alike. [4] For many states that were once great have now become small; and those that were great in my time were small before. Knowing therefore that human prosperity never continues in the same place, I shall mention both alike</a:t>
            </a:r>
            <a:r>
              <a:rPr lang="en-GB" sz="2400" dirty="0" smtClean="0"/>
              <a:t>. </a:t>
            </a:r>
            <a:r>
              <a:rPr lang="en-GB" sz="2400" dirty="0" err="1" smtClean="0"/>
              <a:t>Hdt</a:t>
            </a:r>
            <a:r>
              <a:rPr lang="en-GB" sz="2400" dirty="0" smtClean="0"/>
              <a:t>. 1.5</a:t>
            </a:r>
            <a:endParaRPr lang="en-GB" sz="2400" dirty="0"/>
          </a:p>
        </p:txBody>
      </p:sp>
    </p:spTree>
    <p:extLst>
      <p:ext uri="{BB962C8B-B14F-4D97-AF65-F5344CB8AC3E}">
        <p14:creationId xmlns:p14="http://schemas.microsoft.com/office/powerpoint/2010/main" val="2327373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fundamentally Greek (Athenian) viewpoint?</a:t>
            </a:r>
            <a:endParaRPr lang="en-GB" dirty="0"/>
          </a:p>
        </p:txBody>
      </p:sp>
      <p:sp>
        <p:nvSpPr>
          <p:cNvPr id="3" name="Content Placeholder 2"/>
          <p:cNvSpPr>
            <a:spLocks noGrp="1"/>
          </p:cNvSpPr>
          <p:nvPr>
            <p:ph idx="1"/>
          </p:nvPr>
        </p:nvSpPr>
        <p:spPr/>
        <p:txBody>
          <a:bodyPr>
            <a:normAutofit lnSpcReduction="10000"/>
          </a:bodyPr>
          <a:lstStyle/>
          <a:p>
            <a:r>
              <a:rPr lang="en-GB" dirty="0"/>
              <a:t>You hear, sirs, how it directs that, if anyone forcibly debauches a free adult or child, he shall be liable to </a:t>
            </a:r>
            <a:r>
              <a:rPr lang="en-GB" dirty="0" smtClean="0"/>
              <a:t>double </a:t>
            </a:r>
            <a:r>
              <a:rPr lang="en-GB" dirty="0"/>
              <a:t>damages; while if he so debauches a woman, in one of the cases where it is permitted to kill him, he is subject to the same rule. Thus the lawgiver, sirs, </a:t>
            </a:r>
            <a:r>
              <a:rPr lang="en-GB" b="1" dirty="0"/>
              <a:t>considered that those who use force deserve a less penalty than those who use persuasion</a:t>
            </a:r>
            <a:r>
              <a:rPr lang="en-GB" dirty="0"/>
              <a:t>; for the latter he condemned to death, whereas for the former he doubled the damages, [33] considering that those who achieve their ends by force are hated by the persons forced; while those who used persuasion corrupted thereby their victims' souls, thus making the wives of others more closely attached to themselves than to their husbands, and got the whole house into their hands, and caused uncertainty as to whose the children really were, the husbands' or the adulterers'. In view of all this the author of the law made death their penalty</a:t>
            </a:r>
            <a:r>
              <a:rPr lang="en-GB" dirty="0" smtClean="0"/>
              <a:t>. </a:t>
            </a:r>
            <a:r>
              <a:rPr lang="en-GB" dirty="0" err="1" smtClean="0"/>
              <a:t>Lysias</a:t>
            </a:r>
            <a:r>
              <a:rPr lang="en-GB" dirty="0" smtClean="0"/>
              <a:t> 1.32</a:t>
            </a:r>
            <a:endParaRPr lang="en-GB" dirty="0"/>
          </a:p>
        </p:txBody>
      </p:sp>
    </p:spTree>
    <p:extLst>
      <p:ext uri="{BB962C8B-B14F-4D97-AF65-F5344CB8AC3E}">
        <p14:creationId xmlns:p14="http://schemas.microsoft.com/office/powerpoint/2010/main" val="732038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Strange Persian men</a:t>
            </a:r>
            <a:endParaRPr lang="en-GB" dirty="0"/>
          </a:p>
        </p:txBody>
      </p:sp>
      <p:sp>
        <p:nvSpPr>
          <p:cNvPr id="3" name="Content Placeholder 2"/>
          <p:cNvSpPr>
            <a:spLocks noGrp="1"/>
          </p:cNvSpPr>
          <p:nvPr>
            <p:ph idx="1"/>
          </p:nvPr>
        </p:nvSpPr>
        <p:spPr>
          <a:xfrm>
            <a:off x="1103312" y="1355464"/>
            <a:ext cx="8946541" cy="4892935"/>
          </a:xfrm>
        </p:spPr>
        <p:txBody>
          <a:bodyPr>
            <a:normAutofit lnSpcReduction="10000"/>
          </a:bodyPr>
          <a:lstStyle/>
          <a:p>
            <a:r>
              <a:rPr lang="en-GB" dirty="0"/>
              <a:t>This </a:t>
            </a:r>
            <a:r>
              <a:rPr lang="en-GB" b="1" dirty="0" err="1"/>
              <a:t>Candaules</a:t>
            </a:r>
            <a:r>
              <a:rPr lang="en-GB" b="1" dirty="0"/>
              <a:t>, then, fell in love with his own wife</a:t>
            </a:r>
            <a:r>
              <a:rPr lang="en-GB" dirty="0"/>
              <a:t>, so much so that he believed her to be by far the most beautiful woman in the world; and believing this, he praised her beauty beyond measure to </a:t>
            </a:r>
            <a:r>
              <a:rPr lang="en-GB" dirty="0" err="1"/>
              <a:t>Gyges</a:t>
            </a:r>
            <a:r>
              <a:rPr lang="en-GB" dirty="0"/>
              <a:t> son of </a:t>
            </a:r>
            <a:r>
              <a:rPr lang="en-GB" dirty="0" err="1"/>
              <a:t>Dascylus</a:t>
            </a:r>
            <a:r>
              <a:rPr lang="en-GB" dirty="0"/>
              <a:t>, who was his </a:t>
            </a:r>
            <a:r>
              <a:rPr lang="en-GB" dirty="0" err="1"/>
              <a:t>favorite</a:t>
            </a:r>
            <a:r>
              <a:rPr lang="en-GB" dirty="0"/>
              <a:t> among his bodyguard; for it was to </a:t>
            </a:r>
            <a:r>
              <a:rPr lang="en-GB" dirty="0" err="1"/>
              <a:t>Gyges</a:t>
            </a:r>
            <a:r>
              <a:rPr lang="en-GB" dirty="0"/>
              <a:t> that he entrusted all his most important secrets. [2] After a little while, </a:t>
            </a:r>
            <a:r>
              <a:rPr lang="en-GB" dirty="0" err="1"/>
              <a:t>Candaules</a:t>
            </a:r>
            <a:r>
              <a:rPr lang="en-GB" dirty="0"/>
              <a:t>, doomed to misfortune, spoke to </a:t>
            </a:r>
            <a:r>
              <a:rPr lang="en-GB" dirty="0" err="1"/>
              <a:t>Gyges</a:t>
            </a:r>
            <a:r>
              <a:rPr lang="en-GB" dirty="0"/>
              <a:t> thus: “</a:t>
            </a:r>
            <a:r>
              <a:rPr lang="en-GB" dirty="0" err="1"/>
              <a:t>Gyges</a:t>
            </a:r>
            <a:r>
              <a:rPr lang="en-GB" dirty="0"/>
              <a:t>, I do not think that you believe what I say about the beauty of my wife; men trust their ears less than their eyes: so you must see her naked.” </a:t>
            </a:r>
            <a:r>
              <a:rPr lang="en-GB" dirty="0" err="1"/>
              <a:t>Gyges</a:t>
            </a:r>
            <a:r>
              <a:rPr lang="en-GB" dirty="0"/>
              <a:t> protested loudly at this. [3] “Master,” he said, “what an unsound suggestion, that I should see my mistress naked! </a:t>
            </a:r>
            <a:r>
              <a:rPr lang="en-GB" b="1" dirty="0"/>
              <a:t>When a woman's clothes come off, she dispenses with her modesty, too.</a:t>
            </a:r>
            <a:r>
              <a:rPr lang="en-GB" dirty="0"/>
              <a:t> [4] Men have long ago made wise rules from which one ought to learn; one of these is that one should mind one's own business. As for me, I believe that your queen is the most beautiful of all women, and I ask you not to ask of me what is lawless</a:t>
            </a:r>
            <a:r>
              <a:rPr lang="en-GB" dirty="0" smtClean="0"/>
              <a:t>.” </a:t>
            </a:r>
            <a:r>
              <a:rPr lang="en-GB" dirty="0" err="1" smtClean="0"/>
              <a:t>Hdt</a:t>
            </a:r>
            <a:r>
              <a:rPr lang="en-GB" dirty="0" smtClean="0"/>
              <a:t>. 1.8</a:t>
            </a:r>
            <a:endParaRPr lang="en-GB" dirty="0"/>
          </a:p>
        </p:txBody>
      </p:sp>
    </p:spTree>
    <p:extLst>
      <p:ext uri="{BB962C8B-B14F-4D97-AF65-F5344CB8AC3E}">
        <p14:creationId xmlns:p14="http://schemas.microsoft.com/office/powerpoint/2010/main" val="2090377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 across sexes</a:t>
            </a:r>
            <a:endParaRPr lang="en-GB" dirty="0"/>
          </a:p>
        </p:txBody>
      </p:sp>
      <p:sp>
        <p:nvSpPr>
          <p:cNvPr id="3" name="Content Placeholder 2"/>
          <p:cNvSpPr>
            <a:spLocks noGrp="1"/>
          </p:cNvSpPr>
          <p:nvPr>
            <p:ph idx="1"/>
          </p:nvPr>
        </p:nvSpPr>
        <p:spPr/>
        <p:txBody>
          <a:bodyPr>
            <a:normAutofit/>
          </a:bodyPr>
          <a:lstStyle/>
          <a:p>
            <a:r>
              <a:rPr lang="en-GB" sz="2800" dirty="0"/>
              <a:t>The woman glimpsed him as he went out, and perceived what her husband had done. But </a:t>
            </a:r>
            <a:r>
              <a:rPr lang="en-GB" sz="2800" b="1" dirty="0"/>
              <a:t>though shamed</a:t>
            </a:r>
            <a:r>
              <a:rPr lang="en-GB" sz="2800" dirty="0"/>
              <a:t>, she did not cry out or let it be seen that she had perceived anything, for she </a:t>
            </a:r>
            <a:r>
              <a:rPr lang="en-GB" sz="2800" b="1" dirty="0"/>
              <a:t>meant to punish </a:t>
            </a:r>
            <a:r>
              <a:rPr lang="en-GB" sz="2800" b="1" dirty="0" err="1"/>
              <a:t>Candaules</a:t>
            </a:r>
            <a:r>
              <a:rPr lang="en-GB" sz="2800" b="1" dirty="0"/>
              <a:t>; </a:t>
            </a:r>
            <a:r>
              <a:rPr lang="en-GB" sz="2800" dirty="0"/>
              <a:t>[3] </a:t>
            </a:r>
            <a:r>
              <a:rPr lang="en-GB" sz="2800" b="1" dirty="0"/>
              <a:t>since among the </a:t>
            </a:r>
            <a:r>
              <a:rPr lang="en-GB" sz="2800" b="1" dirty="0" err="1"/>
              <a:t>Lydians</a:t>
            </a:r>
            <a:r>
              <a:rPr lang="en-GB" sz="2800" b="1" dirty="0"/>
              <a:t> and most of the foreign peoples it is felt as a great shame that even a man be seen </a:t>
            </a:r>
            <a:r>
              <a:rPr lang="en-GB" sz="2800" b="1" dirty="0" smtClean="0"/>
              <a:t>naked</a:t>
            </a:r>
            <a:r>
              <a:rPr lang="en-GB" sz="2800" dirty="0" smtClean="0"/>
              <a:t>. </a:t>
            </a:r>
            <a:r>
              <a:rPr lang="en-GB" sz="2800" dirty="0" err="1" smtClean="0"/>
              <a:t>Hdt</a:t>
            </a:r>
            <a:r>
              <a:rPr lang="en-GB" sz="2800" dirty="0" smtClean="0"/>
              <a:t>. 1.10</a:t>
            </a:r>
            <a:endParaRPr lang="en-GB" sz="2800" dirty="0"/>
          </a:p>
        </p:txBody>
      </p:sp>
    </p:spTree>
    <p:extLst>
      <p:ext uri="{BB962C8B-B14F-4D97-AF65-F5344CB8AC3E}">
        <p14:creationId xmlns:p14="http://schemas.microsoft.com/office/powerpoint/2010/main" val="2635945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Men’s feelings in women’s bodies</a:t>
            </a:r>
            <a:endParaRPr lang="en-GB" dirty="0"/>
          </a:p>
        </p:txBody>
      </p:sp>
      <p:sp>
        <p:nvSpPr>
          <p:cNvPr id="3" name="Content Placeholder 2"/>
          <p:cNvSpPr>
            <a:spLocks noGrp="1"/>
          </p:cNvSpPr>
          <p:nvPr>
            <p:ph idx="1"/>
          </p:nvPr>
        </p:nvSpPr>
        <p:spPr/>
        <p:txBody>
          <a:bodyPr>
            <a:noAutofit/>
          </a:bodyPr>
          <a:lstStyle/>
          <a:p>
            <a:r>
              <a:rPr lang="en-GB" sz="2400" dirty="0"/>
              <a:t>“Now, </a:t>
            </a:r>
            <a:r>
              <a:rPr lang="en-GB" sz="2400" dirty="0" err="1"/>
              <a:t>Gyges</a:t>
            </a:r>
            <a:r>
              <a:rPr lang="en-GB" sz="2400" dirty="0"/>
              <a:t>, you have two ways before you; decide which you will follow. You must either </a:t>
            </a:r>
            <a:r>
              <a:rPr lang="en-GB" sz="2400" b="1" dirty="0"/>
              <a:t>kill </a:t>
            </a:r>
            <a:r>
              <a:rPr lang="en-GB" sz="2400" b="1" dirty="0" err="1"/>
              <a:t>Candaules</a:t>
            </a:r>
            <a:r>
              <a:rPr lang="en-GB" sz="2400" b="1" dirty="0"/>
              <a:t> </a:t>
            </a:r>
            <a:r>
              <a:rPr lang="en-GB" sz="2400" dirty="0"/>
              <a:t>and take me and the throne of Lydia for your own, or be </a:t>
            </a:r>
            <a:r>
              <a:rPr lang="en-GB" sz="2400" b="1" dirty="0"/>
              <a:t>killed yourself </a:t>
            </a:r>
            <a:r>
              <a:rPr lang="en-GB" sz="2400" dirty="0"/>
              <a:t>now without more ado; that will prevent you from obeying all </a:t>
            </a:r>
            <a:r>
              <a:rPr lang="en-GB" sz="2400" dirty="0" err="1"/>
              <a:t>Candaules</a:t>
            </a:r>
            <a:r>
              <a:rPr lang="en-GB" sz="2400" dirty="0"/>
              <a:t>' commands in the future and seeing what you should not see. [3] </a:t>
            </a:r>
            <a:r>
              <a:rPr lang="en-GB" sz="2400" b="1" dirty="0"/>
              <a:t>One of you must die: either he, the contriver of this plot, or you, who have outraged all custom by looking on me uncovered</a:t>
            </a:r>
            <a:r>
              <a:rPr lang="en-GB" sz="2400" dirty="0"/>
              <a:t>.” </a:t>
            </a:r>
          </a:p>
        </p:txBody>
      </p:sp>
    </p:spTree>
    <p:extLst>
      <p:ext uri="{BB962C8B-B14F-4D97-AF65-F5344CB8AC3E}">
        <p14:creationId xmlns:p14="http://schemas.microsoft.com/office/powerpoint/2010/main" val="396584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very different viewpoint</a:t>
            </a:r>
            <a:endParaRPr lang="en-GB" dirty="0"/>
          </a:p>
        </p:txBody>
      </p:sp>
      <p:sp>
        <p:nvSpPr>
          <p:cNvPr id="3" name="Content Placeholder 2"/>
          <p:cNvSpPr>
            <a:spLocks noGrp="1"/>
          </p:cNvSpPr>
          <p:nvPr>
            <p:ph idx="1"/>
          </p:nvPr>
        </p:nvSpPr>
        <p:spPr/>
        <p:txBody>
          <a:bodyPr>
            <a:normAutofit lnSpcReduction="10000"/>
          </a:bodyPr>
          <a:lstStyle/>
          <a:p>
            <a:r>
              <a:rPr lang="en-GB" dirty="0"/>
              <a:t>You hear, sirs, how it directs that, if anyone forcibly debauches a free adult or child, he shall be liable to </a:t>
            </a:r>
            <a:r>
              <a:rPr lang="en-GB" dirty="0" smtClean="0"/>
              <a:t>double </a:t>
            </a:r>
            <a:r>
              <a:rPr lang="en-GB" dirty="0"/>
              <a:t>damages; while if he so debauches a woman, in one of the cases where it is permitted to kill him, he is subject to the same rule. Thus the lawgiver, sirs, considered that those who use force deserve a less penalty than those who use persuasion; for the latter he condemned to death, whereas for the former he doubled the damages, [33] considering that those who achieve their ends by force are hated by the persons forced; while those who used persuasion corrupted thereby their victims' souls</a:t>
            </a:r>
            <a:r>
              <a:rPr lang="en-GB" b="1" dirty="0"/>
              <a:t>, thus making the wives of others more closely attached to themselves than to their husbands, and got the whole house into their hands, and caused uncertainty as to whose the children really were, the husbands' or the adulterers</a:t>
            </a:r>
            <a:r>
              <a:rPr lang="en-GB" dirty="0"/>
              <a:t>'. In view of all this the author of the law made death their penalty</a:t>
            </a:r>
            <a:r>
              <a:rPr lang="en-GB" dirty="0" smtClean="0"/>
              <a:t>. </a:t>
            </a:r>
            <a:r>
              <a:rPr lang="en-GB" dirty="0" err="1" smtClean="0"/>
              <a:t>Lysias</a:t>
            </a:r>
            <a:r>
              <a:rPr lang="en-GB" dirty="0" smtClean="0"/>
              <a:t> 1.32</a:t>
            </a:r>
            <a:endParaRPr lang="en-GB" dirty="0"/>
          </a:p>
        </p:txBody>
      </p:sp>
    </p:spTree>
    <p:extLst>
      <p:ext uri="{BB962C8B-B14F-4D97-AF65-F5344CB8AC3E}">
        <p14:creationId xmlns:p14="http://schemas.microsoft.com/office/powerpoint/2010/main" val="897004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Athenian revulsion</a:t>
            </a:r>
            <a:endParaRPr lang="en-GB" dirty="0"/>
          </a:p>
        </p:txBody>
      </p:sp>
      <p:sp>
        <p:nvSpPr>
          <p:cNvPr id="3" name="Content Placeholder 2"/>
          <p:cNvSpPr>
            <a:spLocks noGrp="1"/>
          </p:cNvSpPr>
          <p:nvPr>
            <p:ph idx="1"/>
          </p:nvPr>
        </p:nvSpPr>
        <p:spPr>
          <a:xfrm>
            <a:off x="1103312" y="1280160"/>
            <a:ext cx="10020095" cy="5357308"/>
          </a:xfrm>
        </p:spPr>
        <p:txBody>
          <a:bodyPr>
            <a:normAutofit/>
          </a:bodyPr>
          <a:lstStyle/>
          <a:p>
            <a:r>
              <a:rPr lang="en-GB" sz="2400" dirty="0"/>
              <a:t>This one man did not survive but perished in the following manner. It would seem that he made his way to Athens and told of the mishap. When the wives of the men who had gone to attack Aegina heard this, they were very angry that he alone should be safe. They gathered round him and stabbed him with the brooch-pins of their garments, each asking him where her husband was. [3] </a:t>
            </a:r>
            <a:r>
              <a:rPr lang="en-GB" sz="2400" b="1" dirty="0"/>
              <a:t>This is how this man met his end, and the Athenians found the action of their women to be more dreadful than their own misfortune</a:t>
            </a:r>
            <a:r>
              <a:rPr lang="en-GB" sz="2400" dirty="0"/>
              <a:t>. They could find, it is said, no other way to punish the women than changing their dress to the Ionian fashion. Until then the Athenian women had worn Dorian dress, which is very like the Corinthian. It was changed, therefore, to the linen tunic, so that they might have no brooch-pins to use</a:t>
            </a:r>
            <a:r>
              <a:rPr lang="en-GB" sz="2400" dirty="0" smtClean="0"/>
              <a:t>. </a:t>
            </a:r>
            <a:r>
              <a:rPr lang="en-GB" sz="2400" dirty="0" err="1" smtClean="0"/>
              <a:t>Hdt</a:t>
            </a:r>
            <a:r>
              <a:rPr lang="en-GB" sz="2400" dirty="0" smtClean="0"/>
              <a:t>. 5.87</a:t>
            </a:r>
            <a:endParaRPr lang="en-GB" sz="2400" dirty="0"/>
          </a:p>
        </p:txBody>
      </p:sp>
    </p:spTree>
    <p:extLst>
      <p:ext uri="{BB962C8B-B14F-4D97-AF65-F5344CB8AC3E}">
        <p14:creationId xmlns:p14="http://schemas.microsoft.com/office/powerpoint/2010/main" val="1288515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Athenian or Ionian viewpoint?</a:t>
            </a:r>
            <a:endParaRPr lang="en-GB" dirty="0"/>
          </a:p>
        </p:txBody>
      </p:sp>
      <p:sp>
        <p:nvSpPr>
          <p:cNvPr id="3" name="Content Placeholder 2"/>
          <p:cNvSpPr>
            <a:spLocks noGrp="1"/>
          </p:cNvSpPr>
          <p:nvPr>
            <p:ph idx="1"/>
          </p:nvPr>
        </p:nvSpPr>
        <p:spPr/>
        <p:txBody>
          <a:bodyPr>
            <a:normAutofit fontScale="92500" lnSpcReduction="10000"/>
          </a:bodyPr>
          <a:lstStyle/>
          <a:p>
            <a:r>
              <a:rPr lang="en-GB" dirty="0"/>
              <a:t>Under the lead of </a:t>
            </a:r>
            <a:r>
              <a:rPr lang="en-GB" dirty="0" err="1"/>
              <a:t>Telesilla</a:t>
            </a:r>
            <a:r>
              <a:rPr lang="en-GB" dirty="0"/>
              <a:t> they took up arms,3 and, taking their stand by the battlements, manned the walls all round, so that the enemy were amazed. [p. 491] The result was that </a:t>
            </a:r>
            <a:r>
              <a:rPr lang="en-GB" dirty="0" err="1"/>
              <a:t>Cleomenes</a:t>
            </a:r>
            <a:r>
              <a:rPr lang="en-GB" dirty="0"/>
              <a:t> they repulsed with great loss, and the other king, </a:t>
            </a:r>
            <a:r>
              <a:rPr lang="en-GB" dirty="0" err="1"/>
              <a:t>Demaratus</a:t>
            </a:r>
            <a:r>
              <a:rPr lang="en-GB" dirty="0"/>
              <a:t>, who managed to get inside, as Socrates says,4 and gained possession of the </a:t>
            </a:r>
            <a:r>
              <a:rPr lang="en-GB" dirty="0" err="1"/>
              <a:t>Pamphyliacum</a:t>
            </a:r>
            <a:r>
              <a:rPr lang="en-GB" dirty="0"/>
              <a:t>, they drove out. In this way the city was saved. The women who fell in the battle they buried close by the Argive Road, and to the survivors they granted the privilege of erecting a statute of Ares as a memorial of their surpassing valour. Some say that the battle took place on the seventh day of the month which is now known as the Fourth Month, but anciently was called </a:t>
            </a:r>
            <a:r>
              <a:rPr lang="en-GB" dirty="0" err="1"/>
              <a:t>Hermaeus</a:t>
            </a:r>
            <a:r>
              <a:rPr lang="en-GB" dirty="0"/>
              <a:t> among the Argives; others say that it was on the first day of that month, on the anniversary of which they celebrate even to this day the ‘Festival of Impudence,’ at which they clothe the women in men's shirts and cloaks, and the men in women's robes and veils</a:t>
            </a:r>
            <a:r>
              <a:rPr lang="en-GB" dirty="0" smtClean="0"/>
              <a:t>. </a:t>
            </a:r>
            <a:r>
              <a:rPr lang="en-GB" dirty="0" err="1" smtClean="0"/>
              <a:t>Plut</a:t>
            </a:r>
            <a:r>
              <a:rPr lang="en-GB" dirty="0" smtClean="0"/>
              <a:t>. </a:t>
            </a:r>
            <a:r>
              <a:rPr lang="en-GB" dirty="0" err="1" smtClean="0"/>
              <a:t>Moralia</a:t>
            </a:r>
            <a:r>
              <a:rPr lang="en-GB" dirty="0" smtClean="0"/>
              <a:t> 245e</a:t>
            </a:r>
            <a:endParaRPr lang="en-GB" dirty="0"/>
          </a:p>
        </p:txBody>
      </p:sp>
    </p:spTree>
    <p:extLst>
      <p:ext uri="{BB962C8B-B14F-4D97-AF65-F5344CB8AC3E}">
        <p14:creationId xmlns:p14="http://schemas.microsoft.com/office/powerpoint/2010/main" val="23394410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27</TotalTime>
  <Words>1577</Words>
  <Application>Microsoft Office PowerPoint</Application>
  <PresentationFormat>Widescreen</PresentationFormat>
  <Paragraphs>22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vt:lpstr>
      <vt:lpstr>Herodotus</vt:lpstr>
      <vt:lpstr>The Persian story</vt:lpstr>
      <vt:lpstr>The Phoenician story</vt:lpstr>
      <vt:lpstr>Herodotus: the impartial judge</vt:lpstr>
      <vt:lpstr>A fundamentally Greek (Athenian) viewpoint?</vt:lpstr>
      <vt:lpstr>Strange Persian men</vt:lpstr>
      <vt:lpstr>Shame across sexes</vt:lpstr>
      <vt:lpstr>Men’s feelings in women’s bodies</vt:lpstr>
      <vt:lpstr>A very different viewpoint</vt:lpstr>
      <vt:lpstr>Athenian revulsion</vt:lpstr>
      <vt:lpstr>An Athenian or Ionian viewpoint?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herodotus</dc:title>
  <dc:creator>Errietta Bissa</dc:creator>
  <cp:lastModifiedBy>Errietta Bissa</cp:lastModifiedBy>
  <cp:revision>10</cp:revision>
  <dcterms:created xsi:type="dcterms:W3CDTF">2017-02-07T09:51:46Z</dcterms:created>
  <dcterms:modified xsi:type="dcterms:W3CDTF">2017-02-07T10:19:38Z</dcterms:modified>
</cp:coreProperties>
</file>