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57" r:id="rId3"/>
    <p:sldId id="589" r:id="rId4"/>
    <p:sldId id="365" r:id="rId5"/>
    <p:sldId id="366" r:id="rId6"/>
    <p:sldId id="258" r:id="rId7"/>
    <p:sldId id="590" r:id="rId8"/>
    <p:sldId id="598" r:id="rId9"/>
    <p:sldId id="373" r:id="rId10"/>
    <p:sldId id="599" r:id="rId11"/>
    <p:sldId id="382" r:id="rId12"/>
    <p:sldId id="374" r:id="rId13"/>
    <p:sldId id="375" r:id="rId14"/>
    <p:sldId id="376" r:id="rId15"/>
    <p:sldId id="377" r:id="rId16"/>
    <p:sldId id="378" r:id="rId17"/>
    <p:sldId id="379" r:id="rId18"/>
    <p:sldId id="380" r:id="rId19"/>
    <p:sldId id="59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2yOtwYYjzcii02t00Ce9Qw==" hashData="rSgZI0XSwAmsWMzFQ2yDTVzcIxVLk+pUL965XpdOozsZBH3utvtU9qKEqAEDNCkkn04Aziw6Mdz4YuZ84fqMI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690"/>
    <p:restoredTop sz="64082"/>
  </p:normalViewPr>
  <p:slideViewPr>
    <p:cSldViewPr snapToGrid="0">
      <p:cViewPr varScale="1">
        <p:scale>
          <a:sx n="79" d="100"/>
          <a:sy n="79" d="100"/>
        </p:scale>
        <p:origin x="207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FC1018-3284-406B-861D-BA44D7A91C18}"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AA08DE60-593D-44CA-B67F-EAAB21FC92B2}">
      <dgm:prSet/>
      <dgm:spPr/>
      <dgm:t>
        <a:bodyPr/>
        <a:lstStyle/>
        <a:p>
          <a:r>
            <a:rPr lang="en-US"/>
            <a:t>Defences – What does the word mean?</a:t>
          </a:r>
        </a:p>
      </dgm:t>
    </dgm:pt>
    <dgm:pt modelId="{19055C08-2A56-48FA-9424-7A7825C1BD9F}" type="parTrans" cxnId="{DE7A4428-CD48-487A-9860-5FD373EE67D6}">
      <dgm:prSet/>
      <dgm:spPr/>
      <dgm:t>
        <a:bodyPr/>
        <a:lstStyle/>
        <a:p>
          <a:endParaRPr lang="en-US"/>
        </a:p>
      </dgm:t>
    </dgm:pt>
    <dgm:pt modelId="{A9806809-D5D9-47AC-8439-5D2A85AB9252}" type="sibTrans" cxnId="{DE7A4428-CD48-487A-9860-5FD373EE67D6}">
      <dgm:prSet/>
      <dgm:spPr/>
      <dgm:t>
        <a:bodyPr/>
        <a:lstStyle/>
        <a:p>
          <a:endParaRPr lang="en-US"/>
        </a:p>
      </dgm:t>
    </dgm:pt>
    <dgm:pt modelId="{B2534F8A-E5BA-4ED9-AF0A-474399A04DD3}">
      <dgm:prSet/>
      <dgm:spPr/>
      <dgm:t>
        <a:bodyPr/>
        <a:lstStyle/>
        <a:p>
          <a:r>
            <a:rPr lang="en-US" dirty="0"/>
            <a:t>1. Statutory </a:t>
          </a:r>
          <a:r>
            <a:rPr lang="en-US" dirty="0" err="1"/>
            <a:t>defences</a:t>
          </a:r>
          <a:r>
            <a:rPr lang="en-US" dirty="0"/>
            <a:t> </a:t>
          </a:r>
        </a:p>
      </dgm:t>
    </dgm:pt>
    <dgm:pt modelId="{942504CA-9611-477B-9F8D-1636724144FC}" type="parTrans" cxnId="{27BD6E89-9B2F-4A22-B58C-410E2F1713F5}">
      <dgm:prSet/>
      <dgm:spPr/>
      <dgm:t>
        <a:bodyPr/>
        <a:lstStyle/>
        <a:p>
          <a:endParaRPr lang="en-US"/>
        </a:p>
      </dgm:t>
    </dgm:pt>
    <dgm:pt modelId="{41C46426-8DB4-468F-8615-C32F3C8B6D12}" type="sibTrans" cxnId="{27BD6E89-9B2F-4A22-B58C-410E2F1713F5}">
      <dgm:prSet/>
      <dgm:spPr/>
      <dgm:t>
        <a:bodyPr/>
        <a:lstStyle/>
        <a:p>
          <a:endParaRPr lang="en-US"/>
        </a:p>
      </dgm:t>
    </dgm:pt>
    <dgm:pt modelId="{21FE2472-2997-42BB-82E5-BF5706C98F0D}">
      <dgm:prSet/>
      <dgm:spPr/>
      <dgm:t>
        <a:bodyPr/>
        <a:lstStyle/>
        <a:p>
          <a:r>
            <a:rPr lang="en-US" dirty="0"/>
            <a:t>2. General </a:t>
          </a:r>
          <a:r>
            <a:rPr lang="en-US" dirty="0" err="1"/>
            <a:t>defences</a:t>
          </a:r>
          <a:r>
            <a:rPr lang="en-US" dirty="0"/>
            <a:t> </a:t>
          </a:r>
        </a:p>
      </dgm:t>
    </dgm:pt>
    <dgm:pt modelId="{D95D72EA-AA4A-43F7-8B6C-708FB87E13BE}" type="parTrans" cxnId="{58F20C8E-076B-4C95-9D9A-789ED3E764DC}">
      <dgm:prSet/>
      <dgm:spPr/>
      <dgm:t>
        <a:bodyPr/>
        <a:lstStyle/>
        <a:p>
          <a:endParaRPr lang="en-US"/>
        </a:p>
      </dgm:t>
    </dgm:pt>
    <dgm:pt modelId="{35282351-21F4-4C63-8A2C-75ABA8E87D29}" type="sibTrans" cxnId="{58F20C8E-076B-4C95-9D9A-789ED3E764DC}">
      <dgm:prSet/>
      <dgm:spPr/>
      <dgm:t>
        <a:bodyPr/>
        <a:lstStyle/>
        <a:p>
          <a:endParaRPr lang="en-US"/>
        </a:p>
      </dgm:t>
    </dgm:pt>
    <dgm:pt modelId="{91F3D391-8F73-7D49-92B5-328484C98CDA}" type="pres">
      <dgm:prSet presAssocID="{6AFC1018-3284-406B-861D-BA44D7A91C18}" presName="Name0" presStyleCnt="0">
        <dgm:presLayoutVars>
          <dgm:dir/>
          <dgm:animLvl val="lvl"/>
          <dgm:resizeHandles val="exact"/>
        </dgm:presLayoutVars>
      </dgm:prSet>
      <dgm:spPr/>
    </dgm:pt>
    <dgm:pt modelId="{7624A229-CF7B-8A40-809F-185815D93F6C}" type="pres">
      <dgm:prSet presAssocID="{21FE2472-2997-42BB-82E5-BF5706C98F0D}" presName="boxAndChildren" presStyleCnt="0"/>
      <dgm:spPr/>
    </dgm:pt>
    <dgm:pt modelId="{6337C498-F6F7-C743-B519-7ED0410705E1}" type="pres">
      <dgm:prSet presAssocID="{21FE2472-2997-42BB-82E5-BF5706C98F0D}" presName="parentTextBox" presStyleLbl="node1" presStyleIdx="0" presStyleCnt="3"/>
      <dgm:spPr/>
    </dgm:pt>
    <dgm:pt modelId="{CEF1C249-6C06-8E4B-BCEF-69E30D80D5E9}" type="pres">
      <dgm:prSet presAssocID="{41C46426-8DB4-468F-8615-C32F3C8B6D12}" presName="sp" presStyleCnt="0"/>
      <dgm:spPr/>
    </dgm:pt>
    <dgm:pt modelId="{9D246DA9-7CD8-714C-9F88-EE550B2E295B}" type="pres">
      <dgm:prSet presAssocID="{B2534F8A-E5BA-4ED9-AF0A-474399A04DD3}" presName="arrowAndChildren" presStyleCnt="0"/>
      <dgm:spPr/>
    </dgm:pt>
    <dgm:pt modelId="{8B22F93E-8A5E-284E-A3B7-03915D4F4A45}" type="pres">
      <dgm:prSet presAssocID="{B2534F8A-E5BA-4ED9-AF0A-474399A04DD3}" presName="parentTextArrow" presStyleLbl="node1" presStyleIdx="1" presStyleCnt="3"/>
      <dgm:spPr/>
    </dgm:pt>
    <dgm:pt modelId="{ABFFEEC7-B52D-FA42-BF72-04EFEA2E79A7}" type="pres">
      <dgm:prSet presAssocID="{A9806809-D5D9-47AC-8439-5D2A85AB9252}" presName="sp" presStyleCnt="0"/>
      <dgm:spPr/>
    </dgm:pt>
    <dgm:pt modelId="{E504CB74-1528-C04F-B22E-6C172C9E854D}" type="pres">
      <dgm:prSet presAssocID="{AA08DE60-593D-44CA-B67F-EAAB21FC92B2}" presName="arrowAndChildren" presStyleCnt="0"/>
      <dgm:spPr/>
    </dgm:pt>
    <dgm:pt modelId="{B97CBB58-9633-BD41-8895-C546C225A18F}" type="pres">
      <dgm:prSet presAssocID="{AA08DE60-593D-44CA-B67F-EAAB21FC92B2}" presName="parentTextArrow" presStyleLbl="node1" presStyleIdx="2" presStyleCnt="3"/>
      <dgm:spPr/>
    </dgm:pt>
  </dgm:ptLst>
  <dgm:cxnLst>
    <dgm:cxn modelId="{DE7A4428-CD48-487A-9860-5FD373EE67D6}" srcId="{6AFC1018-3284-406B-861D-BA44D7A91C18}" destId="{AA08DE60-593D-44CA-B67F-EAAB21FC92B2}" srcOrd="0" destOrd="0" parTransId="{19055C08-2A56-48FA-9424-7A7825C1BD9F}" sibTransId="{A9806809-D5D9-47AC-8439-5D2A85AB9252}"/>
    <dgm:cxn modelId="{71DEAF7F-8869-E24D-BBB5-6B610ADF8787}" type="presOf" srcId="{B2534F8A-E5BA-4ED9-AF0A-474399A04DD3}" destId="{8B22F93E-8A5E-284E-A3B7-03915D4F4A45}" srcOrd="0" destOrd="0" presId="urn:microsoft.com/office/officeart/2005/8/layout/process4"/>
    <dgm:cxn modelId="{27BD6E89-9B2F-4A22-B58C-410E2F1713F5}" srcId="{6AFC1018-3284-406B-861D-BA44D7A91C18}" destId="{B2534F8A-E5BA-4ED9-AF0A-474399A04DD3}" srcOrd="1" destOrd="0" parTransId="{942504CA-9611-477B-9F8D-1636724144FC}" sibTransId="{41C46426-8DB4-468F-8615-C32F3C8B6D12}"/>
    <dgm:cxn modelId="{58F20C8E-076B-4C95-9D9A-789ED3E764DC}" srcId="{6AFC1018-3284-406B-861D-BA44D7A91C18}" destId="{21FE2472-2997-42BB-82E5-BF5706C98F0D}" srcOrd="2" destOrd="0" parTransId="{D95D72EA-AA4A-43F7-8B6C-708FB87E13BE}" sibTransId="{35282351-21F4-4C63-8A2C-75ABA8E87D29}"/>
    <dgm:cxn modelId="{A919D296-6B77-7D4F-BE97-E45F3A973848}" type="presOf" srcId="{AA08DE60-593D-44CA-B67F-EAAB21FC92B2}" destId="{B97CBB58-9633-BD41-8895-C546C225A18F}" srcOrd="0" destOrd="0" presId="urn:microsoft.com/office/officeart/2005/8/layout/process4"/>
    <dgm:cxn modelId="{0319CEB6-4EE5-A94F-B036-ED557097B751}" type="presOf" srcId="{21FE2472-2997-42BB-82E5-BF5706C98F0D}" destId="{6337C498-F6F7-C743-B519-7ED0410705E1}" srcOrd="0" destOrd="0" presId="urn:microsoft.com/office/officeart/2005/8/layout/process4"/>
    <dgm:cxn modelId="{CF68E4D0-5626-6240-8744-88CCA42FE4D9}" type="presOf" srcId="{6AFC1018-3284-406B-861D-BA44D7A91C18}" destId="{91F3D391-8F73-7D49-92B5-328484C98CDA}" srcOrd="0" destOrd="0" presId="urn:microsoft.com/office/officeart/2005/8/layout/process4"/>
    <dgm:cxn modelId="{5B431AA8-31D0-594F-801F-84E32EBF0BDF}" type="presParOf" srcId="{91F3D391-8F73-7D49-92B5-328484C98CDA}" destId="{7624A229-CF7B-8A40-809F-185815D93F6C}" srcOrd="0" destOrd="0" presId="urn:microsoft.com/office/officeart/2005/8/layout/process4"/>
    <dgm:cxn modelId="{76325A64-278E-A540-99B3-C5166563099E}" type="presParOf" srcId="{7624A229-CF7B-8A40-809F-185815D93F6C}" destId="{6337C498-F6F7-C743-B519-7ED0410705E1}" srcOrd="0" destOrd="0" presId="urn:microsoft.com/office/officeart/2005/8/layout/process4"/>
    <dgm:cxn modelId="{2282F445-D8CE-6643-8AD4-98502488A3B9}" type="presParOf" srcId="{91F3D391-8F73-7D49-92B5-328484C98CDA}" destId="{CEF1C249-6C06-8E4B-BCEF-69E30D80D5E9}" srcOrd="1" destOrd="0" presId="urn:microsoft.com/office/officeart/2005/8/layout/process4"/>
    <dgm:cxn modelId="{5529F367-DA11-7440-94CA-4AD9DE532059}" type="presParOf" srcId="{91F3D391-8F73-7D49-92B5-328484C98CDA}" destId="{9D246DA9-7CD8-714C-9F88-EE550B2E295B}" srcOrd="2" destOrd="0" presId="urn:microsoft.com/office/officeart/2005/8/layout/process4"/>
    <dgm:cxn modelId="{18272F25-09DF-654A-B901-26CC33CD2B76}" type="presParOf" srcId="{9D246DA9-7CD8-714C-9F88-EE550B2E295B}" destId="{8B22F93E-8A5E-284E-A3B7-03915D4F4A45}" srcOrd="0" destOrd="0" presId="urn:microsoft.com/office/officeart/2005/8/layout/process4"/>
    <dgm:cxn modelId="{517F947D-8E29-F149-8A01-E018E8EC2EEC}" type="presParOf" srcId="{91F3D391-8F73-7D49-92B5-328484C98CDA}" destId="{ABFFEEC7-B52D-FA42-BF72-04EFEA2E79A7}" srcOrd="3" destOrd="0" presId="urn:microsoft.com/office/officeart/2005/8/layout/process4"/>
    <dgm:cxn modelId="{60F353AE-E008-D64C-A1CE-570FDE909985}" type="presParOf" srcId="{91F3D391-8F73-7D49-92B5-328484C98CDA}" destId="{E504CB74-1528-C04F-B22E-6C172C9E854D}" srcOrd="4" destOrd="0" presId="urn:microsoft.com/office/officeart/2005/8/layout/process4"/>
    <dgm:cxn modelId="{48A467E7-A430-6C4C-86B0-C504F260096E}" type="presParOf" srcId="{E504CB74-1528-C04F-B22E-6C172C9E854D}" destId="{B97CBB58-9633-BD41-8895-C546C225A18F}" srcOrd="0" destOrd="0" presId="urn:microsoft.com/office/officeart/2005/8/layout/process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B872F8-74F2-44D7-8C60-D78A5D269D9A}" type="doc">
      <dgm:prSet loTypeId="urn:microsoft.com/office/officeart/2008/layout/LinedList" loCatId="list" qsTypeId="urn:microsoft.com/office/officeart/2005/8/quickstyle/simple1" qsCatId="simple" csTypeId="urn:microsoft.com/office/officeart/2005/8/colors/colorful4" csCatId="colorful" phldr="1"/>
      <dgm:spPr/>
      <dgm:t>
        <a:bodyPr/>
        <a:lstStyle/>
        <a:p>
          <a:endParaRPr lang="en-US"/>
        </a:p>
      </dgm:t>
    </dgm:pt>
    <dgm:pt modelId="{F4858C85-4EBE-453C-B0D5-191A7B4E87AF}">
      <dgm:prSet/>
      <dgm:spPr/>
      <dgm:t>
        <a:bodyPr/>
        <a:lstStyle/>
        <a:p>
          <a:r>
            <a:rPr lang="en-US" b="1" dirty="0">
              <a:solidFill>
                <a:srgbClr val="FF0000"/>
              </a:solidFill>
            </a:rPr>
            <a:t>Statutory Defence </a:t>
          </a:r>
        </a:p>
        <a:p>
          <a:r>
            <a:rPr lang="en-US" b="1" dirty="0"/>
            <a:t>–</a:t>
          </a:r>
          <a:r>
            <a:rPr lang="en-US" b="1" baseline="0" dirty="0"/>
            <a:t> </a:t>
          </a:r>
          <a:r>
            <a:rPr lang="en-GB" b="0" baseline="0" dirty="0"/>
            <a:t>A</a:t>
          </a:r>
          <a:r>
            <a:rPr lang="en-GB" dirty="0"/>
            <a:t> statutory defence can be raised in any instance in which a party cannot be shown to have acted purposely, knowingly, recklessly, or negligently as the law may require, with respect to each material element of the offense</a:t>
          </a:r>
          <a:endParaRPr lang="en-US" dirty="0"/>
        </a:p>
      </dgm:t>
    </dgm:pt>
    <dgm:pt modelId="{F9652C53-BA78-4649-AEB8-05358A84DE7B}" type="parTrans" cxnId="{9AC6A9D3-85B0-4ECF-A6B8-36AF8D30D1F3}">
      <dgm:prSet/>
      <dgm:spPr/>
      <dgm:t>
        <a:bodyPr/>
        <a:lstStyle/>
        <a:p>
          <a:endParaRPr lang="en-US"/>
        </a:p>
      </dgm:t>
    </dgm:pt>
    <dgm:pt modelId="{060BA59D-431C-4A66-9E51-92A532D73FD6}" type="sibTrans" cxnId="{9AC6A9D3-85B0-4ECF-A6B8-36AF8D30D1F3}">
      <dgm:prSet/>
      <dgm:spPr/>
      <dgm:t>
        <a:bodyPr/>
        <a:lstStyle/>
        <a:p>
          <a:endParaRPr lang="en-US"/>
        </a:p>
      </dgm:t>
    </dgm:pt>
    <dgm:pt modelId="{1E6DD9FE-9AAB-45EF-AA1E-7ADB561F1226}">
      <dgm:prSet/>
      <dgm:spPr/>
      <dgm:t>
        <a:bodyPr/>
        <a:lstStyle/>
        <a:p>
          <a:r>
            <a:rPr lang="en-US" b="1" dirty="0">
              <a:solidFill>
                <a:srgbClr val="FF0000"/>
              </a:solidFill>
            </a:rPr>
            <a:t>General Defence </a:t>
          </a:r>
        </a:p>
        <a:p>
          <a:r>
            <a:rPr lang="en-US" b="1" dirty="0"/>
            <a:t>– </a:t>
          </a:r>
          <a:r>
            <a:rPr lang="en-US" b="0" dirty="0"/>
            <a:t>Not a recognised defence in law, the</a:t>
          </a:r>
          <a:r>
            <a:rPr lang="en-US" b="0" baseline="0" dirty="0"/>
            <a:t> onus is on the defendant to prove in court</a:t>
          </a:r>
          <a:endParaRPr lang="en-US" dirty="0"/>
        </a:p>
      </dgm:t>
    </dgm:pt>
    <dgm:pt modelId="{CDFFCDBB-4151-4F7E-BE2A-F01343C276BA}" type="parTrans" cxnId="{5AC8A917-2C3D-451F-9096-5B8C79154D01}">
      <dgm:prSet/>
      <dgm:spPr/>
      <dgm:t>
        <a:bodyPr/>
        <a:lstStyle/>
        <a:p>
          <a:endParaRPr lang="en-US"/>
        </a:p>
      </dgm:t>
    </dgm:pt>
    <dgm:pt modelId="{F71653BC-3B9D-4C7A-9C8F-53CE764F1648}" type="sibTrans" cxnId="{5AC8A917-2C3D-451F-9096-5B8C79154D01}">
      <dgm:prSet/>
      <dgm:spPr/>
      <dgm:t>
        <a:bodyPr/>
        <a:lstStyle/>
        <a:p>
          <a:endParaRPr lang="en-US"/>
        </a:p>
      </dgm:t>
    </dgm:pt>
    <dgm:pt modelId="{D260C297-F04F-4849-8075-1EB7C8B6E210}" type="pres">
      <dgm:prSet presAssocID="{4EB872F8-74F2-44D7-8C60-D78A5D269D9A}" presName="vert0" presStyleCnt="0">
        <dgm:presLayoutVars>
          <dgm:dir/>
          <dgm:animOne val="branch"/>
          <dgm:animLvl val="lvl"/>
        </dgm:presLayoutVars>
      </dgm:prSet>
      <dgm:spPr/>
    </dgm:pt>
    <dgm:pt modelId="{F4FDD7FD-74FD-924D-96C6-8E06B27965EE}" type="pres">
      <dgm:prSet presAssocID="{F4858C85-4EBE-453C-B0D5-191A7B4E87AF}" presName="thickLine" presStyleLbl="alignNode1" presStyleIdx="0" presStyleCnt="2"/>
      <dgm:spPr/>
    </dgm:pt>
    <dgm:pt modelId="{6543A4B6-BA17-464E-B253-6B6C71555774}" type="pres">
      <dgm:prSet presAssocID="{F4858C85-4EBE-453C-B0D5-191A7B4E87AF}" presName="horz1" presStyleCnt="0"/>
      <dgm:spPr/>
    </dgm:pt>
    <dgm:pt modelId="{1029F5EA-6773-8843-BCD5-9E71ED3EFEEB}" type="pres">
      <dgm:prSet presAssocID="{F4858C85-4EBE-453C-B0D5-191A7B4E87AF}" presName="tx1" presStyleLbl="revTx" presStyleIdx="0" presStyleCnt="2"/>
      <dgm:spPr/>
    </dgm:pt>
    <dgm:pt modelId="{B81D6746-C0E5-2A46-8D88-AD732F5ADBFA}" type="pres">
      <dgm:prSet presAssocID="{F4858C85-4EBE-453C-B0D5-191A7B4E87AF}" presName="vert1" presStyleCnt="0"/>
      <dgm:spPr/>
    </dgm:pt>
    <dgm:pt modelId="{84EF187E-3DB7-A64F-BD9D-3B5F8FE42F6C}" type="pres">
      <dgm:prSet presAssocID="{1E6DD9FE-9AAB-45EF-AA1E-7ADB561F1226}" presName="thickLine" presStyleLbl="alignNode1" presStyleIdx="1" presStyleCnt="2"/>
      <dgm:spPr/>
    </dgm:pt>
    <dgm:pt modelId="{9BF52D86-728B-D442-B9FA-C0E0B4896F3A}" type="pres">
      <dgm:prSet presAssocID="{1E6DD9FE-9AAB-45EF-AA1E-7ADB561F1226}" presName="horz1" presStyleCnt="0"/>
      <dgm:spPr/>
    </dgm:pt>
    <dgm:pt modelId="{E3EB45B4-D806-454F-BB8C-6A0CFE56422B}" type="pres">
      <dgm:prSet presAssocID="{1E6DD9FE-9AAB-45EF-AA1E-7ADB561F1226}" presName="tx1" presStyleLbl="revTx" presStyleIdx="1" presStyleCnt="2"/>
      <dgm:spPr/>
    </dgm:pt>
    <dgm:pt modelId="{2E41A19E-D5D7-7C47-9086-6ED2279B3AC1}" type="pres">
      <dgm:prSet presAssocID="{1E6DD9FE-9AAB-45EF-AA1E-7ADB561F1226}" presName="vert1" presStyleCnt="0"/>
      <dgm:spPr/>
    </dgm:pt>
  </dgm:ptLst>
  <dgm:cxnLst>
    <dgm:cxn modelId="{ADF4AC02-0EE0-1045-AD17-7D7CA5D77FED}" type="presOf" srcId="{1E6DD9FE-9AAB-45EF-AA1E-7ADB561F1226}" destId="{E3EB45B4-D806-454F-BB8C-6A0CFE56422B}" srcOrd="0" destOrd="0" presId="urn:microsoft.com/office/officeart/2008/layout/LinedList"/>
    <dgm:cxn modelId="{5AC8A917-2C3D-451F-9096-5B8C79154D01}" srcId="{4EB872F8-74F2-44D7-8C60-D78A5D269D9A}" destId="{1E6DD9FE-9AAB-45EF-AA1E-7ADB561F1226}" srcOrd="1" destOrd="0" parTransId="{CDFFCDBB-4151-4F7E-BE2A-F01343C276BA}" sibTransId="{F71653BC-3B9D-4C7A-9C8F-53CE764F1648}"/>
    <dgm:cxn modelId="{C9C2B73E-7713-9445-83B0-F65CB8A50925}" type="presOf" srcId="{4EB872F8-74F2-44D7-8C60-D78A5D269D9A}" destId="{D260C297-F04F-4849-8075-1EB7C8B6E210}" srcOrd="0" destOrd="0" presId="urn:microsoft.com/office/officeart/2008/layout/LinedList"/>
    <dgm:cxn modelId="{ECBD9A5A-FDA5-8C45-AD05-766A90820555}" type="presOf" srcId="{F4858C85-4EBE-453C-B0D5-191A7B4E87AF}" destId="{1029F5EA-6773-8843-BCD5-9E71ED3EFEEB}" srcOrd="0" destOrd="0" presId="urn:microsoft.com/office/officeart/2008/layout/LinedList"/>
    <dgm:cxn modelId="{9AC6A9D3-85B0-4ECF-A6B8-36AF8D30D1F3}" srcId="{4EB872F8-74F2-44D7-8C60-D78A5D269D9A}" destId="{F4858C85-4EBE-453C-B0D5-191A7B4E87AF}" srcOrd="0" destOrd="0" parTransId="{F9652C53-BA78-4649-AEB8-05358A84DE7B}" sibTransId="{060BA59D-431C-4A66-9E51-92A532D73FD6}"/>
    <dgm:cxn modelId="{40790679-DDEB-5648-8B0D-3B58F3F4D91E}" type="presParOf" srcId="{D260C297-F04F-4849-8075-1EB7C8B6E210}" destId="{F4FDD7FD-74FD-924D-96C6-8E06B27965EE}" srcOrd="0" destOrd="0" presId="urn:microsoft.com/office/officeart/2008/layout/LinedList"/>
    <dgm:cxn modelId="{9FDA638D-2E96-C840-9E01-212370750E02}" type="presParOf" srcId="{D260C297-F04F-4849-8075-1EB7C8B6E210}" destId="{6543A4B6-BA17-464E-B253-6B6C71555774}" srcOrd="1" destOrd="0" presId="urn:microsoft.com/office/officeart/2008/layout/LinedList"/>
    <dgm:cxn modelId="{231CF524-446C-CE41-B7B1-E413D9BACA96}" type="presParOf" srcId="{6543A4B6-BA17-464E-B253-6B6C71555774}" destId="{1029F5EA-6773-8843-BCD5-9E71ED3EFEEB}" srcOrd="0" destOrd="0" presId="urn:microsoft.com/office/officeart/2008/layout/LinedList"/>
    <dgm:cxn modelId="{F4A51485-F1A2-A940-8AAB-EA263ACC4D75}" type="presParOf" srcId="{6543A4B6-BA17-464E-B253-6B6C71555774}" destId="{B81D6746-C0E5-2A46-8D88-AD732F5ADBFA}" srcOrd="1" destOrd="0" presId="urn:microsoft.com/office/officeart/2008/layout/LinedList"/>
    <dgm:cxn modelId="{A5D6BF1B-58B5-2B47-98F1-91F7DA929C19}" type="presParOf" srcId="{D260C297-F04F-4849-8075-1EB7C8B6E210}" destId="{84EF187E-3DB7-A64F-BD9D-3B5F8FE42F6C}" srcOrd="2" destOrd="0" presId="urn:microsoft.com/office/officeart/2008/layout/LinedList"/>
    <dgm:cxn modelId="{F790F54E-B3D0-8A4D-A30E-3ADED2D78F5C}" type="presParOf" srcId="{D260C297-F04F-4849-8075-1EB7C8B6E210}" destId="{9BF52D86-728B-D442-B9FA-C0E0B4896F3A}" srcOrd="3" destOrd="0" presId="urn:microsoft.com/office/officeart/2008/layout/LinedList"/>
    <dgm:cxn modelId="{4CE01323-2CD7-274C-B25B-23EA30D82FA0}" type="presParOf" srcId="{9BF52D86-728B-D442-B9FA-C0E0B4896F3A}" destId="{E3EB45B4-D806-454F-BB8C-6A0CFE56422B}" srcOrd="0" destOrd="0" presId="urn:microsoft.com/office/officeart/2008/layout/LinedList"/>
    <dgm:cxn modelId="{775AE861-F334-384F-96A4-0CB44577D1E1}" type="presParOf" srcId="{9BF52D86-728B-D442-B9FA-C0E0B4896F3A}" destId="{2E41A19E-D5D7-7C47-9086-6ED2279B3AC1}"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37C498-F6F7-C743-B519-7ED0410705E1}">
      <dsp:nvSpPr>
        <dsp:cNvPr id="0" name=""/>
        <dsp:cNvSpPr/>
      </dsp:nvSpPr>
      <dsp:spPr>
        <a:xfrm>
          <a:off x="0" y="2995644"/>
          <a:ext cx="5278066" cy="98323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2. General </a:t>
          </a:r>
          <a:r>
            <a:rPr lang="en-US" sz="2400" kern="1200" dirty="0" err="1"/>
            <a:t>defences</a:t>
          </a:r>
          <a:r>
            <a:rPr lang="en-US" sz="2400" kern="1200" dirty="0"/>
            <a:t> </a:t>
          </a:r>
        </a:p>
      </dsp:txBody>
      <dsp:txXfrm>
        <a:off x="0" y="2995644"/>
        <a:ext cx="5278066" cy="983237"/>
      </dsp:txXfrm>
    </dsp:sp>
    <dsp:sp modelId="{8B22F93E-8A5E-284E-A3B7-03915D4F4A45}">
      <dsp:nvSpPr>
        <dsp:cNvPr id="0" name=""/>
        <dsp:cNvSpPr/>
      </dsp:nvSpPr>
      <dsp:spPr>
        <a:xfrm rot="10800000">
          <a:off x="0" y="1498173"/>
          <a:ext cx="5278066" cy="1512218"/>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1. Statutory </a:t>
          </a:r>
          <a:r>
            <a:rPr lang="en-US" sz="2400" kern="1200" dirty="0" err="1"/>
            <a:t>defences</a:t>
          </a:r>
          <a:r>
            <a:rPr lang="en-US" sz="2400" kern="1200" dirty="0"/>
            <a:t> </a:t>
          </a:r>
        </a:p>
      </dsp:txBody>
      <dsp:txXfrm rot="10800000">
        <a:off x="0" y="1498173"/>
        <a:ext cx="5278066" cy="982594"/>
      </dsp:txXfrm>
    </dsp:sp>
    <dsp:sp modelId="{B97CBB58-9633-BD41-8895-C546C225A18F}">
      <dsp:nvSpPr>
        <dsp:cNvPr id="0" name=""/>
        <dsp:cNvSpPr/>
      </dsp:nvSpPr>
      <dsp:spPr>
        <a:xfrm rot="10800000">
          <a:off x="0" y="703"/>
          <a:ext cx="5278066" cy="1512218"/>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Defences – What does the word mean?</a:t>
          </a:r>
        </a:p>
      </dsp:txBody>
      <dsp:txXfrm rot="10800000">
        <a:off x="0" y="703"/>
        <a:ext cx="5278066" cy="9825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FDD7FD-74FD-924D-96C6-8E06B27965EE}">
      <dsp:nvSpPr>
        <dsp:cNvPr id="0" name=""/>
        <dsp:cNvSpPr/>
      </dsp:nvSpPr>
      <dsp:spPr>
        <a:xfrm>
          <a:off x="0" y="0"/>
          <a:ext cx="717289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29F5EA-6773-8843-BCD5-9E71ED3EFEEB}">
      <dsp:nvSpPr>
        <dsp:cNvPr id="0" name=""/>
        <dsp:cNvSpPr/>
      </dsp:nvSpPr>
      <dsp:spPr>
        <a:xfrm>
          <a:off x="0" y="0"/>
          <a:ext cx="7172899" cy="215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rgbClr val="FF0000"/>
              </a:solidFill>
            </a:rPr>
            <a:t>Statutory Defence </a:t>
          </a:r>
        </a:p>
        <a:p>
          <a:pPr marL="0" lvl="0" indent="0" algn="l" defTabSz="977900">
            <a:lnSpc>
              <a:spcPct val="90000"/>
            </a:lnSpc>
            <a:spcBef>
              <a:spcPct val="0"/>
            </a:spcBef>
            <a:spcAft>
              <a:spcPct val="35000"/>
            </a:spcAft>
            <a:buNone/>
          </a:pPr>
          <a:r>
            <a:rPr lang="en-US" sz="2200" b="1" kern="1200" dirty="0"/>
            <a:t>–</a:t>
          </a:r>
          <a:r>
            <a:rPr lang="en-US" sz="2200" b="1" kern="1200" baseline="0" dirty="0"/>
            <a:t> </a:t>
          </a:r>
          <a:r>
            <a:rPr lang="en-GB" sz="2200" b="0" kern="1200" baseline="0" dirty="0"/>
            <a:t>A</a:t>
          </a:r>
          <a:r>
            <a:rPr lang="en-GB" sz="2200" kern="1200" dirty="0"/>
            <a:t> statutory defence can be raised in any instance in which a party cannot be shown to have acted purposely, knowingly, recklessly, or negligently as the law may require, with respect to each material element of the offense</a:t>
          </a:r>
          <a:endParaRPr lang="en-US" sz="2200" kern="1200" dirty="0"/>
        </a:p>
      </dsp:txBody>
      <dsp:txXfrm>
        <a:off x="0" y="0"/>
        <a:ext cx="7172899" cy="2156396"/>
      </dsp:txXfrm>
    </dsp:sp>
    <dsp:sp modelId="{84EF187E-3DB7-A64F-BD9D-3B5F8FE42F6C}">
      <dsp:nvSpPr>
        <dsp:cNvPr id="0" name=""/>
        <dsp:cNvSpPr/>
      </dsp:nvSpPr>
      <dsp:spPr>
        <a:xfrm>
          <a:off x="0" y="2156396"/>
          <a:ext cx="7172899" cy="0"/>
        </a:xfrm>
        <a:prstGeom prst="line">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EB45B4-D806-454F-BB8C-6A0CFE56422B}">
      <dsp:nvSpPr>
        <dsp:cNvPr id="0" name=""/>
        <dsp:cNvSpPr/>
      </dsp:nvSpPr>
      <dsp:spPr>
        <a:xfrm>
          <a:off x="0" y="2156396"/>
          <a:ext cx="7172899" cy="215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rgbClr val="FF0000"/>
              </a:solidFill>
            </a:rPr>
            <a:t>General Defence </a:t>
          </a:r>
        </a:p>
        <a:p>
          <a:pPr marL="0" lvl="0" indent="0" algn="l" defTabSz="977900">
            <a:lnSpc>
              <a:spcPct val="90000"/>
            </a:lnSpc>
            <a:spcBef>
              <a:spcPct val="0"/>
            </a:spcBef>
            <a:spcAft>
              <a:spcPct val="35000"/>
            </a:spcAft>
            <a:buNone/>
          </a:pPr>
          <a:r>
            <a:rPr lang="en-US" sz="2200" b="1" kern="1200" dirty="0"/>
            <a:t>– </a:t>
          </a:r>
          <a:r>
            <a:rPr lang="en-US" sz="2200" b="0" kern="1200" dirty="0"/>
            <a:t>Not a recognised defence in law, the</a:t>
          </a:r>
          <a:r>
            <a:rPr lang="en-US" sz="2200" b="0" kern="1200" baseline="0" dirty="0"/>
            <a:t> onus is on the defendant to prove in court</a:t>
          </a:r>
          <a:endParaRPr lang="en-US" sz="2200" kern="1200" dirty="0"/>
        </a:p>
      </dsp:txBody>
      <dsp:txXfrm>
        <a:off x="0" y="2156396"/>
        <a:ext cx="7172899" cy="2156396"/>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DECBB7-7547-DC47-90A2-6B279D4D52AA}" type="datetimeFigureOut">
              <a:rPr lang="en-US" smtClean="0"/>
              <a:t>11/6/22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99AA3-F29D-0C4D-A41E-959717912BC8}" type="slidenum">
              <a:rPr lang="en-US" smtClean="0"/>
              <a:t>‹#›</a:t>
            </a:fld>
            <a:endParaRPr lang="en-US"/>
          </a:p>
        </p:txBody>
      </p:sp>
    </p:spTree>
    <p:extLst>
      <p:ext uri="{BB962C8B-B14F-4D97-AF65-F5344CB8AC3E}">
        <p14:creationId xmlns:p14="http://schemas.microsoft.com/office/powerpoint/2010/main" val="3657298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C99AA3-F29D-0C4D-A41E-959717912BC8}" type="slidenum">
              <a:rPr lang="en-US" smtClean="0"/>
              <a:t>1</a:t>
            </a:fld>
            <a:endParaRPr lang="en-US"/>
          </a:p>
        </p:txBody>
      </p:sp>
    </p:spTree>
    <p:extLst>
      <p:ext uri="{BB962C8B-B14F-4D97-AF65-F5344CB8AC3E}">
        <p14:creationId xmlns:p14="http://schemas.microsoft.com/office/powerpoint/2010/main" val="16153242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C99AA3-F29D-0C4D-A41E-959717912BC8}" type="slidenum">
              <a:rPr lang="en-US" smtClean="0"/>
              <a:t>2</a:t>
            </a:fld>
            <a:endParaRPr lang="en-US"/>
          </a:p>
        </p:txBody>
      </p:sp>
    </p:spTree>
    <p:extLst>
      <p:ext uri="{BB962C8B-B14F-4D97-AF65-F5344CB8AC3E}">
        <p14:creationId xmlns:p14="http://schemas.microsoft.com/office/powerpoint/2010/main" val="6114737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a:t>
            </a:fld>
            <a:endParaRPr lang="en-GB" altLang="en-US"/>
          </a:p>
        </p:txBody>
      </p:sp>
    </p:spTree>
    <p:extLst>
      <p:ext uri="{BB962C8B-B14F-4D97-AF65-F5344CB8AC3E}">
        <p14:creationId xmlns:p14="http://schemas.microsoft.com/office/powerpoint/2010/main" val="2671572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eaLnBrk="1" hangingPunct="1"/>
            <a:r>
              <a:rPr lang="en-GB" altLang="en-US" sz="1100" dirty="0">
                <a:ea typeface="ＭＳ Ｐゴシック" panose="020B0600070205080204" pitchFamily="34" charset="-128"/>
              </a:rPr>
              <a:t>A drug is controlled because of the effect it has on the human body</a:t>
            </a:r>
            <a:r>
              <a:rPr lang="en-GB" altLang="en-US" sz="1100" baseline="0" dirty="0">
                <a:ea typeface="ＭＳ Ｐゴシック" panose="020B0600070205080204" pitchFamily="34" charset="-128"/>
              </a:rPr>
              <a:t>, and they are divided</a:t>
            </a:r>
            <a:r>
              <a:rPr lang="en-GB" altLang="en-US" sz="1100" dirty="0">
                <a:ea typeface="ＭＳ Ｐゴシック" panose="020B0600070205080204" pitchFamily="34" charset="-128"/>
              </a:rPr>
              <a:t> into 3 groups according to the potential harm they are thought to present</a:t>
            </a: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The controlled drugs are listed in the </a:t>
            </a:r>
            <a:r>
              <a:rPr lang="en-GB" altLang="en-US" sz="1100" b="1" dirty="0">
                <a:ea typeface="ＭＳ Ｐゴシック" panose="020B0600070205080204" pitchFamily="34" charset="-128"/>
              </a:rPr>
              <a:t>Misuse of Drugs Act 1971 &amp; Psychoactive Active Substances Act 2016</a:t>
            </a:r>
          </a:p>
          <a:p>
            <a:pPr eaLnBrk="1" hangingPunct="1"/>
            <a:r>
              <a:rPr lang="en-GB" altLang="en-US" sz="1100" dirty="0">
                <a:ea typeface="ＭＳ Ｐゴシック" panose="020B0600070205080204" pitchFamily="34" charset="-128"/>
              </a:rPr>
              <a:t>However, the list can be altered when necessary by the issuing of new Regulations. </a:t>
            </a:r>
            <a:r>
              <a:rPr lang="en-GB" altLang="en-US" sz="1100" dirty="0" err="1">
                <a:ea typeface="ＭＳ Ｐゴシック" panose="020B0600070205080204" pitchFamily="34" charset="-128"/>
              </a:rPr>
              <a:t>Eg</a:t>
            </a:r>
            <a:r>
              <a:rPr lang="en-GB" altLang="en-US" sz="1100" dirty="0">
                <a:ea typeface="ＭＳ Ｐゴシック" panose="020B0600070205080204" pitchFamily="34" charset="-128"/>
              </a:rPr>
              <a:t> April 2010- </a:t>
            </a:r>
            <a:r>
              <a:rPr lang="en-GB" altLang="en-US" sz="1100" dirty="0" err="1">
                <a:ea typeface="ＭＳ Ｐゴシック" panose="020B0600070205080204" pitchFamily="34" charset="-128"/>
              </a:rPr>
              <a:t>Mephedrone</a:t>
            </a:r>
            <a:r>
              <a:rPr lang="en-GB" altLang="en-US" sz="1100" dirty="0">
                <a:ea typeface="ＭＳ Ｐゴシック" panose="020B0600070205080204" pitchFamily="34" charset="-128"/>
              </a:rPr>
              <a:t>- ‘meow </a:t>
            </a:r>
            <a:r>
              <a:rPr lang="en-GB" altLang="en-US" sz="1100" dirty="0" err="1">
                <a:ea typeface="ＭＳ Ｐゴシック" panose="020B0600070205080204" pitchFamily="34" charset="-128"/>
              </a:rPr>
              <a:t>meow</a:t>
            </a:r>
            <a:r>
              <a:rPr lang="en-GB" altLang="en-US" sz="1100" dirty="0">
                <a:ea typeface="ＭＳ Ｐゴシック" panose="020B0600070205080204" pitchFamily="34" charset="-128"/>
              </a:rPr>
              <a:t>’ added to list. </a:t>
            </a: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The Medicines Act 1968 controls the way medicines are made and supplied.  Many controlled drugs are available as medicinal products.  The Act divides them into prescription-only medicines (those which can only be supplied legally on a doctor’s prescription), pharmacy medicines (those which must be sold or supplied at a registered pharmacy and under the supervision of a pharmacist) and those on the general sales list, usually the least harmful, which may be sold in small quantities by supermarkets and other stores.</a:t>
            </a: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Controlled drugs are classified as ‘A’, ‘B’ and ‘C’ group, according to their toxicity.  Most of the common drugs fall into Classes ‘A’ and ‘B’</a:t>
            </a:r>
          </a:p>
          <a:p>
            <a:pPr eaLnBrk="1" hangingPunct="1"/>
            <a:endParaRPr lang="en-GB" altLang="en-US" sz="1100" dirty="0">
              <a:ea typeface="ＭＳ Ｐゴシック" panose="020B0600070205080204" pitchFamily="34" charset="-128"/>
            </a:endParaRP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All sections of the misuse</a:t>
            </a:r>
            <a:r>
              <a:rPr lang="en-GB" altLang="en-US" sz="1100" baseline="0" dirty="0">
                <a:ea typeface="ＭＳ Ｐゴシック" panose="020B0600070205080204" pitchFamily="34" charset="-128"/>
              </a:rPr>
              <a:t> of drugs act is triable either way</a:t>
            </a:r>
            <a:r>
              <a:rPr lang="en-GB" altLang="en-US" sz="1100" dirty="0">
                <a:ea typeface="ＭＳ Ｐゴシック" panose="020B0600070205080204" pitchFamily="34" charset="-128"/>
              </a:rPr>
              <a:t> – Power of arrest without warrant Constable / other persons.</a:t>
            </a:r>
          </a:p>
          <a:p>
            <a:endParaRPr lang="en-GB"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5</a:t>
            </a:fld>
            <a:endParaRPr lang="en-GB" altLang="en-US"/>
          </a:p>
        </p:txBody>
      </p:sp>
    </p:spTree>
    <p:extLst>
      <p:ext uri="{BB962C8B-B14F-4D97-AF65-F5344CB8AC3E}">
        <p14:creationId xmlns:p14="http://schemas.microsoft.com/office/powerpoint/2010/main" val="17335819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C99AA3-F29D-0C4D-A41E-959717912BC8}" type="slidenum">
              <a:rPr lang="en-US" smtClean="0"/>
              <a:t>6</a:t>
            </a:fld>
            <a:endParaRPr lang="en-US"/>
          </a:p>
        </p:txBody>
      </p:sp>
    </p:spTree>
    <p:extLst>
      <p:ext uri="{BB962C8B-B14F-4D97-AF65-F5344CB8AC3E}">
        <p14:creationId xmlns:p14="http://schemas.microsoft.com/office/powerpoint/2010/main" val="79733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next week’s workshop…</a:t>
            </a:r>
          </a:p>
        </p:txBody>
      </p:sp>
      <p:sp>
        <p:nvSpPr>
          <p:cNvPr id="4" name="Slide Number Placeholder 3"/>
          <p:cNvSpPr>
            <a:spLocks noGrp="1"/>
          </p:cNvSpPr>
          <p:nvPr>
            <p:ph type="sldNum" sz="quarter" idx="5"/>
          </p:nvPr>
        </p:nvSpPr>
        <p:spPr/>
        <p:txBody>
          <a:bodyPr/>
          <a:lstStyle/>
          <a:p>
            <a:fld id="{17C99AA3-F29D-0C4D-A41E-959717912BC8}" type="slidenum">
              <a:rPr lang="en-US" smtClean="0"/>
              <a:t>7</a:t>
            </a:fld>
            <a:endParaRPr lang="en-US"/>
          </a:p>
        </p:txBody>
      </p:sp>
    </p:spTree>
    <p:extLst>
      <p:ext uri="{BB962C8B-B14F-4D97-AF65-F5344CB8AC3E}">
        <p14:creationId xmlns:p14="http://schemas.microsoft.com/office/powerpoint/2010/main" val="37918618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altLang="en-US" sz="1100" dirty="0">
                <a:ea typeface="ＭＳ Ｐゴシック" panose="020B0600070205080204" pitchFamily="34" charset="-128"/>
              </a:rPr>
              <a:t>Example:</a:t>
            </a:r>
          </a:p>
          <a:p>
            <a:r>
              <a:rPr lang="en-GB" altLang="en-US" sz="1100" dirty="0">
                <a:ea typeface="ＭＳ Ｐゴシック" panose="020B0600070205080204" pitchFamily="34" charset="-128"/>
              </a:rPr>
              <a:t>A male is being searched under the misuse of drugs act 1971. A cigarette and aluminium foil with traces of brown powder on it are found in the mans pocket. After examination, the brown substance id proved to be heroin. To prove the offence of possession:</a:t>
            </a:r>
          </a:p>
          <a:p>
            <a:endParaRPr lang="en-GB" altLang="en-US" sz="1100" dirty="0">
              <a:ea typeface="ＭＳ Ｐゴシック" panose="020B0600070205080204" pitchFamily="34" charset="-128"/>
            </a:endParaRPr>
          </a:p>
          <a:p>
            <a:pPr marL="284378" indent="-284378">
              <a:buFont typeface="Arial" panose="020B0604020202020204" pitchFamily="34" charset="0"/>
              <a:buChar char="•"/>
            </a:pPr>
            <a:r>
              <a:rPr lang="en-GB" altLang="en-US" sz="1100" dirty="0">
                <a:ea typeface="ＭＳ Ｐゴシック" panose="020B0600070205080204" pitchFamily="34" charset="-128"/>
              </a:rPr>
              <a:t>The foil was in his pocket and he knew it was there</a:t>
            </a:r>
          </a:p>
          <a:p>
            <a:pPr marL="284378" indent="-284378">
              <a:buFont typeface="Arial" panose="020B0604020202020204" pitchFamily="34" charset="0"/>
              <a:buChar char="•"/>
            </a:pPr>
            <a:r>
              <a:rPr lang="en-GB" altLang="en-US" sz="1100" dirty="0">
                <a:ea typeface="ＭＳ Ｐゴシック" panose="020B0600070205080204" pitchFamily="34" charset="-128"/>
              </a:rPr>
              <a:t>He knew there was powder on the foil (it does not matter whether or not he knew the substance was a controlled drug)</a:t>
            </a:r>
          </a:p>
          <a:p>
            <a:pPr marL="284378" indent="-284378">
              <a:buFont typeface="Arial" panose="020B0604020202020204" pitchFamily="34" charset="0"/>
              <a:buChar char="•"/>
            </a:pPr>
            <a:r>
              <a:rPr lang="en-GB" altLang="en-US" sz="1100" dirty="0">
                <a:ea typeface="ＭＳ Ｐゴシック" panose="020B0600070205080204" pitchFamily="34" charset="-128"/>
              </a:rPr>
              <a:t>The powder was proved</a:t>
            </a:r>
            <a:r>
              <a:rPr lang="en-GB" altLang="en-US" sz="1100" baseline="0" dirty="0">
                <a:ea typeface="ＭＳ Ｐゴシック" panose="020B0600070205080204" pitchFamily="34" charset="-128"/>
              </a:rPr>
              <a:t> to be </a:t>
            </a:r>
            <a:r>
              <a:rPr lang="en-GB" altLang="en-US" sz="1100" dirty="0">
                <a:ea typeface="ＭＳ Ｐゴシック" panose="020B0600070205080204" pitchFamily="34" charset="-128"/>
              </a:rPr>
              <a:t>heroin</a:t>
            </a:r>
          </a:p>
          <a:p>
            <a:pPr marL="284378" indent="-284378">
              <a:buFont typeface="Arial" panose="020B0604020202020204" pitchFamily="34" charset="0"/>
              <a:buChar char="•"/>
            </a:pPr>
            <a:r>
              <a:rPr lang="en-GB" altLang="en-US" sz="1100" dirty="0">
                <a:ea typeface="ＭＳ Ｐゴシック" panose="020B0600070205080204" pitchFamily="34" charset="-128"/>
              </a:rPr>
              <a:t>He was not lawfully entitled to possess the drug</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8</a:t>
            </a:fld>
            <a:endParaRPr lang="en-GB" altLang="en-US"/>
          </a:p>
        </p:txBody>
      </p:sp>
    </p:spTree>
    <p:extLst>
      <p:ext uri="{BB962C8B-B14F-4D97-AF65-F5344CB8AC3E}">
        <p14:creationId xmlns:p14="http://schemas.microsoft.com/office/powerpoint/2010/main" val="28019693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a:lnSpc>
                <a:spcPct val="100000"/>
              </a:lnSpc>
            </a:pPr>
            <a:r>
              <a:rPr lang="en-GB" altLang="en-US" sz="1100" b="1" u="sng" dirty="0">
                <a:ea typeface="ＭＳ Ｐゴシック" panose="020B0600070205080204" pitchFamily="34" charset="-128"/>
              </a:rPr>
              <a:t>Possession</a:t>
            </a:r>
          </a:p>
          <a:p>
            <a:pPr>
              <a:lnSpc>
                <a:spcPct val="100000"/>
              </a:lnSpc>
            </a:pPr>
            <a:r>
              <a:rPr lang="en-GB" altLang="en-US" sz="1100" dirty="0">
                <a:ea typeface="ＭＳ Ｐゴシック" panose="020B0600070205080204" pitchFamily="34" charset="-128"/>
              </a:rPr>
              <a:t>Proving that a person had possession of the substance could be established in many ways such as: </a:t>
            </a:r>
          </a:p>
          <a:p>
            <a:pPr marL="228600" indent="-228600">
              <a:lnSpc>
                <a:spcPct val="100000"/>
              </a:lnSpc>
              <a:buFont typeface="+mj-lt"/>
              <a:buAutoNum type="arabicPeriod"/>
            </a:pPr>
            <a:r>
              <a:rPr lang="en-GB" altLang="en-US" sz="1100" dirty="0">
                <a:ea typeface="ＭＳ Ｐゴシック" panose="020B0600070205080204" pitchFamily="34" charset="-128"/>
              </a:rPr>
              <a:t>by admission and handing it to you</a:t>
            </a:r>
          </a:p>
          <a:p>
            <a:pPr marL="228600" indent="-228600">
              <a:lnSpc>
                <a:spcPct val="100000"/>
              </a:lnSpc>
              <a:buFont typeface="+mj-lt"/>
              <a:buAutoNum type="arabicPeriod"/>
            </a:pPr>
            <a:r>
              <a:rPr lang="en-GB" altLang="en-US" sz="1100" dirty="0">
                <a:ea typeface="ＭＳ Ｐゴシック" panose="020B0600070205080204" pitchFamily="34" charset="-128"/>
              </a:rPr>
              <a:t>By finding it in a search of clothing or possessions, or by questioning and observation.</a:t>
            </a:r>
          </a:p>
          <a:p>
            <a:pPr marL="228600" indent="-228600">
              <a:lnSpc>
                <a:spcPct val="100000"/>
              </a:lnSpc>
              <a:buFont typeface="+mj-lt"/>
              <a:buAutoNum type="arabicPeriod"/>
            </a:pPr>
            <a:r>
              <a:rPr lang="en-GB" altLang="en-US" sz="1100" dirty="0">
                <a:ea typeface="ＭＳ Ｐゴシック" panose="020B0600070205080204" pitchFamily="34" charset="-128"/>
              </a:rPr>
              <a:t>Evasive answers to questions, carrying tablets loose in a pocket or in a twist of paper will all help you to draw an inference that the person is not in </a:t>
            </a:r>
            <a:r>
              <a:rPr lang="en-GB" altLang="en-US" sz="1100" u="sng" dirty="0">
                <a:ea typeface="ＭＳ Ｐゴシック" panose="020B0600070205080204" pitchFamily="34" charset="-128"/>
              </a:rPr>
              <a:t>lawfu</a:t>
            </a:r>
            <a:r>
              <a:rPr lang="en-GB" altLang="en-US" sz="1100" dirty="0">
                <a:ea typeface="ＭＳ Ｐゴシック" panose="020B0600070205080204" pitchFamily="34" charset="-128"/>
              </a:rPr>
              <a:t>l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Where a person possesses a container that contains controlled drugs and knows that there is something in that container, the defendant is taken to be in possession of the contents of the container. Do not have to prove the knowledge the person knew them to be controlled drugs</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It would include items the person has paid for by post but not yet had delivered ore received</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It would include where a person knows they have temporary or partial responsibility for an item with the owners consent/knowledge will be deemed as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A person cannot be said to be in possession of a substance inside a bag, unless they have custody or control of it. (this may be in a vehicle or house some distance away)</a:t>
            </a:r>
          </a:p>
          <a:p>
            <a:pPr>
              <a:lnSpc>
                <a:spcPct val="100000"/>
              </a:lnSpc>
            </a:pPr>
            <a:endParaRPr lang="en-GB" sz="1100" baseline="0" dirty="0"/>
          </a:p>
          <a:p>
            <a:pPr>
              <a:lnSpc>
                <a:spcPct val="100000"/>
              </a:lnSpc>
            </a:pPr>
            <a:r>
              <a:rPr lang="en-GB" sz="1100" b="1" u="sng" baseline="0" dirty="0"/>
              <a:t>Knowledge</a:t>
            </a:r>
          </a:p>
          <a:p>
            <a:pPr>
              <a:lnSpc>
                <a:spcPct val="100000"/>
              </a:lnSpc>
            </a:pPr>
            <a:r>
              <a:rPr lang="en-GB" altLang="en-US" sz="1100" b="1" dirty="0">
                <a:ea typeface="ＭＳ Ｐゴシック" panose="020B0600070205080204" pitchFamily="34" charset="-128"/>
              </a:rPr>
              <a:t>Common Law ‘possession’</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The suspect must </a:t>
            </a:r>
            <a:r>
              <a:rPr lang="en-GB" altLang="en-US" sz="1100" b="1" u="sng" dirty="0">
                <a:ea typeface="ＭＳ Ｐゴシック" panose="020B0600070205080204" pitchFamily="34" charset="-128"/>
              </a:rPr>
              <a:t>know</a:t>
            </a:r>
            <a:r>
              <a:rPr lang="en-GB" altLang="en-US" sz="1100" dirty="0">
                <a:ea typeface="ＭＳ Ｐゴシック" panose="020B0600070205080204" pitchFamily="34" charset="-128"/>
              </a:rPr>
              <a:t> or </a:t>
            </a:r>
            <a:r>
              <a:rPr lang="en-GB" altLang="en-US" sz="1100" b="1" u="sng" dirty="0">
                <a:ea typeface="ＭＳ Ｐゴシック" panose="020B0600070205080204" pitchFamily="34" charset="-128"/>
              </a:rPr>
              <a:t>suspect</a:t>
            </a:r>
            <a:r>
              <a:rPr lang="en-GB" altLang="en-US" sz="1100" dirty="0">
                <a:ea typeface="ＭＳ Ｐゴシック" panose="020B0600070205080204" pitchFamily="34" charset="-128"/>
              </a:rPr>
              <a:t> the existence of </a:t>
            </a:r>
            <a:r>
              <a:rPr lang="en-GB" altLang="en-US" sz="1100" b="1" u="sng" dirty="0">
                <a:ea typeface="ＭＳ Ｐゴシック" panose="020B0600070205080204" pitchFamily="34" charset="-128"/>
              </a:rPr>
              <a:t>something</a:t>
            </a:r>
            <a:r>
              <a:rPr lang="en-GB" altLang="en-US" sz="1100" baseline="0" dirty="0">
                <a:ea typeface="ＭＳ Ｐゴシック" panose="020B0600070205080204" pitchFamily="34" charset="-128"/>
              </a:rPr>
              <a:t> in their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The prosecution does not need to prove that the defendant knew the substance was a controlled drug.</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It is sufficient that they knew that they possessed ‘something’</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b="1" dirty="0">
                <a:ea typeface="ＭＳ Ｐゴシック" panose="020B0600070205080204" pitchFamily="34" charset="-128"/>
              </a:rPr>
              <a:t>Both possession and knowledge need to be present in order to prove the person had possession of the substance </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b="0" dirty="0">
                <a:ea typeface="ＭＳ Ｐゴシック" panose="020B0600070205080204" pitchFamily="34" charset="-128"/>
              </a:rPr>
              <a:t>A good question asked prior to a police search is “Do you have anything on your person that you are legally not allowed to carry?” This may bring about an admission prior to search </a:t>
            </a:r>
          </a:p>
          <a:p>
            <a:pPr>
              <a:lnSpc>
                <a:spcPct val="100000"/>
              </a:lnSpc>
            </a:pPr>
            <a:endParaRPr lang="en-GB" sz="1100" b="1" u="sng" baseline="0" dirty="0"/>
          </a:p>
          <a:p>
            <a:pPr>
              <a:lnSpc>
                <a:spcPct val="100000"/>
              </a:lnSpc>
            </a:pPr>
            <a:r>
              <a:rPr lang="en-GB" sz="1100" b="1" u="sng" baseline="0" dirty="0"/>
              <a:t>Controlled Drug</a:t>
            </a:r>
          </a:p>
          <a:p>
            <a:pPr eaLnBrk="1" hangingPunct="1">
              <a:lnSpc>
                <a:spcPct val="100000"/>
              </a:lnSpc>
            </a:pPr>
            <a:r>
              <a:rPr lang="en-GB" altLang="en-US" sz="1100" dirty="0">
                <a:ea typeface="ＭＳ Ｐゴシック" panose="020B0600070205080204" pitchFamily="34" charset="-128"/>
              </a:rPr>
              <a:t>Controlled Drug as per the classifications</a:t>
            </a:r>
            <a:r>
              <a:rPr lang="en-GB" altLang="en-US" sz="1100" baseline="0" dirty="0">
                <a:ea typeface="ＭＳ Ｐゴシック" panose="020B0600070205080204" pitchFamily="34" charset="-128"/>
              </a:rPr>
              <a:t> A,B,C within the Misuse of Drugs Act 1971</a:t>
            </a:r>
          </a:p>
          <a:p>
            <a:pPr eaLnBrk="1" hangingPunct="1">
              <a:lnSpc>
                <a:spcPct val="100000"/>
              </a:lnSpc>
            </a:pPr>
            <a:endParaRPr lang="en-GB" altLang="en-US" sz="1100" baseline="0" dirty="0">
              <a:ea typeface="ＭＳ Ｐゴシック" panose="020B0600070205080204" pitchFamily="34" charset="-128"/>
            </a:endParaRPr>
          </a:p>
          <a:p>
            <a:pPr eaLnBrk="1" hangingPunct="1">
              <a:lnSpc>
                <a:spcPct val="100000"/>
              </a:lnSpc>
            </a:pPr>
            <a:r>
              <a:rPr lang="en-GB" altLang="en-US" sz="1100" dirty="0">
                <a:ea typeface="ＭＳ Ｐゴシック" panose="020B0600070205080204" pitchFamily="34" charset="-128"/>
              </a:rPr>
              <a:t>To prove a substance is a controlled drug a forensic scientist would analyse it in a laboratory.</a:t>
            </a: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r>
              <a:rPr lang="en-GB" altLang="en-US" sz="1100" dirty="0">
                <a:ea typeface="ＭＳ Ｐゴシック" panose="020B0600070205080204" pitchFamily="34" charset="-128"/>
              </a:rPr>
              <a:t>It is important that student officers know that they should </a:t>
            </a:r>
            <a:r>
              <a:rPr lang="en-GB" altLang="en-US" sz="1100" b="1" dirty="0">
                <a:ea typeface="ＭＳ Ｐゴシック" panose="020B0600070205080204" pitchFamily="34" charset="-128"/>
              </a:rPr>
              <a:t>never</a:t>
            </a:r>
            <a:r>
              <a:rPr lang="en-GB" altLang="en-US" sz="1100" dirty="0">
                <a:ea typeface="ＭＳ Ｐゴシック" panose="020B0600070205080204" pitchFamily="34" charset="-128"/>
              </a:rPr>
              <a:t> try to make their own identification by tasting a suspect substance; it is of no evidential value and is extremely dangerous.</a:t>
            </a: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r>
              <a:rPr lang="en-GB" altLang="en-US" sz="1100" dirty="0">
                <a:ea typeface="ＭＳ Ｐゴシック" panose="020B0600070205080204" pitchFamily="34" charset="-128"/>
              </a:rPr>
              <a:t>Provided a drug is involved , it is not necessary to prove which controlled drug it was in order to obtain a conviction.</a:t>
            </a:r>
          </a:p>
          <a:p>
            <a:pPr eaLnBrk="1" hangingPunct="1">
              <a:lnSpc>
                <a:spcPct val="100000"/>
              </a:lnSpc>
            </a:pPr>
            <a:r>
              <a:rPr lang="en-GB" altLang="en-US" sz="1100" dirty="0">
                <a:ea typeface="ＭＳ Ｐゴシック" panose="020B0600070205080204" pitchFamily="34" charset="-128"/>
              </a:rPr>
              <a:t>For example a dealer thought he was dealing in amphetamine when he was actually dealing in cocaine. </a:t>
            </a:r>
          </a:p>
          <a:p>
            <a:pPr eaLnBrk="1" hangingPunct="1">
              <a:lnSpc>
                <a:spcPct val="100000"/>
              </a:lnSpc>
            </a:pPr>
            <a:r>
              <a:rPr lang="en-GB" altLang="en-US" sz="1100" dirty="0">
                <a:ea typeface="ＭＳ Ｐゴシック" panose="020B0600070205080204" pitchFamily="34" charset="-128"/>
              </a:rPr>
              <a:t>The defendant appealed against conviction that he had no intention to supply cocaine. </a:t>
            </a:r>
          </a:p>
          <a:p>
            <a:pPr eaLnBrk="1" hangingPunct="1">
              <a:lnSpc>
                <a:spcPct val="100000"/>
              </a:lnSpc>
            </a:pPr>
            <a:r>
              <a:rPr lang="en-GB" altLang="en-US" sz="1100" dirty="0">
                <a:ea typeface="ＭＳ Ｐゴシック" panose="020B0600070205080204" pitchFamily="34" charset="-128"/>
              </a:rPr>
              <a:t>The appeal was dismissed as the type of drug did not matter (R v Leeson 1999)</a:t>
            </a: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r>
              <a:rPr lang="en-GB" altLang="en-US" sz="1100" b="1" u="sng" dirty="0">
                <a:ea typeface="ＭＳ Ｐゴシック" panose="020B0600070205080204" pitchFamily="34" charset="-128"/>
              </a:rPr>
              <a:t>Lawful Authority </a:t>
            </a:r>
          </a:p>
          <a:p>
            <a:pPr>
              <a:lnSpc>
                <a:spcPct val="100000"/>
              </a:lnSpc>
            </a:pPr>
            <a:r>
              <a:rPr lang="en-GB" altLang="en-US" sz="1100" dirty="0">
                <a:ea typeface="ＭＳ Ｐゴシック" panose="020B0600070205080204" pitchFamily="34" charset="-128"/>
              </a:rPr>
              <a:t>Police Officers, Custom &amp; Excise Officers, Health Professionals, Vets, Forensic Science Laboratory, person to whom it had been prescribed, person conveying the drug to person who</a:t>
            </a:r>
            <a:r>
              <a:rPr lang="en-GB" altLang="en-US" sz="1100" baseline="0" dirty="0">
                <a:ea typeface="ＭＳ Ｐゴシック" panose="020B0600070205080204" pitchFamily="34" charset="-128"/>
              </a:rPr>
              <a:t> may lawfully have it in their possession</a:t>
            </a: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If it is claimed that the drug was obtained on prescription, who was the doctor?</a:t>
            </a:r>
          </a:p>
          <a:p>
            <a:pPr>
              <a:lnSpc>
                <a:spcPct val="100000"/>
              </a:lnSpc>
            </a:pPr>
            <a:r>
              <a:rPr lang="en-GB" altLang="en-US" sz="1100" dirty="0">
                <a:ea typeface="ＭＳ Ｐゴシック" panose="020B0600070205080204" pitchFamily="34" charset="-128"/>
              </a:rPr>
              <a:t>Where did the person get it dispensed?</a:t>
            </a:r>
          </a:p>
          <a:p>
            <a:pPr>
              <a:lnSpc>
                <a:spcPct val="100000"/>
              </a:lnSpc>
            </a:pPr>
            <a:r>
              <a:rPr lang="en-GB" altLang="en-US" sz="1100" dirty="0">
                <a:ea typeface="ＭＳ Ｐゴシック" panose="020B0600070205080204" pitchFamily="34" charset="-128"/>
              </a:rPr>
              <a:t>What is written on the container?</a:t>
            </a:r>
          </a:p>
          <a:p>
            <a:pPr>
              <a:lnSpc>
                <a:spcPct val="100000"/>
              </a:lnSpc>
            </a:pPr>
            <a:r>
              <a:rPr lang="en-GB" altLang="en-US" sz="1100" dirty="0">
                <a:ea typeface="ＭＳ Ｐゴシック" panose="020B0600070205080204" pitchFamily="34" charset="-128"/>
              </a:rPr>
              <a:t>Does the name on the container correspond with that supplied to you by the person?</a:t>
            </a:r>
          </a:p>
          <a:p>
            <a:pPr>
              <a:lnSpc>
                <a:spcPct val="100000"/>
              </a:lnSpc>
            </a:pPr>
            <a:r>
              <a:rPr lang="en-GB" altLang="en-US" sz="1100" b="1" dirty="0">
                <a:ea typeface="ＭＳ Ｐゴシック" panose="020B0600070205080204" pitchFamily="34" charset="-128"/>
              </a:rPr>
              <a:t>Note:  Cannabis and LSD cannot be prescribed to any person.</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When engaged in conveying the drug to a person who may lawfully have that drug in their possession (e.g. someone lawfully conveying the drugs to one of the above, for example someone finds some drugs on the street and is taking them to a police station)</a:t>
            </a:r>
          </a:p>
          <a:p>
            <a:pPr>
              <a:lnSpc>
                <a:spcPct val="100000"/>
              </a:lnSpc>
            </a:pPr>
            <a:endParaRPr lang="en-US" altLang="en-US" sz="1100"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a:solidFill>
                  <a:srgbClr val="002060"/>
                </a:solidFill>
              </a:rPr>
              <a:t>Regulation</a:t>
            </a:r>
            <a:r>
              <a:rPr lang="en-GB" altLang="en-US" sz="1100" baseline="0" dirty="0">
                <a:solidFill>
                  <a:srgbClr val="002060"/>
                </a:solidFill>
              </a:rPr>
              <a:t> 2 Misuse of Drugs Regulation Act 2001 provides an interpretation of the term lawful possession and a list of who and what group can lawfully possess illegal drugs.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a:solidFill>
                  <a:srgbClr val="002060"/>
                </a:solidFill>
              </a:rPr>
              <a:t>Post Office Employees/ Private Couriers are</a:t>
            </a:r>
            <a:r>
              <a:rPr lang="en-GB" altLang="en-US" sz="1100" baseline="0" dirty="0">
                <a:solidFill>
                  <a:srgbClr val="002060"/>
                </a:solidFill>
              </a:rPr>
              <a:t> not included in this list… however they will have a defence in court </a:t>
            </a:r>
            <a:endParaRPr lang="en-GB" altLang="en-US" sz="1100" dirty="0">
              <a:solidFill>
                <a:srgbClr val="002060"/>
              </a:solidFill>
            </a:endParaRPr>
          </a:p>
          <a:p>
            <a:endParaRPr lang="en-GB" b="1" u="sng"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9</a:t>
            </a:fld>
            <a:endParaRPr lang="en-GB" altLang="en-US"/>
          </a:p>
        </p:txBody>
      </p:sp>
    </p:spTree>
    <p:extLst>
      <p:ext uri="{BB962C8B-B14F-4D97-AF65-F5344CB8AC3E}">
        <p14:creationId xmlns:p14="http://schemas.microsoft.com/office/powerpoint/2010/main" val="14797876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C99AA3-F29D-0C4D-A41E-959717912BC8}" type="slidenum">
              <a:rPr lang="en-US" smtClean="0"/>
              <a:t>10</a:t>
            </a:fld>
            <a:endParaRPr lang="en-US"/>
          </a:p>
        </p:txBody>
      </p:sp>
    </p:spTree>
    <p:extLst>
      <p:ext uri="{BB962C8B-B14F-4D97-AF65-F5344CB8AC3E}">
        <p14:creationId xmlns:p14="http://schemas.microsoft.com/office/powerpoint/2010/main" val="4046605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b="0" dirty="0">
                <a:ea typeface="ＭＳ Ｐゴシック" panose="020B0600070205080204" pitchFamily="34" charset="-128"/>
              </a:rPr>
              <a:t>There are two types of </a:t>
            </a:r>
            <a:r>
              <a:rPr lang="en-US" altLang="en-US" sz="1200" b="0" dirty="0" err="1">
                <a:ea typeface="ＭＳ Ｐゴシック" panose="020B0600070205080204" pitchFamily="34" charset="-128"/>
              </a:rPr>
              <a:t>defences</a:t>
            </a:r>
            <a:r>
              <a:rPr lang="en-US" altLang="en-US" sz="1200" b="0" dirty="0">
                <a:ea typeface="ＭＳ Ｐゴシック" panose="020B0600070205080204" pitchFamily="34" charset="-128"/>
              </a:rPr>
              <a:t> we shall look at: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200" b="1"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b="1" dirty="0">
                <a:ea typeface="ＭＳ Ｐゴシック" panose="020B0600070205080204" pitchFamily="34" charset="-128"/>
              </a:rPr>
              <a:t>Statutory </a:t>
            </a:r>
            <a:r>
              <a:rPr lang="en-US" altLang="en-US" sz="1200" b="1" dirty="0" err="1">
                <a:ea typeface="ＭＳ Ｐゴシック" panose="020B0600070205080204" pitchFamily="34" charset="-128"/>
              </a:rPr>
              <a:t>Defence</a:t>
            </a:r>
            <a:r>
              <a:rPr lang="en-US" altLang="en-US" sz="1200" b="1" dirty="0">
                <a:ea typeface="ＭＳ Ｐゴシック" panose="020B0600070205080204" pitchFamily="34" charset="-128"/>
              </a:rPr>
              <a:t> –</a:t>
            </a:r>
            <a:r>
              <a:rPr lang="en-US" altLang="en-US" sz="1200" b="1" baseline="0" dirty="0">
                <a:ea typeface="ＭＳ Ｐゴシック" panose="020B0600070205080204" pitchFamily="34" charset="-128"/>
              </a:rPr>
              <a:t> </a:t>
            </a:r>
            <a:r>
              <a:rPr lang="en-GB" altLang="en-US" sz="1200" b="0" kern="1200" baseline="0" dirty="0">
                <a:solidFill>
                  <a:schemeClr val="tx1"/>
                </a:solidFill>
                <a:effectLst/>
                <a:latin typeface="Arial" pitchFamily="34" charset="0"/>
                <a:ea typeface="ＭＳ Ｐゴシック" pitchFamily="-112" charset="-128"/>
              </a:rPr>
              <a:t>A</a:t>
            </a:r>
            <a:r>
              <a:rPr lang="en-GB" sz="1200" kern="1200" dirty="0">
                <a:solidFill>
                  <a:schemeClr val="tx1"/>
                </a:solidFill>
                <a:effectLst/>
                <a:latin typeface="Arial" pitchFamily="34" charset="0"/>
                <a:ea typeface="ＭＳ Ｐゴシック" pitchFamily="-112" charset="-128"/>
                <a:cs typeface="ＭＳ Ｐゴシック" pitchFamily="-112" charset="-128"/>
              </a:rPr>
              <a:t> statutory defence can be raised in any instance in which a party cannot be shown to have acted purposely, knowingly, recklessly, or negligently as the law may require, with respect to each material element of the offense</a:t>
            </a:r>
            <a:endParaRPr lang="en-US" altLang="en-US" sz="1200" b="0"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200" b="1"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b="1" dirty="0">
                <a:ea typeface="ＭＳ Ｐゴシック" panose="020B0600070205080204" pitchFamily="34" charset="-128"/>
              </a:rPr>
              <a:t>General </a:t>
            </a:r>
            <a:r>
              <a:rPr lang="en-US" altLang="en-US" sz="1200" b="1" dirty="0" err="1">
                <a:ea typeface="ＭＳ Ｐゴシック" panose="020B0600070205080204" pitchFamily="34" charset="-128"/>
              </a:rPr>
              <a:t>Defence</a:t>
            </a:r>
            <a:r>
              <a:rPr lang="en-US" altLang="en-US" sz="1200" b="1" dirty="0">
                <a:ea typeface="ＭＳ Ｐゴシック" panose="020B0600070205080204" pitchFamily="34" charset="-128"/>
              </a:rPr>
              <a:t> – </a:t>
            </a:r>
            <a:r>
              <a:rPr lang="en-US" altLang="en-US" sz="1200" b="0" dirty="0">
                <a:ea typeface="ＭＳ Ｐゴシック" panose="020B0600070205080204" pitchFamily="34" charset="-128"/>
              </a:rPr>
              <a:t>Not a </a:t>
            </a:r>
            <a:r>
              <a:rPr lang="en-US" altLang="en-US" sz="1200" b="0" dirty="0" err="1">
                <a:ea typeface="ＭＳ Ｐゴシック" panose="020B0600070205080204" pitchFamily="34" charset="-128"/>
              </a:rPr>
              <a:t>recognised</a:t>
            </a:r>
            <a:r>
              <a:rPr lang="en-US" altLang="en-US" sz="1200" b="0" dirty="0">
                <a:ea typeface="ＭＳ Ｐゴシック" panose="020B0600070205080204" pitchFamily="34" charset="-128"/>
              </a:rPr>
              <a:t> </a:t>
            </a:r>
            <a:r>
              <a:rPr lang="en-US" altLang="en-US" sz="1200" b="0" dirty="0" err="1">
                <a:ea typeface="ＭＳ Ｐゴシック" panose="020B0600070205080204" pitchFamily="34" charset="-128"/>
              </a:rPr>
              <a:t>defence</a:t>
            </a:r>
            <a:r>
              <a:rPr lang="en-US" altLang="en-US" sz="1200" b="0" dirty="0">
                <a:ea typeface="ＭＳ Ｐゴシック" panose="020B0600070205080204" pitchFamily="34" charset="-128"/>
              </a:rPr>
              <a:t> in law, the</a:t>
            </a:r>
            <a:r>
              <a:rPr lang="en-US" altLang="en-US" sz="1200" b="0" baseline="0" dirty="0">
                <a:ea typeface="ＭＳ Ｐゴシック" panose="020B0600070205080204" pitchFamily="34" charset="-128"/>
              </a:rPr>
              <a:t> onus is on the defendant to prove in court</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11</a:t>
            </a:fld>
            <a:endParaRPr lang="en-GB" altLang="en-US"/>
          </a:p>
        </p:txBody>
      </p:sp>
    </p:spTree>
    <p:extLst>
      <p:ext uri="{BB962C8B-B14F-4D97-AF65-F5344CB8AC3E}">
        <p14:creationId xmlns:p14="http://schemas.microsoft.com/office/powerpoint/2010/main" val="23859618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12</a:t>
            </a:fld>
            <a:endParaRPr lang="en-GB" altLang="en-US"/>
          </a:p>
        </p:txBody>
      </p:sp>
    </p:spTree>
    <p:extLst>
      <p:ext uri="{BB962C8B-B14F-4D97-AF65-F5344CB8AC3E}">
        <p14:creationId xmlns:p14="http://schemas.microsoft.com/office/powerpoint/2010/main" val="13375763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b="1" dirty="0">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13</a:t>
            </a:fld>
            <a:endParaRPr lang="en-GB" altLang="en-US"/>
          </a:p>
        </p:txBody>
      </p:sp>
    </p:spTree>
    <p:extLst>
      <p:ext uri="{BB962C8B-B14F-4D97-AF65-F5344CB8AC3E}">
        <p14:creationId xmlns:p14="http://schemas.microsoft.com/office/powerpoint/2010/main" val="39882675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14</a:t>
            </a:fld>
            <a:endParaRPr lang="en-GB" altLang="en-US"/>
          </a:p>
        </p:txBody>
      </p:sp>
    </p:spTree>
    <p:extLst>
      <p:ext uri="{BB962C8B-B14F-4D97-AF65-F5344CB8AC3E}">
        <p14:creationId xmlns:p14="http://schemas.microsoft.com/office/powerpoint/2010/main" val="40644339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200" dirty="0">
                <a:ea typeface="ＭＳ Ｐゴシック" panose="020B0600070205080204" pitchFamily="34" charset="-128"/>
              </a:rPr>
              <a:t>We’ll look at these concepts individually…</a:t>
            </a:r>
          </a:p>
          <a:p>
            <a:endParaRPr lang="en-US" altLang="en-US" sz="1200" dirty="0">
              <a:ea typeface="ＭＳ Ｐゴシック" panose="020B0600070205080204" pitchFamily="34" charset="-128"/>
            </a:endParaRPr>
          </a:p>
          <a:p>
            <a:r>
              <a:rPr lang="en-US" altLang="en-US" sz="1200" dirty="0">
                <a:ea typeface="ＭＳ Ｐゴシック" panose="020B0600070205080204" pitchFamily="34" charset="-128"/>
              </a:rPr>
              <a:t>The</a:t>
            </a:r>
            <a:r>
              <a:rPr lang="en-US" altLang="en-US" sz="1200" baseline="0" dirty="0">
                <a:ea typeface="ＭＳ Ｐゴシック" panose="020B0600070205080204" pitchFamily="34" charset="-128"/>
              </a:rPr>
              <a:t> onus is on the defendant to prove in court the following….</a:t>
            </a:r>
            <a:endParaRPr lang="en-US" altLang="en-US" sz="1200" dirty="0">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15</a:t>
            </a:fld>
            <a:endParaRPr lang="en-GB" altLang="en-US"/>
          </a:p>
        </p:txBody>
      </p:sp>
    </p:spTree>
    <p:extLst>
      <p:ext uri="{BB962C8B-B14F-4D97-AF65-F5344CB8AC3E}">
        <p14:creationId xmlns:p14="http://schemas.microsoft.com/office/powerpoint/2010/main" val="29869837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200" dirty="0">
                <a:ea typeface="ＭＳ Ｐゴシック" panose="020B0600070205080204" pitchFamily="34" charset="-128"/>
              </a:rPr>
              <a:t>The first defence is based upon a person’s lack of knowledge of a fact, which the prosecution must prove to secure a conviction, e.g. unlawful possession.</a:t>
            </a:r>
          </a:p>
          <a:p>
            <a:pPr>
              <a:lnSpc>
                <a:spcPct val="100000"/>
              </a:lnSpc>
            </a:pPr>
            <a:endParaRPr lang="en-GB" altLang="en-US" sz="1200" dirty="0">
              <a:ea typeface="ＭＳ Ｐゴシック" panose="020B0600070205080204" pitchFamily="34" charset="-128"/>
            </a:endParaRPr>
          </a:p>
          <a:p>
            <a:pPr>
              <a:lnSpc>
                <a:spcPct val="100000"/>
              </a:lnSpc>
            </a:pPr>
            <a:r>
              <a:rPr lang="en-GB" altLang="en-US" sz="1200" b="1" dirty="0">
                <a:ea typeface="ＭＳ Ｐゴシック" panose="020B0600070205080204" pitchFamily="34" charset="-128"/>
              </a:rPr>
              <a:t>Example</a:t>
            </a:r>
          </a:p>
          <a:p>
            <a:pPr>
              <a:lnSpc>
                <a:spcPct val="100000"/>
              </a:lnSpc>
            </a:pPr>
            <a:r>
              <a:rPr lang="en-GB" altLang="en-US" sz="1200" dirty="0">
                <a:ea typeface="ＭＳ Ｐゴシック" panose="020B0600070205080204" pitchFamily="34" charset="-128"/>
              </a:rPr>
              <a:t>Two men are walking together in the street when a police constable approaches them.  One is carrying a small packet of cannabis and, to avoid being found in possession of it, he slips the packet into the other’s pocket without his knowledge.</a:t>
            </a:r>
          </a:p>
          <a:p>
            <a:pPr>
              <a:lnSpc>
                <a:spcPct val="100000"/>
              </a:lnSpc>
            </a:pPr>
            <a:r>
              <a:rPr lang="en-GB" altLang="en-US" sz="1200" dirty="0">
                <a:ea typeface="ＭＳ Ｐゴシック" panose="020B0600070205080204" pitchFamily="34" charset="-128"/>
              </a:rPr>
              <a:t>Would the other person be guilty?</a:t>
            </a:r>
          </a:p>
          <a:p>
            <a:pPr>
              <a:lnSpc>
                <a:spcPct val="100000"/>
              </a:lnSpc>
            </a:pPr>
            <a:r>
              <a:rPr lang="en-GB" altLang="en-US" sz="1200" dirty="0">
                <a:ea typeface="ＭＳ Ｐゴシック" panose="020B0600070205080204" pitchFamily="34" charset="-128"/>
              </a:rPr>
              <a:t>‘Knowledge’ is a fact the prosecution have to prove for an offence of unlawful possession.</a:t>
            </a:r>
          </a:p>
          <a:p>
            <a:pPr>
              <a:lnSpc>
                <a:spcPct val="100000"/>
              </a:lnSpc>
            </a:pPr>
            <a:r>
              <a:rPr lang="en-GB" altLang="en-US" sz="1200" dirty="0">
                <a:ea typeface="ＭＳ Ｐゴシック" panose="020B0600070205080204" pitchFamily="34" charset="-128"/>
              </a:rPr>
              <a:t>In this case the person </a:t>
            </a:r>
            <a:r>
              <a:rPr lang="en-GB" altLang="en-US" sz="1200" b="1" dirty="0">
                <a:ea typeface="ＭＳ Ｐゴシック" panose="020B0600070205080204" pitchFamily="34" charset="-128"/>
              </a:rPr>
              <a:t>would not </a:t>
            </a:r>
            <a:r>
              <a:rPr lang="en-GB" altLang="en-US" sz="1200" dirty="0">
                <a:ea typeface="ＭＳ Ｐゴシック" panose="020B0600070205080204" pitchFamily="34" charset="-128"/>
              </a:rPr>
              <a:t>be guilty.</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16</a:t>
            </a:fld>
            <a:endParaRPr lang="en-GB" altLang="en-US"/>
          </a:p>
        </p:txBody>
      </p:sp>
    </p:spTree>
    <p:extLst>
      <p:ext uri="{BB962C8B-B14F-4D97-AF65-F5344CB8AC3E}">
        <p14:creationId xmlns:p14="http://schemas.microsoft.com/office/powerpoint/2010/main" val="15940255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ea typeface="ＭＳ Ｐゴシック" panose="020B0600070205080204" pitchFamily="34" charset="-128"/>
              </a:rPr>
              <a:t>This second defence prevents defendants from claiming a ‘defence’ when what they thought was one type of controlled drug was in fact another, different controlled drug.</a:t>
            </a:r>
          </a:p>
          <a:p>
            <a:endParaRPr lang="en-GB" altLang="en-US" sz="1200" dirty="0">
              <a:ea typeface="ＭＳ Ｐゴシック" panose="020B0600070205080204" pitchFamily="34" charset="-128"/>
            </a:endParaRPr>
          </a:p>
          <a:p>
            <a:r>
              <a:rPr lang="en-GB" altLang="en-US" sz="1200" b="1" dirty="0">
                <a:ea typeface="ＭＳ Ｐゴシック" panose="020B0600070205080204" pitchFamily="34" charset="-128"/>
              </a:rPr>
              <a:t>Example</a:t>
            </a:r>
          </a:p>
          <a:p>
            <a:r>
              <a:rPr lang="en-GB" altLang="en-US" sz="1200" dirty="0">
                <a:ea typeface="ＭＳ Ｐゴシック" panose="020B0600070205080204" pitchFamily="34" charset="-128"/>
              </a:rPr>
              <a:t>A man gives his employee a packet to deliver, informing her it contains tobacco.</a:t>
            </a:r>
          </a:p>
          <a:p>
            <a:r>
              <a:rPr lang="en-GB" altLang="en-US" sz="1200" dirty="0">
                <a:ea typeface="ＭＳ Ｐゴシック" panose="020B0600070205080204" pitchFamily="34" charset="-128"/>
              </a:rPr>
              <a:t>The package is found to contain cannabis.</a:t>
            </a:r>
          </a:p>
          <a:p>
            <a:r>
              <a:rPr lang="en-GB" altLang="en-US" sz="1200" dirty="0">
                <a:ea typeface="ＭＳ Ｐゴシック" panose="020B0600070205080204" pitchFamily="34" charset="-128"/>
              </a:rPr>
              <a:t>The employee did not know it was cannabis, did not suspect it was and had no reason to suspect it; therefore she would not be guilty.</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If an offender purchased what she thought to be cocaine and forensic analysis revealed it to be heroin, would she be able to rely on this defence?</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The answer is NO.</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If she believed the substance to be a controlled drug, then it does not matter which type of controlled drug it turns out to be.</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17</a:t>
            </a:fld>
            <a:endParaRPr lang="en-GB" altLang="en-US"/>
          </a:p>
        </p:txBody>
      </p:sp>
    </p:spTree>
    <p:extLst>
      <p:ext uri="{BB962C8B-B14F-4D97-AF65-F5344CB8AC3E}">
        <p14:creationId xmlns:p14="http://schemas.microsoft.com/office/powerpoint/2010/main" val="21162110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ea typeface="ＭＳ Ｐゴシック" panose="020B0600070205080204" pitchFamily="34" charset="-128"/>
              </a:rPr>
              <a:t>These circumstances would be quite unusual, but registered drug users have been known to claim ignorance when in possession of a drug other than that which they are lawfully permitted to possess.</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A mistake by a dispensing chemist would be the only sort of example that might apply here,</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18</a:t>
            </a:fld>
            <a:endParaRPr lang="en-GB" altLang="en-US"/>
          </a:p>
        </p:txBody>
      </p:sp>
    </p:spTree>
    <p:extLst>
      <p:ext uri="{BB962C8B-B14F-4D97-AF65-F5344CB8AC3E}">
        <p14:creationId xmlns:p14="http://schemas.microsoft.com/office/powerpoint/2010/main" val="19519783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C99AA3-F29D-0C4D-A41E-959717912BC8}" type="slidenum">
              <a:rPr lang="en-US" smtClean="0"/>
              <a:t>19</a:t>
            </a:fld>
            <a:endParaRPr lang="en-US"/>
          </a:p>
        </p:txBody>
      </p:sp>
    </p:spTree>
    <p:extLst>
      <p:ext uri="{BB962C8B-B14F-4D97-AF65-F5344CB8AC3E}">
        <p14:creationId xmlns:p14="http://schemas.microsoft.com/office/powerpoint/2010/main" val="42076756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45A73-9A59-0BBB-063E-2976B228EA9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1D3A4BD-9250-E0FA-3BFE-FF4D402C5E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8C20FD5-EEF4-3B1D-D8CB-82789EA73714}"/>
              </a:ext>
            </a:extLst>
          </p:cNvPr>
          <p:cNvSpPr>
            <a:spLocks noGrp="1"/>
          </p:cNvSpPr>
          <p:nvPr>
            <p:ph type="dt" sz="half" idx="10"/>
          </p:nvPr>
        </p:nvSpPr>
        <p:spPr/>
        <p:txBody>
          <a:bodyPr/>
          <a:lstStyle/>
          <a:p>
            <a:fld id="{AB400633-E784-4F47-810A-4E19D097DA17}" type="datetimeFigureOut">
              <a:rPr lang="en-US" smtClean="0"/>
              <a:t>11/6/22</a:t>
            </a:fld>
            <a:endParaRPr lang="en-US"/>
          </a:p>
        </p:txBody>
      </p:sp>
      <p:sp>
        <p:nvSpPr>
          <p:cNvPr id="5" name="Footer Placeholder 4">
            <a:extLst>
              <a:ext uri="{FF2B5EF4-FFF2-40B4-BE49-F238E27FC236}">
                <a16:creationId xmlns:a16="http://schemas.microsoft.com/office/drawing/2014/main" id="{CD4D1211-ABC6-05BE-37AD-AAF9EFD0E9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F2C3D3-C513-385E-8919-D2B00FFC1D88}"/>
              </a:ext>
            </a:extLst>
          </p:cNvPr>
          <p:cNvSpPr>
            <a:spLocks noGrp="1"/>
          </p:cNvSpPr>
          <p:nvPr>
            <p:ph type="sldNum" sz="quarter" idx="12"/>
          </p:nvPr>
        </p:nvSpPr>
        <p:spPr/>
        <p:txBody>
          <a:bodyPr/>
          <a:lstStyle/>
          <a:p>
            <a:fld id="{87AC5F2B-8D4F-7D44-9943-A8EAAB9986F5}" type="slidenum">
              <a:rPr lang="en-US" smtClean="0"/>
              <a:t>‹#›</a:t>
            </a:fld>
            <a:endParaRPr lang="en-US"/>
          </a:p>
        </p:txBody>
      </p:sp>
    </p:spTree>
    <p:extLst>
      <p:ext uri="{BB962C8B-B14F-4D97-AF65-F5344CB8AC3E}">
        <p14:creationId xmlns:p14="http://schemas.microsoft.com/office/powerpoint/2010/main" val="2361010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B33BC-506E-A64B-617B-9B894968BA6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7A80C8F-E293-E52D-6C41-3D9F3CD770D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4FCC09B-5605-DB7A-104F-9F40DA80933C}"/>
              </a:ext>
            </a:extLst>
          </p:cNvPr>
          <p:cNvSpPr>
            <a:spLocks noGrp="1"/>
          </p:cNvSpPr>
          <p:nvPr>
            <p:ph type="dt" sz="half" idx="10"/>
          </p:nvPr>
        </p:nvSpPr>
        <p:spPr/>
        <p:txBody>
          <a:bodyPr/>
          <a:lstStyle/>
          <a:p>
            <a:fld id="{AB400633-E784-4F47-810A-4E19D097DA17}" type="datetimeFigureOut">
              <a:rPr lang="en-US" smtClean="0"/>
              <a:t>11/6/22</a:t>
            </a:fld>
            <a:endParaRPr lang="en-US"/>
          </a:p>
        </p:txBody>
      </p:sp>
      <p:sp>
        <p:nvSpPr>
          <p:cNvPr id="5" name="Footer Placeholder 4">
            <a:extLst>
              <a:ext uri="{FF2B5EF4-FFF2-40B4-BE49-F238E27FC236}">
                <a16:creationId xmlns:a16="http://schemas.microsoft.com/office/drawing/2014/main" id="{CE68F669-E070-5A37-74FF-083410CAC5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BC7A1E-A2F5-08FF-764D-984B4117857D}"/>
              </a:ext>
            </a:extLst>
          </p:cNvPr>
          <p:cNvSpPr>
            <a:spLocks noGrp="1"/>
          </p:cNvSpPr>
          <p:nvPr>
            <p:ph type="sldNum" sz="quarter" idx="12"/>
          </p:nvPr>
        </p:nvSpPr>
        <p:spPr/>
        <p:txBody>
          <a:bodyPr/>
          <a:lstStyle/>
          <a:p>
            <a:fld id="{87AC5F2B-8D4F-7D44-9943-A8EAAB9986F5}" type="slidenum">
              <a:rPr lang="en-US" smtClean="0"/>
              <a:t>‹#›</a:t>
            </a:fld>
            <a:endParaRPr lang="en-US"/>
          </a:p>
        </p:txBody>
      </p:sp>
    </p:spTree>
    <p:extLst>
      <p:ext uri="{BB962C8B-B14F-4D97-AF65-F5344CB8AC3E}">
        <p14:creationId xmlns:p14="http://schemas.microsoft.com/office/powerpoint/2010/main" val="2888598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43001-3D0E-AF20-A4FC-ACCB2A0ED64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59F000B-6ABE-195D-8D04-0B7EBF5B3C7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E102792-0E7D-C0F9-100E-52C81DF860C6}"/>
              </a:ext>
            </a:extLst>
          </p:cNvPr>
          <p:cNvSpPr>
            <a:spLocks noGrp="1"/>
          </p:cNvSpPr>
          <p:nvPr>
            <p:ph type="dt" sz="half" idx="10"/>
          </p:nvPr>
        </p:nvSpPr>
        <p:spPr/>
        <p:txBody>
          <a:bodyPr/>
          <a:lstStyle/>
          <a:p>
            <a:fld id="{AB400633-E784-4F47-810A-4E19D097DA17}" type="datetimeFigureOut">
              <a:rPr lang="en-US" smtClean="0"/>
              <a:t>11/6/22</a:t>
            </a:fld>
            <a:endParaRPr lang="en-US"/>
          </a:p>
        </p:txBody>
      </p:sp>
      <p:sp>
        <p:nvSpPr>
          <p:cNvPr id="5" name="Footer Placeholder 4">
            <a:extLst>
              <a:ext uri="{FF2B5EF4-FFF2-40B4-BE49-F238E27FC236}">
                <a16:creationId xmlns:a16="http://schemas.microsoft.com/office/drawing/2014/main" id="{6ABC8BFA-8BBB-C39D-9673-F5455BC99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6F21C2-2E35-8EC0-8BDA-3B8337366E54}"/>
              </a:ext>
            </a:extLst>
          </p:cNvPr>
          <p:cNvSpPr>
            <a:spLocks noGrp="1"/>
          </p:cNvSpPr>
          <p:nvPr>
            <p:ph type="sldNum" sz="quarter" idx="12"/>
          </p:nvPr>
        </p:nvSpPr>
        <p:spPr/>
        <p:txBody>
          <a:bodyPr/>
          <a:lstStyle/>
          <a:p>
            <a:fld id="{87AC5F2B-8D4F-7D44-9943-A8EAAB9986F5}" type="slidenum">
              <a:rPr lang="en-US" smtClean="0"/>
              <a:t>‹#›</a:t>
            </a:fld>
            <a:endParaRPr lang="en-US"/>
          </a:p>
        </p:txBody>
      </p:sp>
    </p:spTree>
    <p:extLst>
      <p:ext uri="{BB962C8B-B14F-4D97-AF65-F5344CB8AC3E}">
        <p14:creationId xmlns:p14="http://schemas.microsoft.com/office/powerpoint/2010/main" val="1518877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A068C-4466-C78D-BDD8-B4EF316912B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D4105C4-E1C1-7159-C8D4-E316C613286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9EDF479-8194-685F-AD78-32F74CBDDD3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FF65D6B-6DCE-4738-6C3D-7581373A23B6}"/>
              </a:ext>
            </a:extLst>
          </p:cNvPr>
          <p:cNvSpPr>
            <a:spLocks noGrp="1"/>
          </p:cNvSpPr>
          <p:nvPr>
            <p:ph type="dt" sz="half" idx="10"/>
          </p:nvPr>
        </p:nvSpPr>
        <p:spPr/>
        <p:txBody>
          <a:bodyPr/>
          <a:lstStyle/>
          <a:p>
            <a:fld id="{AB400633-E784-4F47-810A-4E19D097DA17}" type="datetimeFigureOut">
              <a:rPr lang="en-US" smtClean="0"/>
              <a:t>11/6/22</a:t>
            </a:fld>
            <a:endParaRPr lang="en-US"/>
          </a:p>
        </p:txBody>
      </p:sp>
      <p:sp>
        <p:nvSpPr>
          <p:cNvPr id="6" name="Footer Placeholder 5">
            <a:extLst>
              <a:ext uri="{FF2B5EF4-FFF2-40B4-BE49-F238E27FC236}">
                <a16:creationId xmlns:a16="http://schemas.microsoft.com/office/drawing/2014/main" id="{E5F292BA-92B9-0C81-EE1C-D04B614B56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7D3A90-14A3-B636-0AA5-B5DC7B0ACA88}"/>
              </a:ext>
            </a:extLst>
          </p:cNvPr>
          <p:cNvSpPr>
            <a:spLocks noGrp="1"/>
          </p:cNvSpPr>
          <p:nvPr>
            <p:ph type="sldNum" sz="quarter" idx="12"/>
          </p:nvPr>
        </p:nvSpPr>
        <p:spPr/>
        <p:txBody>
          <a:bodyPr/>
          <a:lstStyle/>
          <a:p>
            <a:fld id="{87AC5F2B-8D4F-7D44-9943-A8EAAB9986F5}" type="slidenum">
              <a:rPr lang="en-US" smtClean="0"/>
              <a:t>‹#›</a:t>
            </a:fld>
            <a:endParaRPr lang="en-US"/>
          </a:p>
        </p:txBody>
      </p:sp>
    </p:spTree>
    <p:extLst>
      <p:ext uri="{BB962C8B-B14F-4D97-AF65-F5344CB8AC3E}">
        <p14:creationId xmlns:p14="http://schemas.microsoft.com/office/powerpoint/2010/main" val="1951824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ED9F1-761A-5FCD-D6EA-F2DCCBC329D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D54347C-C613-117A-1132-FFB929D56E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C5FD52D-AFB2-A73E-2E8D-738EA5C8D80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9F1441E-8342-882F-4A86-7C1D1526B1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0CC2C32-12CA-81B3-F841-EAB6127D071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0796C8E-D8BB-527F-43EA-519B793CFB83}"/>
              </a:ext>
            </a:extLst>
          </p:cNvPr>
          <p:cNvSpPr>
            <a:spLocks noGrp="1"/>
          </p:cNvSpPr>
          <p:nvPr>
            <p:ph type="dt" sz="half" idx="10"/>
          </p:nvPr>
        </p:nvSpPr>
        <p:spPr/>
        <p:txBody>
          <a:bodyPr/>
          <a:lstStyle/>
          <a:p>
            <a:fld id="{AB400633-E784-4F47-810A-4E19D097DA17}" type="datetimeFigureOut">
              <a:rPr lang="en-US" smtClean="0"/>
              <a:t>11/6/22</a:t>
            </a:fld>
            <a:endParaRPr lang="en-US"/>
          </a:p>
        </p:txBody>
      </p:sp>
      <p:sp>
        <p:nvSpPr>
          <p:cNvPr id="8" name="Footer Placeholder 7">
            <a:extLst>
              <a:ext uri="{FF2B5EF4-FFF2-40B4-BE49-F238E27FC236}">
                <a16:creationId xmlns:a16="http://schemas.microsoft.com/office/drawing/2014/main" id="{F48487F3-8E9E-8B37-414E-4DB09D3EDC1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865A53E-184F-363B-C535-A168C20776E3}"/>
              </a:ext>
            </a:extLst>
          </p:cNvPr>
          <p:cNvSpPr>
            <a:spLocks noGrp="1"/>
          </p:cNvSpPr>
          <p:nvPr>
            <p:ph type="sldNum" sz="quarter" idx="12"/>
          </p:nvPr>
        </p:nvSpPr>
        <p:spPr/>
        <p:txBody>
          <a:bodyPr/>
          <a:lstStyle/>
          <a:p>
            <a:fld id="{87AC5F2B-8D4F-7D44-9943-A8EAAB9986F5}" type="slidenum">
              <a:rPr lang="en-US" smtClean="0"/>
              <a:t>‹#›</a:t>
            </a:fld>
            <a:endParaRPr lang="en-US"/>
          </a:p>
        </p:txBody>
      </p:sp>
    </p:spTree>
    <p:extLst>
      <p:ext uri="{BB962C8B-B14F-4D97-AF65-F5344CB8AC3E}">
        <p14:creationId xmlns:p14="http://schemas.microsoft.com/office/powerpoint/2010/main" val="1525737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4826F-E717-CCE6-1AD3-A0A3FF35C74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B1896D4-7B0B-2737-5F70-1419B3B4741B}"/>
              </a:ext>
            </a:extLst>
          </p:cNvPr>
          <p:cNvSpPr>
            <a:spLocks noGrp="1"/>
          </p:cNvSpPr>
          <p:nvPr>
            <p:ph type="dt" sz="half" idx="10"/>
          </p:nvPr>
        </p:nvSpPr>
        <p:spPr/>
        <p:txBody>
          <a:bodyPr/>
          <a:lstStyle/>
          <a:p>
            <a:fld id="{AB400633-E784-4F47-810A-4E19D097DA17}" type="datetimeFigureOut">
              <a:rPr lang="en-US" smtClean="0"/>
              <a:t>11/6/22</a:t>
            </a:fld>
            <a:endParaRPr lang="en-US"/>
          </a:p>
        </p:txBody>
      </p:sp>
      <p:sp>
        <p:nvSpPr>
          <p:cNvPr id="4" name="Footer Placeholder 3">
            <a:extLst>
              <a:ext uri="{FF2B5EF4-FFF2-40B4-BE49-F238E27FC236}">
                <a16:creationId xmlns:a16="http://schemas.microsoft.com/office/drawing/2014/main" id="{E292477F-5821-85A5-1129-7AD7EAB0861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09D1C-D669-254F-CFF3-40AE3EFFF4E5}"/>
              </a:ext>
            </a:extLst>
          </p:cNvPr>
          <p:cNvSpPr>
            <a:spLocks noGrp="1"/>
          </p:cNvSpPr>
          <p:nvPr>
            <p:ph type="sldNum" sz="quarter" idx="12"/>
          </p:nvPr>
        </p:nvSpPr>
        <p:spPr/>
        <p:txBody>
          <a:bodyPr/>
          <a:lstStyle/>
          <a:p>
            <a:fld id="{87AC5F2B-8D4F-7D44-9943-A8EAAB9986F5}" type="slidenum">
              <a:rPr lang="en-US" smtClean="0"/>
              <a:t>‹#›</a:t>
            </a:fld>
            <a:endParaRPr lang="en-US"/>
          </a:p>
        </p:txBody>
      </p:sp>
    </p:spTree>
    <p:extLst>
      <p:ext uri="{BB962C8B-B14F-4D97-AF65-F5344CB8AC3E}">
        <p14:creationId xmlns:p14="http://schemas.microsoft.com/office/powerpoint/2010/main" val="27420877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32D7AF-DD00-BFAC-2DD5-51189D66E8EA}"/>
              </a:ext>
            </a:extLst>
          </p:cNvPr>
          <p:cNvSpPr>
            <a:spLocks noGrp="1"/>
          </p:cNvSpPr>
          <p:nvPr>
            <p:ph type="dt" sz="half" idx="10"/>
          </p:nvPr>
        </p:nvSpPr>
        <p:spPr/>
        <p:txBody>
          <a:bodyPr/>
          <a:lstStyle/>
          <a:p>
            <a:fld id="{AB400633-E784-4F47-810A-4E19D097DA17}" type="datetimeFigureOut">
              <a:rPr lang="en-US" smtClean="0"/>
              <a:t>11/6/22</a:t>
            </a:fld>
            <a:endParaRPr lang="en-US"/>
          </a:p>
        </p:txBody>
      </p:sp>
      <p:sp>
        <p:nvSpPr>
          <p:cNvPr id="3" name="Footer Placeholder 2">
            <a:extLst>
              <a:ext uri="{FF2B5EF4-FFF2-40B4-BE49-F238E27FC236}">
                <a16:creationId xmlns:a16="http://schemas.microsoft.com/office/drawing/2014/main" id="{A3538902-7235-5797-04B8-848D4D31E91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B5B7314-D868-ECDC-9410-B69A35D3E2B3}"/>
              </a:ext>
            </a:extLst>
          </p:cNvPr>
          <p:cNvSpPr>
            <a:spLocks noGrp="1"/>
          </p:cNvSpPr>
          <p:nvPr>
            <p:ph type="sldNum" sz="quarter" idx="12"/>
          </p:nvPr>
        </p:nvSpPr>
        <p:spPr/>
        <p:txBody>
          <a:bodyPr/>
          <a:lstStyle/>
          <a:p>
            <a:fld id="{87AC5F2B-8D4F-7D44-9943-A8EAAB9986F5}" type="slidenum">
              <a:rPr lang="en-US" smtClean="0"/>
              <a:t>‹#›</a:t>
            </a:fld>
            <a:endParaRPr lang="en-US"/>
          </a:p>
        </p:txBody>
      </p:sp>
    </p:spTree>
    <p:extLst>
      <p:ext uri="{BB962C8B-B14F-4D97-AF65-F5344CB8AC3E}">
        <p14:creationId xmlns:p14="http://schemas.microsoft.com/office/powerpoint/2010/main" val="2227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75948-921E-40CD-2E25-E2E0118A50D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86B323F-F33F-4EA9-ED5B-075413DFAC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9B1B5B8-B6F3-E2D6-A4F1-A813D738B3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387787-BFCF-11A4-2496-B7DE0D06558E}"/>
              </a:ext>
            </a:extLst>
          </p:cNvPr>
          <p:cNvSpPr>
            <a:spLocks noGrp="1"/>
          </p:cNvSpPr>
          <p:nvPr>
            <p:ph type="dt" sz="half" idx="10"/>
          </p:nvPr>
        </p:nvSpPr>
        <p:spPr/>
        <p:txBody>
          <a:bodyPr/>
          <a:lstStyle/>
          <a:p>
            <a:fld id="{AB400633-E784-4F47-810A-4E19D097DA17}" type="datetimeFigureOut">
              <a:rPr lang="en-US" smtClean="0"/>
              <a:t>11/6/22</a:t>
            </a:fld>
            <a:endParaRPr lang="en-US"/>
          </a:p>
        </p:txBody>
      </p:sp>
      <p:sp>
        <p:nvSpPr>
          <p:cNvPr id="6" name="Footer Placeholder 5">
            <a:extLst>
              <a:ext uri="{FF2B5EF4-FFF2-40B4-BE49-F238E27FC236}">
                <a16:creationId xmlns:a16="http://schemas.microsoft.com/office/drawing/2014/main" id="{016FEBFE-352E-92AB-43EF-B1CE896E5A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64115F-D9D8-9686-9326-3F3C790643AE}"/>
              </a:ext>
            </a:extLst>
          </p:cNvPr>
          <p:cNvSpPr>
            <a:spLocks noGrp="1"/>
          </p:cNvSpPr>
          <p:nvPr>
            <p:ph type="sldNum" sz="quarter" idx="12"/>
          </p:nvPr>
        </p:nvSpPr>
        <p:spPr/>
        <p:txBody>
          <a:bodyPr/>
          <a:lstStyle/>
          <a:p>
            <a:fld id="{87AC5F2B-8D4F-7D44-9943-A8EAAB9986F5}" type="slidenum">
              <a:rPr lang="en-US" smtClean="0"/>
              <a:t>‹#›</a:t>
            </a:fld>
            <a:endParaRPr lang="en-US"/>
          </a:p>
        </p:txBody>
      </p:sp>
    </p:spTree>
    <p:extLst>
      <p:ext uri="{BB962C8B-B14F-4D97-AF65-F5344CB8AC3E}">
        <p14:creationId xmlns:p14="http://schemas.microsoft.com/office/powerpoint/2010/main" val="2439370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26874-FFC8-B0B2-470F-0AD6BD6A806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BB51065-0484-567F-0EDC-B4CE543968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34C363E-2E50-A4FD-E346-34F1E227B8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3F12072-0228-2DDF-0D82-7630FA5F89C1}"/>
              </a:ext>
            </a:extLst>
          </p:cNvPr>
          <p:cNvSpPr>
            <a:spLocks noGrp="1"/>
          </p:cNvSpPr>
          <p:nvPr>
            <p:ph type="dt" sz="half" idx="10"/>
          </p:nvPr>
        </p:nvSpPr>
        <p:spPr/>
        <p:txBody>
          <a:bodyPr/>
          <a:lstStyle/>
          <a:p>
            <a:fld id="{AB400633-E784-4F47-810A-4E19D097DA17}" type="datetimeFigureOut">
              <a:rPr lang="en-US" smtClean="0"/>
              <a:t>11/6/22</a:t>
            </a:fld>
            <a:endParaRPr lang="en-US"/>
          </a:p>
        </p:txBody>
      </p:sp>
      <p:sp>
        <p:nvSpPr>
          <p:cNvPr id="6" name="Footer Placeholder 5">
            <a:extLst>
              <a:ext uri="{FF2B5EF4-FFF2-40B4-BE49-F238E27FC236}">
                <a16:creationId xmlns:a16="http://schemas.microsoft.com/office/drawing/2014/main" id="{9C7544EA-39A5-C3A8-179E-8E7E9F1ED3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6C7D19-6CBF-3EA2-108C-15155F1FABA9}"/>
              </a:ext>
            </a:extLst>
          </p:cNvPr>
          <p:cNvSpPr>
            <a:spLocks noGrp="1"/>
          </p:cNvSpPr>
          <p:nvPr>
            <p:ph type="sldNum" sz="quarter" idx="12"/>
          </p:nvPr>
        </p:nvSpPr>
        <p:spPr/>
        <p:txBody>
          <a:bodyPr/>
          <a:lstStyle/>
          <a:p>
            <a:fld id="{87AC5F2B-8D4F-7D44-9943-A8EAAB9986F5}" type="slidenum">
              <a:rPr lang="en-US" smtClean="0"/>
              <a:t>‹#›</a:t>
            </a:fld>
            <a:endParaRPr lang="en-US"/>
          </a:p>
        </p:txBody>
      </p:sp>
    </p:spTree>
    <p:extLst>
      <p:ext uri="{BB962C8B-B14F-4D97-AF65-F5344CB8AC3E}">
        <p14:creationId xmlns:p14="http://schemas.microsoft.com/office/powerpoint/2010/main" val="181990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C1502-57D5-22E1-721F-6D3DD4B5777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99302A3-5AF8-201B-240E-895B6AEB6CD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3FAFD27-6D69-03A7-4ABD-B19951EB52B8}"/>
              </a:ext>
            </a:extLst>
          </p:cNvPr>
          <p:cNvSpPr>
            <a:spLocks noGrp="1"/>
          </p:cNvSpPr>
          <p:nvPr>
            <p:ph type="dt" sz="half" idx="10"/>
          </p:nvPr>
        </p:nvSpPr>
        <p:spPr/>
        <p:txBody>
          <a:bodyPr/>
          <a:lstStyle/>
          <a:p>
            <a:fld id="{AB400633-E784-4F47-810A-4E19D097DA17}" type="datetimeFigureOut">
              <a:rPr lang="en-US" smtClean="0"/>
              <a:t>11/6/22</a:t>
            </a:fld>
            <a:endParaRPr lang="en-US"/>
          </a:p>
        </p:txBody>
      </p:sp>
      <p:sp>
        <p:nvSpPr>
          <p:cNvPr id="5" name="Footer Placeholder 4">
            <a:extLst>
              <a:ext uri="{FF2B5EF4-FFF2-40B4-BE49-F238E27FC236}">
                <a16:creationId xmlns:a16="http://schemas.microsoft.com/office/drawing/2014/main" id="{6B9EBD98-1A10-F926-46D4-0593D37B01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E8E967-BC81-8C8B-E421-3A2631BC9CFF}"/>
              </a:ext>
            </a:extLst>
          </p:cNvPr>
          <p:cNvSpPr>
            <a:spLocks noGrp="1"/>
          </p:cNvSpPr>
          <p:nvPr>
            <p:ph type="sldNum" sz="quarter" idx="12"/>
          </p:nvPr>
        </p:nvSpPr>
        <p:spPr/>
        <p:txBody>
          <a:bodyPr/>
          <a:lstStyle/>
          <a:p>
            <a:fld id="{87AC5F2B-8D4F-7D44-9943-A8EAAB9986F5}" type="slidenum">
              <a:rPr lang="en-US" smtClean="0"/>
              <a:t>‹#›</a:t>
            </a:fld>
            <a:endParaRPr lang="en-US"/>
          </a:p>
        </p:txBody>
      </p:sp>
    </p:spTree>
    <p:extLst>
      <p:ext uri="{BB962C8B-B14F-4D97-AF65-F5344CB8AC3E}">
        <p14:creationId xmlns:p14="http://schemas.microsoft.com/office/powerpoint/2010/main" val="3886164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347DF4-E8F2-F91D-D192-5C9698F3556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27EAB82-0BC9-06B9-99B1-003877A76FA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78A4F7-E15D-BD23-779D-A378881D3AC2}"/>
              </a:ext>
            </a:extLst>
          </p:cNvPr>
          <p:cNvSpPr>
            <a:spLocks noGrp="1"/>
          </p:cNvSpPr>
          <p:nvPr>
            <p:ph type="dt" sz="half" idx="10"/>
          </p:nvPr>
        </p:nvSpPr>
        <p:spPr/>
        <p:txBody>
          <a:bodyPr/>
          <a:lstStyle/>
          <a:p>
            <a:fld id="{AB400633-E784-4F47-810A-4E19D097DA17}" type="datetimeFigureOut">
              <a:rPr lang="en-US" smtClean="0"/>
              <a:t>11/6/22</a:t>
            </a:fld>
            <a:endParaRPr lang="en-US"/>
          </a:p>
        </p:txBody>
      </p:sp>
      <p:sp>
        <p:nvSpPr>
          <p:cNvPr id="5" name="Footer Placeholder 4">
            <a:extLst>
              <a:ext uri="{FF2B5EF4-FFF2-40B4-BE49-F238E27FC236}">
                <a16:creationId xmlns:a16="http://schemas.microsoft.com/office/drawing/2014/main" id="{46E0598A-B142-F269-D775-240F0B262F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706F33-7D92-660B-1ADF-BBA8F78C468D}"/>
              </a:ext>
            </a:extLst>
          </p:cNvPr>
          <p:cNvSpPr>
            <a:spLocks noGrp="1"/>
          </p:cNvSpPr>
          <p:nvPr>
            <p:ph type="sldNum" sz="quarter" idx="12"/>
          </p:nvPr>
        </p:nvSpPr>
        <p:spPr/>
        <p:txBody>
          <a:bodyPr/>
          <a:lstStyle/>
          <a:p>
            <a:fld id="{87AC5F2B-8D4F-7D44-9943-A8EAAB9986F5}" type="slidenum">
              <a:rPr lang="en-US" smtClean="0"/>
              <a:t>‹#›</a:t>
            </a:fld>
            <a:endParaRPr lang="en-US"/>
          </a:p>
        </p:txBody>
      </p:sp>
    </p:spTree>
    <p:extLst>
      <p:ext uri="{BB962C8B-B14F-4D97-AF65-F5344CB8AC3E}">
        <p14:creationId xmlns:p14="http://schemas.microsoft.com/office/powerpoint/2010/main" val="1212269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FBC4D9-4557-26A7-31B2-56D6099D56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1FF8911-E93D-6DC2-C0EB-73C913A445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1E45DB0-9853-F37B-A589-7EBEFDA069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400633-E784-4F47-810A-4E19D097DA17}" type="datetimeFigureOut">
              <a:rPr lang="en-US" smtClean="0"/>
              <a:t>11/6/22</a:t>
            </a:fld>
            <a:endParaRPr lang="en-US"/>
          </a:p>
        </p:txBody>
      </p:sp>
      <p:sp>
        <p:nvSpPr>
          <p:cNvPr id="5" name="Footer Placeholder 4">
            <a:extLst>
              <a:ext uri="{FF2B5EF4-FFF2-40B4-BE49-F238E27FC236}">
                <a16:creationId xmlns:a16="http://schemas.microsoft.com/office/drawing/2014/main" id="{E6DCCE80-F878-D2A4-03B2-73F67376D2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D7EEA24-297F-92C5-DF70-9CCBEAC55F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AC5F2B-8D4F-7D44-9943-A8EAAB9986F5}" type="slidenum">
              <a:rPr lang="en-US" smtClean="0"/>
              <a:t>‹#›</a:t>
            </a:fld>
            <a:endParaRPr lang="en-US"/>
          </a:p>
        </p:txBody>
      </p:sp>
    </p:spTree>
    <p:extLst>
      <p:ext uri="{BB962C8B-B14F-4D97-AF65-F5344CB8AC3E}">
        <p14:creationId xmlns:p14="http://schemas.microsoft.com/office/powerpoint/2010/main" val="10798274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jpe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3.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9.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13.jpe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14.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5.jpe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8" Type="http://schemas.openxmlformats.org/officeDocument/2006/relationships/audio" Target="../media/media12.m4a"/><Relationship Id="rId13" Type="http://schemas.openxmlformats.org/officeDocument/2006/relationships/image" Target="../media/image3.png"/><Relationship Id="rId3" Type="http://schemas.microsoft.com/office/2007/relationships/media" Target="../media/media10.m4a"/><Relationship Id="rId7" Type="http://schemas.microsoft.com/office/2007/relationships/media" Target="../media/media12.m4a"/><Relationship Id="rId12" Type="http://schemas.openxmlformats.org/officeDocument/2006/relationships/image" Target="../media/image17.jpe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audio" Target="../media/media11.m4a"/><Relationship Id="rId11" Type="http://schemas.openxmlformats.org/officeDocument/2006/relationships/image" Target="../media/image16.jpeg"/><Relationship Id="rId5" Type="http://schemas.microsoft.com/office/2007/relationships/media" Target="../media/media11.m4a"/><Relationship Id="rId10" Type="http://schemas.openxmlformats.org/officeDocument/2006/relationships/notesSlide" Target="../notesSlides/notesSlide8.xml"/><Relationship Id="rId4" Type="http://schemas.openxmlformats.org/officeDocument/2006/relationships/audio" Target="../media/media10.m4a"/><Relationship Id="rId9"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slideLayout" Target="../slideLayouts/slideLayout7.xml"/><Relationship Id="rId7" Type="http://schemas.openxmlformats.org/officeDocument/2006/relationships/diagramData" Target="../diagrams/data1.xml"/><Relationship Id="rId12" Type="http://schemas.openxmlformats.org/officeDocument/2006/relationships/image" Target="../media/image3.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9.jpeg"/><Relationship Id="rId11" Type="http://schemas.microsoft.com/office/2007/relationships/diagramDrawing" Target="../diagrams/drawing1.xml"/><Relationship Id="rId5" Type="http://schemas.openxmlformats.org/officeDocument/2006/relationships/image" Target="../media/image18.jpeg"/><Relationship Id="rId10" Type="http://schemas.openxmlformats.org/officeDocument/2006/relationships/diagramColors" Target="../diagrams/colors1.xml"/><Relationship Id="rId4" Type="http://schemas.openxmlformats.org/officeDocument/2006/relationships/notesSlide" Target="../notesSlides/notesSlide9.xml"/><Relationship Id="rId9"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7.xml"/><Relationship Id="rId7" Type="http://schemas.openxmlformats.org/officeDocument/2006/relationships/diagramQuickStyle" Target="../diagrams/quickStyle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2.xml"/><Relationship Id="rId11" Type="http://schemas.openxmlformats.org/officeDocument/2006/relationships/image" Target="../media/image3.png"/><Relationship Id="rId5" Type="http://schemas.openxmlformats.org/officeDocument/2006/relationships/diagramData" Target="../diagrams/data2.xml"/><Relationship Id="rId10" Type="http://schemas.openxmlformats.org/officeDocument/2006/relationships/image" Target="../media/image20.jpeg"/><Relationship Id="rId4" Type="http://schemas.openxmlformats.org/officeDocument/2006/relationships/notesSlide" Target="../notesSlides/notesSlide10.xml"/><Relationship Id="rId9" Type="http://schemas.microsoft.com/office/2007/relationships/diagramDrawing" Target="../diagrams/drawing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png"/><Relationship Id="rId5" Type="http://schemas.openxmlformats.org/officeDocument/2006/relationships/image" Target="../media/image21.jpe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png"/><Relationship Id="rId5" Type="http://schemas.openxmlformats.org/officeDocument/2006/relationships/image" Target="../media/image22.jpe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3.png"/><Relationship Id="rId5" Type="http://schemas.openxmlformats.org/officeDocument/2006/relationships/image" Target="../media/image23.jpe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5.jpeg"/><Relationship Id="rId5" Type="http://schemas.openxmlformats.org/officeDocument/2006/relationships/image" Target="../media/image24.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3.png"/><Relationship Id="rId5" Type="http://schemas.openxmlformats.org/officeDocument/2006/relationships/image" Target="../media/image26.jpe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3.png"/><Relationship Id="rId5" Type="http://schemas.openxmlformats.org/officeDocument/2006/relationships/image" Target="../media/image27.jpe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3.png"/><Relationship Id="rId5" Type="http://schemas.openxmlformats.org/officeDocument/2006/relationships/image" Target="../media/image28.jpe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slideLayout" Target="../slideLayouts/slideLayout2.xml"/><Relationship Id="rId7" Type="http://schemas.openxmlformats.org/officeDocument/2006/relationships/image" Target="../media/image31.jpeg"/><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30.jpeg"/><Relationship Id="rId5" Type="http://schemas.openxmlformats.org/officeDocument/2006/relationships/image" Target="../media/image29.png"/><Relationship Id="rId4" Type="http://schemas.openxmlformats.org/officeDocument/2006/relationships/notesSlide" Target="../notesSlides/notesSlide18.xml"/><Relationship Id="rId9"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Top 10 Most Dangerous Drugs | Delamere">
            <a:extLst>
              <a:ext uri="{FF2B5EF4-FFF2-40B4-BE49-F238E27FC236}">
                <a16:creationId xmlns:a16="http://schemas.microsoft.com/office/drawing/2014/main" id="{D1B28E14-6E7E-86DA-5627-D794E44D66BE}"/>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t="13982" r="1" b="13647"/>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arning Vectors &amp; Illustrations for Free Download | Freepik">
            <a:extLst>
              <a:ext uri="{FF2B5EF4-FFF2-40B4-BE49-F238E27FC236}">
                <a16:creationId xmlns:a16="http://schemas.microsoft.com/office/drawing/2014/main" id="{8B7E3828-2964-8BAA-FF70-34FA4A6BE82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8512" r="1" b="19041"/>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897ABF-6B60-D1E8-D40C-0AE12EFA601B}"/>
              </a:ext>
            </a:extLst>
          </p:cNvPr>
          <p:cNvSpPr>
            <a:spLocks noGrp="1"/>
          </p:cNvSpPr>
          <p:nvPr>
            <p:ph type="ctrTitle"/>
          </p:nvPr>
        </p:nvSpPr>
        <p:spPr>
          <a:xfrm>
            <a:off x="838200" y="1115219"/>
            <a:ext cx="5395912" cy="2387600"/>
          </a:xfrm>
        </p:spPr>
        <p:txBody>
          <a:bodyPr>
            <a:normAutofit/>
          </a:bodyPr>
          <a:lstStyle/>
          <a:p>
            <a:pPr algn="l"/>
            <a:r>
              <a:rPr lang="en-US" sz="5000">
                <a:solidFill>
                  <a:schemeClr val="bg1"/>
                </a:solidFill>
              </a:rPr>
              <a:t>BMPL4010 Response Policing </a:t>
            </a:r>
          </a:p>
        </p:txBody>
      </p:sp>
      <p:sp>
        <p:nvSpPr>
          <p:cNvPr id="3" name="Subtitle 2">
            <a:extLst>
              <a:ext uri="{FF2B5EF4-FFF2-40B4-BE49-F238E27FC236}">
                <a16:creationId xmlns:a16="http://schemas.microsoft.com/office/drawing/2014/main" id="{20616FEA-90A8-3D1F-D49F-57486C19D2F2}"/>
              </a:ext>
            </a:extLst>
          </p:cNvPr>
          <p:cNvSpPr>
            <a:spLocks noGrp="1"/>
          </p:cNvSpPr>
          <p:nvPr>
            <p:ph type="subTitle" idx="1"/>
          </p:nvPr>
        </p:nvSpPr>
        <p:spPr>
          <a:xfrm>
            <a:off x="838200" y="3902075"/>
            <a:ext cx="5395912" cy="1655762"/>
          </a:xfrm>
        </p:spPr>
        <p:txBody>
          <a:bodyPr>
            <a:normAutofit/>
          </a:bodyPr>
          <a:lstStyle/>
          <a:p>
            <a:pPr algn="l"/>
            <a:r>
              <a:rPr lang="en-US" sz="2000" dirty="0">
                <a:solidFill>
                  <a:schemeClr val="bg1"/>
                </a:solidFill>
              </a:rPr>
              <a:t>Lecture 3: Misuse of Drugs Act 1971 </a:t>
            </a:r>
          </a:p>
        </p:txBody>
      </p:sp>
      <p:cxnSp>
        <p:nvCxnSpPr>
          <p:cNvPr id="1037" name="Straight Connector 1036">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6" name="Audio Recording 12 Oct 2022 at 19:44:04" descr="Audio Recording 12 Oct 2022 at 19:44:04">
            <a:hlinkClick r:id="" action="ppaction://media"/>
            <a:extLst>
              <a:ext uri="{FF2B5EF4-FFF2-40B4-BE49-F238E27FC236}">
                <a16:creationId xmlns:a16="http://schemas.microsoft.com/office/drawing/2014/main" id="{3BA5DBD5-6D64-DCD1-E817-D78255D0F1C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14500" y="488153"/>
            <a:ext cx="812800" cy="812800"/>
          </a:xfrm>
          <a:prstGeom prst="rect">
            <a:avLst/>
          </a:prstGeom>
          <a:solidFill>
            <a:schemeClr val="accent2"/>
          </a:solidFill>
        </p:spPr>
      </p:pic>
    </p:spTree>
    <p:extLst>
      <p:ext uri="{BB962C8B-B14F-4D97-AF65-F5344CB8AC3E}">
        <p14:creationId xmlns:p14="http://schemas.microsoft.com/office/powerpoint/2010/main" val="2574617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611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6"/>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5A4401-844D-1EBD-A8FB-1123476346CF}"/>
              </a:ext>
            </a:extLst>
          </p:cNvPr>
          <p:cNvSpPr>
            <a:spLocks noGrp="1"/>
          </p:cNvSpPr>
          <p:nvPr>
            <p:ph type="title"/>
          </p:nvPr>
        </p:nvSpPr>
        <p:spPr>
          <a:xfrm>
            <a:off x="838200" y="1641752"/>
            <a:ext cx="4391024" cy="1323439"/>
          </a:xfrm>
        </p:spPr>
        <p:txBody>
          <a:bodyPr anchor="t">
            <a:normAutofit/>
          </a:bodyPr>
          <a:lstStyle/>
          <a:p>
            <a:r>
              <a:rPr lang="en-US" sz="3700">
                <a:solidFill>
                  <a:schemeClr val="bg1"/>
                </a:solidFill>
              </a:rPr>
              <a:t>Learning Outcomes of Lecture &amp; Workshop </a:t>
            </a:r>
          </a:p>
        </p:txBody>
      </p:sp>
      <p:sp>
        <p:nvSpPr>
          <p:cNvPr id="3" name="Content Placeholder 2">
            <a:extLst>
              <a:ext uri="{FF2B5EF4-FFF2-40B4-BE49-F238E27FC236}">
                <a16:creationId xmlns:a16="http://schemas.microsoft.com/office/drawing/2014/main" id="{06D4E83D-7B1D-3DE2-3F11-D02C3A355400}"/>
              </a:ext>
            </a:extLst>
          </p:cNvPr>
          <p:cNvSpPr>
            <a:spLocks noGrp="1"/>
          </p:cNvSpPr>
          <p:nvPr>
            <p:ph idx="1"/>
          </p:nvPr>
        </p:nvSpPr>
        <p:spPr>
          <a:xfrm>
            <a:off x="838200" y="3146400"/>
            <a:ext cx="4391024" cy="2862288"/>
          </a:xfrm>
        </p:spPr>
        <p:txBody>
          <a:bodyPr>
            <a:normAutofit/>
          </a:bodyPr>
          <a:lstStyle/>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300" b="0" i="0" u="none" strike="noStrike" kern="1200" cap="none" spc="0" normalizeH="0" baseline="0" noProof="0" dirty="0">
                <a:ln>
                  <a:noFill/>
                </a:ln>
                <a:solidFill>
                  <a:schemeClr val="bg1">
                    <a:alpha val="80000"/>
                  </a:schemeClr>
                </a:solidFill>
                <a:effectLst/>
                <a:uLnTx/>
                <a:uFillTx/>
                <a:latin typeface="Arial" pitchFamily="34" charset="0"/>
                <a:ea typeface="ＭＳ Ｐゴシック" pitchFamily="-112" charset="-128"/>
                <a:cs typeface="ＭＳ Ｐゴシック" pitchFamily="-112" charset="-128"/>
              </a:rPr>
              <a:t>Identify different controlled drugs and categorise the drugs as Class A, Class B or Class C in accordance with the Misuse of Drugs Act. </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300" b="0" i="0" u="none" strike="noStrike" kern="1200" cap="none" spc="0" normalizeH="0" baseline="0" noProof="0" dirty="0">
                <a:ln>
                  <a:noFill/>
                </a:ln>
                <a:solidFill>
                  <a:schemeClr val="bg1">
                    <a:alpha val="80000"/>
                  </a:schemeClr>
                </a:solidFill>
                <a:effectLst/>
                <a:uLnTx/>
                <a:uFillTx/>
                <a:latin typeface="Arial" pitchFamily="34" charset="0"/>
                <a:ea typeface="ＭＳ Ｐゴシック" pitchFamily="-112" charset="-128"/>
                <a:cs typeface="ＭＳ Ｐゴシック" pitchFamily="-112" charset="-128"/>
              </a:rPr>
              <a:t>Describe the points to prove for the offence of possession of a controlled drug (S5 Misuse of Drugs Act). </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300" b="0" i="0" u="none" strike="noStrike" kern="1200" cap="none" spc="0" normalizeH="0" baseline="0" noProof="0" dirty="0">
                <a:ln>
                  <a:noFill/>
                </a:ln>
                <a:solidFill>
                  <a:schemeClr val="bg1">
                    <a:alpha val="80000"/>
                  </a:schemeClr>
                </a:solidFill>
                <a:effectLst/>
                <a:uLnTx/>
                <a:uFillTx/>
                <a:latin typeface="Arial" pitchFamily="34" charset="0"/>
                <a:ea typeface="ＭＳ Ｐゴシック" pitchFamily="-112" charset="-128"/>
                <a:cs typeface="ＭＳ Ｐゴシック" pitchFamily="-112" charset="-128"/>
              </a:rPr>
              <a:t>Explain the offence of Supplying a Controlled Drug contrary to Section 4 Misuse of Drugs Act 1971. </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300" b="0" i="0" u="none" strike="noStrike" kern="1200" cap="none" spc="0" normalizeH="0" baseline="0" noProof="0" dirty="0">
                <a:ln>
                  <a:noFill/>
                </a:ln>
                <a:solidFill>
                  <a:schemeClr val="bg1">
                    <a:alpha val="80000"/>
                  </a:schemeClr>
                </a:solidFill>
                <a:effectLst/>
                <a:uLnTx/>
                <a:uFillTx/>
                <a:latin typeface="Arial" pitchFamily="34" charset="0"/>
                <a:ea typeface="ＭＳ Ｐゴシック" pitchFamily="-112" charset="-128"/>
                <a:cs typeface="ＭＳ Ｐゴシック" pitchFamily="-112" charset="-128"/>
              </a:rPr>
              <a:t>Demonstrate how to  deal with Cannabis-related incidents</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300" b="0" i="0" u="none" strike="noStrike" kern="1200" cap="none" spc="0" normalizeH="0" baseline="0" noProof="0" dirty="0">
                <a:ln>
                  <a:noFill/>
                </a:ln>
                <a:solidFill>
                  <a:schemeClr val="bg1">
                    <a:alpha val="80000"/>
                  </a:schemeClr>
                </a:solidFill>
                <a:effectLst/>
                <a:uLnTx/>
                <a:uFillTx/>
                <a:latin typeface="Arial" pitchFamily="34" charset="0"/>
                <a:ea typeface="ＭＳ Ｐゴシック" pitchFamily="-112" charset="-128"/>
                <a:cs typeface="ＭＳ Ｐゴシック" pitchFamily="-112" charset="-128"/>
              </a:rPr>
              <a:t>Apply knowledge of legislation to explain when a person has committed a drug related offence.  </a:t>
            </a:r>
          </a:p>
          <a:p>
            <a:endParaRPr lang="en-US" sz="1300" dirty="0">
              <a:solidFill>
                <a:schemeClr val="bg1">
                  <a:alpha val="80000"/>
                </a:schemeClr>
              </a:solidFill>
            </a:endParaRPr>
          </a:p>
        </p:txBody>
      </p:sp>
      <p:pic>
        <p:nvPicPr>
          <p:cNvPr id="2050" name="Picture 2" descr="Supplying drugs or possessing drugs with intent to supply - the law - VHS  Fletchers Solicitors">
            <a:extLst>
              <a:ext uri="{FF2B5EF4-FFF2-40B4-BE49-F238E27FC236}">
                <a16:creationId xmlns:a16="http://schemas.microsoft.com/office/drawing/2014/main" id="{99551D2D-B381-A576-5F51-B3B628EAFA3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63" r="22268" b="1"/>
          <a:stretch/>
        </p:blipFill>
        <p:spPr bwMode="auto">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grpSp>
        <p:nvGrpSpPr>
          <p:cNvPr id="2057" name="Group 2056">
            <a:extLst>
              <a:ext uri="{FF2B5EF4-FFF2-40B4-BE49-F238E27FC236}">
                <a16:creationId xmlns:a16="http://schemas.microsoft.com/office/drawing/2014/main" id="{23705FF7-CAB4-430F-A07B-AF2245F17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2058" name="Freeform: Shape 2057">
              <a:extLst>
                <a:ext uri="{FF2B5EF4-FFF2-40B4-BE49-F238E27FC236}">
                  <a16:creationId xmlns:a16="http://schemas.microsoft.com/office/drawing/2014/main" id="{6BFFE2ED-DBB9-4090-905D-1939650F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9" name="Freeform: Shape 2058">
              <a:extLst>
                <a:ext uri="{FF2B5EF4-FFF2-40B4-BE49-F238E27FC236}">
                  <a16:creationId xmlns:a16="http://schemas.microsoft.com/office/drawing/2014/main" id="{E4D1EC16-E672-4366-A091-73675BE54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6">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Audio Recording 12 Oct 2022 at 19:47:43" descr="Audio Recording 12 Oct 2022 at 19:47:43">
            <a:hlinkClick r:id="" action="ppaction://media"/>
            <a:extLst>
              <a:ext uri="{FF2B5EF4-FFF2-40B4-BE49-F238E27FC236}">
                <a16:creationId xmlns:a16="http://schemas.microsoft.com/office/drawing/2014/main" id="{948CBAB5-CEF9-1A10-CA9F-67A1738FFC4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387600" y="442912"/>
            <a:ext cx="812800" cy="812800"/>
          </a:xfrm>
          <a:prstGeom prst="rect">
            <a:avLst/>
          </a:prstGeom>
          <a:solidFill>
            <a:schemeClr val="accent2"/>
          </a:solidFill>
        </p:spPr>
      </p:pic>
    </p:spTree>
    <p:extLst>
      <p:ext uri="{BB962C8B-B14F-4D97-AF65-F5344CB8AC3E}">
        <p14:creationId xmlns:p14="http://schemas.microsoft.com/office/powerpoint/2010/main" val="929159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04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gnifying glass on clear background">
            <a:extLst>
              <a:ext uri="{FF2B5EF4-FFF2-40B4-BE49-F238E27FC236}">
                <a16:creationId xmlns:a16="http://schemas.microsoft.com/office/drawing/2014/main" id="{DCC12A50-1327-406D-A938-517AE48A2D1B}"/>
              </a:ext>
            </a:extLst>
          </p:cNvPr>
          <p:cNvPicPr>
            <a:picLocks noChangeAspect="1"/>
          </p:cNvPicPr>
          <p:nvPr/>
        </p:nvPicPr>
        <p:blipFill rotWithShape="1">
          <a:blip r:embed="rId4">
            <a:alphaModFix amt="40000"/>
          </a:blip>
          <a:srcRect l="11793" r="1" b="1"/>
          <a:stretch/>
        </p:blipFill>
        <p:spPr>
          <a:xfrm>
            <a:off x="3132160" y="1021"/>
            <a:ext cx="9059839" cy="6855958"/>
          </a:xfrm>
          <a:prstGeom prst="rect">
            <a:avLst/>
          </a:prstGeom>
        </p:spPr>
      </p:pic>
      <p:sp>
        <p:nvSpPr>
          <p:cNvPr id="2" name="Title 1">
            <a:extLst>
              <a:ext uri="{FF2B5EF4-FFF2-40B4-BE49-F238E27FC236}">
                <a16:creationId xmlns:a16="http://schemas.microsoft.com/office/drawing/2014/main" id="{1A51AD96-3115-C347-B1CB-04833413CA94}"/>
              </a:ext>
            </a:extLst>
          </p:cNvPr>
          <p:cNvSpPr>
            <a:spLocks noGrp="1"/>
          </p:cNvSpPr>
          <p:nvPr>
            <p:ph type="title"/>
          </p:nvPr>
        </p:nvSpPr>
        <p:spPr>
          <a:xfrm>
            <a:off x="6657592" y="2541609"/>
            <a:ext cx="4972511" cy="3367554"/>
          </a:xfrm>
        </p:spPr>
        <p:txBody>
          <a:bodyPr vert="horz" lIns="91440" tIns="45720" rIns="91440" bIns="45720" rtlCol="0" anchor="b">
            <a:normAutofit fontScale="90000"/>
          </a:bodyPr>
          <a:lstStyle/>
          <a:p>
            <a:r>
              <a:rPr lang="en-US" sz="6600" kern="1200" dirty="0">
                <a:latin typeface="+mj-lt"/>
                <a:ea typeface="+mj-ea"/>
                <a:cs typeface="+mj-cs"/>
              </a:rPr>
              <a:t>What do we already know? </a:t>
            </a:r>
            <a:br>
              <a:rPr lang="en-US" sz="6600" kern="1200" dirty="0">
                <a:latin typeface="+mj-lt"/>
                <a:ea typeface="+mj-ea"/>
                <a:cs typeface="+mj-cs"/>
              </a:rPr>
            </a:br>
            <a:br>
              <a:rPr lang="en-US" sz="6600" kern="1200" dirty="0">
                <a:latin typeface="+mj-lt"/>
                <a:ea typeface="+mj-ea"/>
                <a:cs typeface="+mj-cs"/>
              </a:rPr>
            </a:br>
            <a:r>
              <a:rPr lang="en-US" sz="6600" kern="1200" dirty="0">
                <a:latin typeface="+mj-lt"/>
                <a:ea typeface="+mj-ea"/>
                <a:cs typeface="+mj-cs"/>
              </a:rPr>
              <a:t>What is a ‘controlled drug’?</a:t>
            </a:r>
          </a:p>
        </p:txBody>
      </p:sp>
      <p:pic>
        <p:nvPicPr>
          <p:cNvPr id="4098" name="Picture 2" descr="Legalising drugs: 'Drug use should be treated as normal adult behaviour'">
            <a:extLst>
              <a:ext uri="{FF2B5EF4-FFF2-40B4-BE49-F238E27FC236}">
                <a16:creationId xmlns:a16="http://schemas.microsoft.com/office/drawing/2014/main" id="{37CD8428-2B69-6044-B8A4-62B78E63668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2" r="10884"/>
          <a:stretch/>
        </p:blipFill>
        <p:spPr bwMode="auto">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Clock , Timer ,time Passage Icon / 10 Minutes Stock Vector - Illustration  of object, drawing: 161234719">
            <a:extLst>
              <a:ext uri="{FF2B5EF4-FFF2-40B4-BE49-F238E27FC236}">
                <a16:creationId xmlns:a16="http://schemas.microsoft.com/office/drawing/2014/main" id="{BECE5A1D-3D2C-4FD5-78A1-29EE6E0F6CE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482301" y="5187762"/>
            <a:ext cx="1428750" cy="1428750"/>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Recording 12 Oct 2022 at 19:51:10" descr="Audio Recording 12 Oct 2022 at 19:51:10">
            <a:hlinkClick r:id="" action="ppaction://media"/>
            <a:extLst>
              <a:ext uri="{FF2B5EF4-FFF2-40B4-BE49-F238E27FC236}">
                <a16:creationId xmlns:a16="http://schemas.microsoft.com/office/drawing/2014/main" id="{C8412879-07C5-06DF-9DD7-E3A3F6ECF18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790276" y="405733"/>
            <a:ext cx="812800" cy="812800"/>
          </a:xfrm>
          <a:prstGeom prst="rect">
            <a:avLst/>
          </a:prstGeom>
          <a:solidFill>
            <a:schemeClr val="accent2"/>
          </a:solidFill>
        </p:spPr>
      </p:pic>
    </p:spTree>
    <p:extLst>
      <p:ext uri="{BB962C8B-B14F-4D97-AF65-F5344CB8AC3E}">
        <p14:creationId xmlns:p14="http://schemas.microsoft.com/office/powerpoint/2010/main" val="2536172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02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3"/>
          <p:cNvSpPr txBox="1">
            <a:spLocks noChangeArrowheads="1"/>
          </p:cNvSpPr>
          <p:nvPr/>
        </p:nvSpPr>
        <p:spPr bwMode="auto">
          <a:xfrm>
            <a:off x="589560" y="856180"/>
            <a:ext cx="4560584" cy="11280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lnSpc>
                <a:spcPct val="90000"/>
              </a:lnSpc>
              <a:spcBef>
                <a:spcPct val="0"/>
              </a:spcBef>
              <a:spcAft>
                <a:spcPts val="600"/>
              </a:spcAft>
              <a:buNone/>
            </a:pPr>
            <a:r>
              <a:rPr lang="en-US" altLang="en-US" sz="3400" dirty="0">
                <a:solidFill>
                  <a:schemeClr val="tx1"/>
                </a:solidFill>
                <a:latin typeface="+mj-lt"/>
                <a:ea typeface="+mj-ea"/>
                <a:cs typeface="+mj-cs"/>
              </a:rPr>
              <a:t>Misuse of Drugs Act 1971</a:t>
            </a:r>
          </a:p>
          <a:p>
            <a:pPr>
              <a:lnSpc>
                <a:spcPct val="90000"/>
              </a:lnSpc>
              <a:spcBef>
                <a:spcPct val="0"/>
              </a:spcBef>
              <a:spcAft>
                <a:spcPts val="600"/>
              </a:spcAft>
              <a:buNone/>
            </a:pPr>
            <a:endParaRPr lang="en-US" altLang="en-US" sz="3400" dirty="0">
              <a:solidFill>
                <a:schemeClr val="tx1"/>
              </a:solidFill>
              <a:latin typeface="+mj-lt"/>
              <a:ea typeface="+mj-ea"/>
              <a:cs typeface="+mj-cs"/>
            </a:endParaRP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C4B8028-D53F-C04F-BAD4-2B9A95ABA01D}"/>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marL="285750" indent="-228600">
              <a:lnSpc>
                <a:spcPct val="90000"/>
              </a:lnSpc>
              <a:buFont typeface="Arial" panose="020B0604020202020204" pitchFamily="34" charset="0"/>
              <a:buChar char="•"/>
            </a:pPr>
            <a:r>
              <a:rPr lang="en-US" sz="2000" dirty="0"/>
              <a:t>Section 2 of the Misuse of Drugs Act 1971 relates to the classification of controlled drugs under this Act. </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dirty="0"/>
              <a:t>Controlled drugs are </a:t>
            </a:r>
            <a:r>
              <a:rPr lang="en-US" sz="2000" dirty="0" err="1"/>
              <a:t>categorised</a:t>
            </a:r>
            <a:r>
              <a:rPr lang="en-US" sz="2000" dirty="0"/>
              <a:t> into classes A, B and C according to the potential for harm that they are thought to present</a:t>
            </a:r>
            <a:r>
              <a:rPr lang="en-US" sz="2000" baseline="0" dirty="0"/>
              <a:t> to individuals, and to society at large.</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baseline="0" dirty="0"/>
              <a:t>A controlled drug is a drug that is subject to legal control.</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baseline="0" dirty="0"/>
              <a:t>A full list of controlled drugs can be found on the Home Office website.</a:t>
            </a:r>
            <a:endParaRPr lang="en-US" sz="2000" dirty="0"/>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R:\SWPKDIVLDSEPF\Shared\Pre-join\Images\heroin.jpg"/>
          <p:cNvPicPr>
            <a:picLocks noChangeAspect="1" noChangeArrowheads="1"/>
          </p:cNvPicPr>
          <p:nvPr/>
        </p:nvPicPr>
        <p:blipFill rotWithShape="1">
          <a:blip r:embed="rId5">
            <a:extLst>
              <a:ext uri="{28A0092B-C50C-407E-A947-70E740481C1C}">
                <a14:useLocalDpi xmlns:a14="http://schemas.microsoft.com/office/drawing/2010/main" val="0"/>
              </a:ext>
            </a:extLst>
          </a:blip>
          <a:srcRect l="2889" r="12265" b="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Recording 12 Oct 2022 at 19:55:48" descr="Audio Recording 12 Oct 2022 at 19:55:48">
            <a:hlinkClick r:id="" action="ppaction://media"/>
            <a:extLst>
              <a:ext uri="{FF2B5EF4-FFF2-40B4-BE49-F238E27FC236}">
                <a16:creationId xmlns:a16="http://schemas.microsoft.com/office/drawing/2014/main" id="{1260B1D7-A81B-148A-7278-5FCC24CE406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635565" y="1171448"/>
            <a:ext cx="812800" cy="812800"/>
          </a:xfrm>
          <a:prstGeom prst="rect">
            <a:avLst/>
          </a:prstGeom>
          <a:solidFill>
            <a:schemeClr val="accent2"/>
          </a:solidFill>
        </p:spPr>
      </p:pic>
    </p:spTree>
    <p:extLst>
      <p:ext uri="{BB962C8B-B14F-4D97-AF65-F5344CB8AC3E}">
        <p14:creationId xmlns:p14="http://schemas.microsoft.com/office/powerpoint/2010/main" val="4077845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65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drugs 1a"/>
          <p:cNvPicPr>
            <a:picLocks noChangeAspect="1" noChangeArrowheads="1"/>
          </p:cNvPicPr>
          <p:nvPr/>
        </p:nvPicPr>
        <p:blipFill rotWithShape="1">
          <a:blip r:embed="rId5">
            <a:extLst>
              <a:ext uri="{28A0092B-C50C-407E-A947-70E740481C1C}">
                <a14:useLocalDpi xmlns:a14="http://schemas.microsoft.com/office/drawing/2010/main" val="0"/>
              </a:ext>
            </a:extLst>
          </a:blip>
          <a:srcRect t="6247" r="1" b="6248"/>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1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5"/>
          <p:cNvSpPr txBox="1">
            <a:spLocks noChangeArrowheads="1"/>
          </p:cNvSpPr>
          <p:nvPr/>
        </p:nvSpPr>
        <p:spPr bwMode="auto">
          <a:xfrm>
            <a:off x="7239012" y="2031101"/>
            <a:ext cx="4282984" cy="351194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4000" dirty="0">
                <a:solidFill>
                  <a:schemeClr val="tx1"/>
                </a:solidFill>
                <a:latin typeface="+mn-lt"/>
                <a:ea typeface="+mn-ea"/>
              </a:rPr>
              <a:t>Controlled drugs are classified as </a:t>
            </a:r>
            <a:r>
              <a:rPr lang="en-US" altLang="en-US" sz="4000" dirty="0">
                <a:solidFill>
                  <a:srgbClr val="FF0000"/>
                </a:solidFill>
                <a:latin typeface="+mn-lt"/>
                <a:ea typeface="+mn-ea"/>
              </a:rPr>
              <a:t>Class ‘A’, ‘B’ or ‘C’ </a:t>
            </a:r>
            <a:r>
              <a:rPr lang="en-US" altLang="en-US" sz="4000" dirty="0">
                <a:solidFill>
                  <a:schemeClr val="tx1"/>
                </a:solidFill>
                <a:latin typeface="+mn-lt"/>
                <a:ea typeface="+mn-ea"/>
              </a:rPr>
              <a:t>according to their toxicity</a:t>
            </a:r>
          </a:p>
        </p:txBody>
      </p:sp>
      <p:sp>
        <p:nvSpPr>
          <p:cNvPr id="17" name="Rectangle 1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FC08AE3-E520-923E-BF42-1096D2FF0D6A}"/>
              </a:ext>
            </a:extLst>
          </p:cNvPr>
          <p:cNvSpPr txBox="1"/>
          <p:nvPr/>
        </p:nvSpPr>
        <p:spPr>
          <a:xfrm>
            <a:off x="7190703" y="402904"/>
            <a:ext cx="3600935" cy="1323439"/>
          </a:xfrm>
          <a:prstGeom prst="rect">
            <a:avLst/>
          </a:prstGeom>
          <a:noFill/>
        </p:spPr>
        <p:txBody>
          <a:bodyPr wrap="square" rtlCol="0">
            <a:spAutoFit/>
          </a:bodyPr>
          <a:lstStyle/>
          <a:p>
            <a:r>
              <a:rPr lang="en-US" sz="4000" dirty="0"/>
              <a:t>Drug Classifications</a:t>
            </a:r>
          </a:p>
        </p:txBody>
      </p:sp>
      <p:pic>
        <p:nvPicPr>
          <p:cNvPr id="5" name="Audio Recording 12 Oct 2022 at 20:10:15" descr="Audio Recording 12 Oct 2022 at 20:10:15">
            <a:hlinkClick r:id="" action="ppaction://media"/>
            <a:extLst>
              <a:ext uri="{FF2B5EF4-FFF2-40B4-BE49-F238E27FC236}">
                <a16:creationId xmlns:a16="http://schemas.microsoft.com/office/drawing/2014/main" id="{250E0801-F538-9AC0-5538-C8551C92ADE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894746" y="402904"/>
            <a:ext cx="812800" cy="812800"/>
          </a:xfrm>
          <a:prstGeom prst="rect">
            <a:avLst/>
          </a:prstGeom>
          <a:solidFill>
            <a:schemeClr val="accent2"/>
          </a:solidFill>
        </p:spPr>
      </p:pic>
    </p:spTree>
    <p:extLst>
      <p:ext uri="{BB962C8B-B14F-4D97-AF65-F5344CB8AC3E}">
        <p14:creationId xmlns:p14="http://schemas.microsoft.com/office/powerpoint/2010/main" val="1634561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859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7" name="Rectangle 4106">
            <a:extLst>
              <a:ext uri="{FF2B5EF4-FFF2-40B4-BE49-F238E27FC236}">
                <a16:creationId xmlns:a16="http://schemas.microsoft.com/office/drawing/2014/main" id="{A016CB47-C4D4-4332-9ED0-DBB916252F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29E72C-CE49-D744-33BE-4E61D55CF0A7}"/>
              </a:ext>
            </a:extLst>
          </p:cNvPr>
          <p:cNvSpPr>
            <a:spLocks noGrp="1"/>
          </p:cNvSpPr>
          <p:nvPr>
            <p:ph type="title"/>
          </p:nvPr>
        </p:nvSpPr>
        <p:spPr>
          <a:xfrm>
            <a:off x="532015" y="3930305"/>
            <a:ext cx="3861960" cy="2437244"/>
          </a:xfrm>
        </p:spPr>
        <p:txBody>
          <a:bodyPr anchor="ctr">
            <a:normAutofit/>
          </a:bodyPr>
          <a:lstStyle/>
          <a:p>
            <a:r>
              <a:rPr lang="en-US" sz="3600" b="1" u="sng" dirty="0"/>
              <a:t>Research Task </a:t>
            </a:r>
          </a:p>
        </p:txBody>
      </p:sp>
      <p:sp>
        <p:nvSpPr>
          <p:cNvPr id="4109" name="Rectangle 4108">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1" name="Rectangle 411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355784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15 Minute Timer – 123Timer">
            <a:extLst>
              <a:ext uri="{FF2B5EF4-FFF2-40B4-BE49-F238E27FC236}">
                <a16:creationId xmlns:a16="http://schemas.microsoft.com/office/drawing/2014/main" id="{17420E06-64C4-14AF-98AD-A54FB7803A08}"/>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100434" y="384463"/>
            <a:ext cx="2811320" cy="281132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What Research Psychologists Do – Association for Psychological Science – APS">
            <a:extLst>
              <a:ext uri="{FF2B5EF4-FFF2-40B4-BE49-F238E27FC236}">
                <a16:creationId xmlns:a16="http://schemas.microsoft.com/office/drawing/2014/main" id="{D19A2A0F-A09A-711A-E18D-5A2569155C41}"/>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4466396" y="644968"/>
            <a:ext cx="3336953" cy="2290307"/>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Drugs - WUR">
            <a:extLst>
              <a:ext uri="{FF2B5EF4-FFF2-40B4-BE49-F238E27FC236}">
                <a16:creationId xmlns:a16="http://schemas.microsoft.com/office/drawing/2014/main" id="{82B4A750-0CF9-2C8D-21BB-85454EDFE09A}"/>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8095756" y="679827"/>
            <a:ext cx="3336953" cy="2220590"/>
          </a:xfrm>
          <a:prstGeom prst="rect">
            <a:avLst/>
          </a:prstGeom>
          <a:noFill/>
          <a:extLst>
            <a:ext uri="{909E8E84-426E-40DD-AFC4-6F175D3DCCD1}">
              <a14:hiddenFill xmlns:a14="http://schemas.microsoft.com/office/drawing/2010/main">
                <a:solidFill>
                  <a:srgbClr val="FFFFFF"/>
                </a:solidFill>
              </a14:hiddenFill>
            </a:ext>
          </a:extLst>
        </p:spPr>
      </p:pic>
      <p:sp>
        <p:nvSpPr>
          <p:cNvPr id="4113" name="Rectangle 4112">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635346" y="5126067"/>
            <a:ext cx="219456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68AD98-7D0D-053A-F258-EAF3132BEC9D}"/>
              </a:ext>
            </a:extLst>
          </p:cNvPr>
          <p:cNvSpPr>
            <a:spLocks noGrp="1"/>
          </p:cNvSpPr>
          <p:nvPr>
            <p:ph idx="1"/>
          </p:nvPr>
        </p:nvSpPr>
        <p:spPr>
          <a:xfrm>
            <a:off x="5162719" y="3930305"/>
            <a:ext cx="6586915" cy="2437244"/>
          </a:xfrm>
        </p:spPr>
        <p:txBody>
          <a:bodyPr anchor="ctr">
            <a:normAutofit/>
          </a:bodyPr>
          <a:lstStyle/>
          <a:p>
            <a:r>
              <a:rPr lang="en-US" sz="2000" dirty="0"/>
              <a:t>Identify a controlled drug in each of the three classifications (A, B and C)</a:t>
            </a:r>
          </a:p>
          <a:p>
            <a:r>
              <a:rPr lang="en-US" sz="2000" dirty="0"/>
              <a:t>Write down 5 facts about each drug to report back to the class in next week’s live workshop. </a:t>
            </a:r>
          </a:p>
        </p:txBody>
      </p:sp>
      <p:pic>
        <p:nvPicPr>
          <p:cNvPr id="4" name="Audio Recording 12 Oct 2022 at 20:11:30" descr="Audio Recording 12 Oct 2022 at 20:11:30">
            <a:hlinkClick r:id="" action="ppaction://media"/>
            <a:extLst>
              <a:ext uri="{FF2B5EF4-FFF2-40B4-BE49-F238E27FC236}">
                <a16:creationId xmlns:a16="http://schemas.microsoft.com/office/drawing/2014/main" id="{9C34473B-B807-B508-BBA9-EC2E4FCD0DC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274300" y="5771773"/>
            <a:ext cx="812800" cy="812800"/>
          </a:xfrm>
          <a:prstGeom prst="rect">
            <a:avLst/>
          </a:prstGeom>
          <a:solidFill>
            <a:schemeClr val="accent2"/>
          </a:solidFill>
        </p:spPr>
      </p:pic>
    </p:spTree>
    <p:extLst>
      <p:ext uri="{BB962C8B-B14F-4D97-AF65-F5344CB8AC3E}">
        <p14:creationId xmlns:p14="http://schemas.microsoft.com/office/powerpoint/2010/main" val="2612763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17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A4BA6-5DBA-9379-51F2-992EE5AE956E}"/>
              </a:ext>
            </a:extLst>
          </p:cNvPr>
          <p:cNvSpPr>
            <a:spLocks noGrp="1"/>
          </p:cNvSpPr>
          <p:nvPr>
            <p:ph type="title"/>
          </p:nvPr>
        </p:nvSpPr>
        <p:spPr>
          <a:xfrm>
            <a:off x="589560" y="856180"/>
            <a:ext cx="4560584" cy="1128068"/>
          </a:xfrm>
        </p:spPr>
        <p:txBody>
          <a:bodyPr anchor="ctr">
            <a:normAutofit/>
          </a:bodyPr>
          <a:lstStyle/>
          <a:p>
            <a:r>
              <a:rPr lang="en-US" sz="4000" dirty="0"/>
              <a:t>Key Legislation </a:t>
            </a:r>
          </a:p>
        </p:txBody>
      </p:sp>
      <p:grpSp>
        <p:nvGrpSpPr>
          <p:cNvPr id="20" name="Group 1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1" name="Rectangle 2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39E97B-E963-EE15-5460-895B6A0AB7EE}"/>
              </a:ext>
            </a:extLst>
          </p:cNvPr>
          <p:cNvSpPr>
            <a:spLocks noGrp="1"/>
          </p:cNvSpPr>
          <p:nvPr>
            <p:ph idx="1"/>
          </p:nvPr>
        </p:nvSpPr>
        <p:spPr>
          <a:xfrm>
            <a:off x="590719" y="2330505"/>
            <a:ext cx="4559425" cy="3979585"/>
          </a:xfrm>
        </p:spPr>
        <p:txBody>
          <a:bodyPr anchor="ctr">
            <a:normAutofit/>
          </a:bodyPr>
          <a:lstStyle/>
          <a:p>
            <a:r>
              <a:rPr lang="en-US" sz="1700" dirty="0"/>
              <a:t>Sec 5 (2) Misuse of Drugs Act 1971 – Possession of Control Drugs </a:t>
            </a:r>
            <a:br>
              <a:rPr lang="en-US" sz="1700" dirty="0"/>
            </a:br>
            <a:endParaRPr lang="en-US" sz="1700" dirty="0"/>
          </a:p>
          <a:p>
            <a:r>
              <a:rPr lang="en-US" sz="1700" dirty="0"/>
              <a:t>Sec 4 (3) Misuse of Drugs Act 1971 –  Supplying of Drugs </a:t>
            </a:r>
          </a:p>
          <a:p>
            <a:r>
              <a:rPr lang="en-US" sz="1700" dirty="0"/>
              <a:t>Sec 5 (3) Misuse of Drugs Act 1971 – Possession with Intent to Supply</a:t>
            </a:r>
            <a:br>
              <a:rPr lang="en-US" sz="1700" dirty="0"/>
            </a:br>
            <a:endParaRPr lang="en-US" sz="1700" dirty="0"/>
          </a:p>
          <a:p>
            <a:r>
              <a:rPr lang="en-US" sz="1700" dirty="0"/>
              <a:t>Sec 6 Misuse of Drugs Act 1971 – Cultivation </a:t>
            </a:r>
          </a:p>
          <a:p>
            <a:endParaRPr lang="en-US" sz="1700" dirty="0"/>
          </a:p>
          <a:p>
            <a:r>
              <a:rPr lang="en-US" sz="1700" dirty="0"/>
              <a:t>Sec 23 Misuse of Drugs Act 1971 – Search &amp; Seize </a:t>
            </a:r>
          </a:p>
        </p:txBody>
      </p:sp>
      <p:sp>
        <p:nvSpPr>
          <p:cNvPr id="26" name="Rectangle 2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Client\G$\CKP Images\Drugs\Drugs search.png">
            <a:extLst>
              <a:ext uri="{FF2B5EF4-FFF2-40B4-BE49-F238E27FC236}">
                <a16:creationId xmlns:a16="http://schemas.microsoft.com/office/drawing/2014/main" id="{066B7DE5-146D-FED5-1BE7-110990D3C84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030" r="7889"/>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Audio Recording 12 Oct 2022 at 20:14:46" descr="Audio Recording 12 Oct 2022 at 20:14:46">
            <a:hlinkClick r:id="" action="ppaction://media"/>
            <a:extLst>
              <a:ext uri="{FF2B5EF4-FFF2-40B4-BE49-F238E27FC236}">
                <a16:creationId xmlns:a16="http://schemas.microsoft.com/office/drawing/2014/main" id="{4C049F4F-6B75-0FD8-34FA-750B09D1904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179356" y="632814"/>
            <a:ext cx="812800" cy="812800"/>
          </a:xfrm>
          <a:prstGeom prst="rect">
            <a:avLst/>
          </a:prstGeom>
          <a:solidFill>
            <a:schemeClr val="accent2"/>
          </a:solidFill>
        </p:spPr>
      </p:pic>
    </p:spTree>
    <p:extLst>
      <p:ext uri="{BB962C8B-B14F-4D97-AF65-F5344CB8AC3E}">
        <p14:creationId xmlns:p14="http://schemas.microsoft.com/office/powerpoint/2010/main" val="2829412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78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63369D5-7C42-3903-BF8A-051181F03027}"/>
              </a:ext>
            </a:extLst>
          </p:cNvPr>
          <p:cNvSpPr txBox="1"/>
          <p:nvPr/>
        </p:nvSpPr>
        <p:spPr>
          <a:xfrm>
            <a:off x="6805442" y="525982"/>
            <a:ext cx="4716556" cy="1200361"/>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2500" dirty="0">
                <a:latin typeface="+mj-lt"/>
                <a:ea typeface="+mj-ea"/>
                <a:cs typeface="+mj-cs"/>
              </a:rPr>
              <a:t>Sec 5 (2) Misuse of Drugs Act 1971 – Possession of Control Drugs </a:t>
            </a:r>
          </a:p>
        </p:txBody>
      </p:sp>
      <p:sp>
        <p:nvSpPr>
          <p:cNvPr id="5129" name="Rectangle 512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Drug Possession - Gale Law Group - Attorneys In Corpus Christi">
            <a:extLst>
              <a:ext uri="{FF2B5EF4-FFF2-40B4-BE49-F238E27FC236}">
                <a16:creationId xmlns:a16="http://schemas.microsoft.com/office/drawing/2014/main" id="{0C7EC657-08B7-71B6-74BF-446832DE3B5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0777" r="18880"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5133" name="Rectangle 513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2" name="Rectangle 513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0FFF7B6-DA36-4DE1-780D-90FB154DEF08}"/>
              </a:ext>
            </a:extLst>
          </p:cNvPr>
          <p:cNvSpPr txBox="1">
            <a:spLocks noChangeArrowheads="1"/>
          </p:cNvSpPr>
          <p:nvPr/>
        </p:nvSpPr>
        <p:spPr bwMode="auto">
          <a:xfrm>
            <a:off x="6510354" y="2252325"/>
            <a:ext cx="5148064" cy="372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 person who has </a:t>
            </a:r>
            <a:r>
              <a:rPr lang="en-GB" altLang="en-US" sz="1800" dirty="0">
                <a:solidFill>
                  <a:srgbClr val="FF0000"/>
                </a:solidFill>
                <a:latin typeface="Arial" panose="020B0604020202020204" pitchFamily="34" charset="0"/>
                <a:cs typeface="Arial" panose="020B0604020202020204" pitchFamily="34" charset="0"/>
              </a:rPr>
              <a:t>possession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of a </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1800" dirty="0">
                <a:solidFill>
                  <a:srgbClr val="FF0000"/>
                </a:solidFill>
                <a:latin typeface="Arial" panose="020B0604020202020204" pitchFamily="34" charset="0"/>
                <a:cs typeface="Arial" panose="020B0604020202020204" pitchFamily="34" charset="0"/>
              </a:rPr>
              <a:t>controlled drug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without </a:t>
            </a:r>
          </a:p>
          <a:p>
            <a:pPr algn="ctr" eaLnBrk="1" hangingPunct="1">
              <a:spcBef>
                <a:spcPct val="0"/>
              </a:spcBef>
              <a:buFontTx/>
              <a:buNone/>
            </a:pPr>
            <a:r>
              <a:rPr lang="en-GB" altLang="en-US" sz="1800" dirty="0">
                <a:solidFill>
                  <a:srgbClr val="FF0000"/>
                </a:solidFill>
                <a:latin typeface="Arial" panose="020B0604020202020204" pitchFamily="34" charset="0"/>
                <a:cs typeface="Arial" panose="020B0604020202020204" pitchFamily="34" charset="0"/>
              </a:rPr>
              <a:t>lawful authority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and</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has</a:t>
            </a:r>
            <a:r>
              <a:rPr lang="en-GB" altLang="en-US" sz="1800" u="sng" dirty="0">
                <a:solidFill>
                  <a:srgbClr val="FF0000"/>
                </a:solidFill>
                <a:latin typeface="Arial" panose="020B0604020202020204" pitchFamily="34" charset="0"/>
                <a:cs typeface="Arial" panose="020B0604020202020204" pitchFamily="34" charset="0"/>
              </a:rPr>
              <a:t> knowledge </a:t>
            </a:r>
            <a:r>
              <a:rPr lang="en-GB" altLang="en-US" sz="1800" dirty="0">
                <a:solidFill>
                  <a:schemeClr val="tx1"/>
                </a:solidFill>
                <a:latin typeface="Arial" panose="020B0604020202020204" pitchFamily="34" charset="0"/>
                <a:cs typeface="Arial" panose="020B0604020202020204" pitchFamily="34" charset="0"/>
              </a:rPr>
              <a:t>that they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have a substance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commits an offence of unlawful possession</a:t>
            </a: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1600" b="0" dirty="0">
                <a:solidFill>
                  <a:schemeClr val="tx1"/>
                </a:solidFill>
                <a:latin typeface="Arial" panose="020B0604020202020204" pitchFamily="34" charset="0"/>
                <a:cs typeface="Arial" panose="020B0604020202020204" pitchFamily="34" charset="0"/>
              </a:rPr>
              <a:t>  Contrary to:</a:t>
            </a:r>
          </a:p>
          <a:p>
            <a:pPr algn="ctr" eaLnBrk="1" hangingPunct="1">
              <a:spcBef>
                <a:spcPct val="0"/>
              </a:spcBef>
              <a:buNone/>
            </a:pPr>
            <a:r>
              <a:rPr lang="en-GB" altLang="en-US" sz="1600" b="0" dirty="0">
                <a:solidFill>
                  <a:schemeClr val="tx1"/>
                </a:solidFill>
                <a:latin typeface="Arial" panose="020B0604020202020204" pitchFamily="34" charset="0"/>
                <a:cs typeface="Arial" panose="020B0604020202020204" pitchFamily="34" charset="0"/>
              </a:rPr>
              <a:t> Sec 5(2) Misuse Drugs Act 1971</a:t>
            </a:r>
          </a:p>
          <a:p>
            <a:pPr algn="ctr" eaLnBrk="1" hangingPunct="1">
              <a:spcBef>
                <a:spcPct val="0"/>
              </a:spcBef>
              <a:buFontTx/>
              <a:buNone/>
            </a:pPr>
            <a:endParaRPr lang="en-GB" altLang="en-US" dirty="0">
              <a:solidFill>
                <a:srgbClr val="002060"/>
              </a:solidFill>
              <a:latin typeface="Arial" panose="020B0604020202020204" pitchFamily="34" charset="0"/>
              <a:cs typeface="Arial" panose="020B0604020202020204" pitchFamily="34" charset="0"/>
            </a:endParaRPr>
          </a:p>
        </p:txBody>
      </p:sp>
      <p:pic>
        <p:nvPicPr>
          <p:cNvPr id="2" name="Audio Recording 12 Oct 2022 at 20:20:44" descr="Audio Recording 12 Oct 2022 at 20:20:44">
            <a:hlinkClick r:id="" action="ppaction://media"/>
            <a:extLst>
              <a:ext uri="{FF2B5EF4-FFF2-40B4-BE49-F238E27FC236}">
                <a16:creationId xmlns:a16="http://schemas.microsoft.com/office/drawing/2014/main" id="{6DB85BF7-C4F5-3DA7-68B0-B724C8641D3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706009" y="2906165"/>
            <a:ext cx="812800" cy="812800"/>
          </a:xfrm>
          <a:prstGeom prst="rect">
            <a:avLst/>
          </a:prstGeom>
          <a:solidFill>
            <a:schemeClr val="accent2"/>
          </a:solidFill>
        </p:spPr>
      </p:pic>
    </p:spTree>
    <p:extLst>
      <p:ext uri="{BB962C8B-B14F-4D97-AF65-F5344CB8AC3E}">
        <p14:creationId xmlns:p14="http://schemas.microsoft.com/office/powerpoint/2010/main" val="373563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mediacall" presetSubtype="0" fill="hold" nodeType="clickEffect">
                                  <p:stCondLst>
                                    <p:cond delay="0"/>
                                  </p:stCondLst>
                                  <p:childTnLst>
                                    <p:cmd type="call" cmd="playFrom(0.0)">
                                      <p:cBhvr>
                                        <p:cTn id="50" dur="8659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1"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9AE1604-BB93-4F6D-94D6-F2A6021FC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53" name="Group 6152">
            <a:extLst>
              <a:ext uri="{FF2B5EF4-FFF2-40B4-BE49-F238E27FC236}">
                <a16:creationId xmlns:a16="http://schemas.microsoft.com/office/drawing/2014/main" id="{A9270323-9616-4384-857D-E86B78272E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6154" name="Rectangle 6153">
              <a:extLst>
                <a:ext uri="{FF2B5EF4-FFF2-40B4-BE49-F238E27FC236}">
                  <a16:creationId xmlns:a16="http://schemas.microsoft.com/office/drawing/2014/main" id="{8A3838D5-9565-4601-BAC3-D1B5BDB80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3349A4B8-3246-4579-922E-FE1155C7F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57" name="Rectangle 6156">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6593917" y="847827"/>
            <a:ext cx="4709345" cy="116958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3700">
                <a:latin typeface="+mj-lt"/>
                <a:ea typeface="+mj-ea"/>
                <a:cs typeface="+mj-cs"/>
              </a:rPr>
              <a:t>Four things that YOU must prove ..</a:t>
            </a:r>
          </a:p>
        </p:txBody>
      </p:sp>
      <p:pic>
        <p:nvPicPr>
          <p:cNvPr id="6146" name="Picture 2" descr="It's Time to Decriminalize Personal Drug Use and Possession. Basic Rights  and Public Health Demand It. | News &amp; Commentary | American Civil Liberties  Union">
            <a:extLst>
              <a:ext uri="{FF2B5EF4-FFF2-40B4-BE49-F238E27FC236}">
                <a16:creationId xmlns:a16="http://schemas.microsoft.com/office/drawing/2014/main" id="{FE2DCA5D-6B2E-9F06-3973-3D13F8CBAFFC}"/>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4520" r="33699"/>
          <a:stretch/>
        </p:blipFill>
        <p:spPr bwMode="auto">
          <a:xfrm>
            <a:off x="914401" y="847827"/>
            <a:ext cx="4929098" cy="5289986"/>
          </a:xfrm>
          <a:prstGeom prst="rect">
            <a:avLst/>
          </a:prstGeom>
          <a:noFill/>
          <a:extLst>
            <a:ext uri="{909E8E84-426E-40DD-AFC4-6F175D3DCCD1}">
              <a14:hiddenFill xmlns:a14="http://schemas.microsoft.com/office/drawing/2010/main">
                <a:solidFill>
                  <a:srgbClr val="FFFFFF"/>
                </a:solidFill>
              </a14:hiddenFill>
            </a:ext>
          </a:extLst>
        </p:spPr>
      </p:pic>
      <p:sp>
        <p:nvSpPr>
          <p:cNvPr id="6159" name="Rectangle 615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34377" y="2188548"/>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txBox="1">
            <a:spLocks noChangeArrowheads="1"/>
          </p:cNvSpPr>
          <p:nvPr/>
        </p:nvSpPr>
        <p:spPr>
          <a:xfrm>
            <a:off x="6595228" y="2508105"/>
            <a:ext cx="4709345" cy="3632493"/>
          </a:xfrm>
          <a:prstGeom prst="rect">
            <a:avLst/>
          </a:prstGeom>
        </p:spPr>
        <p:txBody>
          <a:bodyPr vert="horz" lIns="91440" tIns="45720" rIns="91440" bIns="45720" rtlCol="0" anchor="ct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228600" defTabSz="914400" fontAlgn="auto">
              <a:spcAft>
                <a:spcPts val="0"/>
              </a:spcAft>
              <a:buSzPct val="80000"/>
              <a:defRPr/>
            </a:pPr>
            <a:r>
              <a:rPr lang="en-US" sz="1700" dirty="0"/>
              <a:t>1. Possession</a:t>
            </a:r>
          </a:p>
          <a:p>
            <a:pPr marL="0" indent="0" defTabSz="914400" fontAlgn="auto">
              <a:spcAft>
                <a:spcPts val="0"/>
              </a:spcAft>
              <a:buSzPct val="80000"/>
              <a:buNone/>
              <a:defRPr/>
            </a:pPr>
            <a:r>
              <a:rPr lang="en-US" sz="1700" b="0" dirty="0"/>
              <a:t>The accused had the substance in his/her </a:t>
            </a:r>
            <a:r>
              <a:rPr lang="en-US" sz="1700" dirty="0"/>
              <a:t>possession </a:t>
            </a:r>
            <a:r>
              <a:rPr lang="en-US" sz="1700" b="0" dirty="0"/>
              <a:t>(physical custody)</a:t>
            </a:r>
          </a:p>
          <a:p>
            <a:pPr marL="0" indent="-228600" defTabSz="914400" fontAlgn="auto">
              <a:spcAft>
                <a:spcPts val="0"/>
              </a:spcAft>
              <a:buSzPct val="80000"/>
              <a:defRPr/>
            </a:pPr>
            <a:r>
              <a:rPr lang="en-US" sz="1700" dirty="0"/>
              <a:t>2. Knowledge </a:t>
            </a:r>
          </a:p>
          <a:p>
            <a:pPr marL="0" indent="0" defTabSz="914400" fontAlgn="auto">
              <a:spcAft>
                <a:spcPts val="0"/>
              </a:spcAft>
              <a:buSzPct val="80000"/>
              <a:buNone/>
              <a:defRPr/>
            </a:pPr>
            <a:r>
              <a:rPr lang="en-US" sz="1700" b="0" dirty="0"/>
              <a:t>The accused knew they had</a:t>
            </a:r>
            <a:r>
              <a:rPr lang="en-US" sz="1700" dirty="0"/>
              <a:t> something </a:t>
            </a:r>
            <a:r>
              <a:rPr lang="en-US" sz="1700" b="0" dirty="0"/>
              <a:t>in their possession and that something contained an item</a:t>
            </a:r>
          </a:p>
          <a:p>
            <a:pPr marL="0" indent="-228600" defTabSz="914400" fontAlgn="auto">
              <a:spcAft>
                <a:spcPts val="0"/>
              </a:spcAft>
              <a:buSzPct val="80000"/>
              <a:defRPr/>
            </a:pPr>
            <a:r>
              <a:rPr lang="en-US" sz="1700" dirty="0"/>
              <a:t>3. Controlled Drug</a:t>
            </a:r>
          </a:p>
          <a:p>
            <a:pPr marL="0" indent="0" defTabSz="914400" fontAlgn="auto">
              <a:spcAft>
                <a:spcPts val="0"/>
              </a:spcAft>
              <a:buSzPct val="80000"/>
              <a:buNone/>
              <a:defRPr/>
            </a:pPr>
            <a:r>
              <a:rPr lang="en-US" sz="1700" b="0" dirty="0"/>
              <a:t>The substance was a controlled </a:t>
            </a:r>
            <a:r>
              <a:rPr lang="en-US" sz="1700" dirty="0"/>
              <a:t>drug</a:t>
            </a:r>
          </a:p>
          <a:p>
            <a:pPr marL="0" indent="-228600" defTabSz="914400" fontAlgn="auto">
              <a:spcAft>
                <a:spcPts val="0"/>
              </a:spcAft>
              <a:buSzPct val="80000"/>
              <a:defRPr/>
            </a:pPr>
            <a:r>
              <a:rPr lang="en-US" sz="1700" dirty="0"/>
              <a:t>4. Lawful Authority</a:t>
            </a:r>
          </a:p>
          <a:p>
            <a:pPr marL="0" indent="0" defTabSz="914400" fontAlgn="auto">
              <a:spcAft>
                <a:spcPts val="0"/>
              </a:spcAft>
              <a:buSzPct val="80000"/>
              <a:buNone/>
              <a:defRPr/>
            </a:pPr>
            <a:r>
              <a:rPr lang="en-US" sz="1700" b="0" dirty="0" err="1"/>
              <a:t>He/She</a:t>
            </a:r>
            <a:r>
              <a:rPr lang="en-US" sz="1700" b="0" dirty="0"/>
              <a:t> had </a:t>
            </a:r>
            <a:r>
              <a:rPr lang="en-US" sz="1700" dirty="0"/>
              <a:t>no authority </a:t>
            </a:r>
            <a:r>
              <a:rPr lang="en-US" sz="1700" b="0" dirty="0"/>
              <a:t>such as a Doctor’s prescription to possess</a:t>
            </a:r>
          </a:p>
          <a:p>
            <a:pPr marL="609600" indent="-228600" defTabSz="914400" fontAlgn="auto">
              <a:spcAft>
                <a:spcPts val="0"/>
              </a:spcAft>
              <a:buSzPct val="80000"/>
              <a:defRPr/>
            </a:pPr>
            <a:endParaRPr lang="en-US" sz="1700" b="0" dirty="0"/>
          </a:p>
        </p:txBody>
      </p:sp>
      <p:pic>
        <p:nvPicPr>
          <p:cNvPr id="6148" name="Picture 4" descr="IMPORTANT INFO REQUIRED ASAP - Douglas Valley Nursery">
            <a:extLst>
              <a:ext uri="{FF2B5EF4-FFF2-40B4-BE49-F238E27FC236}">
                <a16:creationId xmlns:a16="http://schemas.microsoft.com/office/drawing/2014/main" id="{07D0A4D2-634A-A1A1-1575-A67391B35C74}"/>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14080" y="4950363"/>
            <a:ext cx="1714500" cy="1187450"/>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Recording 12 Oct 2022 at 20:26:52" descr="Audio Recording 12 Oct 2022 at 20:26:52">
            <a:hlinkClick r:id="" action="ppaction://media"/>
            <a:extLst>
              <a:ext uri="{FF2B5EF4-FFF2-40B4-BE49-F238E27FC236}">
                <a16:creationId xmlns:a16="http://schemas.microsoft.com/office/drawing/2014/main" id="{C3A09F53-4A3C-0275-101E-C1D49ECA903E}"/>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097237" y="182479"/>
            <a:ext cx="812800" cy="812800"/>
          </a:xfrm>
          <a:prstGeom prst="rect">
            <a:avLst/>
          </a:prstGeom>
          <a:solidFill>
            <a:schemeClr val="accent2"/>
          </a:solidFill>
        </p:spPr>
      </p:pic>
      <p:pic>
        <p:nvPicPr>
          <p:cNvPr id="3" name="Audio Recording 12 Oct 2022 at 20:28:38" descr="Audio Recording 12 Oct 2022 at 20:28:38">
            <a:hlinkClick r:id="" action="ppaction://media"/>
            <a:extLst>
              <a:ext uri="{FF2B5EF4-FFF2-40B4-BE49-F238E27FC236}">
                <a16:creationId xmlns:a16="http://schemas.microsoft.com/office/drawing/2014/main" id="{2793C391-23EE-68B8-8F03-C935928F347D}"/>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2254055" y="182479"/>
            <a:ext cx="812800" cy="812800"/>
          </a:xfrm>
          <a:prstGeom prst="rect">
            <a:avLst/>
          </a:prstGeom>
          <a:solidFill>
            <a:schemeClr val="accent2"/>
          </a:solidFill>
        </p:spPr>
      </p:pic>
      <p:pic>
        <p:nvPicPr>
          <p:cNvPr id="6" name="Audio Recording 12 Oct 2022 at 20:32:19" descr="Audio Recording 12 Oct 2022 at 20:32:19">
            <a:hlinkClick r:id="" action="ppaction://media"/>
            <a:extLst>
              <a:ext uri="{FF2B5EF4-FFF2-40B4-BE49-F238E27FC236}">
                <a16:creationId xmlns:a16="http://schemas.microsoft.com/office/drawing/2014/main" id="{D5ADE172-BEDC-C0D8-CC26-0F8DE9156A2B}"/>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3436272" y="182479"/>
            <a:ext cx="812800" cy="812800"/>
          </a:xfrm>
          <a:prstGeom prst="rect">
            <a:avLst/>
          </a:prstGeom>
          <a:solidFill>
            <a:schemeClr val="accent2"/>
          </a:solidFill>
        </p:spPr>
      </p:pic>
      <p:pic>
        <p:nvPicPr>
          <p:cNvPr id="7" name="Audio Recording 12 Oct 2022 at 20:33:49" descr="Audio Recording 12 Oct 2022 at 20:33:49">
            <a:hlinkClick r:id="" action="ppaction://media"/>
            <a:extLst>
              <a:ext uri="{FF2B5EF4-FFF2-40B4-BE49-F238E27FC236}">
                <a16:creationId xmlns:a16="http://schemas.microsoft.com/office/drawing/2014/main" id="{28B8FD31-E6CD-899B-8A91-ED594E64AE94}"/>
              </a:ext>
            </a:extLst>
          </p:cNvPr>
          <p:cNvPicPr>
            <a:picLocks noChangeAspect="1"/>
          </p:cNvPicPr>
          <p:nvPr>
            <a:audioFile r:link="rId8"/>
            <p:extLst>
              <p:ext uri="{DAA4B4D4-6D71-4841-9C94-3DE7FCFB9230}">
                <p14:media xmlns:p14="http://schemas.microsoft.com/office/powerpoint/2010/main" r:embed="rId7"/>
              </p:ext>
            </p:extLst>
          </p:nvPr>
        </p:nvPicPr>
        <p:blipFill>
          <a:blip r:embed="rId13"/>
          <a:stretch>
            <a:fillRect/>
          </a:stretch>
        </p:blipFill>
        <p:spPr>
          <a:xfrm>
            <a:off x="4662300" y="220261"/>
            <a:ext cx="812800" cy="812800"/>
          </a:xfrm>
          <a:prstGeom prst="rect">
            <a:avLst/>
          </a:prstGeom>
          <a:solidFill>
            <a:schemeClr val="accent2"/>
          </a:solidFill>
        </p:spPr>
      </p:pic>
    </p:spTree>
    <p:extLst>
      <p:ext uri="{BB962C8B-B14F-4D97-AF65-F5344CB8AC3E}">
        <p14:creationId xmlns:p14="http://schemas.microsoft.com/office/powerpoint/2010/main" val="2965546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 presetClass="mediacall" presetSubtype="0" fill="hold" nodeType="clickEffect">
                                  <p:stCondLst>
                                    <p:cond delay="0"/>
                                  </p:stCondLst>
                                  <p:childTnLst>
                                    <p:cmd type="call" cmd="playFrom(0.0)">
                                      <p:cBhvr>
                                        <p:cTn id="38" dur="148864" fill="hold"/>
                                        <p:tgtEl>
                                          <p:spTgt spid="2"/>
                                        </p:tgtEl>
                                      </p:cBhvr>
                                    </p:cmd>
                                  </p:childTnLst>
                                </p:cTn>
                              </p:par>
                            </p:childTnLst>
                          </p:cTn>
                        </p:par>
                      </p:childTnLst>
                    </p:cTn>
                  </p:par>
                  <p:par>
                    <p:cTn id="39" fill="hold">
                      <p:stCondLst>
                        <p:cond delay="indefinite"/>
                      </p:stCondLst>
                      <p:childTnLst>
                        <p:par>
                          <p:cTn id="40" fill="hold">
                            <p:stCondLst>
                              <p:cond delay="0"/>
                            </p:stCondLst>
                            <p:childTnLst>
                              <p:par>
                                <p:cTn id="41" presetID="1" presetClass="mediacall" presetSubtype="0" fill="hold" nodeType="clickEffect">
                                  <p:stCondLst>
                                    <p:cond delay="0"/>
                                  </p:stCondLst>
                                  <p:childTnLst>
                                    <p:cmd type="call" cmd="playFrom(0.0)">
                                      <p:cBhvr>
                                        <p:cTn id="42" dur="51584" fill="hold"/>
                                        <p:tgtEl>
                                          <p:spTgt spid="3"/>
                                        </p:tgtEl>
                                      </p:cBhvr>
                                    </p:cmd>
                                  </p:childTnLst>
                                </p:cTn>
                              </p:par>
                            </p:childTnLst>
                          </p:cTn>
                        </p:par>
                      </p:childTnLst>
                    </p:cTn>
                  </p:par>
                  <p:par>
                    <p:cTn id="43" fill="hold">
                      <p:stCondLst>
                        <p:cond delay="indefinite"/>
                      </p:stCondLst>
                      <p:childTnLst>
                        <p:par>
                          <p:cTn id="44" fill="hold">
                            <p:stCondLst>
                              <p:cond delay="0"/>
                            </p:stCondLst>
                            <p:childTnLst>
                              <p:par>
                                <p:cTn id="45" presetID="1" presetClass="mediacall" presetSubtype="0" fill="hold" nodeType="clickEffect">
                                  <p:stCondLst>
                                    <p:cond delay="0"/>
                                  </p:stCondLst>
                                  <p:childTnLst>
                                    <p:cmd type="call" cmd="playFrom(0.0)">
                                      <p:cBhvr>
                                        <p:cTn id="46" dur="69888" fill="hold"/>
                                        <p:tgtEl>
                                          <p:spTgt spid="6"/>
                                        </p:tgtEl>
                                      </p:cBhvr>
                                    </p:cmd>
                                  </p:childTnLst>
                                </p:cTn>
                              </p:par>
                            </p:childTnLst>
                          </p:cTn>
                        </p:par>
                      </p:childTnLst>
                    </p:cTn>
                  </p:par>
                  <p:par>
                    <p:cTn id="47" fill="hold">
                      <p:stCondLst>
                        <p:cond delay="indefinite"/>
                      </p:stCondLst>
                      <p:childTnLst>
                        <p:par>
                          <p:cTn id="48" fill="hold">
                            <p:stCondLst>
                              <p:cond delay="0"/>
                            </p:stCondLst>
                            <p:childTnLst>
                              <p:par>
                                <p:cTn id="49" presetID="1" presetClass="mediacall" presetSubtype="0" fill="hold" nodeType="clickEffect">
                                  <p:stCondLst>
                                    <p:cond delay="0"/>
                                  </p:stCondLst>
                                  <p:childTnLst>
                                    <p:cmd type="call" cmd="playFrom(0.0)">
                                      <p:cBhvr>
                                        <p:cTn id="50" dur="6835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1" fill="hold" display="0">
                  <p:stCondLst>
                    <p:cond delay="indefinite"/>
                  </p:stCondLst>
                  <p:endCondLst>
                    <p:cond evt="onStopAudio" delay="0">
                      <p:tgtEl>
                        <p:sldTgt/>
                      </p:tgtEl>
                    </p:cond>
                  </p:endCondLst>
                </p:cTn>
                <p:tgtEl>
                  <p:spTgt spid="2"/>
                </p:tgtEl>
              </p:cMediaNode>
            </p:audio>
            <p:audio>
              <p:cMediaNode vol="80000">
                <p:cTn id="52" fill="hold" display="0">
                  <p:stCondLst>
                    <p:cond delay="indefinite"/>
                  </p:stCondLst>
                  <p:endCondLst>
                    <p:cond evt="onStopAudio" delay="0">
                      <p:tgtEl>
                        <p:sldTgt/>
                      </p:tgtEl>
                    </p:cond>
                  </p:endCondLst>
                </p:cTn>
                <p:tgtEl>
                  <p:spTgt spid="3"/>
                </p:tgtEl>
              </p:cMediaNode>
            </p:audio>
            <p:audio>
              <p:cMediaNode vol="80000">
                <p:cTn id="53" fill="hold" display="0">
                  <p:stCondLst>
                    <p:cond delay="indefinite"/>
                  </p:stCondLst>
                  <p:endCondLst>
                    <p:cond evt="onStopAudio" delay="0">
                      <p:tgtEl>
                        <p:sldTgt/>
                      </p:tgtEl>
                    </p:cond>
                  </p:endCondLst>
                </p:cTn>
                <p:tgtEl>
                  <p:spTgt spid="6"/>
                </p:tgtEl>
              </p:cMediaNode>
            </p:audio>
            <p:audio>
              <p:cMediaNode vol="80000">
                <p:cTn id="54" fill="hold" display="0">
                  <p:stCondLst>
                    <p:cond delay="indefinite"/>
                  </p:stCondLst>
                  <p:endCondLst>
                    <p:cond evt="onStopAudio" delay="0">
                      <p:tgtEl>
                        <p:sldTgt/>
                      </p:tgtEl>
                    </p:cond>
                  </p:endCondLst>
                </p:cTn>
                <p:tgtEl>
                  <p:spTgt spid="7"/>
                </p:tgtEl>
              </p:cMediaNode>
            </p:audio>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179" name="Group 717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180" name="Rectangle 717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83" name="Rectangle 718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5" name="Rectangle 718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7" name="Rectangle 718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2,819 Time To Think Stock Photos - Free &amp; Royalty-Free Stock Photos from  Dreamstime">
            <a:extLst>
              <a:ext uri="{FF2B5EF4-FFF2-40B4-BE49-F238E27FC236}">
                <a16:creationId xmlns:a16="http://schemas.microsoft.com/office/drawing/2014/main" id="{126A1A7F-6F62-B867-AE69-0F7EB45D75F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 b="13928"/>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sp>
        <p:nvSpPr>
          <p:cNvPr id="7189" name="Rectangle 7188">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When Can You Use The Statutory Defence Against Discrimination Claims?">
            <a:extLst>
              <a:ext uri="{FF2B5EF4-FFF2-40B4-BE49-F238E27FC236}">
                <a16:creationId xmlns:a16="http://schemas.microsoft.com/office/drawing/2014/main" id="{5613B17F-2BDE-B8B0-DD0C-CC007D6B18E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6319" r="-1" b="3406"/>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2E5A6E9-0F76-6BD6-C50C-BD3799892701}"/>
              </a:ext>
            </a:extLst>
          </p:cNvPr>
          <p:cNvSpPr txBox="1"/>
          <p:nvPr/>
        </p:nvSpPr>
        <p:spPr>
          <a:xfrm>
            <a:off x="1296899" y="855884"/>
            <a:ext cx="4677229" cy="923330"/>
          </a:xfrm>
          <a:prstGeom prst="rect">
            <a:avLst/>
          </a:prstGeom>
          <a:noFill/>
        </p:spPr>
        <p:txBody>
          <a:bodyPr wrap="square" rtlCol="0">
            <a:spAutoFit/>
          </a:bodyPr>
          <a:lstStyle/>
          <a:p>
            <a:r>
              <a:rPr lang="en-US" sz="5400" dirty="0"/>
              <a:t>Research Task </a:t>
            </a:r>
          </a:p>
        </p:txBody>
      </p:sp>
      <p:graphicFrame>
        <p:nvGraphicFramePr>
          <p:cNvPr id="7191" name="TextBox 1">
            <a:extLst>
              <a:ext uri="{FF2B5EF4-FFF2-40B4-BE49-F238E27FC236}">
                <a16:creationId xmlns:a16="http://schemas.microsoft.com/office/drawing/2014/main" id="{4932987D-D137-6D24-EE89-F7601C6D9951}"/>
              </a:ext>
            </a:extLst>
          </p:cNvPr>
          <p:cNvGraphicFramePr/>
          <p:nvPr>
            <p:extLst>
              <p:ext uri="{D42A27DB-BD31-4B8C-83A1-F6EECF244321}">
                <p14:modId xmlns:p14="http://schemas.microsoft.com/office/powerpoint/2010/main" val="506095354"/>
              </p:ext>
            </p:extLst>
          </p:nvPr>
        </p:nvGraphicFramePr>
        <p:xfrm>
          <a:off x="590719" y="2330505"/>
          <a:ext cx="5278066" cy="397958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 name="Audio Recording 12 Oct 2022 at 20:34:58" descr="Audio Recording 12 Oct 2022 at 20:34:58">
            <a:hlinkClick r:id="" action="ppaction://media"/>
            <a:extLst>
              <a:ext uri="{FF2B5EF4-FFF2-40B4-BE49-F238E27FC236}">
                <a16:creationId xmlns:a16="http://schemas.microsoft.com/office/drawing/2014/main" id="{8CD3D5D8-D910-1759-BD93-68B174621C21}"/>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689599" y="855249"/>
            <a:ext cx="812800" cy="812800"/>
          </a:xfrm>
          <a:prstGeom prst="rect">
            <a:avLst/>
          </a:prstGeom>
          <a:solidFill>
            <a:schemeClr val="accent2"/>
          </a:solidFill>
        </p:spPr>
      </p:pic>
    </p:spTree>
    <p:extLst>
      <p:ext uri="{BB962C8B-B14F-4D97-AF65-F5344CB8AC3E}">
        <p14:creationId xmlns:p14="http://schemas.microsoft.com/office/powerpoint/2010/main" val="295050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5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239549"/>
            <a:ext cx="5688632" cy="830997"/>
          </a:xfrm>
          <a:prstGeom prst="rect">
            <a:avLst/>
          </a:prstGeom>
          <a:solidFill>
            <a:schemeClr val="accent1">
              <a:lumMod val="60000"/>
              <a:lumOff val="4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800" b="1" dirty="0">
                <a:solidFill>
                  <a:schemeClr val="bg1"/>
                </a:solidFill>
              </a:rPr>
              <a:t>Defences</a:t>
            </a:r>
          </a:p>
        </p:txBody>
      </p:sp>
      <p:graphicFrame>
        <p:nvGraphicFramePr>
          <p:cNvPr id="6" name="TextBox 3">
            <a:extLst>
              <a:ext uri="{FF2B5EF4-FFF2-40B4-BE49-F238E27FC236}">
                <a16:creationId xmlns:a16="http://schemas.microsoft.com/office/drawing/2014/main" id="{1375EE83-9FBA-44EF-A597-9D6433996DF4}"/>
              </a:ext>
            </a:extLst>
          </p:cNvPr>
          <p:cNvGraphicFramePr/>
          <p:nvPr/>
        </p:nvGraphicFramePr>
        <p:xfrm>
          <a:off x="242371" y="1751683"/>
          <a:ext cx="7172899" cy="431279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146" name="Picture 2" descr="Kent City Council to repeal drug paraphernalia possession law | Kent  Reporter">
            <a:extLst>
              <a:ext uri="{FF2B5EF4-FFF2-40B4-BE49-F238E27FC236}">
                <a16:creationId xmlns:a16="http://schemas.microsoft.com/office/drawing/2014/main" id="{15A7BEF5-B6BE-4F4B-8AC7-4172BA73972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166253" y="2520338"/>
            <a:ext cx="3505200" cy="2194881"/>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Recording 12 Oct 2022 at 20:35:45" descr="Audio Recording 12 Oct 2022 at 20:35:45">
            <a:hlinkClick r:id="" action="ppaction://media"/>
            <a:extLst>
              <a:ext uri="{FF2B5EF4-FFF2-40B4-BE49-F238E27FC236}">
                <a16:creationId xmlns:a16="http://schemas.microsoft.com/office/drawing/2014/main" id="{A83DA8AC-43A8-B58D-E982-24902E4D1AD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9766300" y="762000"/>
            <a:ext cx="812800" cy="812800"/>
          </a:xfrm>
          <a:prstGeom prst="rect">
            <a:avLst/>
          </a:prstGeom>
          <a:solidFill>
            <a:schemeClr val="accent2"/>
          </a:solidFill>
        </p:spPr>
      </p:pic>
    </p:spTree>
    <p:extLst>
      <p:ext uri="{BB962C8B-B14F-4D97-AF65-F5344CB8AC3E}">
        <p14:creationId xmlns:p14="http://schemas.microsoft.com/office/powerpoint/2010/main" val="2949838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28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4"/>
          <p:cNvSpPr txBox="1">
            <a:spLocks noChangeArrowheads="1"/>
          </p:cNvSpPr>
          <p:nvPr/>
        </p:nvSpPr>
        <p:spPr bwMode="auto">
          <a:xfrm>
            <a:off x="-485423" y="1687073"/>
            <a:ext cx="8045422" cy="38472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endParaRPr lang="en-GB" altLang="en-US" dirty="0">
              <a:solidFill>
                <a:srgbClr val="0033CC"/>
              </a:solidFill>
            </a:endParaRPr>
          </a:p>
          <a:p>
            <a:pPr algn="ctr" eaLnBrk="1" hangingPunct="1">
              <a:spcBef>
                <a:spcPct val="0"/>
              </a:spcBef>
              <a:buFontTx/>
              <a:buNone/>
            </a:pPr>
            <a:r>
              <a:rPr lang="en-GB" altLang="en-US" sz="2800" dirty="0">
                <a:solidFill>
                  <a:schemeClr val="tx1"/>
                </a:solidFill>
              </a:rPr>
              <a:t>A person found to have unlawful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possession of a controlled drug,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has a defence if it can be proved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that…</a:t>
            </a:r>
          </a:p>
          <a:p>
            <a:pPr eaLnBrk="1" hangingPunct="1">
              <a:spcBef>
                <a:spcPct val="0"/>
              </a:spcBef>
              <a:buFontTx/>
              <a:buNone/>
            </a:pPr>
            <a:endParaRPr lang="en-GB" altLang="en-US" dirty="0">
              <a:solidFill>
                <a:srgbClr val="FFFF00"/>
              </a:solidFill>
            </a:endParaRPr>
          </a:p>
        </p:txBody>
      </p:sp>
      <p:sp>
        <p:nvSpPr>
          <p:cNvPr id="4" name="TextBox 3"/>
          <p:cNvSpPr txBox="1"/>
          <p:nvPr/>
        </p:nvSpPr>
        <p:spPr>
          <a:xfrm>
            <a:off x="0" y="272325"/>
            <a:ext cx="8045422" cy="646331"/>
          </a:xfrm>
          <a:prstGeom prst="rect">
            <a:avLst/>
          </a:prstGeom>
          <a:solidFill>
            <a:schemeClr val="accent6">
              <a:lumMod val="60000"/>
              <a:lumOff val="4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Statutory Defences</a:t>
            </a:r>
          </a:p>
        </p:txBody>
      </p:sp>
      <p:sp>
        <p:nvSpPr>
          <p:cNvPr id="5" name="Rectangle 4"/>
          <p:cNvSpPr/>
          <p:nvPr/>
        </p:nvSpPr>
        <p:spPr>
          <a:xfrm>
            <a:off x="0" y="918656"/>
            <a:ext cx="8045422" cy="400110"/>
          </a:xfrm>
          <a:prstGeom prst="rect">
            <a:avLst/>
          </a:prstGeom>
          <a:solidFill>
            <a:schemeClr val="accent1">
              <a:lumMod val="20000"/>
              <a:lumOff val="80000"/>
            </a:schemeClr>
          </a:solidFill>
        </p:spPr>
        <p:txBody>
          <a:bodyPr wrap="square">
            <a:spAutoFit/>
          </a:bodyPr>
          <a:lstStyle/>
          <a:p>
            <a:pPr algn="ctr" eaLnBrk="1" hangingPunct="1"/>
            <a:r>
              <a:rPr lang="en-GB" altLang="en-US" sz="2000" dirty="0">
                <a:solidFill>
                  <a:srgbClr val="002060"/>
                </a:solidFill>
              </a:rPr>
              <a:t>Sec 5(4) Misuse of Drugs Act 1971</a:t>
            </a:r>
          </a:p>
        </p:txBody>
      </p:sp>
      <p:pic>
        <p:nvPicPr>
          <p:cNvPr id="7170" name="Picture 2" descr="What is entrapment? Is it a defence? - VHS Fletchers Solicitors">
            <a:extLst>
              <a:ext uri="{FF2B5EF4-FFF2-40B4-BE49-F238E27FC236}">
                <a16:creationId xmlns:a16="http://schemas.microsoft.com/office/drawing/2014/main" id="{D6977AAA-8503-9643-9D89-5865DBF974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49591" y="2087183"/>
            <a:ext cx="5069747" cy="3373686"/>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Recording 12 Oct 2022 at 20:36:19" descr="Audio Recording 12 Oct 2022 at 20:36:19">
            <a:hlinkClick r:id="" action="ppaction://media"/>
            <a:extLst>
              <a:ext uri="{FF2B5EF4-FFF2-40B4-BE49-F238E27FC236}">
                <a16:creationId xmlns:a16="http://schemas.microsoft.com/office/drawing/2014/main" id="{0C0FFBBB-4AC0-0395-E2B1-43C0CA685B3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588500" y="189090"/>
            <a:ext cx="812800" cy="812800"/>
          </a:xfrm>
          <a:prstGeom prst="rect">
            <a:avLst/>
          </a:prstGeom>
          <a:solidFill>
            <a:schemeClr val="accent2"/>
          </a:solidFill>
        </p:spPr>
      </p:pic>
    </p:spTree>
    <p:extLst>
      <p:ext uri="{BB962C8B-B14F-4D97-AF65-F5344CB8AC3E}">
        <p14:creationId xmlns:p14="http://schemas.microsoft.com/office/powerpoint/2010/main" val="1278440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2585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3"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323683" y="594650"/>
            <a:ext cx="5772317" cy="5816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defRPr/>
            </a:pPr>
            <a:endParaRPr lang="en-GB" altLang="en-US" dirty="0">
              <a:solidFill>
                <a:srgbClr val="FFFF00"/>
              </a:solidFill>
            </a:endParaRPr>
          </a:p>
          <a:p>
            <a:pPr algn="ctr" eaLnBrk="1" hangingPunct="1">
              <a:spcBef>
                <a:spcPct val="0"/>
              </a:spcBef>
              <a:buFontTx/>
              <a:buNone/>
              <a:defRPr/>
            </a:pPr>
            <a:r>
              <a:rPr lang="en-GB" altLang="en-US" sz="2000" dirty="0">
                <a:solidFill>
                  <a:srgbClr val="FF0000"/>
                </a:solidFill>
                <a:latin typeface="Arial" panose="020B0604020202020204" pitchFamily="34" charset="0"/>
                <a:cs typeface="Arial" panose="020B0604020202020204" pitchFamily="34" charset="0"/>
              </a:rPr>
              <a:t>1. The person took possession of the controlled drug to prevent another person: </a:t>
            </a:r>
          </a:p>
          <a:p>
            <a:pPr eaLnBrk="1" hangingPunct="1">
              <a:spcBef>
                <a:spcPct val="0"/>
              </a:spcBef>
              <a:buNone/>
              <a:defRPr/>
            </a:pPr>
            <a:endParaRPr lang="en-GB" altLang="en-US" sz="2000" dirty="0">
              <a:solidFill>
                <a:srgbClr val="0033CC"/>
              </a:solidFill>
            </a:endParaRPr>
          </a:p>
          <a:p>
            <a:pPr eaLnBrk="1" hangingPunct="1">
              <a:spcBef>
                <a:spcPct val="0"/>
              </a:spcBef>
              <a:buNone/>
              <a:defRPr/>
            </a:pPr>
            <a:endParaRPr lang="en-GB" altLang="en-US" sz="2000" dirty="0">
              <a:solidFill>
                <a:srgbClr val="0033CC"/>
              </a:solidFill>
            </a:endParaRPr>
          </a:p>
          <a:p>
            <a:pPr algn="ctr" eaLnBrk="1" hangingPunct="1">
              <a:spcBef>
                <a:spcPct val="0"/>
              </a:spcBef>
              <a:buNone/>
              <a:defRPr/>
            </a:pPr>
            <a:r>
              <a:rPr lang="en-GB" altLang="en-US" sz="2000" dirty="0">
                <a:solidFill>
                  <a:schemeClr val="tx1"/>
                </a:solidFill>
              </a:rPr>
              <a:t>From committing, or continuing to commit an offence in connection with that drug </a:t>
            </a:r>
          </a:p>
          <a:p>
            <a:pPr algn="ctr" eaLnBrk="1" hangingPunct="1">
              <a:spcBef>
                <a:spcPct val="0"/>
              </a:spcBef>
              <a:buNone/>
              <a:defRPr/>
            </a:pPr>
            <a:r>
              <a:rPr lang="en-GB" altLang="en-US" sz="2000" dirty="0">
                <a:solidFill>
                  <a:schemeClr val="tx1"/>
                </a:solidFill>
              </a:rPr>
              <a:t>and </a:t>
            </a:r>
          </a:p>
          <a:p>
            <a:pPr algn="ctr" eaLnBrk="1" hangingPunct="1">
              <a:spcBef>
                <a:spcPct val="0"/>
              </a:spcBef>
              <a:buNone/>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As soon as possible after taking possession of the drug, they took all reasonable steps to destroy the drug </a:t>
            </a:r>
          </a:p>
          <a:p>
            <a:pPr algn="ctr" eaLnBrk="1" hangingPunct="1">
              <a:spcBef>
                <a:spcPct val="0"/>
              </a:spcBef>
              <a:buNone/>
              <a:defRPr/>
            </a:pPr>
            <a:r>
              <a:rPr lang="en-GB" altLang="en-US" sz="2000" dirty="0">
                <a:solidFill>
                  <a:schemeClr val="tx1"/>
                </a:solidFill>
              </a:rPr>
              <a:t>or</a:t>
            </a:r>
            <a:r>
              <a:rPr lang="en-GB" altLang="en-US" sz="2000" u="sng" dirty="0">
                <a:solidFill>
                  <a:schemeClr val="tx1"/>
                </a:solidFill>
              </a:rPr>
              <a:t> </a:t>
            </a:r>
          </a:p>
          <a:p>
            <a:pPr algn="ctr" eaLnBrk="1" hangingPunct="1">
              <a:spcBef>
                <a:spcPct val="0"/>
              </a:spcBef>
              <a:buNone/>
              <a:defRPr/>
            </a:pPr>
            <a:endParaRPr lang="en-GB" altLang="en-US" sz="2000" u="sng" dirty="0">
              <a:solidFill>
                <a:schemeClr val="tx1"/>
              </a:solidFill>
            </a:endParaRPr>
          </a:p>
          <a:p>
            <a:pPr algn="ctr" eaLnBrk="1" hangingPunct="1">
              <a:spcBef>
                <a:spcPct val="0"/>
              </a:spcBef>
              <a:buNone/>
              <a:defRPr/>
            </a:pPr>
            <a:r>
              <a:rPr lang="en-GB" altLang="en-US" sz="2000" dirty="0">
                <a:solidFill>
                  <a:schemeClr val="tx1"/>
                </a:solidFill>
              </a:rPr>
              <a:t>Deliver it into the custody of a person lawfully entitled to take custody of it.</a:t>
            </a:r>
          </a:p>
          <a:p>
            <a:pPr eaLnBrk="1" hangingPunct="1">
              <a:spcBef>
                <a:spcPct val="0"/>
              </a:spcBef>
              <a:buFontTx/>
              <a:buNone/>
              <a:defRPr/>
            </a:pPr>
            <a:endParaRPr lang="en-GB" altLang="en-US" dirty="0">
              <a:solidFill>
                <a:schemeClr val="tx1"/>
              </a:solidFill>
            </a:endParaRPr>
          </a:p>
          <a:p>
            <a:pPr algn="ctr" eaLnBrk="1" hangingPunct="1">
              <a:spcBef>
                <a:spcPct val="0"/>
              </a:spcBef>
              <a:buFontTx/>
              <a:buNone/>
              <a:defRPr/>
            </a:pPr>
            <a:endParaRPr lang="en-GB" altLang="en-US" dirty="0">
              <a:solidFill>
                <a:srgbClr val="FF0000"/>
              </a:solidFill>
            </a:endParaRPr>
          </a:p>
        </p:txBody>
      </p:sp>
      <p:sp>
        <p:nvSpPr>
          <p:cNvPr id="3" name="Rectangle 1">
            <a:extLst>
              <a:ext uri="{FF2B5EF4-FFF2-40B4-BE49-F238E27FC236}">
                <a16:creationId xmlns:a16="http://schemas.microsoft.com/office/drawing/2014/main" id="{6E452400-B3C1-9A4A-971B-E907C4E8B592}"/>
              </a:ext>
            </a:extLst>
          </p:cNvPr>
          <p:cNvSpPr>
            <a:spLocks noChangeArrowheads="1"/>
          </p:cNvSpPr>
          <p:nvPr/>
        </p:nvSpPr>
        <p:spPr bwMode="auto">
          <a:xfrm>
            <a:off x="7293167" y="4592847"/>
            <a:ext cx="4186410"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Example</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A father finds his son in possession of a controlled drug and takes it from him.  He then immediately throws the drug into the fire, or he finds his son in possession of a controlled drug and takes it from him.</a:t>
            </a:r>
            <a:r>
              <a:rPr lang="en-GB" altLang="en-US" sz="1000" dirty="0"/>
              <a:t> </a:t>
            </a:r>
            <a:r>
              <a:rPr kumimoji="0" lang="en-GB" altLang="en-US" sz="1400" b="0"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He then immediately takes the drug to a local police station.</a:t>
            </a:r>
            <a:endParaRPr kumimoji="0" lang="en-GB" altLang="en-US" sz="24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1B465C7D-6157-4842-AAD2-D0BFA4840C63}"/>
              </a:ext>
            </a:extLst>
          </p:cNvPr>
          <p:cNvSpPr/>
          <p:nvPr/>
        </p:nvSpPr>
        <p:spPr>
          <a:xfrm>
            <a:off x="323683" y="594650"/>
            <a:ext cx="5849956" cy="5794873"/>
          </a:xfrm>
          <a:prstGeom prst="rect">
            <a:avLst/>
          </a:prstGeom>
          <a:solidFill>
            <a:schemeClr val="accent1">
              <a:lumMod val="60000"/>
              <a:lumOff val="40000"/>
              <a:alpha val="33088"/>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195" name="Picture 3" descr="Parents learn to find kids' drugs and spot signs of use | HeraldNet.com">
            <a:extLst>
              <a:ext uri="{FF2B5EF4-FFF2-40B4-BE49-F238E27FC236}">
                <a16:creationId xmlns:a16="http://schemas.microsoft.com/office/drawing/2014/main" id="{840FA583-9A32-864A-95BC-B35053A607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93167" y="805093"/>
            <a:ext cx="4186410" cy="2691264"/>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Recording 12 Oct 2022 at 20:37:48" descr="Audio Recording 12 Oct 2022 at 20:37:48">
            <a:hlinkClick r:id="" action="ppaction://media"/>
            <a:extLst>
              <a:ext uri="{FF2B5EF4-FFF2-40B4-BE49-F238E27FC236}">
                <a16:creationId xmlns:a16="http://schemas.microsoft.com/office/drawing/2014/main" id="{5805C5BA-597A-C2F6-A828-0F2B1205CF3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28420" y="5609879"/>
            <a:ext cx="812800" cy="812800"/>
          </a:xfrm>
          <a:prstGeom prst="rect">
            <a:avLst/>
          </a:prstGeom>
          <a:solidFill>
            <a:schemeClr val="accent2"/>
          </a:solidFill>
        </p:spPr>
      </p:pic>
    </p:spTree>
    <p:extLst>
      <p:ext uri="{BB962C8B-B14F-4D97-AF65-F5344CB8AC3E}">
        <p14:creationId xmlns:p14="http://schemas.microsoft.com/office/powerpoint/2010/main" val="1954787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8332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5"/>
                </p:tgtEl>
              </p:cMediaNode>
            </p:audio>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312667" y="458952"/>
            <a:ext cx="4887294" cy="5755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defRPr/>
            </a:pPr>
            <a:endParaRPr lang="en-GB" altLang="en-US" sz="1600" dirty="0">
              <a:solidFill>
                <a:srgbClr val="FFFF00"/>
              </a:solidFill>
            </a:endParaRPr>
          </a:p>
          <a:p>
            <a:pPr algn="ctr" eaLnBrk="1" hangingPunct="1">
              <a:spcBef>
                <a:spcPct val="0"/>
              </a:spcBef>
              <a:buFontTx/>
              <a:buNone/>
              <a:defRPr/>
            </a:pPr>
            <a:r>
              <a:rPr lang="en-GB" altLang="en-US" sz="2000" dirty="0">
                <a:solidFill>
                  <a:srgbClr val="FF0000"/>
                </a:solidFill>
                <a:latin typeface="Arial" panose="020B0604020202020204" pitchFamily="34" charset="0"/>
                <a:cs typeface="Arial" panose="020B0604020202020204" pitchFamily="34" charset="0"/>
              </a:rPr>
              <a:t>2. The person took possession of the controlled drug for the purpose of:</a:t>
            </a:r>
          </a:p>
          <a:p>
            <a:pPr algn="ctr" eaLnBrk="1" hangingPunct="1">
              <a:spcBef>
                <a:spcPct val="0"/>
              </a:spcBef>
              <a:buFontTx/>
              <a:buNone/>
              <a:defRPr/>
            </a:pPr>
            <a:endParaRPr lang="en-GB" altLang="en-US" sz="2000" dirty="0">
              <a:solidFill>
                <a:schemeClr val="tx1"/>
              </a:solidFill>
            </a:endParaRPr>
          </a:p>
          <a:p>
            <a:pPr algn="ctr" eaLnBrk="1" hangingPunct="1">
              <a:spcBef>
                <a:spcPct val="0"/>
              </a:spcBef>
              <a:buFontTx/>
              <a:buNone/>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Delivering it into the custody of a person lawfully entitled to take custody of it </a:t>
            </a:r>
          </a:p>
          <a:p>
            <a:pPr algn="ctr" eaLnBrk="1" hangingPunct="1">
              <a:spcBef>
                <a:spcPct val="0"/>
              </a:spcBef>
              <a:buNone/>
              <a:defRPr/>
            </a:pPr>
            <a:endParaRPr lang="en-GB" altLang="en-US" sz="2000" u="sng" dirty="0">
              <a:solidFill>
                <a:schemeClr val="tx1"/>
              </a:solidFill>
            </a:endParaRPr>
          </a:p>
          <a:p>
            <a:pPr algn="ctr" eaLnBrk="1" hangingPunct="1">
              <a:spcBef>
                <a:spcPct val="0"/>
              </a:spcBef>
              <a:buNone/>
              <a:defRPr/>
            </a:pPr>
            <a:r>
              <a:rPr lang="en-GB" altLang="en-US" sz="2000" dirty="0">
                <a:solidFill>
                  <a:schemeClr val="tx1"/>
                </a:solidFill>
              </a:rPr>
              <a:t>and</a:t>
            </a:r>
          </a:p>
          <a:p>
            <a:pPr marL="457200" indent="-457200" algn="ctr">
              <a:spcBef>
                <a:spcPct val="0"/>
              </a:spcBef>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As soon as possible after taking possession of the drug, they took all reasonable steps to deliver it into the custody of such a person.</a:t>
            </a:r>
          </a:p>
          <a:p>
            <a:pPr eaLnBrk="1" hangingPunct="1">
              <a:spcBef>
                <a:spcPct val="0"/>
              </a:spcBef>
              <a:buFontTx/>
              <a:buNone/>
              <a:defRPr/>
            </a:pPr>
            <a:endParaRPr lang="en-GB" altLang="en-US" sz="3200" dirty="0">
              <a:solidFill>
                <a:schemeClr val="tx1"/>
              </a:solidFill>
            </a:endParaRPr>
          </a:p>
          <a:p>
            <a:pPr algn="ctr" eaLnBrk="1" hangingPunct="1">
              <a:spcBef>
                <a:spcPct val="0"/>
              </a:spcBef>
              <a:buFontTx/>
              <a:buNone/>
              <a:defRPr/>
            </a:pPr>
            <a:endParaRPr lang="en-GB" altLang="en-US" sz="3200" dirty="0">
              <a:solidFill>
                <a:srgbClr val="FF0000"/>
              </a:solidFill>
            </a:endParaRPr>
          </a:p>
        </p:txBody>
      </p:sp>
      <p:sp>
        <p:nvSpPr>
          <p:cNvPr id="3" name="Rectangle 2">
            <a:extLst>
              <a:ext uri="{FF2B5EF4-FFF2-40B4-BE49-F238E27FC236}">
                <a16:creationId xmlns:a16="http://schemas.microsoft.com/office/drawing/2014/main" id="{927D2F0E-AF22-F24F-8F90-F3640453EB91}"/>
              </a:ext>
            </a:extLst>
          </p:cNvPr>
          <p:cNvSpPr/>
          <p:nvPr/>
        </p:nvSpPr>
        <p:spPr>
          <a:xfrm>
            <a:off x="312667" y="458952"/>
            <a:ext cx="5195767" cy="5534224"/>
          </a:xfrm>
          <a:prstGeom prst="rect">
            <a:avLst/>
          </a:prstGeom>
          <a:solidFill>
            <a:schemeClr val="accent1">
              <a:alpha val="33873"/>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55FFABC-5490-D343-B9B1-729C7F58A64B}"/>
              </a:ext>
            </a:extLst>
          </p:cNvPr>
          <p:cNvSpPr txBox="1"/>
          <p:nvPr/>
        </p:nvSpPr>
        <p:spPr>
          <a:xfrm>
            <a:off x="6420079" y="4377349"/>
            <a:ext cx="5195767" cy="1615827"/>
          </a:xfrm>
          <a:prstGeom prst="rect">
            <a:avLst/>
          </a:prstGeom>
          <a:noFill/>
        </p:spPr>
        <p:txBody>
          <a:bodyPr wrap="square">
            <a:spAutoFit/>
          </a:bodyPr>
          <a:lstStyle/>
          <a:p>
            <a:endParaRPr lang="en-GB" altLang="en-US" sz="1100" b="1" dirty="0">
              <a:ea typeface="ＭＳ Ｐゴシック" panose="020B0600070205080204" pitchFamily="34" charset="-128"/>
            </a:endParaRPr>
          </a:p>
          <a:p>
            <a:r>
              <a:rPr lang="en-GB" altLang="en-US" sz="1100" b="1" dirty="0">
                <a:ea typeface="ＭＳ Ｐゴシック" panose="020B0600070205080204" pitchFamily="34" charset="-128"/>
              </a:rPr>
              <a:t>Example</a:t>
            </a:r>
          </a:p>
          <a:p>
            <a:r>
              <a:rPr lang="en-GB" altLang="en-US" sz="1100" dirty="0">
                <a:ea typeface="ＭＳ Ｐゴシック" panose="020B0600070205080204" pitchFamily="34" charset="-128"/>
              </a:rPr>
              <a:t>A schoolteacher might come into possession of some cannabis abandoned by a pupil in panic during a spot check by staff.</a:t>
            </a:r>
          </a:p>
          <a:p>
            <a:r>
              <a:rPr lang="en-GB" altLang="en-US" sz="1100" dirty="0">
                <a:ea typeface="ＭＳ Ｐゴシック" panose="020B0600070205080204" pitchFamily="34" charset="-128"/>
              </a:rPr>
              <a:t>The teacher is protected for the purposes of handing it to their local schools liaison officer </a:t>
            </a:r>
            <a:r>
              <a:rPr lang="en-GB" altLang="en-US" sz="1100" b="1" dirty="0">
                <a:ea typeface="ＭＳ Ｐゴシック" panose="020B0600070205080204" pitchFamily="34" charset="-128"/>
              </a:rPr>
              <a:t>(provided this is done as soon as reasonably practicable).</a:t>
            </a:r>
          </a:p>
          <a:p>
            <a:endParaRPr lang="en-GB" altLang="en-US" sz="1100" dirty="0">
              <a:ea typeface="ＭＳ Ｐゴシック" panose="020B0600070205080204" pitchFamily="34" charset="-128"/>
            </a:endParaRPr>
          </a:p>
          <a:p>
            <a:r>
              <a:rPr lang="en-GB" altLang="en-US" sz="1100" dirty="0">
                <a:ea typeface="ＭＳ Ｐゴシック" panose="020B0600070205080204" pitchFamily="34" charset="-128"/>
              </a:rPr>
              <a:t>So, anyone who temporarily handles any controlled drug is acting in accordance with the law, as long as they act promptly and with the correct motives.</a:t>
            </a:r>
          </a:p>
        </p:txBody>
      </p:sp>
      <p:pic>
        <p:nvPicPr>
          <p:cNvPr id="9218" name="Picture 2" descr="What to Do If Your Kid Is Caught With Drugs at School">
            <a:extLst>
              <a:ext uri="{FF2B5EF4-FFF2-40B4-BE49-F238E27FC236}">
                <a16:creationId xmlns:a16="http://schemas.microsoft.com/office/drawing/2014/main" id="{C253FEC4-7B63-414F-AAFE-E1FBBF74B8B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82825" y="458951"/>
            <a:ext cx="4887294" cy="3660753"/>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Recording 12 Oct 2022 at 20:40:13" descr="Audio Recording 12 Oct 2022 at 20:40:13">
            <a:hlinkClick r:id="" action="ppaction://media"/>
            <a:extLst>
              <a:ext uri="{FF2B5EF4-FFF2-40B4-BE49-F238E27FC236}">
                <a16:creationId xmlns:a16="http://schemas.microsoft.com/office/drawing/2014/main" id="{13CAF175-8FD2-4BB4-D12F-25CBAA2CE10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997220" y="5401574"/>
            <a:ext cx="812800" cy="812800"/>
          </a:xfrm>
          <a:prstGeom prst="rect">
            <a:avLst/>
          </a:prstGeom>
          <a:solidFill>
            <a:schemeClr val="accent2"/>
          </a:solidFill>
        </p:spPr>
      </p:pic>
    </p:spTree>
    <p:extLst>
      <p:ext uri="{BB962C8B-B14F-4D97-AF65-F5344CB8AC3E}">
        <p14:creationId xmlns:p14="http://schemas.microsoft.com/office/powerpoint/2010/main" val="3255713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717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3" fill="hold" display="0">
                  <p:stCondLst>
                    <p:cond delay="indefinite"/>
                  </p:stCondLst>
                  <p:endCondLst>
                    <p:cond evt="onStopAudio" delay="0">
                      <p:tgtEl>
                        <p:sldTgt/>
                      </p:tgtEl>
                    </p:cond>
                  </p:endCondLst>
                </p:cTn>
                <p:tgtEl>
                  <p:spTgt spid="4"/>
                </p:tgtEl>
              </p:cMediaNode>
            </p:audio>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654296" y="329184"/>
            <a:ext cx="6894576" cy="1783080"/>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kern="1200">
                <a:solidFill>
                  <a:schemeClr val="tx1"/>
                </a:solidFill>
                <a:latin typeface="+mj-lt"/>
                <a:ea typeface="+mj-ea"/>
                <a:cs typeface="+mj-cs"/>
              </a:rPr>
              <a:t>General Defences</a:t>
            </a:r>
          </a:p>
        </p:txBody>
      </p:sp>
      <p:pic>
        <p:nvPicPr>
          <p:cNvPr id="10242" name="Picture 2" descr="A Lack of Knowledge | &quot;. . . let God be found true, though every man be  found a liar.&quot;">
            <a:extLst>
              <a:ext uri="{FF2B5EF4-FFF2-40B4-BE49-F238E27FC236}">
                <a16:creationId xmlns:a16="http://schemas.microsoft.com/office/drawing/2014/main" id="{E3A50115-54F9-6646-9B2F-9126A705BBE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460" r="9566"/>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pic>
        <p:nvPicPr>
          <p:cNvPr id="10244" name="Picture 4" descr="School too easily reassured by lack of social work action in case of drug-misusing  boy, review finds">
            <a:extLst>
              <a:ext uri="{FF2B5EF4-FFF2-40B4-BE49-F238E27FC236}">
                <a16:creationId xmlns:a16="http://schemas.microsoft.com/office/drawing/2014/main" id="{202B7DC9-5BCB-4640-9943-C1134B76395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2546" b="-2"/>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4"/>
          <p:cNvSpPr txBox="1">
            <a:spLocks noChangeArrowheads="1"/>
          </p:cNvSpPr>
          <p:nvPr/>
        </p:nvSpPr>
        <p:spPr bwMode="auto">
          <a:xfrm>
            <a:off x="4654296" y="2706624"/>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lnSpcReduction="10000"/>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000" dirty="0">
                <a:solidFill>
                  <a:schemeClr val="tx1"/>
                </a:solidFill>
                <a:latin typeface="+mn-lt"/>
                <a:ea typeface="+mn-ea"/>
              </a:rPr>
              <a:t>Section 28 Misuse of Drugs Act 1971 provides three general </a:t>
            </a:r>
            <a:r>
              <a:rPr lang="en-US" altLang="en-US" sz="2000" dirty="0" err="1">
                <a:solidFill>
                  <a:schemeClr val="tx1"/>
                </a:solidFill>
                <a:latin typeface="+mn-lt"/>
                <a:ea typeface="+mn-ea"/>
              </a:rPr>
              <a:t>defences</a:t>
            </a:r>
            <a:r>
              <a:rPr lang="en-US" altLang="en-US" sz="2000" dirty="0">
                <a:solidFill>
                  <a:schemeClr val="tx1"/>
                </a:solidFill>
                <a:latin typeface="+mn-lt"/>
                <a:ea typeface="+mn-ea"/>
              </a:rPr>
              <a:t>, namely:</a:t>
            </a: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Lack of knowledge of the alleged fact</a:t>
            </a: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Lack of knowledge of the controlled drug</a:t>
            </a:r>
          </a:p>
          <a:p>
            <a:pPr marL="228600">
              <a:lnSpc>
                <a:spcPct val="90000"/>
              </a:lnSpc>
              <a:spcBef>
                <a:spcPct val="0"/>
              </a:spcBef>
              <a:spcAft>
                <a:spcPts val="600"/>
              </a:spcAft>
              <a:buNone/>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Belief that it was a drug he/she was entitled to produce, supply and possess.</a:t>
            </a:r>
          </a:p>
        </p:txBody>
      </p:sp>
      <p:pic>
        <p:nvPicPr>
          <p:cNvPr id="2" name="Audio Recording 12 Oct 2022 at 20:43:45" descr="Audio Recording 12 Oct 2022 at 20:43:45">
            <a:hlinkClick r:id="" action="ppaction://media"/>
            <a:extLst>
              <a:ext uri="{FF2B5EF4-FFF2-40B4-BE49-F238E27FC236}">
                <a16:creationId xmlns:a16="http://schemas.microsoft.com/office/drawing/2014/main" id="{066DC589-B1A5-5D25-8505-7A3C63010F9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375900" y="1028700"/>
            <a:ext cx="812800" cy="812800"/>
          </a:xfrm>
          <a:prstGeom prst="rect">
            <a:avLst/>
          </a:prstGeom>
          <a:solidFill>
            <a:schemeClr val="accent2"/>
          </a:solidFill>
        </p:spPr>
      </p:pic>
    </p:spTree>
    <p:extLst>
      <p:ext uri="{BB962C8B-B14F-4D97-AF65-F5344CB8AC3E}">
        <p14:creationId xmlns:p14="http://schemas.microsoft.com/office/powerpoint/2010/main" val="433446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animEffect transition="in" filter="fade">
                                      <p:cBhvr>
                                        <p:cTn id="15" dur="500"/>
                                        <p:tgtEl>
                                          <p:spTgt spid="3">
                                            <p:txEl>
                                              <p:pRg st="8" end="8"/>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551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0"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40658" y="970280"/>
            <a:ext cx="7229625" cy="812800"/>
          </a:xfrm>
          <a:prstGeom prst="rect">
            <a:avLst/>
          </a:prstGeom>
          <a:solidFill>
            <a:schemeClr val="accent6">
              <a:lumMod val="40000"/>
              <a:lumOff val="60000"/>
            </a:schemeClr>
          </a:solidFill>
        </p:spPr>
        <p:txBody>
          <a:bodyPr vert="horz" lIns="91440" tIns="45720" rIns="91440" bIns="45720" rtlCol="0" anchor="b">
            <a:normAutofit fontScale="92500"/>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800" b="1" dirty="0">
                <a:solidFill>
                  <a:srgbClr val="FF0000"/>
                </a:solidFill>
                <a:latin typeface="+mj-lt"/>
                <a:ea typeface="+mj-ea"/>
                <a:cs typeface="+mj-cs"/>
              </a:rPr>
              <a:t>Lack of knowledge of the fact</a:t>
            </a:r>
          </a:p>
        </p:txBody>
      </p:sp>
      <p:pic>
        <p:nvPicPr>
          <p:cNvPr id="7" name="Picture 6" descr="A vintage weighing scales">
            <a:extLst>
              <a:ext uri="{FF2B5EF4-FFF2-40B4-BE49-F238E27FC236}">
                <a16:creationId xmlns:a16="http://schemas.microsoft.com/office/drawing/2014/main" id="{536EB08E-786C-4A75-B348-B9723E8B1CE2}"/>
              </a:ext>
            </a:extLst>
          </p:cNvPr>
          <p:cNvPicPr>
            <a:picLocks noChangeAspect="1"/>
          </p:cNvPicPr>
          <p:nvPr/>
        </p:nvPicPr>
        <p:blipFill rotWithShape="1">
          <a:blip r:embed="rId5"/>
          <a:srcRect r="11362"/>
          <a:stretch/>
        </p:blipFill>
        <p:spPr>
          <a:xfrm>
            <a:off x="9335603" y="0"/>
            <a:ext cx="2853349" cy="4828664"/>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 name="TextBox 5"/>
          <p:cNvSpPr txBox="1">
            <a:spLocks noChangeArrowheads="1"/>
          </p:cNvSpPr>
          <p:nvPr/>
        </p:nvSpPr>
        <p:spPr bwMode="auto">
          <a:xfrm>
            <a:off x="218336" y="2578608"/>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Defendant must prove 3 things:</a:t>
            </a:r>
          </a:p>
          <a:p>
            <a:pPr>
              <a:lnSpc>
                <a:spcPct val="90000"/>
              </a:lnSpc>
              <a:spcBef>
                <a:spcPct val="0"/>
              </a:spcBef>
              <a:spcAft>
                <a:spcPts val="600"/>
              </a:spcAft>
              <a:buNone/>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did not know the existence of item</a:t>
            </a: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lacked suspicion of the item</a:t>
            </a: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had no reason to suspect the existence of the item</a:t>
            </a:r>
          </a:p>
        </p:txBody>
      </p:sp>
      <p:sp>
        <p:nvSpPr>
          <p:cNvPr id="2" name="TextBox 1">
            <a:extLst>
              <a:ext uri="{FF2B5EF4-FFF2-40B4-BE49-F238E27FC236}">
                <a16:creationId xmlns:a16="http://schemas.microsoft.com/office/drawing/2014/main" id="{45717428-0B64-D8EF-B515-434109335A36}"/>
              </a:ext>
            </a:extLst>
          </p:cNvPr>
          <p:cNvSpPr txBox="1"/>
          <p:nvPr/>
        </p:nvSpPr>
        <p:spPr>
          <a:xfrm rot="1798734">
            <a:off x="7772399" y="4189001"/>
            <a:ext cx="3556000" cy="1200329"/>
          </a:xfrm>
          <a:prstGeom prst="rect">
            <a:avLst/>
          </a:prstGeom>
          <a:solidFill>
            <a:schemeClr val="bg1"/>
          </a:solidFill>
          <a:ln>
            <a:solidFill>
              <a:schemeClr val="accent2"/>
            </a:solidFill>
          </a:ln>
        </p:spPr>
        <p:txBody>
          <a:bodyPr wrap="square" rtlCol="0">
            <a:spAutoFit/>
          </a:bodyPr>
          <a:lstStyle/>
          <a:p>
            <a:pPr algn="ctr"/>
            <a:r>
              <a:rPr lang="en-US" sz="3600" dirty="0">
                <a:solidFill>
                  <a:srgbClr val="FF0000"/>
                </a:solidFill>
              </a:rPr>
              <a:t>Can you think of an example? </a:t>
            </a:r>
          </a:p>
        </p:txBody>
      </p:sp>
      <p:pic>
        <p:nvPicPr>
          <p:cNvPr id="4" name="Audio Recording 12 Oct 2022 at 20:45:36" descr="Audio Recording 12 Oct 2022 at 20:45:36">
            <a:hlinkClick r:id="" action="ppaction://media"/>
            <a:extLst>
              <a:ext uri="{FF2B5EF4-FFF2-40B4-BE49-F238E27FC236}">
                <a16:creationId xmlns:a16="http://schemas.microsoft.com/office/drawing/2014/main" id="{8261150B-4803-A23B-1C6D-1E723248DD1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908443" y="970280"/>
            <a:ext cx="812800" cy="812800"/>
          </a:xfrm>
          <a:prstGeom prst="rect">
            <a:avLst/>
          </a:prstGeom>
          <a:solidFill>
            <a:schemeClr val="accent2"/>
          </a:solidFill>
          <a:ln>
            <a:solidFill>
              <a:schemeClr val="accent2"/>
            </a:solidFill>
          </a:ln>
        </p:spPr>
      </p:pic>
    </p:spTree>
    <p:extLst>
      <p:ext uri="{BB962C8B-B14F-4D97-AF65-F5344CB8AC3E}">
        <p14:creationId xmlns:p14="http://schemas.microsoft.com/office/powerpoint/2010/main" val="1804300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8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5"/>
          <p:cNvSpPr txBox="1">
            <a:spLocks noChangeArrowheads="1"/>
          </p:cNvSpPr>
          <p:nvPr/>
        </p:nvSpPr>
        <p:spPr bwMode="auto">
          <a:xfrm>
            <a:off x="0" y="2396905"/>
            <a:ext cx="7488832"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chemeClr val="tx1"/>
                </a:solidFill>
              </a:rPr>
              <a:t>Defendants will have a defence if they can prove </a:t>
            </a:r>
            <a:r>
              <a:rPr lang="en-GB" altLang="en-US" dirty="0">
                <a:solidFill>
                  <a:srgbClr val="FF0000"/>
                </a:solidFill>
              </a:rPr>
              <a:t>two </a:t>
            </a:r>
            <a:r>
              <a:rPr lang="en-GB" altLang="en-US" dirty="0">
                <a:solidFill>
                  <a:schemeClr val="tx1"/>
                </a:solidFill>
              </a:rPr>
              <a:t>things:</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That they did not believe or suspect it was a controlled drug</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and</a:t>
            </a:r>
            <a:r>
              <a:rPr lang="en-GB" altLang="en-US" u="sng" dirty="0">
                <a:solidFill>
                  <a:schemeClr val="tx1"/>
                </a:solidFill>
              </a:rPr>
              <a:t> </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That they had no reason to suspect it was a controlled drug</a:t>
            </a:r>
          </a:p>
        </p:txBody>
      </p:sp>
      <p:sp>
        <p:nvSpPr>
          <p:cNvPr id="5" name="TextBox 4"/>
          <p:cNvSpPr txBox="1">
            <a:spLocks noChangeArrowheads="1"/>
          </p:cNvSpPr>
          <p:nvPr/>
        </p:nvSpPr>
        <p:spPr bwMode="auto">
          <a:xfrm>
            <a:off x="0" y="486823"/>
            <a:ext cx="8351837" cy="523220"/>
          </a:xfrm>
          <a:prstGeom prst="rect">
            <a:avLst/>
          </a:prstGeom>
          <a:solidFill>
            <a:schemeClr val="accent6">
              <a:lumMod val="40000"/>
              <a:lumOff val="60000"/>
            </a:schemeClr>
          </a:solidFill>
          <a:ln>
            <a:noFill/>
          </a:ln>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FF0000"/>
                </a:solidFill>
              </a:rPr>
              <a:t>Lack of knowledge of a controlled drug</a:t>
            </a:r>
          </a:p>
        </p:txBody>
      </p:sp>
      <p:pic>
        <p:nvPicPr>
          <p:cNvPr id="11266" name="Picture 2" descr="Cigarette On Tabacco Stock Photo - Download Image Now - iStock">
            <a:extLst>
              <a:ext uri="{FF2B5EF4-FFF2-40B4-BE49-F238E27FC236}">
                <a16:creationId xmlns:a16="http://schemas.microsoft.com/office/drawing/2014/main" id="{903D5CA8-3E95-C746-A600-5E44AEF37D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88924" y="3858457"/>
            <a:ext cx="3492500" cy="23241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AB760F5-4FD0-3285-DAC6-9DB1E4F81481}"/>
              </a:ext>
            </a:extLst>
          </p:cNvPr>
          <p:cNvSpPr txBox="1"/>
          <p:nvPr/>
        </p:nvSpPr>
        <p:spPr>
          <a:xfrm rot="1798734">
            <a:off x="7850935" y="2093502"/>
            <a:ext cx="3556000" cy="1200329"/>
          </a:xfrm>
          <a:prstGeom prst="rect">
            <a:avLst/>
          </a:prstGeom>
          <a:solidFill>
            <a:schemeClr val="bg1"/>
          </a:solidFill>
          <a:ln>
            <a:solidFill>
              <a:schemeClr val="accent2"/>
            </a:solidFill>
          </a:ln>
        </p:spPr>
        <p:txBody>
          <a:bodyPr wrap="square" rtlCol="0">
            <a:spAutoFit/>
          </a:bodyPr>
          <a:lstStyle/>
          <a:p>
            <a:pPr algn="ctr"/>
            <a:r>
              <a:rPr lang="en-US" sz="3600" dirty="0">
                <a:solidFill>
                  <a:srgbClr val="FF0000"/>
                </a:solidFill>
              </a:rPr>
              <a:t>Can you think of an example? </a:t>
            </a:r>
          </a:p>
        </p:txBody>
      </p:sp>
      <p:pic>
        <p:nvPicPr>
          <p:cNvPr id="4" name="Audio Recording 12 Oct 2022 at 20:47:18" descr="Audio Recording 12 Oct 2022 at 20:47:18">
            <a:hlinkClick r:id="" action="ppaction://media"/>
            <a:extLst>
              <a:ext uri="{FF2B5EF4-FFF2-40B4-BE49-F238E27FC236}">
                <a16:creationId xmlns:a16="http://schemas.microsoft.com/office/drawing/2014/main" id="{0EB9B5CF-DA69-5574-C19C-E6695BCE316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956800" y="269043"/>
            <a:ext cx="812800" cy="812800"/>
          </a:xfrm>
          <a:prstGeom prst="rect">
            <a:avLst/>
          </a:prstGeom>
          <a:solidFill>
            <a:schemeClr val="accent2"/>
          </a:solidFill>
        </p:spPr>
      </p:pic>
    </p:spTree>
    <p:extLst>
      <p:ext uri="{BB962C8B-B14F-4D97-AF65-F5344CB8AC3E}">
        <p14:creationId xmlns:p14="http://schemas.microsoft.com/office/powerpoint/2010/main" val="2390778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461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0" y="463561"/>
            <a:ext cx="9935034" cy="523220"/>
          </a:xfrm>
          <a:prstGeom prst="rect">
            <a:avLst/>
          </a:prstGeom>
          <a:solidFill>
            <a:schemeClr val="accent6">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FF0000"/>
                </a:solidFill>
              </a:rPr>
              <a:t>Belief it was a drug he/she was entitled to possess</a:t>
            </a:r>
          </a:p>
        </p:txBody>
      </p:sp>
      <p:sp>
        <p:nvSpPr>
          <p:cNvPr id="3" name="TextBox 5"/>
          <p:cNvSpPr txBox="1">
            <a:spLocks noChangeArrowheads="1"/>
          </p:cNvSpPr>
          <p:nvPr/>
        </p:nvSpPr>
        <p:spPr bwMode="auto">
          <a:xfrm>
            <a:off x="321714" y="1724326"/>
            <a:ext cx="5036349"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chemeClr val="tx1"/>
                </a:solidFill>
              </a:rPr>
              <a:t>The person </a:t>
            </a:r>
            <a:r>
              <a:rPr lang="en-GB" altLang="en-US" dirty="0">
                <a:solidFill>
                  <a:srgbClr val="FF0000"/>
                </a:solidFill>
              </a:rPr>
              <a:t>must</a:t>
            </a:r>
            <a:r>
              <a:rPr lang="en-GB" altLang="en-US" dirty="0">
                <a:solidFill>
                  <a:schemeClr val="tx1"/>
                </a:solidFill>
              </a:rPr>
              <a:t> prove that:</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He/she believed it was a controlled drug or a particular controlled drug</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He believed at the material time of his possession, he would not have been committing any offence to which this section applies</a:t>
            </a:r>
          </a:p>
        </p:txBody>
      </p:sp>
      <p:sp>
        <p:nvSpPr>
          <p:cNvPr id="5" name="TextBox 4">
            <a:extLst>
              <a:ext uri="{FF2B5EF4-FFF2-40B4-BE49-F238E27FC236}">
                <a16:creationId xmlns:a16="http://schemas.microsoft.com/office/drawing/2014/main" id="{91E5859B-D08F-F544-92CD-F66D18370B21}"/>
              </a:ext>
            </a:extLst>
          </p:cNvPr>
          <p:cNvSpPr txBox="1"/>
          <p:nvPr/>
        </p:nvSpPr>
        <p:spPr>
          <a:xfrm>
            <a:off x="7699338" y="3637547"/>
            <a:ext cx="4170948" cy="2585323"/>
          </a:xfrm>
          <a:prstGeom prst="rect">
            <a:avLst/>
          </a:prstGeom>
          <a:solidFill>
            <a:schemeClr val="accent6">
              <a:lumMod val="40000"/>
              <a:lumOff val="60000"/>
            </a:schemeClr>
          </a:solidFill>
        </p:spPr>
        <p:txBody>
          <a:bodyPr wrap="square">
            <a:spAutoFit/>
          </a:bodyPr>
          <a:lstStyle/>
          <a:p>
            <a:r>
              <a:rPr lang="en-GB" altLang="en-US" sz="1800" dirty="0">
                <a:ea typeface="ＭＳ Ｐゴシック" panose="020B0600070205080204" pitchFamily="34" charset="-128"/>
              </a:rPr>
              <a:t>Note: These circumstances would be quite unusual, but registered drug users have been known to claim ignorance when in possession of a drug other than that which they are lawfully permitted to possess.</a:t>
            </a:r>
          </a:p>
          <a:p>
            <a:endParaRPr lang="en-GB" altLang="en-US" sz="1800" dirty="0">
              <a:ea typeface="ＭＳ Ｐゴシック" panose="020B0600070205080204" pitchFamily="34" charset="-128"/>
            </a:endParaRPr>
          </a:p>
          <a:p>
            <a:r>
              <a:rPr lang="en-GB" altLang="en-US" sz="1800" dirty="0">
                <a:ea typeface="ＭＳ Ｐゴシック" panose="020B0600070205080204" pitchFamily="34" charset="-128"/>
              </a:rPr>
              <a:t>A mistake by a dispensing chemist would be the only sort of example that might apply. </a:t>
            </a:r>
          </a:p>
        </p:txBody>
      </p:sp>
      <p:pic>
        <p:nvPicPr>
          <p:cNvPr id="12290" name="Picture 2" descr="Robots replace pharmacy dispensers as online drugs orders will be processed  almost entirely by machine">
            <a:extLst>
              <a:ext uri="{FF2B5EF4-FFF2-40B4-BE49-F238E27FC236}">
                <a16:creationId xmlns:a16="http://schemas.microsoft.com/office/drawing/2014/main" id="{7E57BF6B-9A65-5B45-AC04-97F090BBF49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99337" y="1181100"/>
            <a:ext cx="4170947" cy="2247900"/>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Recording 12 Oct 2022 at 20:48:34" descr="Audio Recording 12 Oct 2022 at 20:48:34">
            <a:hlinkClick r:id="" action="ppaction://media"/>
            <a:extLst>
              <a:ext uri="{FF2B5EF4-FFF2-40B4-BE49-F238E27FC236}">
                <a16:creationId xmlns:a16="http://schemas.microsoft.com/office/drawing/2014/main" id="{32883422-F6F9-8DFB-785A-295D57868BD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55300" y="166628"/>
            <a:ext cx="812800" cy="812800"/>
          </a:xfrm>
          <a:prstGeom prst="rect">
            <a:avLst/>
          </a:prstGeom>
          <a:solidFill>
            <a:schemeClr val="accent2"/>
          </a:solidFill>
        </p:spPr>
      </p:pic>
    </p:spTree>
    <p:extLst>
      <p:ext uri="{BB962C8B-B14F-4D97-AF65-F5344CB8AC3E}">
        <p14:creationId xmlns:p14="http://schemas.microsoft.com/office/powerpoint/2010/main" val="2051441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0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17" name="Rectangle 821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14EF483A-3116-270E-C842-2027D8972542}"/>
              </a:ext>
            </a:extLst>
          </p:cNvPr>
          <p:cNvSpPr txBox="1"/>
          <p:nvPr/>
        </p:nvSpPr>
        <p:spPr>
          <a:xfrm>
            <a:off x="6412121" y="321734"/>
            <a:ext cx="5136412" cy="1135737"/>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2800" b="1" u="sng" kern="1200" dirty="0">
                <a:solidFill>
                  <a:schemeClr val="tx1"/>
                </a:solidFill>
                <a:latin typeface="+mj-lt"/>
                <a:ea typeface="+mj-ea"/>
                <a:cs typeface="+mj-cs"/>
              </a:rPr>
              <a:t>Independent Reading &amp; Research </a:t>
            </a:r>
            <a:br>
              <a:rPr lang="en-US" sz="2800" b="1" u="sng" kern="1200" dirty="0">
                <a:solidFill>
                  <a:schemeClr val="tx1"/>
                </a:solidFill>
                <a:latin typeface="+mj-lt"/>
                <a:ea typeface="+mj-ea"/>
                <a:cs typeface="+mj-cs"/>
              </a:rPr>
            </a:br>
            <a:r>
              <a:rPr lang="en-US" sz="2800" b="1" u="sng" kern="1200" dirty="0">
                <a:solidFill>
                  <a:schemeClr val="tx1"/>
                </a:solidFill>
                <a:latin typeface="+mj-lt"/>
                <a:ea typeface="+mj-ea"/>
                <a:cs typeface="+mj-cs"/>
              </a:rPr>
              <a:t>By: Next Thursday’s Workshop </a:t>
            </a:r>
          </a:p>
        </p:txBody>
      </p:sp>
      <p:pic>
        <p:nvPicPr>
          <p:cNvPr id="8198" name="Picture 6" descr="5 facts about: the engine of the BMW M5">
            <a:extLst>
              <a:ext uri="{FF2B5EF4-FFF2-40B4-BE49-F238E27FC236}">
                <a16:creationId xmlns:a16="http://schemas.microsoft.com/office/drawing/2014/main" id="{5CFC5C70-1085-0EE1-543B-CA19F2603F5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1948" r="31592" b="-1"/>
          <a:stretch/>
        </p:blipFill>
        <p:spPr bwMode="auto">
          <a:xfrm>
            <a:off x="20" y="10"/>
            <a:ext cx="5779864" cy="228780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Warning over spike in Cumbria drugs deaths - BBC News">
            <a:extLst>
              <a:ext uri="{FF2B5EF4-FFF2-40B4-BE49-F238E27FC236}">
                <a16:creationId xmlns:a16="http://schemas.microsoft.com/office/drawing/2014/main" id="{204075FF-1BBF-E9E8-1196-6DDE3879D4E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9263" r="-1" b="20053"/>
          <a:stretch/>
        </p:blipFill>
        <p:spPr bwMode="auto">
          <a:xfrm>
            <a:off x="20" y="4570184"/>
            <a:ext cx="5779864" cy="2287816"/>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Independent Research Guide – Open.Ed">
            <a:extLst>
              <a:ext uri="{FF2B5EF4-FFF2-40B4-BE49-F238E27FC236}">
                <a16:creationId xmlns:a16="http://schemas.microsoft.com/office/drawing/2014/main" id="{7FCA691A-915F-69A9-E05B-301FEB3FF9C3}"/>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7925" r="2" b="2"/>
          <a:stretch/>
        </p:blipFill>
        <p:spPr bwMode="auto">
          <a:xfrm>
            <a:off x="20" y="2288006"/>
            <a:ext cx="5779864" cy="2287816"/>
          </a:xfrm>
          <a:prstGeom prst="rect">
            <a:avLst/>
          </a:prstGeom>
          <a:noFill/>
          <a:extLst>
            <a:ext uri="{909E8E84-426E-40DD-AFC4-6F175D3DCCD1}">
              <a14:hiddenFill xmlns:a14="http://schemas.microsoft.com/office/drawing/2010/main">
                <a:solidFill>
                  <a:srgbClr val="FFFFFF"/>
                </a:solidFill>
              </a14:hiddenFill>
            </a:ext>
          </a:extLst>
        </p:spPr>
      </p:pic>
      <p:grpSp>
        <p:nvGrpSpPr>
          <p:cNvPr id="8219" name="Group 8218">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713128"/>
            <a:ext cx="1068867" cy="2126625"/>
            <a:chOff x="10918968" y="713127"/>
            <a:chExt cx="1273032" cy="2532832"/>
          </a:xfrm>
        </p:grpSpPr>
        <p:sp>
          <p:nvSpPr>
            <p:cNvPr id="8220" name="Rectangle 821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21" name="Isosceles Triangle 822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TextBox 5">
            <a:extLst>
              <a:ext uri="{FF2B5EF4-FFF2-40B4-BE49-F238E27FC236}">
                <a16:creationId xmlns:a16="http://schemas.microsoft.com/office/drawing/2014/main" id="{8747533C-98A6-14DC-135B-58A43FBC94D5}"/>
              </a:ext>
            </a:extLst>
          </p:cNvPr>
          <p:cNvSpPr txBox="1"/>
          <p:nvPr/>
        </p:nvSpPr>
        <p:spPr>
          <a:xfrm>
            <a:off x="6412120" y="1782981"/>
            <a:ext cx="5136412" cy="4393982"/>
          </a:xfrm>
          <a:prstGeom prst="rect">
            <a:avLst/>
          </a:prstGeom>
        </p:spPr>
        <p:txBody>
          <a:bodyPr vert="horz" lIns="91440" tIns="45720" rIns="91440" bIns="45720" rtlCol="0">
            <a:normAutofit/>
          </a:bodyPr>
          <a:lstStyle/>
          <a:p>
            <a:pPr marL="228600" indent="-228600">
              <a:lnSpc>
                <a:spcPct val="90000"/>
              </a:lnSpc>
              <a:spcAft>
                <a:spcPts val="600"/>
              </a:spcAft>
              <a:buFont typeface="Arial" panose="020B0604020202020204" pitchFamily="34" charset="0"/>
              <a:buChar char="•"/>
            </a:pPr>
            <a:r>
              <a:rPr lang="en-US" sz="2000"/>
              <a:t>Sec. 4 (3) Misuse of Drugs Act 1971 –  Supplying of Drugs</a:t>
            </a:r>
          </a:p>
          <a:p>
            <a:pPr marL="228600" indent="-228600">
              <a:lnSpc>
                <a:spcPct val="90000"/>
              </a:lnSpc>
              <a:spcAft>
                <a:spcPts val="600"/>
              </a:spcAft>
              <a:buFont typeface="Arial" panose="020B0604020202020204" pitchFamily="34" charset="0"/>
              <a:buChar char="•"/>
            </a:pPr>
            <a:endParaRPr lang="en-US" sz="2000"/>
          </a:p>
          <a:p>
            <a:pPr marL="228600" indent="-228600">
              <a:lnSpc>
                <a:spcPct val="90000"/>
              </a:lnSpc>
              <a:spcAft>
                <a:spcPts val="600"/>
              </a:spcAft>
              <a:buFont typeface="Arial" panose="020B0604020202020204" pitchFamily="34" charset="0"/>
              <a:buChar char="•"/>
            </a:pPr>
            <a:r>
              <a:rPr lang="en-US" sz="2000"/>
              <a:t>Sec. 5 (3) Misuse of Drugs Act 1971 – Possession with Intent to Supply</a:t>
            </a:r>
            <a:br>
              <a:rPr lang="en-US" sz="2000"/>
            </a:br>
            <a:br>
              <a:rPr lang="en-US" sz="2000"/>
            </a:br>
            <a:endParaRPr lang="en-US" sz="2000"/>
          </a:p>
          <a:p>
            <a:pPr marL="228600" indent="-228600">
              <a:lnSpc>
                <a:spcPct val="90000"/>
              </a:lnSpc>
              <a:spcAft>
                <a:spcPts val="600"/>
              </a:spcAft>
              <a:buFont typeface="Arial" panose="020B0604020202020204" pitchFamily="34" charset="0"/>
              <a:buChar char="•"/>
            </a:pPr>
            <a:r>
              <a:rPr lang="en-US" sz="2000"/>
              <a:t>Sec. 6 Misuse of Drugs Act 1971 – Cultivation</a:t>
            </a:r>
          </a:p>
          <a:p>
            <a:pPr marL="228600" indent="-228600">
              <a:lnSpc>
                <a:spcPct val="90000"/>
              </a:lnSpc>
              <a:spcAft>
                <a:spcPts val="600"/>
              </a:spcAft>
              <a:buFont typeface="Arial" panose="020B0604020202020204" pitchFamily="34" charset="0"/>
              <a:buChar char="•"/>
            </a:pPr>
            <a:endParaRPr lang="en-US" sz="2000"/>
          </a:p>
          <a:p>
            <a:pPr marL="228600" indent="-228600">
              <a:lnSpc>
                <a:spcPct val="90000"/>
              </a:lnSpc>
              <a:spcAft>
                <a:spcPts val="600"/>
              </a:spcAft>
              <a:buFont typeface="Arial" panose="020B0604020202020204" pitchFamily="34" charset="0"/>
              <a:buChar char="•"/>
            </a:pPr>
            <a:r>
              <a:rPr lang="en-US" sz="2000"/>
              <a:t>Sec. 23 Misuse of Drugs Act 1971 – Search &amp; Seize </a:t>
            </a:r>
          </a:p>
        </p:txBody>
      </p:sp>
      <p:sp>
        <p:nvSpPr>
          <p:cNvPr id="8223" name="Isosceles Triangle 822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25" name="Rectangle 822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200" name="Picture 8" descr="30 min timer Vector Art Stock Images | Depositphotos">
            <a:extLst>
              <a:ext uri="{FF2B5EF4-FFF2-40B4-BE49-F238E27FC236}">
                <a16:creationId xmlns:a16="http://schemas.microsoft.com/office/drawing/2014/main" id="{5ED2ACA6-981E-AB90-2BB9-B0FBC15252B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10626" y="5086464"/>
            <a:ext cx="1739399" cy="1739399"/>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Recording 12 Oct 2022 at 20:49:48" descr="Audio Recording 12 Oct 2022 at 20:49:48">
            <a:hlinkClick r:id="" action="ppaction://media"/>
            <a:extLst>
              <a:ext uri="{FF2B5EF4-FFF2-40B4-BE49-F238E27FC236}">
                <a16:creationId xmlns:a16="http://schemas.microsoft.com/office/drawing/2014/main" id="{687BC5CE-6FF4-2ECB-4D65-AE7DA0DD610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969911" y="5585220"/>
            <a:ext cx="812800" cy="812800"/>
          </a:xfrm>
          <a:prstGeom prst="rect">
            <a:avLst/>
          </a:prstGeom>
          <a:solidFill>
            <a:schemeClr val="accent2"/>
          </a:solidFill>
        </p:spPr>
      </p:pic>
    </p:spTree>
    <p:extLst>
      <p:ext uri="{BB962C8B-B14F-4D97-AF65-F5344CB8AC3E}">
        <p14:creationId xmlns:p14="http://schemas.microsoft.com/office/powerpoint/2010/main" val="2462744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8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113</TotalTime>
  <Words>2581</Words>
  <Application>Microsoft Macintosh PowerPoint</Application>
  <PresentationFormat>Widescreen</PresentationFormat>
  <Paragraphs>260</Paragraphs>
  <Slides>19</Slides>
  <Notes>18</Notes>
  <HiddenSlides>0</HiddenSlides>
  <MMClips>22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Verdana</vt:lpstr>
      <vt:lpstr>Office Theme</vt:lpstr>
      <vt:lpstr>BMPL4010 Response Policing </vt:lpstr>
      <vt:lpstr>Learning Outcomes of Lecture &amp; Workshop </vt:lpstr>
      <vt:lpstr>What do we already know?   What is a ‘controlled drug’?</vt:lpstr>
      <vt:lpstr>PowerPoint Presentation</vt:lpstr>
      <vt:lpstr>PowerPoint Presentation</vt:lpstr>
      <vt:lpstr>Research Task </vt:lpstr>
      <vt:lpstr>Key Legislation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BMPL4010 Response Policing </dc:title>
  <dc:creator>Rhiannon Lloyd</dc:creator>
  <cp:lastModifiedBy>Rhiannon Lloyd</cp:lastModifiedBy>
  <cp:revision>3</cp:revision>
  <dcterms:created xsi:type="dcterms:W3CDTF">2022-10-11T20:52:04Z</dcterms:created>
  <dcterms:modified xsi:type="dcterms:W3CDTF">2022-11-06T10:36:53Z</dcterms:modified>
</cp:coreProperties>
</file>