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305" r:id="rId5"/>
    <p:sldId id="296" r:id="rId6"/>
    <p:sldId id="306" r:id="rId7"/>
    <p:sldId id="323" r:id="rId8"/>
    <p:sldId id="314" r:id="rId9"/>
    <p:sldId id="317" r:id="rId10"/>
    <p:sldId id="318" r:id="rId11"/>
    <p:sldId id="324" r:id="rId12"/>
    <p:sldId id="319" r:id="rId13"/>
    <p:sldId id="320" r:id="rId14"/>
    <p:sldId id="310" r:id="rId15"/>
    <p:sldId id="322" r:id="rId16"/>
    <p:sldId id="316" r:id="rId17"/>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771" autoAdjust="0"/>
  </p:normalViewPr>
  <p:slideViewPr>
    <p:cSldViewPr snapToGrid="0">
      <p:cViewPr varScale="1">
        <p:scale>
          <a:sx n="78" d="100"/>
          <a:sy n="78" d="100"/>
        </p:scale>
        <p:origin x="878" y="67"/>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image" Target="../media/image19.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image" Target="../media/image19.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12B447-2AF8-4007-918C-007965815E6E}" type="doc">
      <dgm:prSet loTypeId="urn:microsoft.com/office/officeart/2005/8/layout/radial6" loCatId="cycle" qsTypeId="urn:microsoft.com/office/officeart/2005/8/quickstyle/3d2" qsCatId="3D" csTypeId="urn:microsoft.com/office/officeart/2005/8/colors/accent1_2" csCatId="accent1" phldr="1"/>
      <dgm:spPr/>
      <dgm:t>
        <a:bodyPr/>
        <a:lstStyle/>
        <a:p>
          <a:endParaRPr lang="en-GB"/>
        </a:p>
      </dgm:t>
    </dgm:pt>
    <dgm:pt modelId="{CB146BB3-CA39-44F3-BA38-04425DC07DB2}">
      <dgm:prSet phldrT="[Text]"/>
      <dgm:spPr>
        <a:solidFill>
          <a:srgbClr val="C00000"/>
        </a:solidFill>
      </dgm:spPr>
      <dgm:t>
        <a:bodyPr/>
        <a:lstStyle/>
        <a:p>
          <a:r>
            <a:rPr lang="en-GB" b="1" i="1" dirty="0">
              <a:solidFill>
                <a:schemeClr val="bg1"/>
              </a:solidFill>
            </a:rPr>
            <a:t>23 Countries</a:t>
          </a:r>
        </a:p>
      </dgm:t>
    </dgm:pt>
    <dgm:pt modelId="{9E802298-3B50-4C80-A432-707608992719}" type="parTrans" cxnId="{0903E32C-C742-4540-99E5-B12900A2F81F}">
      <dgm:prSet/>
      <dgm:spPr/>
      <dgm:t>
        <a:bodyPr/>
        <a:lstStyle/>
        <a:p>
          <a:endParaRPr lang="en-GB"/>
        </a:p>
      </dgm:t>
    </dgm:pt>
    <dgm:pt modelId="{28893DB8-5550-41DB-8B6C-2AB97108F4E5}" type="sibTrans" cxnId="{0903E32C-C742-4540-99E5-B12900A2F81F}">
      <dgm:prSet/>
      <dgm:spPr/>
      <dgm:t>
        <a:bodyPr/>
        <a:lstStyle/>
        <a:p>
          <a:endParaRPr lang="en-GB"/>
        </a:p>
      </dgm:t>
    </dgm:pt>
    <dgm:pt modelId="{6597F000-8C2D-4254-B086-7CBC84B1A8C6}">
      <dgm:prSet phldrT="[Text]" custT="1"/>
      <dgm:spPr>
        <a:solidFill>
          <a:schemeClr val="tx2">
            <a:lumMod val="75000"/>
          </a:schemeClr>
        </a:solidFill>
      </dgm:spPr>
      <dgm:t>
        <a:bodyPr/>
        <a:lstStyle/>
        <a:p>
          <a:r>
            <a:rPr lang="en-GB" sz="2000" b="1" i="1" dirty="0">
              <a:solidFill>
                <a:schemeClr val="tx1"/>
              </a:solidFill>
            </a:rPr>
            <a:t>70 Hotels/ Resorts</a:t>
          </a:r>
        </a:p>
      </dgm:t>
    </dgm:pt>
    <dgm:pt modelId="{F0D9167C-7E1E-4290-80A2-82075110188F}" type="parTrans" cxnId="{2AA6D812-9DA5-466F-81F1-7D0BBB6A3258}">
      <dgm:prSet/>
      <dgm:spPr/>
      <dgm:t>
        <a:bodyPr/>
        <a:lstStyle/>
        <a:p>
          <a:endParaRPr lang="en-GB"/>
        </a:p>
      </dgm:t>
    </dgm:pt>
    <dgm:pt modelId="{43B2E931-3B03-4AB6-B067-44C816D1E3F3}" type="sibTrans" cxnId="{2AA6D812-9DA5-466F-81F1-7D0BBB6A3258}">
      <dgm:prSet/>
      <dgm:spPr/>
      <dgm:t>
        <a:bodyPr/>
        <a:lstStyle/>
        <a:p>
          <a:endParaRPr lang="en-GB"/>
        </a:p>
      </dgm:t>
    </dgm:pt>
    <dgm:pt modelId="{D0CE21CD-7531-414C-A60B-E8AB13FF6A8D}">
      <dgm:prSet phldrT="[Text]" custT="1"/>
      <dgm:spPr>
        <a:solidFill>
          <a:schemeClr val="accent4">
            <a:lumMod val="40000"/>
            <a:lumOff val="60000"/>
          </a:schemeClr>
        </a:solidFill>
      </dgm:spPr>
      <dgm:t>
        <a:bodyPr/>
        <a:lstStyle/>
        <a:p>
          <a:r>
            <a:rPr lang="en-GB" sz="2400" b="1" i="1" dirty="0">
              <a:solidFill>
                <a:schemeClr val="tx1"/>
              </a:solidFill>
            </a:rPr>
            <a:t>63 Spas</a:t>
          </a:r>
        </a:p>
      </dgm:t>
    </dgm:pt>
    <dgm:pt modelId="{2ADE8F1C-D156-4358-BBDD-A4A6F2B7E057}" type="parTrans" cxnId="{3207826B-3804-4328-97F2-E9803BAE534A}">
      <dgm:prSet/>
      <dgm:spPr/>
      <dgm:t>
        <a:bodyPr/>
        <a:lstStyle/>
        <a:p>
          <a:endParaRPr lang="en-GB"/>
        </a:p>
      </dgm:t>
    </dgm:pt>
    <dgm:pt modelId="{21B8D1E5-B790-46AD-9374-27FA29DBFEA7}" type="sibTrans" cxnId="{3207826B-3804-4328-97F2-E9803BAE534A}">
      <dgm:prSet/>
      <dgm:spPr/>
      <dgm:t>
        <a:bodyPr/>
        <a:lstStyle/>
        <a:p>
          <a:endParaRPr lang="en-GB"/>
        </a:p>
      </dgm:t>
    </dgm:pt>
    <dgm:pt modelId="{E5E6B0E2-A9F1-4639-B5E5-708B0AE06E91}">
      <dgm:prSet phldrT="[Text]"/>
      <dgm:spPr>
        <a:solidFill>
          <a:srgbClr val="002060"/>
        </a:solidFill>
      </dgm:spPr>
      <dgm:t>
        <a:bodyPr/>
        <a:lstStyle/>
        <a:p>
          <a:r>
            <a:rPr lang="en-GB" b="1" i="1" dirty="0">
              <a:solidFill>
                <a:schemeClr val="accent6">
                  <a:lumMod val="90000"/>
                </a:schemeClr>
              </a:solidFill>
            </a:rPr>
            <a:t>64 Retail </a:t>
          </a:r>
          <a:r>
            <a:rPr lang="en-GB" b="1" i="1" dirty="0" err="1">
              <a:solidFill>
                <a:schemeClr val="accent6">
                  <a:lumMod val="90000"/>
                </a:schemeClr>
              </a:solidFill>
            </a:rPr>
            <a:t>Galeries</a:t>
          </a:r>
          <a:endParaRPr lang="en-GB" b="1" i="1" dirty="0">
            <a:solidFill>
              <a:schemeClr val="accent6">
                <a:lumMod val="90000"/>
              </a:schemeClr>
            </a:solidFill>
          </a:endParaRPr>
        </a:p>
      </dgm:t>
    </dgm:pt>
    <dgm:pt modelId="{932D49DF-EA50-4AA3-8F51-4B8E0D7C1403}" type="parTrans" cxnId="{0FB80C1F-6DBB-4BCB-B8B7-475FD5C371AB}">
      <dgm:prSet/>
      <dgm:spPr/>
      <dgm:t>
        <a:bodyPr/>
        <a:lstStyle/>
        <a:p>
          <a:endParaRPr lang="en-GB"/>
        </a:p>
      </dgm:t>
    </dgm:pt>
    <dgm:pt modelId="{1642E500-BA1C-4FC9-B546-6794D17C9ADC}" type="sibTrans" cxnId="{0FB80C1F-6DBB-4BCB-B8B7-475FD5C371AB}">
      <dgm:prSet/>
      <dgm:spPr/>
      <dgm:t>
        <a:bodyPr/>
        <a:lstStyle/>
        <a:p>
          <a:endParaRPr lang="en-GB"/>
        </a:p>
      </dgm:t>
    </dgm:pt>
    <dgm:pt modelId="{3F9B09D8-688D-46CF-9B79-16894A4D33E8}">
      <dgm:prSet phldrT="[Text]"/>
      <dgm:spPr>
        <a:solidFill>
          <a:schemeClr val="accent3">
            <a:lumMod val="60000"/>
            <a:lumOff val="40000"/>
          </a:schemeClr>
        </a:solidFill>
      </dgm:spPr>
      <dgm:t>
        <a:bodyPr/>
        <a:lstStyle/>
        <a:p>
          <a:r>
            <a:rPr lang="en-GB" b="1" i="1" dirty="0">
              <a:solidFill>
                <a:schemeClr val="tx1"/>
              </a:solidFill>
            </a:rPr>
            <a:t>3 Golf Courses</a:t>
          </a:r>
        </a:p>
      </dgm:t>
    </dgm:pt>
    <dgm:pt modelId="{29CC1C3F-B0F3-4D1C-B8C0-01C1C45CD4FD}" type="parTrans" cxnId="{0BF9FF9F-E453-4D26-BCF8-7632838A8A63}">
      <dgm:prSet/>
      <dgm:spPr/>
      <dgm:t>
        <a:bodyPr/>
        <a:lstStyle/>
        <a:p>
          <a:endParaRPr lang="en-GB"/>
        </a:p>
      </dgm:t>
    </dgm:pt>
    <dgm:pt modelId="{70E28126-A20D-413E-A5CD-EA12C797BDE6}" type="sibTrans" cxnId="{0BF9FF9F-E453-4D26-BCF8-7632838A8A63}">
      <dgm:prSet/>
      <dgm:spPr/>
      <dgm:t>
        <a:bodyPr/>
        <a:lstStyle/>
        <a:p>
          <a:endParaRPr lang="en-GB"/>
        </a:p>
      </dgm:t>
    </dgm:pt>
    <dgm:pt modelId="{1D5BEE33-AC16-4125-8043-1F861DCBC9DC}" type="pres">
      <dgm:prSet presAssocID="{6712B447-2AF8-4007-918C-007965815E6E}" presName="Name0" presStyleCnt="0">
        <dgm:presLayoutVars>
          <dgm:chMax val="1"/>
          <dgm:dir/>
          <dgm:animLvl val="ctr"/>
          <dgm:resizeHandles val="exact"/>
        </dgm:presLayoutVars>
      </dgm:prSet>
      <dgm:spPr/>
    </dgm:pt>
    <dgm:pt modelId="{9D74DB2D-3C6A-4065-B4DA-D69A23E23D39}" type="pres">
      <dgm:prSet presAssocID="{CB146BB3-CA39-44F3-BA38-04425DC07DB2}" presName="centerShape" presStyleLbl="node0" presStyleIdx="0" presStyleCnt="1"/>
      <dgm:spPr/>
    </dgm:pt>
    <dgm:pt modelId="{0B6E783C-0811-4BC3-B177-9964F57B2EA3}" type="pres">
      <dgm:prSet presAssocID="{6597F000-8C2D-4254-B086-7CBC84B1A8C6}" presName="node" presStyleLbl="node1" presStyleIdx="0" presStyleCnt="4" custScaleX="110172" custScaleY="100513">
        <dgm:presLayoutVars>
          <dgm:bulletEnabled val="1"/>
        </dgm:presLayoutVars>
      </dgm:prSet>
      <dgm:spPr/>
    </dgm:pt>
    <dgm:pt modelId="{B9354EF3-9AB7-4A1C-912F-29D1535AA492}" type="pres">
      <dgm:prSet presAssocID="{6597F000-8C2D-4254-B086-7CBC84B1A8C6}" presName="dummy" presStyleCnt="0"/>
      <dgm:spPr/>
    </dgm:pt>
    <dgm:pt modelId="{DA8C1527-6204-45BB-A170-228C27C11D18}" type="pres">
      <dgm:prSet presAssocID="{43B2E931-3B03-4AB6-B067-44C816D1E3F3}" presName="sibTrans" presStyleLbl="sibTrans2D1" presStyleIdx="0" presStyleCnt="4"/>
      <dgm:spPr/>
    </dgm:pt>
    <dgm:pt modelId="{DDF547BA-B314-4D71-86E1-BB0CEFFC8793}" type="pres">
      <dgm:prSet presAssocID="{D0CE21CD-7531-414C-A60B-E8AB13FF6A8D}" presName="node" presStyleLbl="node1" presStyleIdx="1" presStyleCnt="4">
        <dgm:presLayoutVars>
          <dgm:bulletEnabled val="1"/>
        </dgm:presLayoutVars>
      </dgm:prSet>
      <dgm:spPr/>
    </dgm:pt>
    <dgm:pt modelId="{1141632C-4EE6-474D-BD56-A0D3989538D9}" type="pres">
      <dgm:prSet presAssocID="{D0CE21CD-7531-414C-A60B-E8AB13FF6A8D}" presName="dummy" presStyleCnt="0"/>
      <dgm:spPr/>
    </dgm:pt>
    <dgm:pt modelId="{59D0616F-01DF-4767-A032-B6852B09CE2F}" type="pres">
      <dgm:prSet presAssocID="{21B8D1E5-B790-46AD-9374-27FA29DBFEA7}" presName="sibTrans" presStyleLbl="sibTrans2D1" presStyleIdx="1" presStyleCnt="4"/>
      <dgm:spPr/>
    </dgm:pt>
    <dgm:pt modelId="{6E9BF31E-09DD-46B9-B0E0-DBE4B7C7AFD2}" type="pres">
      <dgm:prSet presAssocID="{E5E6B0E2-A9F1-4639-B5E5-708B0AE06E91}" presName="node" presStyleLbl="node1" presStyleIdx="2" presStyleCnt="4">
        <dgm:presLayoutVars>
          <dgm:bulletEnabled val="1"/>
        </dgm:presLayoutVars>
      </dgm:prSet>
      <dgm:spPr/>
    </dgm:pt>
    <dgm:pt modelId="{99C55576-4EDF-4F31-B80E-7D6A1E3F54F5}" type="pres">
      <dgm:prSet presAssocID="{E5E6B0E2-A9F1-4639-B5E5-708B0AE06E91}" presName="dummy" presStyleCnt="0"/>
      <dgm:spPr/>
    </dgm:pt>
    <dgm:pt modelId="{A1E3DD28-6BCE-4396-B729-F474582AD1CD}" type="pres">
      <dgm:prSet presAssocID="{1642E500-BA1C-4FC9-B546-6794D17C9ADC}" presName="sibTrans" presStyleLbl="sibTrans2D1" presStyleIdx="2" presStyleCnt="4"/>
      <dgm:spPr/>
    </dgm:pt>
    <dgm:pt modelId="{DBE01D36-7EE2-4313-A67A-8E2303723E5F}" type="pres">
      <dgm:prSet presAssocID="{3F9B09D8-688D-46CF-9B79-16894A4D33E8}" presName="node" presStyleLbl="node1" presStyleIdx="3" presStyleCnt="4">
        <dgm:presLayoutVars>
          <dgm:bulletEnabled val="1"/>
        </dgm:presLayoutVars>
      </dgm:prSet>
      <dgm:spPr/>
    </dgm:pt>
    <dgm:pt modelId="{FC39003B-F493-4794-9313-0F38422D69B6}" type="pres">
      <dgm:prSet presAssocID="{3F9B09D8-688D-46CF-9B79-16894A4D33E8}" presName="dummy" presStyleCnt="0"/>
      <dgm:spPr/>
    </dgm:pt>
    <dgm:pt modelId="{DAE3D7A5-2727-439C-BFA7-D7480AF2EC64}" type="pres">
      <dgm:prSet presAssocID="{70E28126-A20D-413E-A5CD-EA12C797BDE6}" presName="sibTrans" presStyleLbl="sibTrans2D1" presStyleIdx="3" presStyleCnt="4"/>
      <dgm:spPr/>
    </dgm:pt>
  </dgm:ptLst>
  <dgm:cxnLst>
    <dgm:cxn modelId="{2AA6D812-9DA5-466F-81F1-7D0BBB6A3258}" srcId="{CB146BB3-CA39-44F3-BA38-04425DC07DB2}" destId="{6597F000-8C2D-4254-B086-7CBC84B1A8C6}" srcOrd="0" destOrd="0" parTransId="{F0D9167C-7E1E-4290-80A2-82075110188F}" sibTransId="{43B2E931-3B03-4AB6-B067-44C816D1E3F3}"/>
    <dgm:cxn modelId="{0FB80C1F-6DBB-4BCB-B8B7-475FD5C371AB}" srcId="{CB146BB3-CA39-44F3-BA38-04425DC07DB2}" destId="{E5E6B0E2-A9F1-4639-B5E5-708B0AE06E91}" srcOrd="2" destOrd="0" parTransId="{932D49DF-EA50-4AA3-8F51-4B8E0D7C1403}" sibTransId="{1642E500-BA1C-4FC9-B546-6794D17C9ADC}"/>
    <dgm:cxn modelId="{7DD9A428-DD7A-4128-94C0-36F944FFA9B2}" type="presOf" srcId="{E5E6B0E2-A9F1-4639-B5E5-708B0AE06E91}" destId="{6E9BF31E-09DD-46B9-B0E0-DBE4B7C7AFD2}" srcOrd="0" destOrd="0" presId="urn:microsoft.com/office/officeart/2005/8/layout/radial6"/>
    <dgm:cxn modelId="{0903E32C-C742-4540-99E5-B12900A2F81F}" srcId="{6712B447-2AF8-4007-918C-007965815E6E}" destId="{CB146BB3-CA39-44F3-BA38-04425DC07DB2}" srcOrd="0" destOrd="0" parTransId="{9E802298-3B50-4C80-A432-707608992719}" sibTransId="{28893DB8-5550-41DB-8B6C-2AB97108F4E5}"/>
    <dgm:cxn modelId="{343A533D-A4D3-4429-80AF-8F348F332678}" type="presOf" srcId="{43B2E931-3B03-4AB6-B067-44C816D1E3F3}" destId="{DA8C1527-6204-45BB-A170-228C27C11D18}" srcOrd="0" destOrd="0" presId="urn:microsoft.com/office/officeart/2005/8/layout/radial6"/>
    <dgm:cxn modelId="{562BAC66-8C3F-4076-92E6-72CAD8285336}" type="presOf" srcId="{D0CE21CD-7531-414C-A60B-E8AB13FF6A8D}" destId="{DDF547BA-B314-4D71-86E1-BB0CEFFC8793}" srcOrd="0" destOrd="0" presId="urn:microsoft.com/office/officeart/2005/8/layout/radial6"/>
    <dgm:cxn modelId="{3207826B-3804-4328-97F2-E9803BAE534A}" srcId="{CB146BB3-CA39-44F3-BA38-04425DC07DB2}" destId="{D0CE21CD-7531-414C-A60B-E8AB13FF6A8D}" srcOrd="1" destOrd="0" parTransId="{2ADE8F1C-D156-4358-BBDD-A4A6F2B7E057}" sibTransId="{21B8D1E5-B790-46AD-9374-27FA29DBFEA7}"/>
    <dgm:cxn modelId="{804EA890-DC0F-4C36-9E72-22380CC0CABD}" type="presOf" srcId="{CB146BB3-CA39-44F3-BA38-04425DC07DB2}" destId="{9D74DB2D-3C6A-4065-B4DA-D69A23E23D39}" srcOrd="0" destOrd="0" presId="urn:microsoft.com/office/officeart/2005/8/layout/radial6"/>
    <dgm:cxn modelId="{719BB89C-0A91-438D-9309-7A48571AE4B4}" type="presOf" srcId="{70E28126-A20D-413E-A5CD-EA12C797BDE6}" destId="{DAE3D7A5-2727-439C-BFA7-D7480AF2EC64}" srcOrd="0" destOrd="0" presId="urn:microsoft.com/office/officeart/2005/8/layout/radial6"/>
    <dgm:cxn modelId="{0BF9FF9F-E453-4D26-BCF8-7632838A8A63}" srcId="{CB146BB3-CA39-44F3-BA38-04425DC07DB2}" destId="{3F9B09D8-688D-46CF-9B79-16894A4D33E8}" srcOrd="3" destOrd="0" parTransId="{29CC1C3F-B0F3-4D1C-B8C0-01C1C45CD4FD}" sibTransId="{70E28126-A20D-413E-A5CD-EA12C797BDE6}"/>
    <dgm:cxn modelId="{15A5A4A2-AC00-4A14-8D7B-B79875CFE5C0}" type="presOf" srcId="{6712B447-2AF8-4007-918C-007965815E6E}" destId="{1D5BEE33-AC16-4125-8043-1F861DCBC9DC}" srcOrd="0" destOrd="0" presId="urn:microsoft.com/office/officeart/2005/8/layout/radial6"/>
    <dgm:cxn modelId="{ADE00CBA-DA2F-48F2-96EA-056E2C9F1D30}" type="presOf" srcId="{1642E500-BA1C-4FC9-B546-6794D17C9ADC}" destId="{A1E3DD28-6BCE-4396-B729-F474582AD1CD}" srcOrd="0" destOrd="0" presId="urn:microsoft.com/office/officeart/2005/8/layout/radial6"/>
    <dgm:cxn modelId="{3BB895BA-CDF3-4C92-AE9D-83DE20A8C460}" type="presOf" srcId="{6597F000-8C2D-4254-B086-7CBC84B1A8C6}" destId="{0B6E783C-0811-4BC3-B177-9964F57B2EA3}" srcOrd="0" destOrd="0" presId="urn:microsoft.com/office/officeart/2005/8/layout/radial6"/>
    <dgm:cxn modelId="{ACA95FCF-1972-4DD6-80E4-2013867662D2}" type="presOf" srcId="{21B8D1E5-B790-46AD-9374-27FA29DBFEA7}" destId="{59D0616F-01DF-4767-A032-B6852B09CE2F}" srcOrd="0" destOrd="0" presId="urn:microsoft.com/office/officeart/2005/8/layout/radial6"/>
    <dgm:cxn modelId="{FAF54CFA-049E-4F63-AD0E-D15945CC833F}" type="presOf" srcId="{3F9B09D8-688D-46CF-9B79-16894A4D33E8}" destId="{DBE01D36-7EE2-4313-A67A-8E2303723E5F}" srcOrd="0" destOrd="0" presId="urn:microsoft.com/office/officeart/2005/8/layout/radial6"/>
    <dgm:cxn modelId="{C70C72AF-9B6F-40AB-8601-474C3501709E}" type="presParOf" srcId="{1D5BEE33-AC16-4125-8043-1F861DCBC9DC}" destId="{9D74DB2D-3C6A-4065-B4DA-D69A23E23D39}" srcOrd="0" destOrd="0" presId="urn:microsoft.com/office/officeart/2005/8/layout/radial6"/>
    <dgm:cxn modelId="{CFFCAB4D-9372-4677-BBB3-72ADFA0F0852}" type="presParOf" srcId="{1D5BEE33-AC16-4125-8043-1F861DCBC9DC}" destId="{0B6E783C-0811-4BC3-B177-9964F57B2EA3}" srcOrd="1" destOrd="0" presId="urn:microsoft.com/office/officeart/2005/8/layout/radial6"/>
    <dgm:cxn modelId="{97797436-7770-47E4-8B77-E0CC70DEEAC2}" type="presParOf" srcId="{1D5BEE33-AC16-4125-8043-1F861DCBC9DC}" destId="{B9354EF3-9AB7-4A1C-912F-29D1535AA492}" srcOrd="2" destOrd="0" presId="urn:microsoft.com/office/officeart/2005/8/layout/radial6"/>
    <dgm:cxn modelId="{17D0A43E-EE8E-4481-942C-14143B7BBBA2}" type="presParOf" srcId="{1D5BEE33-AC16-4125-8043-1F861DCBC9DC}" destId="{DA8C1527-6204-45BB-A170-228C27C11D18}" srcOrd="3" destOrd="0" presId="urn:microsoft.com/office/officeart/2005/8/layout/radial6"/>
    <dgm:cxn modelId="{A68493D4-81FA-4F52-B7B8-CBA457FEC886}" type="presParOf" srcId="{1D5BEE33-AC16-4125-8043-1F861DCBC9DC}" destId="{DDF547BA-B314-4D71-86E1-BB0CEFFC8793}" srcOrd="4" destOrd="0" presId="urn:microsoft.com/office/officeart/2005/8/layout/radial6"/>
    <dgm:cxn modelId="{96D1A912-E461-4CD3-972A-261716687736}" type="presParOf" srcId="{1D5BEE33-AC16-4125-8043-1F861DCBC9DC}" destId="{1141632C-4EE6-474D-BD56-A0D3989538D9}" srcOrd="5" destOrd="0" presId="urn:microsoft.com/office/officeart/2005/8/layout/radial6"/>
    <dgm:cxn modelId="{1CDD9DDA-DDB1-4C6B-92BD-19ECE7A17653}" type="presParOf" srcId="{1D5BEE33-AC16-4125-8043-1F861DCBC9DC}" destId="{59D0616F-01DF-4767-A032-B6852B09CE2F}" srcOrd="6" destOrd="0" presId="urn:microsoft.com/office/officeart/2005/8/layout/radial6"/>
    <dgm:cxn modelId="{33CA81BD-9A14-4DF4-83E3-4155376F7CB7}" type="presParOf" srcId="{1D5BEE33-AC16-4125-8043-1F861DCBC9DC}" destId="{6E9BF31E-09DD-46B9-B0E0-DBE4B7C7AFD2}" srcOrd="7" destOrd="0" presId="urn:microsoft.com/office/officeart/2005/8/layout/radial6"/>
    <dgm:cxn modelId="{59C4F333-F0B1-4873-B19F-7970E51C03E7}" type="presParOf" srcId="{1D5BEE33-AC16-4125-8043-1F861DCBC9DC}" destId="{99C55576-4EDF-4F31-B80E-7D6A1E3F54F5}" srcOrd="8" destOrd="0" presId="urn:microsoft.com/office/officeart/2005/8/layout/radial6"/>
    <dgm:cxn modelId="{00A080E3-DB34-4CE2-8ECA-4BDC34C9FF2F}" type="presParOf" srcId="{1D5BEE33-AC16-4125-8043-1F861DCBC9DC}" destId="{A1E3DD28-6BCE-4396-B729-F474582AD1CD}" srcOrd="9" destOrd="0" presId="urn:microsoft.com/office/officeart/2005/8/layout/radial6"/>
    <dgm:cxn modelId="{1A7B1B69-E22C-4D30-9BA0-9AE23BAB6CEA}" type="presParOf" srcId="{1D5BEE33-AC16-4125-8043-1F861DCBC9DC}" destId="{DBE01D36-7EE2-4313-A67A-8E2303723E5F}" srcOrd="10" destOrd="0" presId="urn:microsoft.com/office/officeart/2005/8/layout/radial6"/>
    <dgm:cxn modelId="{AF00A693-80FA-49B7-8138-84ABFE6ACA98}" type="presParOf" srcId="{1D5BEE33-AC16-4125-8043-1F861DCBC9DC}" destId="{FC39003B-F493-4794-9313-0F38422D69B6}" srcOrd="11" destOrd="0" presId="urn:microsoft.com/office/officeart/2005/8/layout/radial6"/>
    <dgm:cxn modelId="{EE802CAC-9672-4AA0-B71F-3D60250778DA}" type="presParOf" srcId="{1D5BEE33-AC16-4125-8043-1F861DCBC9DC}" destId="{DAE3D7A5-2727-439C-BFA7-D7480AF2EC64}"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160213-AC5C-4F54-8B6C-E3D76423C94E}" type="doc">
      <dgm:prSet loTypeId="urn:microsoft.com/office/officeart/2005/8/layout/hList7" loCatId="process" qsTypeId="urn:microsoft.com/office/officeart/2005/8/quickstyle/simple1" qsCatId="simple" csTypeId="urn:microsoft.com/office/officeart/2005/8/colors/accent1_2" csCatId="accent1" phldr="1"/>
      <dgm:spPr/>
    </dgm:pt>
    <dgm:pt modelId="{C63F45D6-E7CC-4479-B563-E7EE1BD22E52}">
      <dgm:prSet phldrT="[Text]"/>
      <dgm:spPr/>
      <dgm:t>
        <a:bodyPr/>
        <a:lstStyle/>
        <a:p>
          <a:r>
            <a:rPr lang="en-GB" b="1" i="1" dirty="0">
              <a:solidFill>
                <a:schemeClr val="accent5">
                  <a:lumMod val="40000"/>
                  <a:lumOff val="60000"/>
                </a:schemeClr>
              </a:solidFill>
            </a:rPr>
            <a:t>Leisure travellers (84%)</a:t>
          </a:r>
        </a:p>
      </dgm:t>
    </dgm:pt>
    <dgm:pt modelId="{A57B8F19-9350-41FF-9FA9-A3E122618984}" type="parTrans" cxnId="{4B60951F-9454-42EA-BC0D-204EC40276A5}">
      <dgm:prSet/>
      <dgm:spPr/>
      <dgm:t>
        <a:bodyPr/>
        <a:lstStyle/>
        <a:p>
          <a:endParaRPr lang="en-GB"/>
        </a:p>
      </dgm:t>
    </dgm:pt>
    <dgm:pt modelId="{0BA39FBA-2180-4033-96F1-7F4A56F28E44}" type="sibTrans" cxnId="{4B60951F-9454-42EA-BC0D-204EC40276A5}">
      <dgm:prSet/>
      <dgm:spPr/>
      <dgm:t>
        <a:bodyPr/>
        <a:lstStyle/>
        <a:p>
          <a:endParaRPr lang="en-GB"/>
        </a:p>
      </dgm:t>
    </dgm:pt>
    <dgm:pt modelId="{4429B6DF-5D2E-4D20-ADCF-D226166819C9}">
      <dgm:prSet phldrT="[Text]"/>
      <dgm:spPr/>
      <dgm:t>
        <a:bodyPr/>
        <a:lstStyle/>
        <a:p>
          <a:r>
            <a:rPr lang="en-GB" b="1" i="1" dirty="0">
              <a:solidFill>
                <a:schemeClr val="accent5">
                  <a:lumMod val="40000"/>
                  <a:lumOff val="60000"/>
                </a:schemeClr>
              </a:solidFill>
            </a:rPr>
            <a:t>Business travellers (10%)</a:t>
          </a:r>
        </a:p>
      </dgm:t>
    </dgm:pt>
    <dgm:pt modelId="{F09EF251-7091-4AAC-AFD6-73629BF9CDBE}" type="parTrans" cxnId="{B29C032C-23E6-45E5-8037-2C20EAB49522}">
      <dgm:prSet/>
      <dgm:spPr/>
      <dgm:t>
        <a:bodyPr/>
        <a:lstStyle/>
        <a:p>
          <a:endParaRPr lang="en-GB"/>
        </a:p>
      </dgm:t>
    </dgm:pt>
    <dgm:pt modelId="{8C328607-3173-465D-9D8E-AF8EB5C884EA}" type="sibTrans" cxnId="{B29C032C-23E6-45E5-8037-2C20EAB49522}">
      <dgm:prSet/>
      <dgm:spPr/>
      <dgm:t>
        <a:bodyPr/>
        <a:lstStyle/>
        <a:p>
          <a:endParaRPr lang="en-GB"/>
        </a:p>
      </dgm:t>
    </dgm:pt>
    <dgm:pt modelId="{8B76826E-2636-450D-A706-DE13B86E38A5}">
      <dgm:prSet phldrT="[Text]"/>
      <dgm:spPr/>
      <dgm:t>
        <a:bodyPr/>
        <a:lstStyle/>
        <a:p>
          <a:r>
            <a:rPr lang="en-GB" b="1" i="1" dirty="0">
              <a:solidFill>
                <a:schemeClr val="accent5">
                  <a:lumMod val="40000"/>
                  <a:lumOff val="60000"/>
                </a:schemeClr>
              </a:solidFill>
            </a:rPr>
            <a:t>Families (6%)</a:t>
          </a:r>
        </a:p>
      </dgm:t>
    </dgm:pt>
    <dgm:pt modelId="{1CB4A2EE-6CF2-45A4-BEA7-CD416D5DAD30}" type="parTrans" cxnId="{D1A62B88-6D8F-4C3E-894E-9654A5E7D558}">
      <dgm:prSet/>
      <dgm:spPr/>
      <dgm:t>
        <a:bodyPr/>
        <a:lstStyle/>
        <a:p>
          <a:endParaRPr lang="en-GB"/>
        </a:p>
      </dgm:t>
    </dgm:pt>
    <dgm:pt modelId="{C87D68BA-5561-44AB-8887-39B41A2BE84B}" type="sibTrans" cxnId="{D1A62B88-6D8F-4C3E-894E-9654A5E7D558}">
      <dgm:prSet/>
      <dgm:spPr/>
      <dgm:t>
        <a:bodyPr/>
        <a:lstStyle/>
        <a:p>
          <a:endParaRPr lang="en-GB"/>
        </a:p>
      </dgm:t>
    </dgm:pt>
    <dgm:pt modelId="{1D3A2BB4-3600-481A-8DE3-E787352FD2CB}" type="pres">
      <dgm:prSet presAssocID="{C9160213-AC5C-4F54-8B6C-E3D76423C94E}" presName="Name0" presStyleCnt="0">
        <dgm:presLayoutVars>
          <dgm:dir/>
          <dgm:resizeHandles val="exact"/>
        </dgm:presLayoutVars>
      </dgm:prSet>
      <dgm:spPr/>
    </dgm:pt>
    <dgm:pt modelId="{28D44DD2-FDA2-484F-83FA-5CA28C35B382}" type="pres">
      <dgm:prSet presAssocID="{C9160213-AC5C-4F54-8B6C-E3D76423C94E}" presName="fgShape" presStyleLbl="fgShp" presStyleIdx="0" presStyleCnt="1"/>
      <dgm:spPr/>
    </dgm:pt>
    <dgm:pt modelId="{6693A2D3-DD0C-4CE1-AA77-A94AFE7BBCD2}" type="pres">
      <dgm:prSet presAssocID="{C9160213-AC5C-4F54-8B6C-E3D76423C94E}" presName="linComp" presStyleCnt="0"/>
      <dgm:spPr/>
    </dgm:pt>
    <dgm:pt modelId="{DD37840F-EE09-4CEB-91E0-F1FE0AA5FC8C}" type="pres">
      <dgm:prSet presAssocID="{C63F45D6-E7CC-4479-B563-E7EE1BD22E52}" presName="compNode" presStyleCnt="0"/>
      <dgm:spPr/>
    </dgm:pt>
    <dgm:pt modelId="{458E2A13-E2EB-4D91-A78A-070BF6294595}" type="pres">
      <dgm:prSet presAssocID="{C63F45D6-E7CC-4479-B563-E7EE1BD22E52}" presName="bkgdShape" presStyleLbl="node1" presStyleIdx="0" presStyleCnt="3"/>
      <dgm:spPr/>
    </dgm:pt>
    <dgm:pt modelId="{602F64B8-C0E4-4DA9-921F-C249D8452532}" type="pres">
      <dgm:prSet presAssocID="{C63F45D6-E7CC-4479-B563-E7EE1BD22E52}" presName="nodeTx" presStyleLbl="node1" presStyleIdx="0" presStyleCnt="3">
        <dgm:presLayoutVars>
          <dgm:bulletEnabled val="1"/>
        </dgm:presLayoutVars>
      </dgm:prSet>
      <dgm:spPr/>
    </dgm:pt>
    <dgm:pt modelId="{F376DB1D-9518-4440-8832-8798F1CA6781}" type="pres">
      <dgm:prSet presAssocID="{C63F45D6-E7CC-4479-B563-E7EE1BD22E52}" presName="invisiNode" presStyleLbl="node1" presStyleIdx="0" presStyleCnt="3"/>
      <dgm:spPr/>
    </dgm:pt>
    <dgm:pt modelId="{36A070A9-5B4A-42FB-AD9C-0B3B790B0AAB}" type="pres">
      <dgm:prSet presAssocID="{C63F45D6-E7CC-4479-B563-E7EE1BD22E52}" presName="imagNode" presStyleLbl="fgImgPlace1" presStyleIdx="0" presStyleCnt="3" custScaleX="181387" custScaleY="144068"/>
      <dgm:spPr>
        <a:blipFill>
          <a:blip xmlns:r="http://schemas.openxmlformats.org/officeDocument/2006/relationships" r:embed="rId1">
            <a:extLst>
              <a:ext uri="{28A0092B-C50C-407E-A947-70E740481C1C}">
                <a14:useLocalDpi xmlns:a14="http://schemas.microsoft.com/office/drawing/2010/main" val="0"/>
              </a:ext>
            </a:extLst>
          </a:blip>
          <a:srcRect/>
          <a:stretch>
            <a:fillRect l="-35000" r="-35000"/>
          </a:stretch>
        </a:blipFill>
      </dgm:spPr>
    </dgm:pt>
    <dgm:pt modelId="{199C1E53-3BEF-4A67-A966-2AE9680A2241}" type="pres">
      <dgm:prSet presAssocID="{0BA39FBA-2180-4033-96F1-7F4A56F28E44}" presName="sibTrans" presStyleLbl="sibTrans2D1" presStyleIdx="0" presStyleCnt="0"/>
      <dgm:spPr/>
    </dgm:pt>
    <dgm:pt modelId="{AE26451B-644C-47C2-99D9-425E31BE31AC}" type="pres">
      <dgm:prSet presAssocID="{4429B6DF-5D2E-4D20-ADCF-D226166819C9}" presName="compNode" presStyleCnt="0"/>
      <dgm:spPr/>
    </dgm:pt>
    <dgm:pt modelId="{2AB80FDF-816B-48B3-AD2A-C87B624CD43A}" type="pres">
      <dgm:prSet presAssocID="{4429B6DF-5D2E-4D20-ADCF-D226166819C9}" presName="bkgdShape" presStyleLbl="node1" presStyleIdx="1" presStyleCnt="3"/>
      <dgm:spPr/>
    </dgm:pt>
    <dgm:pt modelId="{B1A736D0-D465-48F2-9987-7227BB70C634}" type="pres">
      <dgm:prSet presAssocID="{4429B6DF-5D2E-4D20-ADCF-D226166819C9}" presName="nodeTx" presStyleLbl="node1" presStyleIdx="1" presStyleCnt="3">
        <dgm:presLayoutVars>
          <dgm:bulletEnabled val="1"/>
        </dgm:presLayoutVars>
      </dgm:prSet>
      <dgm:spPr/>
    </dgm:pt>
    <dgm:pt modelId="{17F0C988-F41D-4493-9D0A-72E6DF424FBF}" type="pres">
      <dgm:prSet presAssocID="{4429B6DF-5D2E-4D20-ADCF-D226166819C9}" presName="invisiNode" presStyleLbl="node1" presStyleIdx="1" presStyleCnt="3"/>
      <dgm:spPr/>
    </dgm:pt>
    <dgm:pt modelId="{64C1F9BC-DF81-46C7-9ED1-8440CF7AB6EF}" type="pres">
      <dgm:prSet presAssocID="{4429B6DF-5D2E-4D20-ADCF-D226166819C9}" presName="imagNode" presStyleLbl="fgImgPlace1" presStyleIdx="1" presStyleCnt="3" custScaleX="187708" custScaleY="144068" custLinFactNeighborX="2210" custLinFactNeighborY="-1105"/>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 modelId="{318A5F98-C380-412F-BC62-F9C4D11EF7BE}" type="pres">
      <dgm:prSet presAssocID="{8C328607-3173-465D-9D8E-AF8EB5C884EA}" presName="sibTrans" presStyleLbl="sibTrans2D1" presStyleIdx="0" presStyleCnt="0"/>
      <dgm:spPr/>
    </dgm:pt>
    <dgm:pt modelId="{8E615FBD-25A8-4191-AA8F-E9BEA9E2C8A2}" type="pres">
      <dgm:prSet presAssocID="{8B76826E-2636-450D-A706-DE13B86E38A5}" presName="compNode" presStyleCnt="0"/>
      <dgm:spPr/>
    </dgm:pt>
    <dgm:pt modelId="{0245EE75-9A12-4A9B-8EAE-9F69E5F09FA9}" type="pres">
      <dgm:prSet presAssocID="{8B76826E-2636-450D-A706-DE13B86E38A5}" presName="bkgdShape" presStyleLbl="node1" presStyleIdx="2" presStyleCnt="3"/>
      <dgm:spPr/>
    </dgm:pt>
    <dgm:pt modelId="{CD219565-B877-4B2B-99E7-8FA2BA1D0D8E}" type="pres">
      <dgm:prSet presAssocID="{8B76826E-2636-450D-A706-DE13B86E38A5}" presName="nodeTx" presStyleLbl="node1" presStyleIdx="2" presStyleCnt="3">
        <dgm:presLayoutVars>
          <dgm:bulletEnabled val="1"/>
        </dgm:presLayoutVars>
      </dgm:prSet>
      <dgm:spPr/>
    </dgm:pt>
    <dgm:pt modelId="{F9BC81B4-CB36-44D8-A809-4525B897922E}" type="pres">
      <dgm:prSet presAssocID="{8B76826E-2636-450D-A706-DE13B86E38A5}" presName="invisiNode" presStyleLbl="node1" presStyleIdx="2" presStyleCnt="3"/>
      <dgm:spPr/>
    </dgm:pt>
    <dgm:pt modelId="{3CA89C9D-1DAC-4CD9-AB3C-D9B4A2494DC5}" type="pres">
      <dgm:prSet presAssocID="{8B76826E-2636-450D-A706-DE13B86E38A5}" presName="imagNode" presStyleLbl="fgImgPlace1" presStyleIdx="2" presStyleCnt="3" custScaleX="202870" custScaleY="137841"/>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pt>
  </dgm:ptLst>
  <dgm:cxnLst>
    <dgm:cxn modelId="{4B60951F-9454-42EA-BC0D-204EC40276A5}" srcId="{C9160213-AC5C-4F54-8B6C-E3D76423C94E}" destId="{C63F45D6-E7CC-4479-B563-E7EE1BD22E52}" srcOrd="0" destOrd="0" parTransId="{A57B8F19-9350-41FF-9FA9-A3E122618984}" sibTransId="{0BA39FBA-2180-4033-96F1-7F4A56F28E44}"/>
    <dgm:cxn modelId="{4539F52A-93E6-41FE-A1F5-957486F2065E}" type="presOf" srcId="{8C328607-3173-465D-9D8E-AF8EB5C884EA}" destId="{318A5F98-C380-412F-BC62-F9C4D11EF7BE}" srcOrd="0" destOrd="0" presId="urn:microsoft.com/office/officeart/2005/8/layout/hList7"/>
    <dgm:cxn modelId="{B29C032C-23E6-45E5-8037-2C20EAB49522}" srcId="{C9160213-AC5C-4F54-8B6C-E3D76423C94E}" destId="{4429B6DF-5D2E-4D20-ADCF-D226166819C9}" srcOrd="1" destOrd="0" parTransId="{F09EF251-7091-4AAC-AFD6-73629BF9CDBE}" sibTransId="{8C328607-3173-465D-9D8E-AF8EB5C884EA}"/>
    <dgm:cxn modelId="{D20ADF43-9742-4076-9C70-D9EC3107D7AD}" type="presOf" srcId="{4429B6DF-5D2E-4D20-ADCF-D226166819C9}" destId="{2AB80FDF-816B-48B3-AD2A-C87B624CD43A}" srcOrd="0" destOrd="0" presId="urn:microsoft.com/office/officeart/2005/8/layout/hList7"/>
    <dgm:cxn modelId="{27D69A6A-9823-48D4-949F-3E09228D03A6}" type="presOf" srcId="{0BA39FBA-2180-4033-96F1-7F4A56F28E44}" destId="{199C1E53-3BEF-4A67-A966-2AE9680A2241}" srcOrd="0" destOrd="0" presId="urn:microsoft.com/office/officeart/2005/8/layout/hList7"/>
    <dgm:cxn modelId="{28C9284C-957E-47F8-BF3B-191C69C31F1D}" type="presOf" srcId="{C63F45D6-E7CC-4479-B563-E7EE1BD22E52}" destId="{458E2A13-E2EB-4D91-A78A-070BF6294595}" srcOrd="0" destOrd="0" presId="urn:microsoft.com/office/officeart/2005/8/layout/hList7"/>
    <dgm:cxn modelId="{5B867F52-F507-4DB5-954E-8E050E294F38}" type="presOf" srcId="{8B76826E-2636-450D-A706-DE13B86E38A5}" destId="{CD219565-B877-4B2B-99E7-8FA2BA1D0D8E}" srcOrd="1" destOrd="0" presId="urn:microsoft.com/office/officeart/2005/8/layout/hList7"/>
    <dgm:cxn modelId="{A547CA7F-9C67-45A5-B6EE-9B2F991BB917}" type="presOf" srcId="{4429B6DF-5D2E-4D20-ADCF-D226166819C9}" destId="{B1A736D0-D465-48F2-9987-7227BB70C634}" srcOrd="1" destOrd="0" presId="urn:microsoft.com/office/officeart/2005/8/layout/hList7"/>
    <dgm:cxn modelId="{D1A62B88-6D8F-4C3E-894E-9654A5E7D558}" srcId="{C9160213-AC5C-4F54-8B6C-E3D76423C94E}" destId="{8B76826E-2636-450D-A706-DE13B86E38A5}" srcOrd="2" destOrd="0" parTransId="{1CB4A2EE-6CF2-45A4-BEA7-CD416D5DAD30}" sibTransId="{C87D68BA-5561-44AB-8887-39B41A2BE84B}"/>
    <dgm:cxn modelId="{3E1D59DD-9C48-4255-B0A8-168FE24F3C5E}" type="presOf" srcId="{C63F45D6-E7CC-4479-B563-E7EE1BD22E52}" destId="{602F64B8-C0E4-4DA9-921F-C249D8452532}" srcOrd="1" destOrd="0" presId="urn:microsoft.com/office/officeart/2005/8/layout/hList7"/>
    <dgm:cxn modelId="{B103CFE7-06FC-498E-AC50-262DA9226C41}" type="presOf" srcId="{8B76826E-2636-450D-A706-DE13B86E38A5}" destId="{0245EE75-9A12-4A9B-8EAE-9F69E5F09FA9}" srcOrd="0" destOrd="0" presId="urn:microsoft.com/office/officeart/2005/8/layout/hList7"/>
    <dgm:cxn modelId="{151EF6F3-4C0D-401B-8A33-624910E2662F}" type="presOf" srcId="{C9160213-AC5C-4F54-8B6C-E3D76423C94E}" destId="{1D3A2BB4-3600-481A-8DE3-E787352FD2CB}" srcOrd="0" destOrd="0" presId="urn:microsoft.com/office/officeart/2005/8/layout/hList7"/>
    <dgm:cxn modelId="{9A41F4CE-2307-4A70-9D08-E61005027823}" type="presParOf" srcId="{1D3A2BB4-3600-481A-8DE3-E787352FD2CB}" destId="{28D44DD2-FDA2-484F-83FA-5CA28C35B382}" srcOrd="0" destOrd="0" presId="urn:microsoft.com/office/officeart/2005/8/layout/hList7"/>
    <dgm:cxn modelId="{D7E1A62F-823F-48E6-8E85-8B907A12236C}" type="presParOf" srcId="{1D3A2BB4-3600-481A-8DE3-E787352FD2CB}" destId="{6693A2D3-DD0C-4CE1-AA77-A94AFE7BBCD2}" srcOrd="1" destOrd="0" presId="urn:microsoft.com/office/officeart/2005/8/layout/hList7"/>
    <dgm:cxn modelId="{26023CC4-D6DD-48CB-B1D1-507D1746B12D}" type="presParOf" srcId="{6693A2D3-DD0C-4CE1-AA77-A94AFE7BBCD2}" destId="{DD37840F-EE09-4CEB-91E0-F1FE0AA5FC8C}" srcOrd="0" destOrd="0" presId="urn:microsoft.com/office/officeart/2005/8/layout/hList7"/>
    <dgm:cxn modelId="{55F904B9-398B-48ED-BE86-3D3DD77A4F2A}" type="presParOf" srcId="{DD37840F-EE09-4CEB-91E0-F1FE0AA5FC8C}" destId="{458E2A13-E2EB-4D91-A78A-070BF6294595}" srcOrd="0" destOrd="0" presId="urn:microsoft.com/office/officeart/2005/8/layout/hList7"/>
    <dgm:cxn modelId="{CB355CE3-E119-419B-A4D8-41ABDC3513BD}" type="presParOf" srcId="{DD37840F-EE09-4CEB-91E0-F1FE0AA5FC8C}" destId="{602F64B8-C0E4-4DA9-921F-C249D8452532}" srcOrd="1" destOrd="0" presId="urn:microsoft.com/office/officeart/2005/8/layout/hList7"/>
    <dgm:cxn modelId="{0F66DDB7-BF58-4906-8EDA-0334F276CF00}" type="presParOf" srcId="{DD37840F-EE09-4CEB-91E0-F1FE0AA5FC8C}" destId="{F376DB1D-9518-4440-8832-8798F1CA6781}" srcOrd="2" destOrd="0" presId="urn:microsoft.com/office/officeart/2005/8/layout/hList7"/>
    <dgm:cxn modelId="{2ADD8EBA-B249-48C9-A27B-DE20B54041AD}" type="presParOf" srcId="{DD37840F-EE09-4CEB-91E0-F1FE0AA5FC8C}" destId="{36A070A9-5B4A-42FB-AD9C-0B3B790B0AAB}" srcOrd="3" destOrd="0" presId="urn:microsoft.com/office/officeart/2005/8/layout/hList7"/>
    <dgm:cxn modelId="{0645C4AA-AA19-4451-A3FF-8B1AA262A627}" type="presParOf" srcId="{6693A2D3-DD0C-4CE1-AA77-A94AFE7BBCD2}" destId="{199C1E53-3BEF-4A67-A966-2AE9680A2241}" srcOrd="1" destOrd="0" presId="urn:microsoft.com/office/officeart/2005/8/layout/hList7"/>
    <dgm:cxn modelId="{A7685840-E6B4-4220-BA9F-73A8CF68549C}" type="presParOf" srcId="{6693A2D3-DD0C-4CE1-AA77-A94AFE7BBCD2}" destId="{AE26451B-644C-47C2-99D9-425E31BE31AC}" srcOrd="2" destOrd="0" presId="urn:microsoft.com/office/officeart/2005/8/layout/hList7"/>
    <dgm:cxn modelId="{C9F827F6-3ABA-442D-8002-7D4F4C1DFE68}" type="presParOf" srcId="{AE26451B-644C-47C2-99D9-425E31BE31AC}" destId="{2AB80FDF-816B-48B3-AD2A-C87B624CD43A}" srcOrd="0" destOrd="0" presId="urn:microsoft.com/office/officeart/2005/8/layout/hList7"/>
    <dgm:cxn modelId="{3DBEDC27-4D5F-46F2-8F55-3BFC72D24473}" type="presParOf" srcId="{AE26451B-644C-47C2-99D9-425E31BE31AC}" destId="{B1A736D0-D465-48F2-9987-7227BB70C634}" srcOrd="1" destOrd="0" presId="urn:microsoft.com/office/officeart/2005/8/layout/hList7"/>
    <dgm:cxn modelId="{50338564-0FA0-4774-ACD4-FDB28A596491}" type="presParOf" srcId="{AE26451B-644C-47C2-99D9-425E31BE31AC}" destId="{17F0C988-F41D-4493-9D0A-72E6DF424FBF}" srcOrd="2" destOrd="0" presId="urn:microsoft.com/office/officeart/2005/8/layout/hList7"/>
    <dgm:cxn modelId="{FB5DB00F-E89B-4685-84FC-2EE0527B1DF2}" type="presParOf" srcId="{AE26451B-644C-47C2-99D9-425E31BE31AC}" destId="{64C1F9BC-DF81-46C7-9ED1-8440CF7AB6EF}" srcOrd="3" destOrd="0" presId="urn:microsoft.com/office/officeart/2005/8/layout/hList7"/>
    <dgm:cxn modelId="{8F851610-F18D-4646-9563-1060E46D224C}" type="presParOf" srcId="{6693A2D3-DD0C-4CE1-AA77-A94AFE7BBCD2}" destId="{318A5F98-C380-412F-BC62-F9C4D11EF7BE}" srcOrd="3" destOrd="0" presId="urn:microsoft.com/office/officeart/2005/8/layout/hList7"/>
    <dgm:cxn modelId="{FE12AAD8-B311-4C88-AF03-E321F8DC8D34}" type="presParOf" srcId="{6693A2D3-DD0C-4CE1-AA77-A94AFE7BBCD2}" destId="{8E615FBD-25A8-4191-AA8F-E9BEA9E2C8A2}" srcOrd="4" destOrd="0" presId="urn:microsoft.com/office/officeart/2005/8/layout/hList7"/>
    <dgm:cxn modelId="{FCE11919-473F-4FAB-BA35-085A986F90E5}" type="presParOf" srcId="{8E615FBD-25A8-4191-AA8F-E9BEA9E2C8A2}" destId="{0245EE75-9A12-4A9B-8EAE-9F69E5F09FA9}" srcOrd="0" destOrd="0" presId="urn:microsoft.com/office/officeart/2005/8/layout/hList7"/>
    <dgm:cxn modelId="{3022AE78-9254-48AF-B939-46ADE27BED76}" type="presParOf" srcId="{8E615FBD-25A8-4191-AA8F-E9BEA9E2C8A2}" destId="{CD219565-B877-4B2B-99E7-8FA2BA1D0D8E}" srcOrd="1" destOrd="0" presId="urn:microsoft.com/office/officeart/2005/8/layout/hList7"/>
    <dgm:cxn modelId="{22F064E3-D2D7-40DC-A65D-0F179672FBE7}" type="presParOf" srcId="{8E615FBD-25A8-4191-AA8F-E9BEA9E2C8A2}" destId="{F9BC81B4-CB36-44D8-A809-4525B897922E}" srcOrd="2" destOrd="0" presId="urn:microsoft.com/office/officeart/2005/8/layout/hList7"/>
    <dgm:cxn modelId="{98448148-7C20-4DD2-B2D8-44CC72D3430F}" type="presParOf" srcId="{8E615FBD-25A8-4191-AA8F-E9BEA9E2C8A2}" destId="{3CA89C9D-1DAC-4CD9-AB3C-D9B4A2494DC5}"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E3D7A5-2727-439C-BFA7-D7480AF2EC64}">
      <dsp:nvSpPr>
        <dsp:cNvPr id="0" name=""/>
        <dsp:cNvSpPr/>
      </dsp:nvSpPr>
      <dsp:spPr>
        <a:xfrm>
          <a:off x="922071" y="693633"/>
          <a:ext cx="4609097" cy="4609097"/>
        </a:xfrm>
        <a:prstGeom prst="blockArc">
          <a:avLst>
            <a:gd name="adj1" fmla="val 10800000"/>
            <a:gd name="adj2" fmla="val 16200000"/>
            <a:gd name="adj3" fmla="val 4638"/>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A1E3DD28-6BCE-4396-B729-F474582AD1CD}">
      <dsp:nvSpPr>
        <dsp:cNvPr id="0" name=""/>
        <dsp:cNvSpPr/>
      </dsp:nvSpPr>
      <dsp:spPr>
        <a:xfrm>
          <a:off x="922071" y="693633"/>
          <a:ext cx="4609097" cy="4609097"/>
        </a:xfrm>
        <a:prstGeom prst="blockArc">
          <a:avLst>
            <a:gd name="adj1" fmla="val 5400000"/>
            <a:gd name="adj2" fmla="val 10800000"/>
            <a:gd name="adj3" fmla="val 4638"/>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59D0616F-01DF-4767-A032-B6852B09CE2F}">
      <dsp:nvSpPr>
        <dsp:cNvPr id="0" name=""/>
        <dsp:cNvSpPr/>
      </dsp:nvSpPr>
      <dsp:spPr>
        <a:xfrm>
          <a:off x="922071" y="693633"/>
          <a:ext cx="4609097" cy="4609097"/>
        </a:xfrm>
        <a:prstGeom prst="blockArc">
          <a:avLst>
            <a:gd name="adj1" fmla="val 0"/>
            <a:gd name="adj2" fmla="val 5400000"/>
            <a:gd name="adj3" fmla="val 4638"/>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DA8C1527-6204-45BB-A170-228C27C11D18}">
      <dsp:nvSpPr>
        <dsp:cNvPr id="0" name=""/>
        <dsp:cNvSpPr/>
      </dsp:nvSpPr>
      <dsp:spPr>
        <a:xfrm>
          <a:off x="922071" y="693633"/>
          <a:ext cx="4609097" cy="4609097"/>
        </a:xfrm>
        <a:prstGeom prst="blockArc">
          <a:avLst>
            <a:gd name="adj1" fmla="val 16200000"/>
            <a:gd name="adj2" fmla="val 0"/>
            <a:gd name="adj3" fmla="val 4638"/>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9D74DB2D-3C6A-4065-B4DA-D69A23E23D39}">
      <dsp:nvSpPr>
        <dsp:cNvPr id="0" name=""/>
        <dsp:cNvSpPr/>
      </dsp:nvSpPr>
      <dsp:spPr>
        <a:xfrm>
          <a:off x="2166309" y="1937871"/>
          <a:ext cx="2120620" cy="2120620"/>
        </a:xfrm>
        <a:prstGeom prst="ellipse">
          <a:avLst/>
        </a:prstGeom>
        <a:solidFill>
          <a:srgbClr val="C0000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b="1" i="1" kern="1200" dirty="0">
              <a:solidFill>
                <a:schemeClr val="bg1"/>
              </a:solidFill>
            </a:rPr>
            <a:t>23 Countries</a:t>
          </a:r>
        </a:p>
      </dsp:txBody>
      <dsp:txXfrm>
        <a:off x="2476867" y="2248429"/>
        <a:ext cx="1499504" cy="1499504"/>
      </dsp:txXfrm>
    </dsp:sp>
    <dsp:sp modelId="{0B6E783C-0811-4BC3-B177-9964F57B2EA3}">
      <dsp:nvSpPr>
        <dsp:cNvPr id="0" name=""/>
        <dsp:cNvSpPr/>
      </dsp:nvSpPr>
      <dsp:spPr>
        <a:xfrm>
          <a:off x="2408904" y="1048"/>
          <a:ext cx="1635430" cy="1492049"/>
        </a:xfrm>
        <a:prstGeom prst="ellipse">
          <a:avLst/>
        </a:prstGeom>
        <a:solidFill>
          <a:schemeClr val="tx2">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chemeClr val="tx1"/>
              </a:solidFill>
            </a:rPr>
            <a:t>70 Hotels/ Resorts</a:t>
          </a:r>
        </a:p>
      </dsp:txBody>
      <dsp:txXfrm>
        <a:off x="2648407" y="219554"/>
        <a:ext cx="1156424" cy="1055037"/>
      </dsp:txXfrm>
    </dsp:sp>
    <dsp:sp modelId="{DDF547BA-B314-4D71-86E1-BB0CEFFC8793}">
      <dsp:nvSpPr>
        <dsp:cNvPr id="0" name=""/>
        <dsp:cNvSpPr/>
      </dsp:nvSpPr>
      <dsp:spPr>
        <a:xfrm>
          <a:off x="4735511" y="2255964"/>
          <a:ext cx="1484434" cy="1484434"/>
        </a:xfrm>
        <a:prstGeom prst="ellipse">
          <a:avLst/>
        </a:prstGeom>
        <a:solidFill>
          <a:schemeClr val="accent4">
            <a:lumMod val="40000"/>
            <a:lumOff val="6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63 Spas</a:t>
          </a:r>
        </a:p>
      </dsp:txBody>
      <dsp:txXfrm>
        <a:off x="4952901" y="2473354"/>
        <a:ext cx="1049654" cy="1049654"/>
      </dsp:txXfrm>
    </dsp:sp>
    <dsp:sp modelId="{6E9BF31E-09DD-46B9-B0E0-DBE4B7C7AFD2}">
      <dsp:nvSpPr>
        <dsp:cNvPr id="0" name=""/>
        <dsp:cNvSpPr/>
      </dsp:nvSpPr>
      <dsp:spPr>
        <a:xfrm>
          <a:off x="2484402" y="4507073"/>
          <a:ext cx="1484434" cy="1484434"/>
        </a:xfrm>
        <a:prstGeom prst="ellipse">
          <a:avLst/>
        </a:prstGeom>
        <a:solidFill>
          <a:srgbClr val="00206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b="1" i="1" kern="1200" dirty="0">
              <a:solidFill>
                <a:schemeClr val="accent6">
                  <a:lumMod val="90000"/>
                </a:schemeClr>
              </a:solidFill>
            </a:rPr>
            <a:t>64 Retail </a:t>
          </a:r>
          <a:r>
            <a:rPr lang="en-GB" sz="2300" b="1" i="1" kern="1200" dirty="0" err="1">
              <a:solidFill>
                <a:schemeClr val="accent6">
                  <a:lumMod val="90000"/>
                </a:schemeClr>
              </a:solidFill>
            </a:rPr>
            <a:t>Galeries</a:t>
          </a:r>
          <a:endParaRPr lang="en-GB" sz="2300" b="1" i="1" kern="1200" dirty="0">
            <a:solidFill>
              <a:schemeClr val="accent6">
                <a:lumMod val="90000"/>
              </a:schemeClr>
            </a:solidFill>
          </a:endParaRPr>
        </a:p>
      </dsp:txBody>
      <dsp:txXfrm>
        <a:off x="2701792" y="4724463"/>
        <a:ext cx="1049654" cy="1049654"/>
      </dsp:txXfrm>
    </dsp:sp>
    <dsp:sp modelId="{DBE01D36-7EE2-4313-A67A-8E2303723E5F}">
      <dsp:nvSpPr>
        <dsp:cNvPr id="0" name=""/>
        <dsp:cNvSpPr/>
      </dsp:nvSpPr>
      <dsp:spPr>
        <a:xfrm>
          <a:off x="233293" y="2255964"/>
          <a:ext cx="1484434" cy="1484434"/>
        </a:xfrm>
        <a:prstGeom prst="ellipse">
          <a:avLst/>
        </a:prstGeom>
        <a:solidFill>
          <a:schemeClr val="accent3">
            <a:lumMod val="60000"/>
            <a:lumOff val="4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b="1" i="1" kern="1200" dirty="0">
              <a:solidFill>
                <a:schemeClr val="tx1"/>
              </a:solidFill>
            </a:rPr>
            <a:t>3 Golf Courses</a:t>
          </a:r>
        </a:p>
      </dsp:txBody>
      <dsp:txXfrm>
        <a:off x="450683" y="2473354"/>
        <a:ext cx="1049654" cy="10496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E2A13-E2EB-4D91-A78A-070BF6294595}">
      <dsp:nvSpPr>
        <dsp:cNvPr id="0" name=""/>
        <dsp:cNvSpPr/>
      </dsp:nvSpPr>
      <dsp:spPr>
        <a:xfrm>
          <a:off x="1706" y="17864"/>
          <a:ext cx="2655093" cy="26716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accent5">
                  <a:lumMod val="40000"/>
                  <a:lumOff val="60000"/>
                </a:schemeClr>
              </a:solidFill>
            </a:rPr>
            <a:t>Leisure travellers (84%)</a:t>
          </a:r>
        </a:p>
      </dsp:txBody>
      <dsp:txXfrm>
        <a:off x="1706" y="1086535"/>
        <a:ext cx="2655093" cy="1068671"/>
      </dsp:txXfrm>
    </dsp:sp>
    <dsp:sp modelId="{36A070A9-5B4A-42FB-AD9C-0B3B790B0AAB}">
      <dsp:nvSpPr>
        <dsp:cNvPr id="0" name=""/>
        <dsp:cNvSpPr/>
      </dsp:nvSpPr>
      <dsp:spPr>
        <a:xfrm>
          <a:off x="522381" y="-17864"/>
          <a:ext cx="1613743" cy="1281728"/>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5000" r="-3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B80FDF-816B-48B3-AD2A-C87B624CD43A}">
      <dsp:nvSpPr>
        <dsp:cNvPr id="0" name=""/>
        <dsp:cNvSpPr/>
      </dsp:nvSpPr>
      <dsp:spPr>
        <a:xfrm>
          <a:off x="2736453" y="17864"/>
          <a:ext cx="2655093" cy="26716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accent5">
                  <a:lumMod val="40000"/>
                  <a:lumOff val="60000"/>
                </a:schemeClr>
              </a:solidFill>
            </a:rPr>
            <a:t>Business travellers (10%)</a:t>
          </a:r>
        </a:p>
      </dsp:txBody>
      <dsp:txXfrm>
        <a:off x="2736453" y="1086535"/>
        <a:ext cx="2655093" cy="1068671"/>
      </dsp:txXfrm>
    </dsp:sp>
    <dsp:sp modelId="{64C1F9BC-DF81-46C7-9ED1-8440CF7AB6EF}">
      <dsp:nvSpPr>
        <dsp:cNvPr id="0" name=""/>
        <dsp:cNvSpPr/>
      </dsp:nvSpPr>
      <dsp:spPr>
        <a:xfrm>
          <a:off x="3248671" y="-17864"/>
          <a:ext cx="1669979" cy="1281728"/>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45EE75-9A12-4A9B-8EAE-9F69E5F09FA9}">
      <dsp:nvSpPr>
        <dsp:cNvPr id="0" name=""/>
        <dsp:cNvSpPr/>
      </dsp:nvSpPr>
      <dsp:spPr>
        <a:xfrm>
          <a:off x="5471199" y="4014"/>
          <a:ext cx="2655093" cy="26716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accent5">
                  <a:lumMod val="40000"/>
                  <a:lumOff val="60000"/>
                </a:schemeClr>
              </a:solidFill>
            </a:rPr>
            <a:t>Families (6%)</a:t>
          </a:r>
        </a:p>
      </dsp:txBody>
      <dsp:txXfrm>
        <a:off x="5471199" y="1072685"/>
        <a:ext cx="2655093" cy="1068671"/>
      </dsp:txXfrm>
    </dsp:sp>
    <dsp:sp modelId="{3CA89C9D-1DAC-4CD9-AB3C-D9B4A2494DC5}">
      <dsp:nvSpPr>
        <dsp:cNvPr id="0" name=""/>
        <dsp:cNvSpPr/>
      </dsp:nvSpPr>
      <dsp:spPr>
        <a:xfrm>
          <a:off x="5896311" y="-4014"/>
          <a:ext cx="1804871" cy="1226328"/>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D44DD2-FDA2-484F-83FA-5CA28C35B382}">
      <dsp:nvSpPr>
        <dsp:cNvPr id="0" name=""/>
        <dsp:cNvSpPr/>
      </dsp:nvSpPr>
      <dsp:spPr>
        <a:xfrm>
          <a:off x="325119" y="2137342"/>
          <a:ext cx="7477760" cy="400751"/>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62A5AE42-7DC1-8140-9B13-146984FDEF22}" type="datetimeFigureOut">
              <a:rPr lang="en-GB" smtClean="0"/>
              <a:t>22/10/2023</a:t>
            </a:fld>
            <a:endParaRPr lang="en-GB"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17369B77-94AB-0344-9EBF-9DB9EE8D3ABC}" type="slidenum">
              <a:rPr lang="en-GB" smtClean="0"/>
              <a:t>‹#›</a:t>
            </a:fld>
            <a:endParaRPr lang="en-GB"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E8F75F72-8950-AF4F-9381-1D26FB547EA1}" type="datetimeFigureOut">
              <a:rPr lang="en-GB" smtClean="0"/>
              <a:t>22/10/2023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0775476F-A808-1F46-A368-07984F6DA22E}" type="slidenum">
              <a:rPr lang="en-GB" smtClean="0"/>
              <a:t>‹#›</a:t>
            </a:fld>
            <a:endParaRPr lang="en-GB"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775476F-A808-1F46-A368-07984F6DA22E}" type="slidenum">
              <a:rPr lang="en-GB" smtClean="0"/>
              <a:t>1</a:t>
            </a:fld>
            <a:endParaRPr lang="en-GB"/>
          </a:p>
        </p:txBody>
      </p:sp>
    </p:spTree>
    <p:extLst>
      <p:ext uri="{BB962C8B-B14F-4D97-AF65-F5344CB8AC3E}">
        <p14:creationId xmlns:p14="http://schemas.microsoft.com/office/powerpoint/2010/main" val="2308237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2</a:t>
            </a:fld>
            <a:endParaRPr lang="en-GB" dirty="0"/>
          </a:p>
        </p:txBody>
      </p:sp>
    </p:spTree>
    <p:extLst>
      <p:ext uri="{BB962C8B-B14F-4D97-AF65-F5344CB8AC3E}">
        <p14:creationId xmlns:p14="http://schemas.microsoft.com/office/powerpoint/2010/main" val="3270232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775476F-A808-1F46-A368-07984F6DA22E}" type="slidenum">
              <a:rPr lang="en-GB" smtClean="0"/>
              <a:t>3</a:t>
            </a:fld>
            <a:endParaRPr lang="en-GB"/>
          </a:p>
        </p:txBody>
      </p:sp>
    </p:spTree>
    <p:extLst>
      <p:ext uri="{BB962C8B-B14F-4D97-AF65-F5344CB8AC3E}">
        <p14:creationId xmlns:p14="http://schemas.microsoft.com/office/powerpoint/2010/main" val="880811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775476F-A808-1F46-A368-07984F6DA22E}" type="slidenum">
              <a:rPr lang="en-GB" smtClean="0"/>
              <a:t>5</a:t>
            </a:fld>
            <a:endParaRPr lang="en-GB"/>
          </a:p>
        </p:txBody>
      </p:sp>
    </p:spTree>
    <p:extLst>
      <p:ext uri="{BB962C8B-B14F-4D97-AF65-F5344CB8AC3E}">
        <p14:creationId xmlns:p14="http://schemas.microsoft.com/office/powerpoint/2010/main" val="1987301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775476F-A808-1F46-A368-07984F6DA22E}" type="slidenum">
              <a:rPr lang="en-GB" smtClean="0"/>
              <a:t>11</a:t>
            </a:fld>
            <a:endParaRPr lang="en-GB"/>
          </a:p>
        </p:txBody>
      </p:sp>
    </p:spTree>
    <p:extLst>
      <p:ext uri="{BB962C8B-B14F-4D97-AF65-F5344CB8AC3E}">
        <p14:creationId xmlns:p14="http://schemas.microsoft.com/office/powerpoint/2010/main" val="447940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13</a:t>
            </a:fld>
            <a:endParaRPr lang="en-GB" dirty="0"/>
          </a:p>
        </p:txBody>
      </p:sp>
    </p:spTree>
    <p:extLst>
      <p:ext uri="{BB962C8B-B14F-4D97-AF65-F5344CB8AC3E}">
        <p14:creationId xmlns:p14="http://schemas.microsoft.com/office/powerpoint/2010/main" val="21404702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rtlCol="0" anchor="b">
            <a:noAutofit/>
          </a:bodyPr>
          <a:lstStyle>
            <a:lvl1pPr algn="ctr">
              <a:defRPr lang="en-GB" sz="4600"/>
            </a:lvl1pPr>
          </a:lstStyle>
          <a:p>
            <a:pPr rtl="0"/>
            <a:r>
              <a:rPr lang="en-US"/>
              <a:t>Click to edit Master title style</a:t>
            </a:r>
            <a:endParaRPr lang="en-GB"/>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rtlCol="0"/>
          <a:lstStyle>
            <a:lvl1pPr marL="0" indent="0" algn="ctr">
              <a:buNone/>
              <a:defRPr lang="en-GB" sz="2400"/>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rtlCol="0"/>
          <a:lstStyle>
            <a:defPPr>
              <a:defRPr lang="en-GB"/>
            </a:defPPr>
          </a:lstStyle>
          <a:p>
            <a:pPr rtl="0"/>
            <a:r>
              <a:rPr lang="en-US"/>
              <a:t>Click to edit Master title style</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rtlCol="0">
            <a:normAutofit/>
          </a:bodyPr>
          <a:lstStyle>
            <a:lvl1pPr marL="0" indent="0">
              <a:lnSpc>
                <a:spcPct val="150000"/>
              </a:lnSpc>
              <a:buClr>
                <a:srgbClr val="73292A"/>
              </a:buClr>
              <a:buNone/>
              <a:defRPr lang="en-GB" sz="2400"/>
            </a:lvl1pPr>
            <a:lvl2pPr marL="228600">
              <a:buClr>
                <a:srgbClr val="73292A"/>
              </a:buClr>
              <a:defRPr lang="en-GB" sz="2000"/>
            </a:lvl2pPr>
            <a:lvl3pPr marL="685800">
              <a:buClr>
                <a:srgbClr val="73292A"/>
              </a:buClr>
              <a:defRPr lang="en-GB" sz="1800"/>
            </a:lvl3pPr>
            <a:lvl4pPr marL="1143000">
              <a:buClr>
                <a:srgbClr val="73292A"/>
              </a:buClr>
              <a:defRPr lang="en-GB" sz="1600"/>
            </a:lvl4pPr>
            <a:lvl5pPr marL="1600200">
              <a:buClr>
                <a:srgbClr val="73292A"/>
              </a:buClr>
              <a:defRPr lang="en-GB"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rtlCol="0">
            <a:normAutofit/>
          </a:bodyPr>
          <a:lstStyle>
            <a:lvl1pPr marL="0" indent="0" algn="ctr">
              <a:lnSpc>
                <a:spcPct val="100000"/>
              </a:lnSpc>
              <a:buNone/>
              <a:defRPr lang="en-GB" sz="2000">
                <a:latin typeface="Gill Sans Nova Light" panose="020F0302020204030204" pitchFamily="34" charset="0"/>
                <a:cs typeface="Gill Sans Nova Light" panose="020F0302020204030204" pitchFamily="34" charset="0"/>
              </a:defRPr>
            </a:lvl1pPr>
            <a:lvl2pPr algn="ctr">
              <a:lnSpc>
                <a:spcPct val="100000"/>
              </a:lnSpc>
              <a:defRPr lang="en-GB" sz="18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rtlCol="0" anchor="b">
            <a:normAutofit/>
          </a:bodyPr>
          <a:lstStyle>
            <a:lvl1pPr algn="ctr">
              <a:defRPr lang="en-GB"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rtlCol="0" anchor="ctr"/>
          <a:lstStyle>
            <a:lvl1pPr marL="0" indent="0" algn="ctr">
              <a:buNone/>
              <a:defRPr lang="en-GB" sz="2400">
                <a:solidFill>
                  <a:schemeClr val="tx1">
                    <a:tint val="75000"/>
                  </a:schemeClr>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rtlCol="0" anchor="t">
            <a:normAutofit/>
          </a:bodyPr>
          <a:lstStyle>
            <a:lvl1pPr algn="ctr">
              <a:defRPr lang="en-GB"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rtlCol="0" anchor="ctr"/>
          <a:lstStyle>
            <a:lvl1pPr marL="0" indent="0" algn="ctr">
              <a:buNone/>
              <a:defRPr lang="en-GB" sz="2400">
                <a:solidFill>
                  <a:schemeClr val="accent3"/>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ised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US"/>
              <a:t>Click to edit Master title style</a:t>
            </a:r>
            <a:endParaRPr lang="en-GB"/>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US"/>
              <a:t>Click to edit Master title style</a:t>
            </a:r>
            <a:endParaRPr lang="en-GB"/>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rtlCol="0"/>
          <a:lstStyle>
            <a:defPPr>
              <a:defRPr lang="en-GB"/>
            </a:defPPr>
          </a:lstStyle>
          <a:p>
            <a:pPr rtl="0"/>
            <a:r>
              <a:rPr lang="en-US"/>
              <a:t>Click to edit Master title style</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rtlCol="0"/>
          <a:lstStyle>
            <a:lvl1pPr algn="ctr">
              <a:defRPr lang="en-GB"/>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rtlCol="0"/>
          <a:lstStyle>
            <a:lvl1pPr algn="ctr">
              <a:defRPr lang="en-GB"/>
            </a:lvl1pPr>
          </a:lstStyle>
          <a:p>
            <a:pPr rtl="0"/>
            <a:r>
              <a:rPr lang="en-US"/>
              <a:t>Click to edit Master title style</a:t>
            </a:r>
            <a:endParaRPr lang="en-GB"/>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rtlCol="0" anchor="ctr">
            <a:normAutofit/>
          </a:bodyPr>
          <a:lstStyle>
            <a:lvl1pPr marL="0" indent="0" algn="l">
              <a:lnSpc>
                <a:spcPct val="150000"/>
              </a:lnSpc>
              <a:buNone/>
              <a:defRPr lang="en-GB" sz="2400">
                <a:latin typeface="Gill Sans Nova Light" panose="020F0302020204030204" pitchFamily="34" charset="0"/>
                <a:cs typeface="Gill Sans Nova Light" panose="020F0302020204030204" pitchFamily="34" charset="0"/>
              </a:defRPr>
            </a:lvl1pPr>
            <a:lvl2pPr algn="l">
              <a:lnSpc>
                <a:spcPct val="150000"/>
              </a:lnSpc>
              <a:defRPr lang="en-GB" sz="20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lang="en-GB" sz="1200">
                <a:solidFill>
                  <a:schemeClr val="tx1"/>
                </a:solidFill>
                <a:latin typeface="Gill Sans Nova Light" panose="020F0302020204030204" pitchFamily="34" charset="0"/>
                <a:cs typeface="Gill Sans Nova Light" panose="020F0302020204030204" pitchFamily="34" charset="0"/>
              </a:defRPr>
            </a:lvl1pPr>
          </a:lstStyle>
          <a:p>
            <a:pPr rtl="0"/>
            <a:r>
              <a:rPr lang="en-GB"/>
              <a:t>Presentation title</a:t>
            </a:r>
            <a:endParaRPr lang="en-GB"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lang="en-GB" sz="1200">
                <a:solidFill>
                  <a:schemeClr val="tx1"/>
                </a:solidFill>
                <a:latin typeface="Gill Sans Nova Light" panose="020F0302020204030204" pitchFamily="34" charset="0"/>
                <a:cs typeface="Gill Sans Nova Light" panose="020F0302020204030204" pitchFamily="34" charset="0"/>
              </a:defRPr>
            </a:lvl1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lang="en-GB"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lang="en-GB"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lang="en-GB"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lang="en-GB"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5.xml"/><Relationship Id="rId4" Type="http://schemas.openxmlformats.org/officeDocument/2006/relationships/image" Target="../media/image16.png"/></Relationships>
</file>

<file path=ppt/slides/_rels/slide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6.xml"/><Relationship Id="rId5" Type="http://schemas.openxmlformats.org/officeDocument/2006/relationships/image" Target="../media/image28.png"/><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hyperlink" Target="https://hospitalityinsights.ehl.edu/banyan-tree"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title"/>
          </p:nvPr>
        </p:nvSpPr>
        <p:spPr>
          <a:xfrm>
            <a:off x="381000" y="381000"/>
            <a:ext cx="11430000" cy="1325563"/>
          </a:xfrm>
        </p:spPr>
        <p:txBody>
          <a:bodyPr rtlCol="0" anchor="ctr">
            <a:normAutofit/>
          </a:bodyPr>
          <a:lstStyle>
            <a:defPPr>
              <a:defRPr lang="en-GB"/>
            </a:defPPr>
          </a:lstStyle>
          <a:p>
            <a:pPr rtl="0"/>
            <a:r>
              <a:rPr lang="en-GB" b="1"/>
              <a:t>Banyan Tree Hotel</a:t>
            </a:r>
          </a:p>
        </p:txBody>
      </p:sp>
      <p:sp>
        <p:nvSpPr>
          <p:cNvPr id="3" name="Subtitle 2">
            <a:extLst>
              <a:ext uri="{FF2B5EF4-FFF2-40B4-BE49-F238E27FC236}">
                <a16:creationId xmlns:a16="http://schemas.microsoft.com/office/drawing/2014/main" id="{626260E8-21BF-1371-4767-5E86248A7A7B}"/>
              </a:ext>
            </a:extLst>
          </p:cNvPr>
          <p:cNvSpPr>
            <a:spLocks noGrp="1"/>
          </p:cNvSpPr>
          <p:nvPr>
            <p:ph sz="half" idx="2"/>
          </p:nvPr>
        </p:nvSpPr>
        <p:spPr>
          <a:xfrm>
            <a:off x="6781800" y="4487643"/>
            <a:ext cx="5181600" cy="2105464"/>
          </a:xfrm>
        </p:spPr>
        <p:txBody>
          <a:bodyPr rtlCol="0">
            <a:normAutofit/>
          </a:bodyPr>
          <a:lstStyle>
            <a:defPPr>
              <a:defRPr lang="en-GB"/>
            </a:defPPr>
          </a:lstStyle>
          <a:p>
            <a:pPr rtl="0"/>
            <a:r>
              <a:rPr lang="en-GB" sz="2000" b="1" dirty="0"/>
              <a:t>Name: Victoria Prodan</a:t>
            </a:r>
          </a:p>
          <a:p>
            <a:pPr rtl="0"/>
            <a:r>
              <a:rPr lang="en-GB" sz="2000" b="1" dirty="0"/>
              <a:t>Student ID number: 2245322</a:t>
            </a:r>
          </a:p>
          <a:p>
            <a:pPr rtl="0"/>
            <a:r>
              <a:rPr lang="en-GB" sz="2000" b="1" dirty="0"/>
              <a:t>The module title: Hospitality and Guest Service Management (BMIH4003)</a:t>
            </a:r>
          </a:p>
          <a:p>
            <a:pPr rtl="0"/>
            <a:r>
              <a:rPr lang="en-GB" sz="2000" b="1" dirty="0"/>
              <a:t>Lecture’s name: Dale Clarke</a:t>
            </a:r>
          </a:p>
          <a:p>
            <a:pPr rtl="0"/>
            <a:endParaRPr lang="en-GB" dirty="0"/>
          </a:p>
        </p:txBody>
      </p:sp>
      <p:sp>
        <p:nvSpPr>
          <p:cNvPr id="12" name="Slide Number Placeholder 5">
            <a:extLst>
              <a:ext uri="{FF2B5EF4-FFF2-40B4-BE49-F238E27FC236}">
                <a16:creationId xmlns:a16="http://schemas.microsoft.com/office/drawing/2014/main" id="{3189FDA0-1FEE-A302-D3CF-5DD3C5F4065C}"/>
              </a:ext>
            </a:extLst>
          </p:cNvPr>
          <p:cNvSpPr>
            <a:spLocks noGrp="1"/>
          </p:cNvSpPr>
          <p:nvPr>
            <p:ph type="sldNum" sz="quarter" idx="11"/>
          </p:nvPr>
        </p:nvSpPr>
        <p:spPr>
          <a:xfrm>
            <a:off x="9208008" y="6356350"/>
            <a:ext cx="2743200" cy="365125"/>
          </a:xfrm>
        </p:spPr>
        <p:txBody>
          <a:bodyPr/>
          <a:lstStyle/>
          <a:p>
            <a:pPr rtl="0">
              <a:spcAft>
                <a:spcPts val="600"/>
              </a:spcAft>
            </a:pPr>
            <a:fld id="{294A09A9-5501-47C1-A89A-A340965A2BE2}" type="slidenum">
              <a:rPr lang="en-GB" smtClean="0"/>
              <a:pPr rtl="0">
                <a:spcAft>
                  <a:spcPts val="600"/>
                </a:spcAft>
              </a:pPr>
              <a:t>1</a:t>
            </a:fld>
            <a:endParaRPr lang="en-GB"/>
          </a:p>
        </p:txBody>
      </p:sp>
      <p:pic>
        <p:nvPicPr>
          <p:cNvPr id="7" name="Picture 6" descr="A house with a pool and trees&#10;&#10;Description automatically generated">
            <a:extLst>
              <a:ext uri="{FF2B5EF4-FFF2-40B4-BE49-F238E27FC236}">
                <a16:creationId xmlns:a16="http://schemas.microsoft.com/office/drawing/2014/main" id="{7CE7477A-0197-91CA-40B7-EB4A591B8532}"/>
              </a:ext>
            </a:extLst>
          </p:cNvPr>
          <p:cNvPicPr>
            <a:picLocks noChangeAspect="1"/>
          </p:cNvPicPr>
          <p:nvPr/>
        </p:nvPicPr>
        <p:blipFill>
          <a:blip r:embed="rId3"/>
          <a:stretch>
            <a:fillRect/>
          </a:stretch>
        </p:blipFill>
        <p:spPr>
          <a:xfrm>
            <a:off x="590550" y="2618936"/>
            <a:ext cx="6179058" cy="3737414"/>
          </a:xfrm>
          <a:prstGeom prst="rect">
            <a:avLst/>
          </a:prstGeom>
        </p:spPr>
      </p:pic>
      <p:pic>
        <p:nvPicPr>
          <p:cNvPr id="17" name="Picture 16" descr="A close-up of a logo&#10;&#10;Description automatically generated">
            <a:extLst>
              <a:ext uri="{FF2B5EF4-FFF2-40B4-BE49-F238E27FC236}">
                <a16:creationId xmlns:a16="http://schemas.microsoft.com/office/drawing/2014/main" id="{B538CA77-504B-0C65-5491-CA897E44975F}"/>
              </a:ext>
            </a:extLst>
          </p:cNvPr>
          <p:cNvPicPr>
            <a:picLocks noChangeAspect="1"/>
          </p:cNvPicPr>
          <p:nvPr/>
        </p:nvPicPr>
        <p:blipFill>
          <a:blip r:embed="rId4"/>
          <a:stretch>
            <a:fillRect/>
          </a:stretch>
        </p:blipFill>
        <p:spPr>
          <a:xfrm>
            <a:off x="6866641" y="2415980"/>
            <a:ext cx="5169408" cy="1076984"/>
          </a:xfrm>
          <a:prstGeom prst="rect">
            <a:avLst/>
          </a:prstGeom>
        </p:spPr>
      </p:pic>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839788" y="457200"/>
            <a:ext cx="3932237" cy="1600200"/>
          </a:xfrm>
        </p:spPr>
        <p:txBody>
          <a:bodyPr rtlCol="0" anchor="b">
            <a:normAutofit/>
          </a:bodyPr>
          <a:lstStyle>
            <a:defPPr>
              <a:defRPr lang="en-GB"/>
            </a:defPPr>
          </a:lstStyle>
          <a:p>
            <a:pPr algn="ctr" rtl="0"/>
            <a:r>
              <a:rPr lang="en-GB" dirty="0"/>
              <a:t>Content:</a:t>
            </a:r>
          </a:p>
        </p:txBody>
      </p:sp>
      <p:pic>
        <p:nvPicPr>
          <p:cNvPr id="8" name="Picture 7" descr="A pool in front of a house&#10;&#10;Description automatically generated">
            <a:extLst>
              <a:ext uri="{FF2B5EF4-FFF2-40B4-BE49-F238E27FC236}">
                <a16:creationId xmlns:a16="http://schemas.microsoft.com/office/drawing/2014/main" id="{875ED1B4-CCEE-16C4-D530-D8D26F0D1F7C}"/>
              </a:ext>
            </a:extLst>
          </p:cNvPr>
          <p:cNvPicPr>
            <a:picLocks noChangeAspect="1"/>
          </p:cNvPicPr>
          <p:nvPr/>
        </p:nvPicPr>
        <p:blipFill>
          <a:blip r:embed="rId3"/>
          <a:stretch>
            <a:fillRect/>
          </a:stretch>
        </p:blipFill>
        <p:spPr>
          <a:xfrm>
            <a:off x="4979505" y="775252"/>
            <a:ext cx="6708912" cy="4890052"/>
          </a:xfrm>
          <a:prstGeom prst="rect">
            <a:avLst/>
          </a:prstGeom>
          <a:noFill/>
        </p:spPr>
      </p:pic>
      <p:sp>
        <p:nvSpPr>
          <p:cNvPr id="3" name="Content Placeholder 2">
            <a:extLst>
              <a:ext uri="{FF2B5EF4-FFF2-40B4-BE49-F238E27FC236}">
                <a16:creationId xmlns:a16="http://schemas.microsoft.com/office/drawing/2014/main" id="{22788C46-D0BC-4307-AE55-7601A139E7CB}"/>
              </a:ext>
            </a:extLst>
          </p:cNvPr>
          <p:cNvSpPr>
            <a:spLocks noGrp="1"/>
          </p:cNvSpPr>
          <p:nvPr>
            <p:ph type="body" sz="half" idx="2"/>
          </p:nvPr>
        </p:nvSpPr>
        <p:spPr>
          <a:xfrm>
            <a:off x="756502" y="2504968"/>
            <a:ext cx="4364316" cy="2295633"/>
          </a:xfrm>
        </p:spPr>
        <p:txBody>
          <a:bodyPr vert="horz" lIns="91440" tIns="45720" rIns="91440" bIns="45720" rtlCol="0">
            <a:normAutofit/>
          </a:bodyPr>
          <a:lstStyle>
            <a:defPPr>
              <a:defRPr lang="en-GB"/>
            </a:defPPr>
          </a:lstStyle>
          <a:p>
            <a:pPr marL="342900" indent="-342900" rtl="0">
              <a:buFont typeface="+mj-lt"/>
              <a:buAutoNum type="arabicPeriod"/>
            </a:pPr>
            <a:r>
              <a:rPr lang="en-GB" sz="2000" b="1" i="1" dirty="0"/>
              <a:t>Introduction of the Banyan Tree Hotel</a:t>
            </a:r>
          </a:p>
          <a:p>
            <a:pPr marL="342900" indent="-342900" rtl="0">
              <a:buFont typeface="+mj-lt"/>
              <a:buAutoNum type="arabicPeriod"/>
            </a:pPr>
            <a:r>
              <a:rPr lang="en-GB" sz="2000" b="1" i="1" dirty="0"/>
              <a:t>Hotel’s main consumers</a:t>
            </a:r>
          </a:p>
          <a:p>
            <a:pPr marL="342900" indent="-342900" rtl="0">
              <a:buFont typeface="+mj-lt"/>
              <a:buAutoNum type="arabicPeriod"/>
            </a:pPr>
            <a:r>
              <a:rPr lang="en-GB" sz="2000" b="1" i="1" dirty="0"/>
              <a:t>Scope and role of guest services </a:t>
            </a:r>
          </a:p>
          <a:p>
            <a:pPr marL="342900" indent="-342900" rtl="0">
              <a:buFont typeface="+mj-lt"/>
              <a:buAutoNum type="arabicPeriod"/>
            </a:pPr>
            <a:r>
              <a:rPr lang="en-GB" sz="2000" b="1" i="1" dirty="0"/>
              <a:t>Importance of hospitality</a:t>
            </a:r>
          </a:p>
          <a:p>
            <a:pPr marL="342900" indent="-342900" rtl="0">
              <a:buFont typeface="+mj-lt"/>
              <a:buAutoNum type="arabicPeriod"/>
            </a:pPr>
            <a:r>
              <a:rPr lang="en-GB" sz="2000" b="1" i="1" dirty="0"/>
              <a:t>Summary</a:t>
            </a:r>
          </a:p>
          <a:p>
            <a:pPr rtl="0"/>
            <a:endParaRPr lang="en-GB" dirty="0"/>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a:xfrm>
            <a:off x="9208008" y="6356350"/>
            <a:ext cx="2743200" cy="365125"/>
          </a:xfrm>
        </p:spPr>
        <p:txBody>
          <a:bodyPr rtlCol="0" anchor="ctr">
            <a:normAutofit/>
          </a:bodyPr>
          <a:lstStyle>
            <a:defPPr>
              <a:defRPr lang="en-GB"/>
            </a:defPPr>
          </a:lstStyle>
          <a:p>
            <a:pPr rtl="0">
              <a:spcAft>
                <a:spcPts val="600"/>
              </a:spcAft>
            </a:pPr>
            <a:fld id="{294A09A9-5501-47C1-A89A-A340965A2BE2}" type="slidenum">
              <a:rPr lang="en-GB" smtClean="0"/>
              <a:pPr rtl="0">
                <a:spcAft>
                  <a:spcPts val="600"/>
                </a:spcAft>
              </a:pPr>
              <a:t>2</a:t>
            </a:fld>
            <a:endParaRPr lang="en-GB"/>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a:xfrm>
            <a:off x="839788" y="457200"/>
            <a:ext cx="3932237" cy="709127"/>
          </a:xfrm>
        </p:spPr>
        <p:txBody>
          <a:bodyPr rtlCol="0" anchor="b">
            <a:normAutofit/>
          </a:bodyPr>
          <a:lstStyle>
            <a:defPPr>
              <a:defRPr lang="en-GB"/>
            </a:defPPr>
          </a:lstStyle>
          <a:p>
            <a:pPr algn="ctr" rtl="0"/>
            <a:r>
              <a:rPr lang="en-GB" b="1" dirty="0"/>
              <a:t>Banyan Tree</a:t>
            </a:r>
          </a:p>
        </p:txBody>
      </p:sp>
      <p:sp>
        <p:nvSpPr>
          <p:cNvPr id="3" name="Content Placeholder 2">
            <a:extLst>
              <a:ext uri="{FF2B5EF4-FFF2-40B4-BE49-F238E27FC236}">
                <a16:creationId xmlns:a16="http://schemas.microsoft.com/office/drawing/2014/main" id="{1A585715-2793-160B-269E-D9516C84D73A}"/>
              </a:ext>
            </a:extLst>
          </p:cNvPr>
          <p:cNvSpPr>
            <a:spLocks noGrp="1"/>
          </p:cNvSpPr>
          <p:nvPr>
            <p:ph type="body" sz="half" idx="2"/>
          </p:nvPr>
        </p:nvSpPr>
        <p:spPr>
          <a:xfrm>
            <a:off x="326571" y="1166327"/>
            <a:ext cx="5010539" cy="4702661"/>
          </a:xfrm>
        </p:spPr>
        <p:txBody>
          <a:bodyPr rtlCol="0">
            <a:normAutofit fontScale="92500" lnSpcReduction="10000"/>
          </a:bodyPr>
          <a:lstStyle>
            <a:defPPr>
              <a:defRPr lang="en-GB"/>
            </a:defPPr>
          </a:lstStyle>
          <a:p>
            <a:pPr rtl="0"/>
            <a:r>
              <a:rPr lang="en-GB" sz="2400" dirty="0"/>
              <a:t>Banyan Tree Hotels &amp; Resorts is a Singaporean multinational hospitality brand that manages and develops resorts, hotels, and spas in Asia, America, Africa and the Middle East. The hotel was founded in 1994 by </a:t>
            </a:r>
            <a:r>
              <a:rPr lang="it-IT" sz="2400" dirty="0"/>
              <a:t>Ho </a:t>
            </a:r>
            <a:r>
              <a:rPr lang="it-IT" sz="2400" dirty="0" err="1"/>
              <a:t>Kwon</a:t>
            </a:r>
            <a:r>
              <a:rPr lang="it-IT" sz="2400" dirty="0"/>
              <a:t> </a:t>
            </a:r>
            <a:r>
              <a:rPr lang="it-IT" sz="2400" dirty="0" err="1"/>
              <a:t>Ping</a:t>
            </a:r>
            <a:r>
              <a:rPr lang="it-IT" sz="2400" dirty="0"/>
              <a:t>, Claire Chiang. The hotel </a:t>
            </a:r>
            <a:r>
              <a:rPr lang="it-IT" sz="2400" dirty="0" err="1"/>
              <a:t>is</a:t>
            </a:r>
            <a:r>
              <a:rPr lang="it-IT" sz="2400" dirty="0"/>
              <a:t> a </a:t>
            </a:r>
            <a:r>
              <a:rPr lang="it-IT" sz="2400" dirty="0" err="1"/>
              <a:t>pioneer</a:t>
            </a:r>
            <a:r>
              <a:rPr lang="it-IT" sz="2400" dirty="0"/>
              <a:t> in </a:t>
            </a:r>
            <a:r>
              <a:rPr lang="it-IT" sz="2400" dirty="0" err="1"/>
              <a:t>naturally</a:t>
            </a:r>
            <a:r>
              <a:rPr lang="it-IT" sz="2400" dirty="0"/>
              <a:t>, </a:t>
            </a:r>
            <a:r>
              <a:rPr lang="it-IT" sz="2400" dirty="0" err="1"/>
              <a:t>luxurious</a:t>
            </a:r>
            <a:r>
              <a:rPr lang="it-IT" sz="2400" dirty="0"/>
              <a:t>, and </a:t>
            </a:r>
            <a:r>
              <a:rPr lang="it-IT" sz="2400" dirty="0" err="1"/>
              <a:t>ecologically</a:t>
            </a:r>
            <a:r>
              <a:rPr lang="it-IT" sz="2400" dirty="0"/>
              <a:t> sensitive </a:t>
            </a:r>
            <a:r>
              <a:rPr lang="it-IT" sz="2400" dirty="0" err="1"/>
              <a:t>hospitality</a:t>
            </a:r>
            <a:r>
              <a:rPr lang="it-IT" sz="2400" dirty="0"/>
              <a:t>.</a:t>
            </a:r>
          </a:p>
          <a:p>
            <a:pPr rtl="0"/>
            <a:r>
              <a:rPr lang="it-IT" sz="2400" dirty="0"/>
              <a:t>Operating over 70 hotels, in 23 countries.</a:t>
            </a:r>
          </a:p>
          <a:p>
            <a:pPr rtl="0"/>
            <a:r>
              <a:rPr lang="en-GB" sz="2400" dirty="0"/>
              <a:t>Banyan Tree is a villa concept with pools located in stunning destinations around the world. In gateway cities, Banyan Tree has developed tropical garden villas and suites, the hotel has built a locally-infused sanctuary offering a place to rejuvenate the body, mind and soul.</a:t>
            </a:r>
          </a:p>
          <a:p>
            <a:pPr rtl="0"/>
            <a:endParaRPr lang="en-GB" sz="2400" dirty="0"/>
          </a:p>
          <a:p>
            <a:pPr rtl="0"/>
            <a:endParaRPr lang="en-GB" sz="2400" dirty="0"/>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2"/>
          </p:nvPr>
        </p:nvSpPr>
        <p:spPr>
          <a:xfrm>
            <a:off x="9208008" y="6356350"/>
            <a:ext cx="2743200" cy="365125"/>
          </a:xfrm>
        </p:spPr>
        <p:txBody>
          <a:bodyPr rtlCol="0" anchor="ctr">
            <a:normAutofit/>
          </a:bodyPr>
          <a:lstStyle>
            <a:defPPr>
              <a:defRPr lang="en-GB"/>
            </a:defPPr>
          </a:lstStyle>
          <a:p>
            <a:pPr rtl="0">
              <a:spcAft>
                <a:spcPts val="600"/>
              </a:spcAft>
            </a:pPr>
            <a:fld id="{294A09A9-5501-47C1-A89A-A340965A2BE2}" type="slidenum">
              <a:rPr lang="en-GB" smtClean="0"/>
              <a:pPr rtl="0">
                <a:spcAft>
                  <a:spcPts val="600"/>
                </a:spcAft>
              </a:pPr>
              <a:t>3</a:t>
            </a:fld>
            <a:endParaRPr lang="en-GB"/>
          </a:p>
        </p:txBody>
      </p:sp>
      <p:graphicFrame>
        <p:nvGraphicFramePr>
          <p:cNvPr id="11" name="Diagram 10">
            <a:extLst>
              <a:ext uri="{FF2B5EF4-FFF2-40B4-BE49-F238E27FC236}">
                <a16:creationId xmlns:a16="http://schemas.microsoft.com/office/drawing/2014/main" id="{96E45D46-69BA-AD55-C12D-9F4F6825638B}"/>
              </a:ext>
            </a:extLst>
          </p:cNvPr>
          <p:cNvGraphicFramePr/>
          <p:nvPr>
            <p:extLst>
              <p:ext uri="{D42A27DB-BD31-4B8C-83A1-F6EECF244321}">
                <p14:modId xmlns:p14="http://schemas.microsoft.com/office/powerpoint/2010/main" val="2523158685"/>
              </p:ext>
            </p:extLst>
          </p:nvPr>
        </p:nvGraphicFramePr>
        <p:xfrm>
          <a:off x="5571612" y="363794"/>
          <a:ext cx="6453240" cy="5992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2999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map of the world">
            <a:extLst>
              <a:ext uri="{FF2B5EF4-FFF2-40B4-BE49-F238E27FC236}">
                <a16:creationId xmlns:a16="http://schemas.microsoft.com/office/drawing/2014/main" id="{57E70D9B-CFFC-67A3-DD4D-77445424D43C}"/>
              </a:ext>
            </a:extLst>
          </p:cNvPr>
          <p:cNvPicPr>
            <a:picLocks noGrp="1" noChangeAspect="1"/>
          </p:cNvPicPr>
          <p:nvPr>
            <p:ph idx="1"/>
          </p:nvPr>
        </p:nvPicPr>
        <p:blipFill>
          <a:blip r:embed="rId2"/>
          <a:stretch>
            <a:fillRect/>
          </a:stretch>
        </p:blipFill>
        <p:spPr>
          <a:xfrm>
            <a:off x="120650" y="680339"/>
            <a:ext cx="11950700" cy="5497322"/>
          </a:xfrm>
          <a:noFill/>
        </p:spPr>
      </p:pic>
      <p:sp>
        <p:nvSpPr>
          <p:cNvPr id="6" name="Slide Number Placeholder 5" hidden="1">
            <a:extLst>
              <a:ext uri="{FF2B5EF4-FFF2-40B4-BE49-F238E27FC236}">
                <a16:creationId xmlns:a16="http://schemas.microsoft.com/office/drawing/2014/main" id="{06F151FD-D91F-A4F1-EA2A-9FF150F0F869}"/>
              </a:ext>
            </a:extLst>
          </p:cNvPr>
          <p:cNvSpPr>
            <a:spLocks noGrp="1"/>
          </p:cNvSpPr>
          <p:nvPr>
            <p:ph type="sldNum" sz="quarter" idx="4294967295"/>
          </p:nvPr>
        </p:nvSpPr>
        <p:spPr>
          <a:xfrm>
            <a:off x="9208008" y="6356350"/>
            <a:ext cx="2743200" cy="365125"/>
          </a:xfrm>
        </p:spPr>
        <p:txBody>
          <a:bodyPr/>
          <a:lstStyle/>
          <a:p>
            <a:pPr rtl="0">
              <a:spcAft>
                <a:spcPts val="600"/>
              </a:spcAft>
            </a:pPr>
            <a:fld id="{294A09A9-5501-47C1-A89A-A340965A2BE2}" type="slidenum">
              <a:rPr lang="en-GB" smtClean="0"/>
              <a:pPr rtl="0">
                <a:spcAft>
                  <a:spcPts val="600"/>
                </a:spcAft>
              </a:pPr>
              <a:t>4</a:t>
            </a:fld>
            <a:endParaRPr lang="en-GB"/>
          </a:p>
        </p:txBody>
      </p:sp>
    </p:spTree>
    <p:extLst>
      <p:ext uri="{BB962C8B-B14F-4D97-AF65-F5344CB8AC3E}">
        <p14:creationId xmlns:p14="http://schemas.microsoft.com/office/powerpoint/2010/main" val="2781496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7E564-4283-8AE2-ADD2-7B3FFCFA26C7}"/>
              </a:ext>
            </a:extLst>
          </p:cNvPr>
          <p:cNvSpPr>
            <a:spLocks noGrp="1"/>
          </p:cNvSpPr>
          <p:nvPr>
            <p:ph type="title"/>
          </p:nvPr>
        </p:nvSpPr>
        <p:spPr>
          <a:xfrm>
            <a:off x="1709798" y="1788168"/>
            <a:ext cx="8705088" cy="696800"/>
          </a:xfrm>
        </p:spPr>
        <p:txBody>
          <a:bodyPr rtlCol="0"/>
          <a:lstStyle>
            <a:defPPr>
              <a:defRPr lang="en-GB"/>
            </a:defPPr>
          </a:lstStyle>
          <a:p>
            <a:pPr rtl="0"/>
            <a:r>
              <a:rPr lang="en-GB" b="1" i="1" dirty="0">
                <a:solidFill>
                  <a:schemeClr val="tx2">
                    <a:lumMod val="50000"/>
                  </a:schemeClr>
                </a:solidFill>
              </a:rPr>
              <a:t>Hotel’s main consumers</a:t>
            </a:r>
          </a:p>
        </p:txBody>
      </p:sp>
      <p:graphicFrame>
        <p:nvGraphicFramePr>
          <p:cNvPr id="3" name="Diagram 2">
            <a:extLst>
              <a:ext uri="{FF2B5EF4-FFF2-40B4-BE49-F238E27FC236}">
                <a16:creationId xmlns:a16="http://schemas.microsoft.com/office/drawing/2014/main" id="{CD11A21F-F1B5-B10D-7B82-98E81DCD7A29}"/>
              </a:ext>
            </a:extLst>
          </p:cNvPr>
          <p:cNvGraphicFramePr/>
          <p:nvPr>
            <p:extLst>
              <p:ext uri="{D42A27DB-BD31-4B8C-83A1-F6EECF244321}">
                <p14:modId xmlns:p14="http://schemas.microsoft.com/office/powerpoint/2010/main" val="1785168464"/>
              </p:ext>
            </p:extLst>
          </p:nvPr>
        </p:nvGraphicFramePr>
        <p:xfrm>
          <a:off x="1777114" y="2421433"/>
          <a:ext cx="8128000" cy="26716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3980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C8C5F-9A21-359A-FB21-EA630C31B09B}"/>
              </a:ext>
            </a:extLst>
          </p:cNvPr>
          <p:cNvSpPr>
            <a:spLocks noGrp="1"/>
          </p:cNvSpPr>
          <p:nvPr>
            <p:ph type="title"/>
          </p:nvPr>
        </p:nvSpPr>
        <p:spPr>
          <a:xfrm>
            <a:off x="381000" y="381000"/>
            <a:ext cx="11430000" cy="1325563"/>
          </a:xfrm>
        </p:spPr>
        <p:txBody>
          <a:bodyPr anchor="ctr">
            <a:normAutofit/>
          </a:bodyPr>
          <a:lstStyle/>
          <a:p>
            <a:r>
              <a:rPr lang="en-GB" dirty="0"/>
              <a:t>Banyan tree hotels appeal to this group of consumers, because:</a:t>
            </a:r>
          </a:p>
        </p:txBody>
      </p:sp>
      <p:sp>
        <p:nvSpPr>
          <p:cNvPr id="4" name="Text Placeholder 3">
            <a:extLst>
              <a:ext uri="{FF2B5EF4-FFF2-40B4-BE49-F238E27FC236}">
                <a16:creationId xmlns:a16="http://schemas.microsoft.com/office/drawing/2014/main" id="{9D9646A3-798D-51EA-F616-3B62685C9A8A}"/>
              </a:ext>
            </a:extLst>
          </p:cNvPr>
          <p:cNvSpPr>
            <a:spLocks noGrp="1"/>
          </p:cNvSpPr>
          <p:nvPr>
            <p:ph sz="half" idx="2"/>
          </p:nvPr>
        </p:nvSpPr>
        <p:spPr>
          <a:xfrm>
            <a:off x="6172200" y="2628461"/>
            <a:ext cx="5724524" cy="3943789"/>
          </a:xfrm>
        </p:spPr>
        <p:txBody>
          <a:bodyPr>
            <a:normAutofit lnSpcReduction="10000"/>
          </a:bodyPr>
          <a:lstStyle/>
          <a:p>
            <a:r>
              <a:rPr lang="en-GB" sz="1800" dirty="0"/>
              <a:t> Banyan Tree’s  Stay for Good program offers guests a series of immersive experiences designed to build a deeper connection with their destination.</a:t>
            </a:r>
          </a:p>
          <a:p>
            <a:r>
              <a:rPr lang="en-GB" sz="1800" dirty="0"/>
              <a:t> In general, the leisure guests wants to have the best deal for their stay, and the hotel is offering different offers for them, such as Stay more Pay less, or Advance purchase save up to 30%. The luxury environment of the hotel, private pools, spa, all facilities are made to attract leisure consumers, business guests and families (or couples). An important factor for business guests is that  the hotel is offering private villas with private pools, so they can work in peace and quiet. </a:t>
            </a:r>
          </a:p>
          <a:p>
            <a:r>
              <a:rPr lang="en-GB" sz="1800" dirty="0"/>
              <a:t>By providing business and leisure guests with what they truly need and want in their travel experience, is positioning the Banyan Tree as one of the leading luxury hotels of choice for international tourists visiting Asia.</a:t>
            </a:r>
          </a:p>
          <a:p>
            <a:endParaRPr lang="en-GB" sz="1800" dirty="0"/>
          </a:p>
          <a:p>
            <a:endParaRPr lang="en-GB" sz="1800" dirty="0"/>
          </a:p>
        </p:txBody>
      </p:sp>
      <p:sp>
        <p:nvSpPr>
          <p:cNvPr id="6" name="Slide Number Placeholder 5">
            <a:extLst>
              <a:ext uri="{FF2B5EF4-FFF2-40B4-BE49-F238E27FC236}">
                <a16:creationId xmlns:a16="http://schemas.microsoft.com/office/drawing/2014/main" id="{412E7820-5D80-1862-945D-14798E8EF6FA}"/>
              </a:ext>
            </a:extLst>
          </p:cNvPr>
          <p:cNvSpPr>
            <a:spLocks noGrp="1"/>
          </p:cNvSpPr>
          <p:nvPr>
            <p:ph type="sldNum" sz="quarter" idx="11"/>
          </p:nvPr>
        </p:nvSpPr>
        <p:spPr>
          <a:xfrm>
            <a:off x="9208008" y="6356350"/>
            <a:ext cx="2743200" cy="365125"/>
          </a:xfrm>
        </p:spPr>
        <p:txBody>
          <a:bodyPr anchor="ctr">
            <a:normAutofit/>
          </a:bodyPr>
          <a:lstStyle/>
          <a:p>
            <a:pPr rtl="0">
              <a:spcAft>
                <a:spcPts val="600"/>
              </a:spcAft>
            </a:pPr>
            <a:fld id="{294A09A9-5501-47C1-A89A-A340965A2BE2}" type="slidenum">
              <a:rPr lang="en-GB" smtClean="0"/>
              <a:pPr rtl="0">
                <a:spcAft>
                  <a:spcPts val="600"/>
                </a:spcAft>
              </a:pPr>
              <a:t>6</a:t>
            </a:fld>
            <a:endParaRPr lang="en-GB" dirty="0"/>
          </a:p>
        </p:txBody>
      </p:sp>
      <p:pic>
        <p:nvPicPr>
          <p:cNvPr id="10" name="Picture 9" descr="A pool in front of a house&#10;&#10;Description automatically generated">
            <a:extLst>
              <a:ext uri="{FF2B5EF4-FFF2-40B4-BE49-F238E27FC236}">
                <a16:creationId xmlns:a16="http://schemas.microsoft.com/office/drawing/2014/main" id="{D9D23347-15EC-4ABD-4256-583633D6B1BE}"/>
              </a:ext>
            </a:extLst>
          </p:cNvPr>
          <p:cNvPicPr>
            <a:picLocks noChangeAspect="1"/>
          </p:cNvPicPr>
          <p:nvPr/>
        </p:nvPicPr>
        <p:blipFill>
          <a:blip r:embed="rId2"/>
          <a:stretch>
            <a:fillRect/>
          </a:stretch>
        </p:blipFill>
        <p:spPr>
          <a:xfrm>
            <a:off x="485192" y="2639993"/>
            <a:ext cx="5534607" cy="3943789"/>
          </a:xfrm>
          <a:prstGeom prst="rect">
            <a:avLst/>
          </a:prstGeom>
        </p:spPr>
      </p:pic>
    </p:spTree>
    <p:extLst>
      <p:ext uri="{BB962C8B-B14F-4D97-AF65-F5344CB8AC3E}">
        <p14:creationId xmlns:p14="http://schemas.microsoft.com/office/powerpoint/2010/main" val="1434212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C34A6-C6DC-C1D0-86D5-76BB5C53AACA}"/>
              </a:ext>
            </a:extLst>
          </p:cNvPr>
          <p:cNvSpPr>
            <a:spLocks noGrp="1"/>
          </p:cNvSpPr>
          <p:nvPr>
            <p:ph type="title"/>
          </p:nvPr>
        </p:nvSpPr>
        <p:spPr/>
        <p:txBody>
          <a:bodyPr/>
          <a:lstStyle/>
          <a:p>
            <a:r>
              <a:rPr lang="en-GB" i="1" dirty="0">
                <a:solidFill>
                  <a:schemeClr val="accent2">
                    <a:lumMod val="75000"/>
                  </a:schemeClr>
                </a:solidFill>
                <a:latin typeface="Arial" panose="020B0604020202020204" pitchFamily="34" charset="0"/>
                <a:cs typeface="Arial" panose="020B0604020202020204" pitchFamily="34" charset="0"/>
              </a:rPr>
              <a:t>Scope and role of guest services</a:t>
            </a:r>
          </a:p>
        </p:txBody>
      </p:sp>
      <p:sp>
        <p:nvSpPr>
          <p:cNvPr id="3" name="Content Placeholder 2">
            <a:extLst>
              <a:ext uri="{FF2B5EF4-FFF2-40B4-BE49-F238E27FC236}">
                <a16:creationId xmlns:a16="http://schemas.microsoft.com/office/drawing/2014/main" id="{9FCCF054-C128-0A1C-FF27-734FD482B020}"/>
              </a:ext>
            </a:extLst>
          </p:cNvPr>
          <p:cNvSpPr>
            <a:spLocks noGrp="1"/>
          </p:cNvSpPr>
          <p:nvPr>
            <p:ph sz="half" idx="1"/>
          </p:nvPr>
        </p:nvSpPr>
        <p:spPr/>
        <p:txBody>
          <a:bodyPr>
            <a:normAutofit fontScale="85000" lnSpcReduction="20000"/>
          </a:bodyPr>
          <a:lstStyle/>
          <a:p>
            <a:r>
              <a:rPr lang="en-GB" dirty="0"/>
              <a:t>The role of guest service in hospitality is to provide front desk assistance to guests. Guest service team should greet customers upon arrival and make them feel welcomed, to have knowledge of local area to provide with best recommendations for guest enquiries, to assist customers in emergency situations, and really important is to maintain complete knowledge and comply with all hotel policies and procedures making sure guests feel special and well-treated. </a:t>
            </a:r>
          </a:p>
        </p:txBody>
      </p:sp>
      <p:sp>
        <p:nvSpPr>
          <p:cNvPr id="4" name="Content Placeholder 3">
            <a:extLst>
              <a:ext uri="{FF2B5EF4-FFF2-40B4-BE49-F238E27FC236}">
                <a16:creationId xmlns:a16="http://schemas.microsoft.com/office/drawing/2014/main" id="{2E1BAD51-83C4-4FD2-2CF3-B441549721EB}"/>
              </a:ext>
            </a:extLst>
          </p:cNvPr>
          <p:cNvSpPr>
            <a:spLocks noGrp="1"/>
          </p:cNvSpPr>
          <p:nvPr>
            <p:ph sz="half" idx="2"/>
          </p:nvPr>
        </p:nvSpPr>
        <p:spPr>
          <a:xfrm>
            <a:off x="6172200" y="2628462"/>
            <a:ext cx="5181600" cy="2396026"/>
          </a:xfrm>
        </p:spPr>
        <p:txBody>
          <a:bodyPr>
            <a:normAutofit fontScale="85000" lnSpcReduction="20000"/>
          </a:bodyPr>
          <a:lstStyle/>
          <a:p>
            <a:r>
              <a:rPr lang="en-GB" dirty="0"/>
              <a:t>Front office desk should explain to the guests about facilities and amenities in the hotel. Staff need to make sure that customers are informed about all facilities, about charge of leisure facilities that are provided by the hotel, this will make guests feel happy with the service they receive.</a:t>
            </a:r>
          </a:p>
        </p:txBody>
      </p:sp>
      <p:sp>
        <p:nvSpPr>
          <p:cNvPr id="6" name="Slide Number Placeholder 5">
            <a:extLst>
              <a:ext uri="{FF2B5EF4-FFF2-40B4-BE49-F238E27FC236}">
                <a16:creationId xmlns:a16="http://schemas.microsoft.com/office/drawing/2014/main" id="{1098B7ED-9845-214D-BEF2-44943265BD26}"/>
              </a:ext>
            </a:extLst>
          </p:cNvPr>
          <p:cNvSpPr>
            <a:spLocks noGrp="1"/>
          </p:cNvSpPr>
          <p:nvPr>
            <p:ph type="sldNum" sz="quarter" idx="11"/>
          </p:nvPr>
        </p:nvSpPr>
        <p:spPr/>
        <p:txBody>
          <a:bodyPr/>
          <a:lstStyle/>
          <a:p>
            <a:pPr rtl="0"/>
            <a:fld id="{294A09A9-5501-47C1-A89A-A340965A2BE2}" type="slidenum">
              <a:rPr lang="en-GB" smtClean="0"/>
              <a:pPr rtl="0"/>
              <a:t>7</a:t>
            </a:fld>
            <a:endParaRPr lang="en-GB" dirty="0"/>
          </a:p>
        </p:txBody>
      </p:sp>
      <p:pic>
        <p:nvPicPr>
          <p:cNvPr id="8" name="Picture 7" descr="A person and a child at a reception">
            <a:extLst>
              <a:ext uri="{FF2B5EF4-FFF2-40B4-BE49-F238E27FC236}">
                <a16:creationId xmlns:a16="http://schemas.microsoft.com/office/drawing/2014/main" id="{734764F4-2CC2-BD48-5C46-36920D880921}"/>
              </a:ext>
            </a:extLst>
          </p:cNvPr>
          <p:cNvPicPr>
            <a:picLocks noChangeAspect="1"/>
          </p:cNvPicPr>
          <p:nvPr/>
        </p:nvPicPr>
        <p:blipFill>
          <a:blip r:embed="rId2"/>
          <a:stretch>
            <a:fillRect/>
          </a:stretch>
        </p:blipFill>
        <p:spPr>
          <a:xfrm>
            <a:off x="6446412" y="4804313"/>
            <a:ext cx="4545242" cy="1822729"/>
          </a:xfrm>
          <a:prstGeom prst="rect">
            <a:avLst/>
          </a:prstGeom>
        </p:spPr>
      </p:pic>
    </p:spTree>
    <p:extLst>
      <p:ext uri="{BB962C8B-B14F-4D97-AF65-F5344CB8AC3E}">
        <p14:creationId xmlns:p14="http://schemas.microsoft.com/office/powerpoint/2010/main" val="436962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667A3-FBBD-AC5F-14C2-6DA99C043F1B}"/>
              </a:ext>
            </a:extLst>
          </p:cNvPr>
          <p:cNvSpPr>
            <a:spLocks noGrp="1"/>
          </p:cNvSpPr>
          <p:nvPr>
            <p:ph type="title"/>
          </p:nvPr>
        </p:nvSpPr>
        <p:spPr>
          <a:xfrm>
            <a:off x="381000" y="381001"/>
            <a:ext cx="11430000" cy="1005348"/>
          </a:xfrm>
        </p:spPr>
        <p:txBody>
          <a:bodyPr/>
          <a:lstStyle/>
          <a:p>
            <a:r>
              <a:rPr lang="en-GB" b="1" i="1" dirty="0">
                <a:solidFill>
                  <a:schemeClr val="accent2">
                    <a:lumMod val="75000"/>
                  </a:schemeClr>
                </a:solidFill>
              </a:rPr>
              <a:t>Customer service skills</a:t>
            </a:r>
          </a:p>
        </p:txBody>
      </p:sp>
      <p:sp>
        <p:nvSpPr>
          <p:cNvPr id="6" name="Slide Number Placeholder 5">
            <a:extLst>
              <a:ext uri="{FF2B5EF4-FFF2-40B4-BE49-F238E27FC236}">
                <a16:creationId xmlns:a16="http://schemas.microsoft.com/office/drawing/2014/main" id="{22BACBDA-1330-5400-7063-EA7C9177EF81}"/>
              </a:ext>
            </a:extLst>
          </p:cNvPr>
          <p:cNvSpPr>
            <a:spLocks noGrp="1"/>
          </p:cNvSpPr>
          <p:nvPr>
            <p:ph type="sldNum" sz="quarter" idx="11"/>
          </p:nvPr>
        </p:nvSpPr>
        <p:spPr/>
        <p:txBody>
          <a:bodyPr/>
          <a:lstStyle/>
          <a:p>
            <a:pPr rtl="0"/>
            <a:fld id="{294A09A9-5501-47C1-A89A-A340965A2BE2}" type="slidenum">
              <a:rPr lang="en-GB" smtClean="0"/>
              <a:pPr rtl="0"/>
              <a:t>8</a:t>
            </a:fld>
            <a:endParaRPr lang="en-GB" dirty="0"/>
          </a:p>
        </p:txBody>
      </p:sp>
      <p:sp>
        <p:nvSpPr>
          <p:cNvPr id="14" name="Oval 13">
            <a:extLst>
              <a:ext uri="{FF2B5EF4-FFF2-40B4-BE49-F238E27FC236}">
                <a16:creationId xmlns:a16="http://schemas.microsoft.com/office/drawing/2014/main" id="{44D08FF6-5665-33FB-5DCF-E3524A6A9DBA}"/>
              </a:ext>
            </a:extLst>
          </p:cNvPr>
          <p:cNvSpPr/>
          <p:nvPr/>
        </p:nvSpPr>
        <p:spPr>
          <a:xfrm>
            <a:off x="228600" y="2507226"/>
            <a:ext cx="1757516" cy="119953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Empathy</a:t>
            </a:r>
          </a:p>
        </p:txBody>
      </p:sp>
      <p:sp>
        <p:nvSpPr>
          <p:cNvPr id="15" name="Arrow: Right 14">
            <a:extLst>
              <a:ext uri="{FF2B5EF4-FFF2-40B4-BE49-F238E27FC236}">
                <a16:creationId xmlns:a16="http://schemas.microsoft.com/office/drawing/2014/main" id="{B6D72EF6-3D3F-C78E-BE1A-90CD7A092A25}"/>
              </a:ext>
            </a:extLst>
          </p:cNvPr>
          <p:cNvSpPr/>
          <p:nvPr/>
        </p:nvSpPr>
        <p:spPr>
          <a:xfrm>
            <a:off x="2054942" y="2286000"/>
            <a:ext cx="5270091" cy="142076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ability to understand and connect with the customers feelings.</a:t>
            </a:r>
          </a:p>
        </p:txBody>
      </p:sp>
      <p:sp>
        <p:nvSpPr>
          <p:cNvPr id="16" name="Oval 15">
            <a:extLst>
              <a:ext uri="{FF2B5EF4-FFF2-40B4-BE49-F238E27FC236}">
                <a16:creationId xmlns:a16="http://schemas.microsoft.com/office/drawing/2014/main" id="{26989B88-85B5-9A92-8D45-C2BD7AE07E78}"/>
              </a:ext>
            </a:extLst>
          </p:cNvPr>
          <p:cNvSpPr/>
          <p:nvPr/>
        </p:nvSpPr>
        <p:spPr>
          <a:xfrm>
            <a:off x="149942" y="4044177"/>
            <a:ext cx="1757516" cy="119953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Patience</a:t>
            </a:r>
          </a:p>
        </p:txBody>
      </p:sp>
      <p:sp>
        <p:nvSpPr>
          <p:cNvPr id="17" name="Oval 16">
            <a:extLst>
              <a:ext uri="{FF2B5EF4-FFF2-40B4-BE49-F238E27FC236}">
                <a16:creationId xmlns:a16="http://schemas.microsoft.com/office/drawing/2014/main" id="{285C1342-058C-8DD5-1B57-27908D4B8B73}"/>
              </a:ext>
            </a:extLst>
          </p:cNvPr>
          <p:cNvSpPr/>
          <p:nvPr/>
        </p:nvSpPr>
        <p:spPr>
          <a:xfrm>
            <a:off x="149942" y="5397910"/>
            <a:ext cx="1757516" cy="119953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Clear Communication</a:t>
            </a:r>
          </a:p>
        </p:txBody>
      </p:sp>
      <p:sp>
        <p:nvSpPr>
          <p:cNvPr id="18" name="Arrow: Right 17">
            <a:extLst>
              <a:ext uri="{FF2B5EF4-FFF2-40B4-BE49-F238E27FC236}">
                <a16:creationId xmlns:a16="http://schemas.microsoft.com/office/drawing/2014/main" id="{039317E6-4C84-6123-C559-BBB040546451}"/>
              </a:ext>
            </a:extLst>
          </p:cNvPr>
          <p:cNvSpPr/>
          <p:nvPr/>
        </p:nvSpPr>
        <p:spPr>
          <a:xfrm>
            <a:off x="2054941" y="3833444"/>
            <a:ext cx="5270091" cy="144893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Maintain composure to provide top notch service and solve the problems.</a:t>
            </a:r>
          </a:p>
        </p:txBody>
      </p:sp>
      <p:sp>
        <p:nvSpPr>
          <p:cNvPr id="20" name="Arrow: Right 19">
            <a:extLst>
              <a:ext uri="{FF2B5EF4-FFF2-40B4-BE49-F238E27FC236}">
                <a16:creationId xmlns:a16="http://schemas.microsoft.com/office/drawing/2014/main" id="{FD958B79-FC9D-4AE6-4852-96E8412AFBC4}"/>
              </a:ext>
            </a:extLst>
          </p:cNvPr>
          <p:cNvSpPr/>
          <p:nvPr/>
        </p:nvSpPr>
        <p:spPr>
          <a:xfrm>
            <a:off x="2207343" y="5409064"/>
            <a:ext cx="5117690" cy="144893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All employees must be clear about what they can and what they can’t do.</a:t>
            </a:r>
          </a:p>
        </p:txBody>
      </p:sp>
      <p:pic>
        <p:nvPicPr>
          <p:cNvPr id="26" name="Picture 25" descr="A green chalkboard with white text&#10;&#10;Description automatically generated">
            <a:extLst>
              <a:ext uri="{FF2B5EF4-FFF2-40B4-BE49-F238E27FC236}">
                <a16:creationId xmlns:a16="http://schemas.microsoft.com/office/drawing/2014/main" id="{A1546BF5-D3A5-31C9-2DCA-69D9DAC85A83}"/>
              </a:ext>
            </a:extLst>
          </p:cNvPr>
          <p:cNvPicPr>
            <a:picLocks noChangeAspect="1"/>
          </p:cNvPicPr>
          <p:nvPr/>
        </p:nvPicPr>
        <p:blipFill>
          <a:blip r:embed="rId2"/>
          <a:stretch>
            <a:fillRect/>
          </a:stretch>
        </p:blipFill>
        <p:spPr>
          <a:xfrm>
            <a:off x="7393858" y="2286000"/>
            <a:ext cx="4798142" cy="4614140"/>
          </a:xfrm>
          <a:prstGeom prst="rect">
            <a:avLst/>
          </a:prstGeom>
        </p:spPr>
      </p:pic>
    </p:spTree>
    <p:extLst>
      <p:ext uri="{BB962C8B-B14F-4D97-AF65-F5344CB8AC3E}">
        <p14:creationId xmlns:p14="http://schemas.microsoft.com/office/powerpoint/2010/main" val="4101277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E9992-768A-DAE4-3811-1DBCA0A3EDF2}"/>
              </a:ext>
            </a:extLst>
          </p:cNvPr>
          <p:cNvSpPr>
            <a:spLocks noGrp="1"/>
          </p:cNvSpPr>
          <p:nvPr>
            <p:ph type="title"/>
          </p:nvPr>
        </p:nvSpPr>
        <p:spPr>
          <a:xfrm>
            <a:off x="838200" y="380999"/>
            <a:ext cx="10515600" cy="1325880"/>
          </a:xfrm>
        </p:spPr>
        <p:txBody>
          <a:bodyPr anchor="ctr">
            <a:normAutofit/>
          </a:bodyPr>
          <a:lstStyle/>
          <a:p>
            <a:r>
              <a:rPr lang="en-GB" i="1"/>
              <a:t>Role of guest service and facilities at Banyan Tree hotel</a:t>
            </a:r>
          </a:p>
        </p:txBody>
      </p:sp>
      <p:sp>
        <p:nvSpPr>
          <p:cNvPr id="31" name="Slide Number Placeholder 4">
            <a:extLst>
              <a:ext uri="{FF2B5EF4-FFF2-40B4-BE49-F238E27FC236}">
                <a16:creationId xmlns:a16="http://schemas.microsoft.com/office/drawing/2014/main" id="{357A1DEC-59E3-2152-169E-083F252D1999}"/>
              </a:ext>
            </a:extLst>
          </p:cNvPr>
          <p:cNvSpPr>
            <a:spLocks noGrp="1"/>
          </p:cNvSpPr>
          <p:nvPr>
            <p:ph type="sldNum" sz="quarter" idx="11"/>
          </p:nvPr>
        </p:nvSpPr>
        <p:spPr>
          <a:xfrm>
            <a:off x="9208008" y="6356350"/>
            <a:ext cx="2743200" cy="365125"/>
          </a:xfrm>
        </p:spPr>
        <p:txBody>
          <a:bodyPr/>
          <a:lstStyle/>
          <a:p>
            <a:pPr rtl="0">
              <a:spcAft>
                <a:spcPts val="600"/>
              </a:spcAft>
            </a:pPr>
            <a:fld id="{294A09A9-5501-47C1-A89A-A340965A2BE2}" type="slidenum">
              <a:rPr lang="en-GB" smtClean="0"/>
              <a:pPr rtl="0">
                <a:spcAft>
                  <a:spcPts val="600"/>
                </a:spcAft>
              </a:pPr>
              <a:t>9</a:t>
            </a:fld>
            <a:endParaRPr lang="en-GB"/>
          </a:p>
        </p:txBody>
      </p:sp>
      <p:sp>
        <p:nvSpPr>
          <p:cNvPr id="3" name="Content Placeholder 2">
            <a:extLst>
              <a:ext uri="{FF2B5EF4-FFF2-40B4-BE49-F238E27FC236}">
                <a16:creationId xmlns:a16="http://schemas.microsoft.com/office/drawing/2014/main" id="{03D326A0-6C36-02F9-DA81-0A95CCB05512}"/>
              </a:ext>
            </a:extLst>
          </p:cNvPr>
          <p:cNvSpPr>
            <a:spLocks noGrp="1"/>
          </p:cNvSpPr>
          <p:nvPr>
            <p:ph sz="half" idx="1"/>
          </p:nvPr>
        </p:nvSpPr>
        <p:spPr>
          <a:xfrm>
            <a:off x="1168724" y="2065971"/>
            <a:ext cx="4752550" cy="3254676"/>
          </a:xfrm>
        </p:spPr>
        <p:txBody>
          <a:bodyPr>
            <a:noAutofit/>
          </a:bodyPr>
          <a:lstStyle/>
          <a:p>
            <a:pPr marL="208026" indent="-208026" defTabSz="832104">
              <a:spcBef>
                <a:spcPts val="910"/>
              </a:spcBef>
            </a:pPr>
            <a:r>
              <a:rPr lang="en-GB" sz="2400" kern="1200" dirty="0">
                <a:solidFill>
                  <a:schemeClr val="accent3"/>
                </a:solidFill>
                <a:latin typeface="+mn-lt"/>
                <a:ea typeface="+mn-ea"/>
                <a:cs typeface="+mn-cs"/>
              </a:rPr>
              <a:t>Banyan Tree hotel offer to the guests a wide range of facilities, such as spa, wellbeing centre, yoga, fitness centre, In-room dining or hydrotherapy pools. The hotel have  trained and experienced staff that is trying to find balance while guests are in holiday to use personalised practices based on customers goals and needs.</a:t>
            </a:r>
            <a:endParaRPr lang="en-GB" sz="2400" dirty="0"/>
          </a:p>
        </p:txBody>
      </p:sp>
      <p:pic>
        <p:nvPicPr>
          <p:cNvPr id="18" name="Content Placeholder 17" descr="A person in a swimsuit splashing water&#10;&#10;Description automatically generated">
            <a:extLst>
              <a:ext uri="{FF2B5EF4-FFF2-40B4-BE49-F238E27FC236}">
                <a16:creationId xmlns:a16="http://schemas.microsoft.com/office/drawing/2014/main" id="{3979A5B2-DFDE-FEC8-8DF4-DC7345200C51}"/>
              </a:ext>
            </a:extLst>
          </p:cNvPr>
          <p:cNvPicPr>
            <a:picLocks noGrp="1" noChangeAspect="1"/>
          </p:cNvPicPr>
          <p:nvPr>
            <p:ph sz="half" idx="2"/>
          </p:nvPr>
        </p:nvPicPr>
        <p:blipFill>
          <a:blip r:embed="rId2"/>
          <a:stretch>
            <a:fillRect/>
          </a:stretch>
        </p:blipFill>
        <p:spPr>
          <a:xfrm>
            <a:off x="9446183" y="1827105"/>
            <a:ext cx="2136217" cy="1866203"/>
          </a:xfrm>
        </p:spPr>
      </p:pic>
      <p:pic>
        <p:nvPicPr>
          <p:cNvPr id="20" name="Picture 19" descr="A person sitting in a white room&#10;&#10;Description automatically generated">
            <a:extLst>
              <a:ext uri="{FF2B5EF4-FFF2-40B4-BE49-F238E27FC236}">
                <a16:creationId xmlns:a16="http://schemas.microsoft.com/office/drawing/2014/main" id="{1346BFBF-EDC3-6487-2AE7-2330A0F373FF}"/>
              </a:ext>
            </a:extLst>
          </p:cNvPr>
          <p:cNvPicPr>
            <a:picLocks noChangeAspect="1"/>
          </p:cNvPicPr>
          <p:nvPr/>
        </p:nvPicPr>
        <p:blipFill>
          <a:blip r:embed="rId3"/>
          <a:stretch>
            <a:fillRect/>
          </a:stretch>
        </p:blipFill>
        <p:spPr>
          <a:xfrm>
            <a:off x="6927087" y="1827105"/>
            <a:ext cx="2351967" cy="1866203"/>
          </a:xfrm>
          <a:prstGeom prst="rect">
            <a:avLst/>
          </a:prstGeom>
        </p:spPr>
      </p:pic>
      <p:pic>
        <p:nvPicPr>
          <p:cNvPr id="22" name="Picture 21" descr="A person and person lifting weights&#10;&#10;Description automatically generated">
            <a:extLst>
              <a:ext uri="{FF2B5EF4-FFF2-40B4-BE49-F238E27FC236}">
                <a16:creationId xmlns:a16="http://schemas.microsoft.com/office/drawing/2014/main" id="{6B87B1FB-9C02-5479-3C0B-67E5079FB0C2}"/>
              </a:ext>
            </a:extLst>
          </p:cNvPr>
          <p:cNvPicPr>
            <a:picLocks noChangeAspect="1"/>
          </p:cNvPicPr>
          <p:nvPr/>
        </p:nvPicPr>
        <p:blipFill>
          <a:blip r:embed="rId4"/>
          <a:stretch>
            <a:fillRect/>
          </a:stretch>
        </p:blipFill>
        <p:spPr>
          <a:xfrm>
            <a:off x="9446183" y="3171262"/>
            <a:ext cx="2136218" cy="1866203"/>
          </a:xfrm>
          <a:prstGeom prst="rect">
            <a:avLst/>
          </a:prstGeom>
        </p:spPr>
      </p:pic>
      <p:pic>
        <p:nvPicPr>
          <p:cNvPr id="24" name="Picture 23" descr="A person lying on a bed&#10;&#10;Description automatically generated">
            <a:extLst>
              <a:ext uri="{FF2B5EF4-FFF2-40B4-BE49-F238E27FC236}">
                <a16:creationId xmlns:a16="http://schemas.microsoft.com/office/drawing/2014/main" id="{C7D6C417-2A16-A4BF-D699-556669583DE3}"/>
              </a:ext>
            </a:extLst>
          </p:cNvPr>
          <p:cNvPicPr>
            <a:picLocks noChangeAspect="1"/>
          </p:cNvPicPr>
          <p:nvPr/>
        </p:nvPicPr>
        <p:blipFill>
          <a:blip r:embed="rId5"/>
          <a:stretch>
            <a:fillRect/>
          </a:stretch>
        </p:blipFill>
        <p:spPr>
          <a:xfrm>
            <a:off x="6927086" y="4079091"/>
            <a:ext cx="2351968" cy="1866203"/>
          </a:xfrm>
          <a:prstGeom prst="rect">
            <a:avLst/>
          </a:prstGeom>
        </p:spPr>
      </p:pic>
    </p:spTree>
    <p:extLst>
      <p:ext uri="{BB962C8B-B14F-4D97-AF65-F5344CB8AC3E}">
        <p14:creationId xmlns:p14="http://schemas.microsoft.com/office/powerpoint/2010/main" val="2578271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B9EE8DA-1266-A5FE-2C51-9AEBB858F3BC}"/>
              </a:ext>
            </a:extLst>
          </p:cNvPr>
          <p:cNvSpPr>
            <a:spLocks noGrp="1"/>
          </p:cNvSpPr>
          <p:nvPr>
            <p:ph type="title"/>
          </p:nvPr>
        </p:nvSpPr>
        <p:spPr>
          <a:xfrm>
            <a:off x="381000" y="381000"/>
            <a:ext cx="11430000" cy="1325563"/>
          </a:xfrm>
        </p:spPr>
        <p:txBody>
          <a:bodyPr anchor="ctr">
            <a:normAutofit/>
          </a:bodyPr>
          <a:lstStyle/>
          <a:p>
            <a:r>
              <a:rPr lang="en-US" b="1" i="1" u="sng"/>
              <a:t>Importance of Hospitality</a:t>
            </a:r>
          </a:p>
        </p:txBody>
      </p:sp>
      <p:pic>
        <p:nvPicPr>
          <p:cNvPr id="3" name="Picture 2" descr="A blue and white illustration of a hotel&#10;&#10;Description automatically generated">
            <a:extLst>
              <a:ext uri="{FF2B5EF4-FFF2-40B4-BE49-F238E27FC236}">
                <a16:creationId xmlns:a16="http://schemas.microsoft.com/office/drawing/2014/main" id="{37A4E4B2-2699-5EDC-7A42-F847F7627879}"/>
              </a:ext>
            </a:extLst>
          </p:cNvPr>
          <p:cNvPicPr>
            <a:picLocks noChangeAspect="1"/>
          </p:cNvPicPr>
          <p:nvPr/>
        </p:nvPicPr>
        <p:blipFill>
          <a:blip r:embed="rId2"/>
          <a:stretch>
            <a:fillRect/>
          </a:stretch>
        </p:blipFill>
        <p:spPr>
          <a:xfrm>
            <a:off x="95250" y="2628461"/>
            <a:ext cx="3943351" cy="3727889"/>
          </a:xfrm>
          <a:prstGeom prst="rect">
            <a:avLst/>
          </a:prstGeom>
          <a:noFill/>
        </p:spPr>
      </p:pic>
      <p:sp>
        <p:nvSpPr>
          <p:cNvPr id="12" name="Content Placeholder 2">
            <a:extLst>
              <a:ext uri="{FF2B5EF4-FFF2-40B4-BE49-F238E27FC236}">
                <a16:creationId xmlns:a16="http://schemas.microsoft.com/office/drawing/2014/main" id="{B35BD473-7146-DF5E-3881-00CC6E6BAC4B}"/>
              </a:ext>
            </a:extLst>
          </p:cNvPr>
          <p:cNvSpPr>
            <a:spLocks noGrp="1"/>
          </p:cNvSpPr>
          <p:nvPr>
            <p:ph sz="half" idx="2"/>
          </p:nvPr>
        </p:nvSpPr>
        <p:spPr>
          <a:xfrm>
            <a:off x="4038601" y="2628461"/>
            <a:ext cx="7315199" cy="4093014"/>
          </a:xfrm>
        </p:spPr>
        <p:txBody>
          <a:bodyPr>
            <a:normAutofit/>
          </a:bodyPr>
          <a:lstStyle/>
          <a:p>
            <a:r>
              <a:rPr lang="en-US" sz="1800" b="1" dirty="0"/>
              <a:t>Hospitality is the relationship between the guest and the host. Hospitality industry is concerned of services related to leisure and customer satisfaction. It primarily involves addressing customer satisfaction and meeting the needs of guests. Hospitality industry has 3 primary areas: Accommodation, Food and Beverage and Travel and Tourism. </a:t>
            </a:r>
          </a:p>
          <a:p>
            <a:r>
              <a:rPr lang="en-US" sz="1800" b="1" dirty="0"/>
              <a:t>To meet guest expectations the hotel, have to ensure good experience from the beginning to the end of the booking process. </a:t>
            </a:r>
          </a:p>
          <a:p>
            <a:r>
              <a:rPr lang="en-US" sz="1800" b="1" dirty="0"/>
              <a:t>Consumers have so much more choice now, and their expectations are making the hotels to invest in their image, to grow their business, and to become one of the leading hotels of choice for international tourists.</a:t>
            </a:r>
          </a:p>
          <a:p>
            <a:r>
              <a:rPr lang="en-US" sz="1800" b="1" dirty="0"/>
              <a:t>Related to the Banyan Tree hotel, being a luxury brand with sustainable development, offering exceptional facilities, 24 hours customer service, friendly environment, this will position them to stand out when compared with other luxury brands in the top of guest preferences. </a:t>
            </a:r>
          </a:p>
          <a:p>
            <a:endParaRPr lang="en-US" sz="1300" dirty="0"/>
          </a:p>
          <a:p>
            <a:endParaRPr lang="en-US" sz="1300" dirty="0"/>
          </a:p>
        </p:txBody>
      </p:sp>
      <p:sp>
        <p:nvSpPr>
          <p:cNvPr id="5" name="Slide Number Placeholder 4">
            <a:extLst>
              <a:ext uri="{FF2B5EF4-FFF2-40B4-BE49-F238E27FC236}">
                <a16:creationId xmlns:a16="http://schemas.microsoft.com/office/drawing/2014/main" id="{E3DC4DD1-B1FE-054D-C008-5C35D7FA40CA}"/>
              </a:ext>
            </a:extLst>
          </p:cNvPr>
          <p:cNvSpPr>
            <a:spLocks noGrp="1"/>
          </p:cNvSpPr>
          <p:nvPr>
            <p:ph type="sldNum" sz="quarter" idx="11"/>
          </p:nvPr>
        </p:nvSpPr>
        <p:spPr>
          <a:xfrm>
            <a:off x="9208008" y="6356350"/>
            <a:ext cx="2743200" cy="365125"/>
          </a:xfrm>
        </p:spPr>
        <p:txBody>
          <a:bodyPr anchor="ctr">
            <a:normAutofit/>
          </a:bodyPr>
          <a:lstStyle/>
          <a:p>
            <a:pPr rtl="0">
              <a:spcAft>
                <a:spcPts val="600"/>
              </a:spcAft>
            </a:pPr>
            <a:fld id="{294A09A9-5501-47C1-A89A-A340965A2BE2}" type="slidenum">
              <a:rPr lang="en-GB" smtClean="0"/>
              <a:pPr rtl="0">
                <a:spcAft>
                  <a:spcPts val="600"/>
                </a:spcAft>
              </a:pPr>
              <a:t>10</a:t>
            </a:fld>
            <a:endParaRPr lang="en-GB"/>
          </a:p>
        </p:txBody>
      </p:sp>
    </p:spTree>
    <p:extLst>
      <p:ext uri="{BB962C8B-B14F-4D97-AF65-F5344CB8AC3E}">
        <p14:creationId xmlns:p14="http://schemas.microsoft.com/office/powerpoint/2010/main" val="2882927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4157-869F-9BBE-CFCF-717129CA6907}"/>
              </a:ext>
            </a:extLst>
          </p:cNvPr>
          <p:cNvSpPr>
            <a:spLocks noGrp="1"/>
          </p:cNvSpPr>
          <p:nvPr>
            <p:ph type="title"/>
          </p:nvPr>
        </p:nvSpPr>
        <p:spPr>
          <a:xfrm>
            <a:off x="1748028" y="1079365"/>
            <a:ext cx="8695944" cy="858790"/>
          </a:xfrm>
        </p:spPr>
        <p:txBody>
          <a:bodyPr rtlCol="0"/>
          <a:lstStyle>
            <a:defPPr>
              <a:defRPr lang="en-GB"/>
            </a:defPPr>
          </a:lstStyle>
          <a:p>
            <a:pPr rtl="0"/>
            <a:r>
              <a:rPr lang="en-GB" b="1" i="1" dirty="0">
                <a:solidFill>
                  <a:schemeClr val="accent2">
                    <a:lumMod val="75000"/>
                  </a:schemeClr>
                </a:solidFill>
                <a:latin typeface="Baskerville Old Face" panose="02020602080505020303" pitchFamily="18" charset="77"/>
              </a:rPr>
              <a:t>Summary</a:t>
            </a:r>
            <a:r>
              <a:rPr lang="en-GB" b="1" i="1" dirty="0">
                <a:solidFill>
                  <a:schemeClr val="accent2">
                    <a:lumMod val="75000"/>
                  </a:schemeClr>
                </a:solidFill>
              </a:rPr>
              <a:t> </a:t>
            </a:r>
          </a:p>
        </p:txBody>
      </p:sp>
      <p:sp>
        <p:nvSpPr>
          <p:cNvPr id="3" name="Content Placeholder 2">
            <a:extLst>
              <a:ext uri="{FF2B5EF4-FFF2-40B4-BE49-F238E27FC236}">
                <a16:creationId xmlns:a16="http://schemas.microsoft.com/office/drawing/2014/main" id="{DC9AC05D-560D-1665-8879-549C0B4EDE5C}"/>
              </a:ext>
            </a:extLst>
          </p:cNvPr>
          <p:cNvSpPr>
            <a:spLocks noGrp="1"/>
          </p:cNvSpPr>
          <p:nvPr>
            <p:ph idx="1"/>
          </p:nvPr>
        </p:nvSpPr>
        <p:spPr>
          <a:xfrm>
            <a:off x="2363475" y="1830666"/>
            <a:ext cx="7744968" cy="3235856"/>
          </a:xfrm>
        </p:spPr>
        <p:txBody>
          <a:bodyPr rtlCol="0">
            <a:normAutofit fontScale="85000" lnSpcReduction="20000"/>
          </a:bodyPr>
          <a:lstStyle>
            <a:defPPr>
              <a:defRPr lang="en-GB"/>
            </a:defPPr>
          </a:lstStyle>
          <a:p>
            <a:pPr marL="0" indent="0" algn="l" rtl="0">
              <a:lnSpc>
                <a:spcPct val="100000"/>
              </a:lnSpc>
              <a:buNone/>
            </a:pPr>
            <a:r>
              <a:rPr lang="en-GB" sz="2400" b="1" i="1" dirty="0">
                <a:solidFill>
                  <a:schemeClr val="accent3"/>
                </a:solidFill>
                <a:cs typeface="Calibri"/>
              </a:rPr>
              <a:t>The role and importance of guest service is based on customers satisfaction</a:t>
            </a:r>
            <a:r>
              <a:rPr lang="en-GB" sz="2400" b="1" i="1" dirty="0">
                <a:cs typeface="Calibri"/>
              </a:rPr>
              <a:t>, when the service they receive meets their expectations. Hospitality is a large and complex industry, meaning delivering services and solutions for guests. The hospitality sector is intimately connected to the hotel and travel industries yet distinct from both, hospitality isn’t just a set of services-it’s a culture. </a:t>
            </a:r>
          </a:p>
          <a:p>
            <a:pPr marL="0" indent="0" algn="l" rtl="0">
              <a:lnSpc>
                <a:spcPct val="100000"/>
              </a:lnSpc>
              <a:buNone/>
            </a:pPr>
            <a:r>
              <a:rPr lang="en-GB" sz="2400" b="1" i="1" dirty="0">
                <a:cs typeface="Calibri"/>
              </a:rPr>
              <a:t>The main goal of the Banyan Tree hotel is to provide proper satisfaction and proper quality of services to their guests. Their hotel brand image is based on what their customer expects.</a:t>
            </a:r>
          </a:p>
          <a:p>
            <a:pPr marL="0" indent="0" algn="l" rtl="0">
              <a:lnSpc>
                <a:spcPct val="100000"/>
              </a:lnSpc>
              <a:buNone/>
            </a:pPr>
            <a:r>
              <a:rPr lang="en-GB" sz="2400" b="1" i="1" dirty="0">
                <a:solidFill>
                  <a:schemeClr val="accent3"/>
                </a:solidFill>
                <a:cs typeface="Calibri"/>
              </a:rPr>
              <a:t>“The Hospitality Industry transforms essentials like a bed, a room, a meal into an experience that is warm, comforting, memorable and even magical”(Solomon 2019).</a:t>
            </a:r>
          </a:p>
          <a:p>
            <a:pPr marL="0" indent="0" algn="l" rtl="0">
              <a:lnSpc>
                <a:spcPct val="100000"/>
              </a:lnSpc>
              <a:buNone/>
            </a:pPr>
            <a:endParaRPr lang="en-GB" dirty="0">
              <a:solidFill>
                <a:schemeClr val="accent3"/>
              </a:solidFill>
              <a:cs typeface="Calibri"/>
            </a:endParaRPr>
          </a:p>
        </p:txBody>
      </p:sp>
      <p:sp>
        <p:nvSpPr>
          <p:cNvPr id="5" name="Slide Number Placeholder 4">
            <a:extLst>
              <a:ext uri="{FF2B5EF4-FFF2-40B4-BE49-F238E27FC236}">
                <a16:creationId xmlns:a16="http://schemas.microsoft.com/office/drawing/2014/main" id="{94026A48-6EF8-D4D0-2C6E-1F96935EA501}"/>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11</a:t>
            </a:fld>
            <a:endParaRPr lang="en-GB" dirty="0"/>
          </a:p>
        </p:txBody>
      </p:sp>
    </p:spTree>
    <p:extLst>
      <p:ext uri="{BB962C8B-B14F-4D97-AF65-F5344CB8AC3E}">
        <p14:creationId xmlns:p14="http://schemas.microsoft.com/office/powerpoint/2010/main" val="520700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B8868-097B-38BB-1D2B-CAAA4F0A5FC0}"/>
              </a:ext>
            </a:extLst>
          </p:cNvPr>
          <p:cNvSpPr>
            <a:spLocks noGrp="1"/>
          </p:cNvSpPr>
          <p:nvPr>
            <p:ph type="title"/>
          </p:nvPr>
        </p:nvSpPr>
        <p:spPr>
          <a:xfrm>
            <a:off x="838200" y="380999"/>
            <a:ext cx="10515600" cy="692021"/>
          </a:xfrm>
        </p:spPr>
        <p:txBody>
          <a:bodyPr>
            <a:normAutofit fontScale="90000"/>
          </a:bodyPr>
          <a:lstStyle/>
          <a:p>
            <a:r>
              <a:rPr lang="en-GB" b="1" i="1" dirty="0"/>
              <a:t>References</a:t>
            </a:r>
          </a:p>
        </p:txBody>
      </p:sp>
      <p:sp>
        <p:nvSpPr>
          <p:cNvPr id="3" name="Content Placeholder 2">
            <a:extLst>
              <a:ext uri="{FF2B5EF4-FFF2-40B4-BE49-F238E27FC236}">
                <a16:creationId xmlns:a16="http://schemas.microsoft.com/office/drawing/2014/main" id="{D579A1B6-6897-BA80-4C10-EA5B4C028CA9}"/>
              </a:ext>
            </a:extLst>
          </p:cNvPr>
          <p:cNvSpPr>
            <a:spLocks noGrp="1"/>
          </p:cNvSpPr>
          <p:nvPr>
            <p:ph idx="1"/>
          </p:nvPr>
        </p:nvSpPr>
        <p:spPr>
          <a:xfrm>
            <a:off x="609600" y="1073020"/>
            <a:ext cx="10972800" cy="5209793"/>
          </a:xfrm>
        </p:spPr>
        <p:txBody>
          <a:bodyPr>
            <a:normAutofit lnSpcReduction="10000"/>
          </a:bodyPr>
          <a:lstStyle/>
          <a:p>
            <a:pPr marL="342900" indent="-342900">
              <a:buFont typeface="+mj-lt"/>
              <a:buAutoNum type="arabicPeriod"/>
            </a:pPr>
            <a:r>
              <a:rPr lang="en-GB" sz="1600" b="1" dirty="0"/>
              <a:t>Banyan Tree. Available at: https://www.banyantree.com/ (Accessed: 11 October 2023). </a:t>
            </a:r>
          </a:p>
          <a:p>
            <a:pPr marL="342900" indent="-342900">
              <a:buFont typeface="+mj-lt"/>
              <a:buAutoNum type="arabicPeriod"/>
            </a:pPr>
            <a:r>
              <a:rPr lang="en-GB" sz="1600" b="1" dirty="0"/>
              <a:t>Banyan Tree group corporate information (2022) Corporate information. Available at: https://www.banyantreegroup.com/corporate-information (Accessed: 12 October 2023).</a:t>
            </a:r>
          </a:p>
          <a:p>
            <a:pPr marL="342900" indent="-342900">
              <a:buFont typeface="+mj-lt"/>
              <a:buAutoNum type="arabicPeriod"/>
            </a:pPr>
            <a:r>
              <a:rPr lang="en-GB" sz="1600" b="1" dirty="0"/>
              <a:t>Camp H. (2015) What is Hospitality? Available at: https://www.youtube.com/watch?v=u0bqEeCVI_A (Accessed: 13 October 2023).</a:t>
            </a:r>
          </a:p>
          <a:p>
            <a:pPr marL="342900" indent="-342900">
              <a:buFont typeface="+mj-lt"/>
              <a:buAutoNum type="arabicPeriod"/>
            </a:pPr>
            <a:r>
              <a:rPr lang="en-GB" sz="1600" b="1" dirty="0"/>
              <a:t>Dolce, A. Service Isn’t Same As Hospitality, TEDx Talks. Available at: https://www.youtube.com/watch?v=qkU3uwWyAn8&amp;amp;list=RDQMGPDcH-AViME&amp;amp;start_radio=1 (Accessed: 21 October 2023).</a:t>
            </a:r>
          </a:p>
          <a:p>
            <a:pPr marL="342900" indent="-342900">
              <a:buFont typeface="+mj-lt"/>
              <a:buAutoNum type="arabicPeriod"/>
            </a:pPr>
            <a:r>
              <a:rPr lang="en-GB" sz="1600" b="1" dirty="0" err="1"/>
              <a:t>Fiol</a:t>
            </a:r>
            <a:r>
              <a:rPr lang="en-GB" sz="1600" b="1" dirty="0"/>
              <a:t>, T.  Customer types and trends that affect your guest, Hotel Linking. Available at: https://www.hotelinking.com/en/hotel-loyalty/customer-types-for-hotels/ (Accessed: 12 October 2023). </a:t>
            </a:r>
          </a:p>
          <a:p>
            <a:pPr marL="342900" indent="-342900">
              <a:buFont typeface="+mj-lt"/>
              <a:buAutoNum type="arabicPeriod"/>
            </a:pPr>
            <a:r>
              <a:rPr lang="en-GB" sz="1600" b="1" dirty="0"/>
              <a:t>Hospitality Industry Definition | Introduction to Hospitality Industry. Available at: https://www.youtube.com/watch?v=ijmgS6L6bt4 (Accessed: 11 October 2023). </a:t>
            </a:r>
          </a:p>
          <a:p>
            <a:pPr marL="342900" indent="-342900">
              <a:buFont typeface="+mj-lt"/>
              <a:buAutoNum type="arabicPeriod"/>
            </a:pPr>
            <a:r>
              <a:rPr lang="en-GB" sz="1600" b="1" dirty="0"/>
              <a:t>How to explain hotel facilities and amenities. Available at: https://www.youtube.com/watch?v=MRR7b9bdqeE (Accessed: 10 October 2023). </a:t>
            </a:r>
          </a:p>
          <a:p>
            <a:pPr marL="342900" indent="-342900">
              <a:buFont typeface="+mj-lt"/>
              <a:buAutoNum type="arabicPeriod"/>
            </a:pPr>
            <a:r>
              <a:rPr lang="en-GB" sz="1600" b="1" dirty="0" err="1"/>
              <a:t>Kliger</a:t>
            </a:r>
            <a:r>
              <a:rPr lang="en-GB" sz="1600" b="1" dirty="0"/>
              <a:t>, I. (2023) Sustainable Luxury Pioneers Banyan Tree Invite Guests To “Stay For Good”, 21 June. </a:t>
            </a:r>
          </a:p>
          <a:p>
            <a:pPr marL="342900" indent="-342900">
              <a:buFont typeface="+mj-lt"/>
              <a:buAutoNum type="arabicPeriod"/>
            </a:pPr>
            <a:r>
              <a:rPr lang="en-GB" sz="1600" b="1" dirty="0"/>
              <a:t>Solomon, M. (2019) Heart of Hospitality. New York. </a:t>
            </a:r>
          </a:p>
          <a:p>
            <a:pPr marL="342900" indent="-342900">
              <a:buFont typeface="+mj-lt"/>
              <a:buAutoNum type="arabicPeriod"/>
            </a:pPr>
            <a:r>
              <a:rPr lang="en-GB" sz="1600" b="1" dirty="0" err="1"/>
              <a:t>Yoong</a:t>
            </a:r>
            <a:r>
              <a:rPr lang="en-GB" sz="1600" b="1" dirty="0"/>
              <a:t>, K. Cultivating excellence: Building brands with Banyan Tree, </a:t>
            </a:r>
            <a:r>
              <a:rPr lang="en-GB" sz="1600" b="1" dirty="0">
                <a:hlinkClick r:id="rId2"/>
              </a:rPr>
              <a:t>https://hospitalityinsights.ehl.edu/banyan-tree</a:t>
            </a:r>
            <a:r>
              <a:rPr lang="en-GB" sz="1600" b="1" dirty="0"/>
              <a:t>.</a:t>
            </a:r>
          </a:p>
          <a:p>
            <a:pPr marL="342900" indent="-342900">
              <a:buFont typeface="+mj-lt"/>
              <a:buAutoNum type="arabicPeriod"/>
            </a:pPr>
            <a:r>
              <a:rPr lang="en-GB" sz="1600" b="1" dirty="0"/>
              <a:t> Understanding the Hospitality meaning. Revfine. Available at: https://www.revfine.com/hospitality-meaning/ (Accessed: 21 October 2023). </a:t>
            </a:r>
          </a:p>
          <a:p>
            <a:endParaRPr lang="en-GB" sz="1600" dirty="0"/>
          </a:p>
          <a:p>
            <a:endParaRPr lang="en-GB" dirty="0"/>
          </a:p>
        </p:txBody>
      </p:sp>
      <p:sp>
        <p:nvSpPr>
          <p:cNvPr id="5" name="Slide Number Placeholder 4">
            <a:extLst>
              <a:ext uri="{FF2B5EF4-FFF2-40B4-BE49-F238E27FC236}">
                <a16:creationId xmlns:a16="http://schemas.microsoft.com/office/drawing/2014/main" id="{B41F8186-D573-C218-505C-D413ED064648}"/>
              </a:ext>
            </a:extLst>
          </p:cNvPr>
          <p:cNvSpPr>
            <a:spLocks noGrp="1"/>
          </p:cNvSpPr>
          <p:nvPr>
            <p:ph type="sldNum" sz="quarter" idx="11"/>
          </p:nvPr>
        </p:nvSpPr>
        <p:spPr/>
        <p:txBody>
          <a:bodyPr/>
          <a:lstStyle/>
          <a:p>
            <a:pPr rtl="0"/>
            <a:fld id="{294A09A9-5501-47C1-A89A-A340965A2BE2}" type="slidenum">
              <a:rPr lang="en-GB" smtClean="0"/>
              <a:pPr rtl="0"/>
              <a:t>12</a:t>
            </a:fld>
            <a:endParaRPr lang="en-GB" dirty="0"/>
          </a:p>
        </p:txBody>
      </p:sp>
    </p:spTree>
    <p:extLst>
      <p:ext uri="{BB962C8B-B14F-4D97-AF65-F5344CB8AC3E}">
        <p14:creationId xmlns:p14="http://schemas.microsoft.com/office/powerpoint/2010/main" val="2902497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rtlCol="0"/>
          <a:lstStyle>
            <a:defPPr>
              <a:defRPr lang="en-GB"/>
            </a:defPPr>
          </a:lstStyle>
          <a:p>
            <a:pPr rtl="0"/>
            <a:r>
              <a:rPr lang="en-GB"/>
              <a:t>Thank you</a:t>
            </a:r>
          </a:p>
        </p:txBody>
      </p:sp>
      <p:pic>
        <p:nvPicPr>
          <p:cNvPr id="4" name="Picture 3" descr="A pool in front of a house&#10;&#10;Description automatically generated">
            <a:extLst>
              <a:ext uri="{FF2B5EF4-FFF2-40B4-BE49-F238E27FC236}">
                <a16:creationId xmlns:a16="http://schemas.microsoft.com/office/drawing/2014/main" id="{58B6E31C-D984-AA6C-1A8E-C3F064A51440}"/>
              </a:ext>
            </a:extLst>
          </p:cNvPr>
          <p:cNvPicPr>
            <a:picLocks noChangeAspect="1"/>
          </p:cNvPicPr>
          <p:nvPr/>
        </p:nvPicPr>
        <p:blipFill>
          <a:blip r:embed="rId3"/>
          <a:stretch>
            <a:fillRect/>
          </a:stretch>
        </p:blipFill>
        <p:spPr>
          <a:xfrm>
            <a:off x="7086600" y="781050"/>
            <a:ext cx="4972050" cy="5295900"/>
          </a:xfrm>
          <a:prstGeom prst="rect">
            <a:avLst/>
          </a:prstGeom>
        </p:spPr>
      </p:pic>
    </p:spTree>
    <p:extLst>
      <p:ext uri="{BB962C8B-B14F-4D97-AF65-F5344CB8AC3E}">
        <p14:creationId xmlns:p14="http://schemas.microsoft.com/office/powerpoint/2010/main" val="2790251853"/>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997_TF56410444_Win32" id="{28F79E5F-1BE5-42C9-A610-CFFA28326A1C}" vid="{D035A384-0AAF-401E-9042-89215ED03EA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3.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{54A26390-1A04-4230-9A24-14EAC3B22B01}tf56410444_win32</Template>
  <TotalTime>1110</TotalTime>
  <Words>1270</Words>
  <Application>Microsoft Office PowerPoint</Application>
  <PresentationFormat>Widescreen</PresentationFormat>
  <Paragraphs>79</Paragraphs>
  <Slides>13</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Baskerville</vt:lpstr>
      <vt:lpstr>Baskerville Old Face</vt:lpstr>
      <vt:lpstr>Calibri</vt:lpstr>
      <vt:lpstr>Gill Sans Light</vt:lpstr>
      <vt:lpstr>Gill Sans Nova</vt:lpstr>
      <vt:lpstr>Gill Sans Nova Light</vt:lpstr>
      <vt:lpstr>Office Theme</vt:lpstr>
      <vt:lpstr>Banyan Tree Hotel</vt:lpstr>
      <vt:lpstr>Content:</vt:lpstr>
      <vt:lpstr>Banyan Tree</vt:lpstr>
      <vt:lpstr>PowerPoint Presentation</vt:lpstr>
      <vt:lpstr>Hotel’s main consumers</vt:lpstr>
      <vt:lpstr>Banyan tree hotels appeal to this group of consumers, because:</vt:lpstr>
      <vt:lpstr>Scope and role of guest services</vt:lpstr>
      <vt:lpstr>Customer service skills</vt:lpstr>
      <vt:lpstr>Role of guest service and facilities at Banyan Tree hotel</vt:lpstr>
      <vt:lpstr>Importance of Hospitality</vt:lpstr>
      <vt:lpstr>Summary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Banyan Tree Hotel</dc:title>
  <dc:creator>Victoria Prodan (2245322)</dc:creator>
  <cp:lastModifiedBy>Victoria Prodan (2245322)</cp:lastModifiedBy>
  <cp:revision>8</cp:revision>
  <dcterms:created xsi:type="dcterms:W3CDTF">2023-10-17T15:03:51Z</dcterms:created>
  <dcterms:modified xsi:type="dcterms:W3CDTF">2023-10-22T09:02:03Z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