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amp;ehk=BfBhBwbodwic5frYIJO89Q&amp;r=0&amp;pid=OfficeInsert" ContentType="image/jpe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4" r:id="rId22"/>
    <p:sldId id="273" r:id="rId23"/>
    <p:sldId id="275" r:id="rId24"/>
    <p:sldId id="276"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72"/>
      </p:cViewPr>
      <p:guideLst>
        <p:guide orient="horz" pos="2160"/>
        <p:guide pos="2880"/>
      </p:guideLst>
    </p:cSldViewPr>
  </p:slideViewPr>
  <p:notesTextViewPr>
    <p:cViewPr>
      <p:scale>
        <a:sx n="1" d="1"/>
        <a:sy n="1" d="1"/>
      </p:scale>
      <p:origin x="0" y="-21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28BDF5D6-1063-4DEE-A48A-FCA96171DD41}"/>
    <pc:docChg chg="custSel modSld">
      <pc:chgData name="Paul Tinkler" userId="bcebf29c-73c2-433d-80d2-6bad896374bf" providerId="ADAL" clId="{28BDF5D6-1063-4DEE-A48A-FCA96171DD41}" dt="2017-12-29T14:37:17.486" v="2074" actId="1076"/>
      <pc:docMkLst>
        <pc:docMk/>
      </pc:docMkLst>
      <pc:sldChg chg="modSp modNotesTx">
        <pc:chgData name="Paul Tinkler" userId="bcebf29c-73c2-433d-80d2-6bad896374bf" providerId="ADAL" clId="{28BDF5D6-1063-4DEE-A48A-FCA96171DD41}" dt="2017-12-29T14:33:32.486" v="1738" actId="313"/>
        <pc:sldMkLst>
          <pc:docMk/>
          <pc:sldMk cId="4207981340" sldId="260"/>
        </pc:sldMkLst>
        <pc:spChg chg="mod">
          <ac:chgData name="Paul Tinkler" userId="bcebf29c-73c2-433d-80d2-6bad896374bf" providerId="ADAL" clId="{28BDF5D6-1063-4DEE-A48A-FCA96171DD41}" dt="2017-12-29T14:18:26.671" v="0" actId="255"/>
          <ac:spMkLst>
            <pc:docMk/>
            <pc:sldMk cId="4207981340" sldId="260"/>
            <ac:spMk id="4" creationId="{4CB0E1AF-51FC-48A3-8E07-9369120EE475}"/>
          </ac:spMkLst>
        </pc:spChg>
      </pc:sldChg>
      <pc:sldChg chg="addSp modSp modNotesTx">
        <pc:chgData name="Paul Tinkler" userId="bcebf29c-73c2-433d-80d2-6bad896374bf" providerId="ADAL" clId="{28BDF5D6-1063-4DEE-A48A-FCA96171DD41}" dt="2017-12-29T14:37:17.486" v="2074" actId="1076"/>
        <pc:sldMkLst>
          <pc:docMk/>
          <pc:sldMk cId="2779060140" sldId="261"/>
        </pc:sldMkLst>
        <pc:picChg chg="add mod">
          <ac:chgData name="Paul Tinkler" userId="bcebf29c-73c2-433d-80d2-6bad896374bf" providerId="ADAL" clId="{28BDF5D6-1063-4DEE-A48A-FCA96171DD41}" dt="2017-12-29T14:37:17.486" v="2074" actId="1076"/>
          <ac:picMkLst>
            <pc:docMk/>
            <pc:sldMk cId="2779060140" sldId="261"/>
            <ac:picMk id="6" creationId="{9CF18A7D-F2E0-4EED-AE87-AE961FB87443}"/>
          </ac:picMkLst>
        </pc:picChg>
      </pc:sldChg>
      <pc:sldChg chg="modNotesTx">
        <pc:chgData name="Paul Tinkler" userId="bcebf29c-73c2-433d-80d2-6bad896374bf" providerId="ADAL" clId="{28BDF5D6-1063-4DEE-A48A-FCA96171DD41}" dt="2017-12-29T14:30:29.640" v="1450" actId="5793"/>
        <pc:sldMkLst>
          <pc:docMk/>
          <pc:sldMk cId="2301157168" sldId="27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29/12/2017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D8225B-4867-4036-9B90-A81E11DFD561}" type="datetimeFigureOut">
              <a:rPr lang="en-GB" smtClean="0"/>
              <a:t>29/12/2017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5D0D52-B7B8-4C70-AE2E-EA49A1FAC794}" type="slidenum">
              <a:rPr lang="en-GB" smtClean="0"/>
              <a:t>‹#›</a:t>
            </a:fld>
            <a:endParaRPr lang="en-GB"/>
          </a:p>
        </p:txBody>
      </p:sp>
    </p:spTree>
    <p:extLst>
      <p:ext uri="{BB962C8B-B14F-4D97-AF65-F5344CB8AC3E}">
        <p14:creationId xmlns:p14="http://schemas.microsoft.com/office/powerpoint/2010/main" val="2397727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for a rough poll of how many of each role are present in the room – how many shapers?  Coordinators?  And so on.  Make a mental note, so that you can ask them about whether they recognise the traits for each role as they are discussed.  </a:t>
            </a:r>
          </a:p>
        </p:txBody>
      </p:sp>
      <p:sp>
        <p:nvSpPr>
          <p:cNvPr id="4" name="Slide Number Placeholder 3"/>
          <p:cNvSpPr>
            <a:spLocks noGrp="1"/>
          </p:cNvSpPr>
          <p:nvPr>
            <p:ph type="sldNum" sz="quarter" idx="10"/>
          </p:nvPr>
        </p:nvSpPr>
        <p:spPr/>
        <p:txBody>
          <a:bodyPr/>
          <a:lstStyle/>
          <a:p>
            <a:fld id="{535D0D52-B7B8-4C70-AE2E-EA49A1FAC794}" type="slidenum">
              <a:rPr lang="en-GB" smtClean="0"/>
              <a:t>5</a:t>
            </a:fld>
            <a:endParaRPr lang="en-GB"/>
          </a:p>
        </p:txBody>
      </p:sp>
    </p:spTree>
    <p:extLst>
      <p:ext uri="{BB962C8B-B14F-4D97-AF65-F5344CB8AC3E}">
        <p14:creationId xmlns:p14="http://schemas.microsoft.com/office/powerpoint/2010/main" val="1114470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is a Coordinator?   Draw out examples of how they behave in work or in groups – can they see this in themselves?  Is there a down-side to this preferred role?  Discuss with the whole group.  Pull out the learning…..these are summarised </a:t>
            </a:r>
            <a:r>
              <a:rPr lang="en-GB" dirty="0" err="1"/>
              <a:t>ina</a:t>
            </a:r>
            <a:r>
              <a:rPr lang="en-GB" dirty="0"/>
              <a:t> later slide.</a:t>
            </a:r>
          </a:p>
          <a:p>
            <a:r>
              <a:rPr lang="en-GB" b="1" dirty="0"/>
              <a:t>Now, go through each role and take the same approach.</a:t>
            </a:r>
          </a:p>
        </p:txBody>
      </p:sp>
      <p:sp>
        <p:nvSpPr>
          <p:cNvPr id="4" name="Slide Number Placeholder 3"/>
          <p:cNvSpPr>
            <a:spLocks noGrp="1"/>
          </p:cNvSpPr>
          <p:nvPr>
            <p:ph type="sldNum" sz="quarter" idx="10"/>
          </p:nvPr>
        </p:nvSpPr>
        <p:spPr/>
        <p:txBody>
          <a:bodyPr/>
          <a:lstStyle/>
          <a:p>
            <a:fld id="{535D0D52-B7B8-4C70-AE2E-EA49A1FAC794}" type="slidenum">
              <a:rPr lang="en-GB" smtClean="0"/>
              <a:t>6</a:t>
            </a:fld>
            <a:endParaRPr lang="en-GB"/>
          </a:p>
        </p:txBody>
      </p:sp>
    </p:spTree>
    <p:extLst>
      <p:ext uri="{BB962C8B-B14F-4D97-AF65-F5344CB8AC3E}">
        <p14:creationId xmlns:p14="http://schemas.microsoft.com/office/powerpoint/2010/main" val="3620426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discussion to find out what students think about these issues.  Reward and recognition are often thought of in purely monetary terms, but the majority of times, this need not be the case!  It can be a timely ‘Well done!’, or a quiet word of thanks for a job completed on time and to a good standard.  It can be bringing in a cake or some home-cooked food to celebrate an individual or team success.  I can be informal, or formal….through the performance review system, for example.  It can be the opportunity to take on more complex or important work, as the result of continuous solid effort and positive attitudes and behaviours.  Bring in all sorts of methods and mechanisms, but keep ‘money’ as something that goes with job role – it gets you through the door but it seldom motivates consistently.  Job </a:t>
            </a:r>
            <a:r>
              <a:rPr lang="en-GB" dirty="0" err="1"/>
              <a:t>satidsfaction</a:t>
            </a:r>
            <a:r>
              <a:rPr lang="en-GB" dirty="0"/>
              <a:t>, self-fulfilment, the opportunity to learn, a feeling of ‘worth’ and value….none of these need involve monetary bribes.  In fact, if they do, they would be unsustainable!  A pay rise only works once, but recognition – specific and meaningful, and in a timely manner – can sustain performance.  Discuss this with the group – what are there opinions?  Ask for experiences.  </a:t>
            </a:r>
            <a:r>
              <a:rPr lang="en-GB" b="1" i="1" dirty="0"/>
              <a:t>Why do people pack in well paid jobs to do something less well paid?  </a:t>
            </a:r>
            <a:r>
              <a:rPr lang="en-GB" dirty="0"/>
              <a:t>Draw out the learning points.  What is the role of leadership in creating the right, motivating environment?</a:t>
            </a:r>
          </a:p>
        </p:txBody>
      </p:sp>
      <p:sp>
        <p:nvSpPr>
          <p:cNvPr id="4" name="Slide Number Placeholder 3"/>
          <p:cNvSpPr>
            <a:spLocks noGrp="1"/>
          </p:cNvSpPr>
          <p:nvPr>
            <p:ph type="sldNum" sz="quarter" idx="10"/>
          </p:nvPr>
        </p:nvSpPr>
        <p:spPr/>
        <p:txBody>
          <a:bodyPr/>
          <a:lstStyle/>
          <a:p>
            <a:fld id="{535D0D52-B7B8-4C70-AE2E-EA49A1FAC794}" type="slidenum">
              <a:rPr lang="en-GB" smtClean="0"/>
              <a:t>18</a:t>
            </a:fld>
            <a:endParaRPr lang="en-GB"/>
          </a:p>
        </p:txBody>
      </p:sp>
    </p:spTree>
    <p:extLst>
      <p:ext uri="{BB962C8B-B14F-4D97-AF65-F5344CB8AC3E}">
        <p14:creationId xmlns:p14="http://schemas.microsoft.com/office/powerpoint/2010/main" val="691607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29/12/2017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29/12/2017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29/12/2017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29/12/2017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29/12/2017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g&amp;ehk=BfBhBwbodwic5frYIJO89Q&amp;r=0&amp;pid=OfficeInsert"/></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br>
              <a:rPr lang="en-GB" altLang="en-US" sz="1600" dirty="0"/>
            </a:br>
            <a:r>
              <a:rPr lang="en-GB" altLang="en-US" sz="2000" b="1" dirty="0"/>
              <a:t>Evening Session 2</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a:bodyPr>
          <a:lstStyle/>
          <a:p>
            <a:pPr>
              <a:defRPr/>
            </a:pPr>
            <a:r>
              <a:rPr lang="en-GB" altLang="en-US" dirty="0">
                <a:latin typeface="Arial" panose="020B0604020202020204" pitchFamily="34" charset="0"/>
                <a:cs typeface="Arial" panose="020B0604020202020204" pitchFamily="34" charset="0"/>
              </a:rPr>
              <a:t>Belbin’s Team Roles</a:t>
            </a:r>
          </a:p>
          <a:p>
            <a:pPr marL="0" indent="0">
              <a:buNone/>
              <a:defRPr/>
            </a:pPr>
            <a:endParaRPr lang="en-GB" altLang="en-US" sz="1400" dirty="0">
              <a:latin typeface="Arial" panose="020B0604020202020204" pitchFamily="34" charset="0"/>
              <a:cs typeface="Arial" panose="020B0604020202020204" pitchFamily="34" charset="0"/>
            </a:endParaRPr>
          </a:p>
          <a:p>
            <a:pPr>
              <a:defRPr/>
            </a:pPr>
            <a:r>
              <a:rPr lang="en-GB" altLang="en-US" dirty="0">
                <a:latin typeface="Arial" panose="020B0604020202020204" pitchFamily="34" charset="0"/>
                <a:cs typeface="Arial" panose="020B0604020202020204" pitchFamily="34" charset="0"/>
              </a:rPr>
              <a:t>Strategies for effective team work</a:t>
            </a:r>
          </a:p>
          <a:p>
            <a:pPr>
              <a:defRPr/>
            </a:pPr>
            <a:endParaRPr lang="en-GB" altLang="en-US" sz="1400" dirty="0">
              <a:latin typeface="Arial" panose="020B0604020202020204" pitchFamily="34" charset="0"/>
              <a:cs typeface="Arial" panose="020B0604020202020204" pitchFamily="34" charset="0"/>
            </a:endParaRPr>
          </a:p>
          <a:p>
            <a:pPr>
              <a:defRPr/>
            </a:pPr>
            <a:r>
              <a:rPr lang="en-GB" altLang="en-US" dirty="0">
                <a:latin typeface="Arial" panose="020B0604020202020204" pitchFamily="34" charset="0"/>
                <a:cs typeface="Arial" panose="020B0604020202020204" pitchFamily="34" charset="0"/>
              </a:rPr>
              <a:t>Communication</a:t>
            </a:r>
          </a:p>
          <a:p>
            <a:pPr>
              <a:defRPr/>
            </a:pPr>
            <a:endParaRPr lang="en-GB" altLang="en-US" sz="1400" dirty="0">
              <a:latin typeface="Arial" panose="020B0604020202020204" pitchFamily="34" charset="0"/>
              <a:cs typeface="Arial" panose="020B0604020202020204" pitchFamily="34" charset="0"/>
            </a:endParaRPr>
          </a:p>
          <a:p>
            <a:pPr>
              <a:defRPr/>
            </a:pPr>
            <a:r>
              <a:rPr lang="en-GB" altLang="en-US" dirty="0">
                <a:latin typeface="Arial" panose="020B0604020202020204" pitchFamily="34" charset="0"/>
                <a:cs typeface="Arial" panose="020B0604020202020204" pitchFamily="34" charset="0"/>
              </a:rPr>
              <a:t>Reward &amp; Recognition</a:t>
            </a:r>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99C92-2E84-46FA-A7EB-97FE5988D143}"/>
              </a:ext>
            </a:extLst>
          </p:cNvPr>
          <p:cNvSpPr>
            <a:spLocks noGrp="1"/>
          </p:cNvSpPr>
          <p:nvPr>
            <p:ph type="title"/>
          </p:nvPr>
        </p:nvSpPr>
        <p:spPr/>
        <p:txBody>
          <a:bodyPr/>
          <a:lstStyle/>
          <a:p>
            <a:r>
              <a:rPr lang="en-GB" dirty="0"/>
              <a:t>Group/Team Development</a:t>
            </a:r>
          </a:p>
        </p:txBody>
      </p:sp>
      <p:sp>
        <p:nvSpPr>
          <p:cNvPr id="4" name="Rectangle 3">
            <a:extLst>
              <a:ext uri="{FF2B5EF4-FFF2-40B4-BE49-F238E27FC236}">
                <a16:creationId xmlns:a16="http://schemas.microsoft.com/office/drawing/2014/main" id="{B7C59DDA-337C-4167-93F8-737B048E45AF}"/>
              </a:ext>
            </a:extLst>
          </p:cNvPr>
          <p:cNvSpPr/>
          <p:nvPr/>
        </p:nvSpPr>
        <p:spPr>
          <a:xfrm>
            <a:off x="323528" y="1700808"/>
            <a:ext cx="5184576" cy="3323987"/>
          </a:xfrm>
          <a:prstGeom prst="rect">
            <a:avLst/>
          </a:prstGeom>
        </p:spPr>
        <p:txBody>
          <a:bodyPr wrap="square">
            <a:spAutoFit/>
          </a:bodyPr>
          <a:lstStyle/>
          <a:p>
            <a:r>
              <a:rPr lang="en-GB" altLang="en-US" sz="3200" b="1" dirty="0">
                <a:cs typeface="Times New Roman" pitchFamily="18" charset="0"/>
              </a:rPr>
              <a:t>R. Meredith Belbin</a:t>
            </a:r>
          </a:p>
          <a:p>
            <a:endParaRPr lang="en-GB" altLang="en-US" b="1" dirty="0">
              <a:cs typeface="Times New Roman" pitchFamily="18" charset="0"/>
            </a:endParaRPr>
          </a:p>
          <a:p>
            <a:r>
              <a:rPr lang="en-GB" altLang="en-US" sz="3200" dirty="0">
                <a:cs typeface="Times New Roman" pitchFamily="18" charset="0"/>
              </a:rPr>
              <a:t>Father of Team Role Theory</a:t>
            </a:r>
          </a:p>
          <a:p>
            <a:endParaRPr lang="en-GB" altLang="en-US" sz="3200" dirty="0">
              <a:cs typeface="Times New Roman" pitchFamily="18" charset="0"/>
            </a:endParaRPr>
          </a:p>
          <a:p>
            <a:r>
              <a:rPr lang="en-GB" altLang="en-US" sz="1600" i="1" dirty="0">
                <a:cs typeface="Times New Roman" pitchFamily="18" charset="0"/>
              </a:rPr>
              <a:t>Management Teams: Why They Succeed or Fail</a:t>
            </a:r>
            <a:r>
              <a:rPr lang="en-GB" altLang="en-US" sz="1600" dirty="0">
                <a:cs typeface="Times New Roman" pitchFamily="18" charset="0"/>
              </a:rPr>
              <a:t> (</a:t>
            </a:r>
            <a:r>
              <a:rPr lang="en-GB" altLang="en-US" sz="1600" dirty="0">
                <a:cs typeface="Courier New" pitchFamily="49" charset="0"/>
              </a:rPr>
              <a:t>1981), </a:t>
            </a:r>
            <a:r>
              <a:rPr lang="en-GB" altLang="en-US" sz="1600" i="1" dirty="0">
                <a:cs typeface="Times New Roman" pitchFamily="18" charset="0"/>
              </a:rPr>
              <a:t>The Job Promoters: A Journey to a New Profession</a:t>
            </a:r>
            <a:r>
              <a:rPr lang="en-GB" altLang="en-US" sz="1600" dirty="0">
                <a:cs typeface="Times New Roman" pitchFamily="18" charset="0"/>
              </a:rPr>
              <a:t> (</a:t>
            </a:r>
            <a:r>
              <a:rPr lang="en-GB" altLang="en-US" sz="1600" dirty="0">
                <a:cs typeface="Courier New" pitchFamily="49" charset="0"/>
              </a:rPr>
              <a:t>1990</a:t>
            </a:r>
            <a:r>
              <a:rPr lang="en-GB" altLang="en-US" sz="1600" dirty="0">
                <a:cs typeface="Times New Roman" pitchFamily="18" charset="0"/>
              </a:rPr>
              <a:t>), </a:t>
            </a:r>
            <a:r>
              <a:rPr lang="en-GB" altLang="en-US" sz="1600" i="1" dirty="0">
                <a:cs typeface="Times New Roman" pitchFamily="18" charset="0"/>
              </a:rPr>
              <a:t>Team Roles at Work</a:t>
            </a:r>
            <a:r>
              <a:rPr lang="en-GB" altLang="en-US" sz="1600" dirty="0">
                <a:cs typeface="Times New Roman" pitchFamily="18" charset="0"/>
              </a:rPr>
              <a:t> (</a:t>
            </a:r>
            <a:r>
              <a:rPr lang="en-GB" altLang="en-US" sz="1600" dirty="0">
                <a:cs typeface="Courier New" pitchFamily="49" charset="0"/>
              </a:rPr>
              <a:t>1993</a:t>
            </a:r>
            <a:r>
              <a:rPr lang="en-GB" altLang="en-US" sz="1600" dirty="0">
                <a:cs typeface="Times New Roman" pitchFamily="18" charset="0"/>
              </a:rPr>
              <a:t>),  </a:t>
            </a:r>
            <a:r>
              <a:rPr lang="en-GB" altLang="en-US" sz="1600" i="1" dirty="0">
                <a:cs typeface="Times New Roman" pitchFamily="18" charset="0"/>
              </a:rPr>
              <a:t>The Coming Shape of Organization</a:t>
            </a:r>
            <a:r>
              <a:rPr lang="en-GB" altLang="en-US" sz="1600" dirty="0">
                <a:cs typeface="Times New Roman" pitchFamily="18" charset="0"/>
              </a:rPr>
              <a:t> (</a:t>
            </a:r>
            <a:r>
              <a:rPr lang="en-GB" altLang="en-US" sz="1600" dirty="0">
                <a:cs typeface="Courier New" pitchFamily="49" charset="0"/>
              </a:rPr>
              <a:t>1996</a:t>
            </a:r>
            <a:r>
              <a:rPr lang="en-GB" altLang="en-US" sz="1600" dirty="0">
                <a:cs typeface="Times New Roman" pitchFamily="18" charset="0"/>
              </a:rPr>
              <a:t>), </a:t>
            </a:r>
            <a:r>
              <a:rPr lang="en-GB" altLang="en-US" sz="1600" i="1" dirty="0">
                <a:cs typeface="Times New Roman" pitchFamily="18" charset="0"/>
              </a:rPr>
              <a:t>Changing the Way We Work</a:t>
            </a:r>
            <a:r>
              <a:rPr lang="en-GB" altLang="en-US" sz="1600" dirty="0">
                <a:cs typeface="Times New Roman" pitchFamily="18" charset="0"/>
              </a:rPr>
              <a:t> (</a:t>
            </a:r>
            <a:r>
              <a:rPr lang="en-GB" altLang="en-US" sz="1600" dirty="0">
                <a:cs typeface="Courier New" pitchFamily="49" charset="0"/>
              </a:rPr>
              <a:t>1997</a:t>
            </a:r>
            <a:r>
              <a:rPr lang="en-GB" altLang="en-US" sz="1600" dirty="0">
                <a:cs typeface="Times New Roman" pitchFamily="18" charset="0"/>
              </a:rPr>
              <a:t>), </a:t>
            </a:r>
            <a:r>
              <a:rPr lang="en-GB" altLang="en-US" sz="1600" i="1" dirty="0">
                <a:cs typeface="Times New Roman" pitchFamily="18" charset="0"/>
              </a:rPr>
              <a:t>Beyond the Team</a:t>
            </a:r>
            <a:r>
              <a:rPr lang="en-GB" altLang="en-US" sz="1600" dirty="0">
                <a:cs typeface="Times New Roman" pitchFamily="18" charset="0"/>
              </a:rPr>
              <a:t> (</a:t>
            </a:r>
            <a:r>
              <a:rPr lang="en-GB" altLang="en-US" sz="1600" dirty="0">
                <a:cs typeface="Courier New" pitchFamily="49" charset="0"/>
              </a:rPr>
              <a:t>2000</a:t>
            </a:r>
            <a:r>
              <a:rPr lang="en-GB" altLang="en-US" sz="1600" dirty="0">
                <a:cs typeface="Times New Roman" pitchFamily="18" charset="0"/>
              </a:rPr>
              <a:t>), </a:t>
            </a:r>
            <a:r>
              <a:rPr lang="en-GB" altLang="en-US" sz="1600" i="1" dirty="0">
                <a:cs typeface="Times New Roman" pitchFamily="18" charset="0"/>
              </a:rPr>
              <a:t>Managing without Power</a:t>
            </a:r>
            <a:r>
              <a:rPr lang="en-GB" altLang="en-US" sz="1600" dirty="0">
                <a:cs typeface="Times New Roman" pitchFamily="18" charset="0"/>
              </a:rPr>
              <a:t> (</a:t>
            </a:r>
            <a:r>
              <a:rPr lang="en-GB" altLang="en-US" sz="1600" dirty="0">
                <a:cs typeface="Courier New" pitchFamily="49" charset="0"/>
              </a:rPr>
              <a:t>2002</a:t>
            </a:r>
            <a:r>
              <a:rPr lang="en-GB" altLang="en-US" sz="1600" dirty="0">
                <a:cs typeface="Times New Roman" pitchFamily="18" charset="0"/>
              </a:rPr>
              <a:t>)</a:t>
            </a:r>
          </a:p>
        </p:txBody>
      </p:sp>
      <p:pic>
        <p:nvPicPr>
          <p:cNvPr id="5" name="Picture 4" descr="R. Meredith Belbin">
            <a:extLst>
              <a:ext uri="{FF2B5EF4-FFF2-40B4-BE49-F238E27FC236}">
                <a16:creationId xmlns:a16="http://schemas.microsoft.com/office/drawing/2014/main" id="{7C017AA6-9FED-40DB-B89B-0B44AFD93A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73763" y="1844824"/>
            <a:ext cx="2713037" cy="358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7063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2C5A-DC42-4E43-A78A-BF8046208D6E}"/>
              </a:ext>
            </a:extLst>
          </p:cNvPr>
          <p:cNvSpPr>
            <a:spLocks noGrp="1"/>
          </p:cNvSpPr>
          <p:nvPr>
            <p:ph type="title"/>
          </p:nvPr>
        </p:nvSpPr>
        <p:spPr/>
        <p:txBody>
          <a:bodyPr/>
          <a:lstStyle/>
          <a:p>
            <a:r>
              <a:rPr lang="en-US" altLang="en-US" dirty="0">
                <a:cs typeface="Arial" pitchFamily="34" charset="0"/>
              </a:rPr>
              <a:t>Belbin’s Team Roles</a:t>
            </a:r>
            <a:endParaRPr lang="en-GB" dirty="0"/>
          </a:p>
        </p:txBody>
      </p:sp>
      <p:sp>
        <p:nvSpPr>
          <p:cNvPr id="3" name="Content Placeholder 2">
            <a:extLst>
              <a:ext uri="{FF2B5EF4-FFF2-40B4-BE49-F238E27FC236}">
                <a16:creationId xmlns:a16="http://schemas.microsoft.com/office/drawing/2014/main" id="{088A23BE-BF4B-41BD-A944-2DBCFF304D1E}"/>
              </a:ext>
            </a:extLst>
          </p:cNvPr>
          <p:cNvSpPr>
            <a:spLocks noGrp="1"/>
          </p:cNvSpPr>
          <p:nvPr>
            <p:ph idx="1"/>
          </p:nvPr>
        </p:nvSpPr>
        <p:spPr/>
        <p:txBody>
          <a:bodyPr>
            <a:normAutofit fontScale="85000" lnSpcReduction="20000"/>
          </a:bodyPr>
          <a:lstStyle/>
          <a:p>
            <a:pPr marL="0">
              <a:buFont typeface="Arial" charset="0"/>
              <a:buNone/>
              <a:defRPr/>
            </a:pPr>
            <a:r>
              <a:rPr lang="en-GB" dirty="0">
                <a:cs typeface="Arial" pitchFamily="34" charset="0"/>
              </a:rPr>
              <a:t>Belbin considered that any individual’s potential contribution to a team could be assessed according to the following traits:</a:t>
            </a:r>
          </a:p>
          <a:p>
            <a:pPr>
              <a:buFont typeface="Arial" charset="0"/>
              <a:buNone/>
              <a:defRPr/>
            </a:pPr>
            <a:endParaRPr lang="en-GB" sz="1400" dirty="0">
              <a:cs typeface="Arial" pitchFamily="34" charset="0"/>
            </a:endParaRPr>
          </a:p>
          <a:p>
            <a:pPr>
              <a:defRPr/>
            </a:pPr>
            <a:r>
              <a:rPr lang="en-GB" dirty="0">
                <a:cs typeface="Arial" pitchFamily="34" charset="0"/>
              </a:rPr>
              <a:t>Intelligence</a:t>
            </a:r>
          </a:p>
          <a:p>
            <a:pPr>
              <a:defRPr/>
            </a:pPr>
            <a:r>
              <a:rPr lang="en-GB" dirty="0">
                <a:cs typeface="Arial" pitchFamily="34" charset="0"/>
              </a:rPr>
              <a:t>Dominance</a:t>
            </a:r>
          </a:p>
          <a:p>
            <a:pPr>
              <a:defRPr/>
            </a:pPr>
            <a:r>
              <a:rPr lang="en-GB" dirty="0">
                <a:cs typeface="Arial" pitchFamily="34" charset="0"/>
              </a:rPr>
              <a:t>Extroversion / Introversion</a:t>
            </a:r>
          </a:p>
          <a:p>
            <a:pPr>
              <a:defRPr/>
            </a:pPr>
            <a:r>
              <a:rPr lang="en-GB" dirty="0">
                <a:cs typeface="Arial" pitchFamily="34" charset="0"/>
              </a:rPr>
              <a:t>Stability / Anxiety</a:t>
            </a:r>
          </a:p>
          <a:p>
            <a:pPr>
              <a:buFont typeface="Arial" charset="0"/>
              <a:buNone/>
              <a:defRPr/>
            </a:pPr>
            <a:endParaRPr lang="en-GB" sz="1400" dirty="0">
              <a:cs typeface="Arial" pitchFamily="34" charset="0"/>
            </a:endParaRPr>
          </a:p>
          <a:p>
            <a:pPr marL="0">
              <a:buFont typeface="Arial" charset="0"/>
              <a:buNone/>
              <a:defRPr/>
            </a:pPr>
            <a:r>
              <a:rPr lang="en-GB" dirty="0">
                <a:cs typeface="Arial" pitchFamily="34" charset="0"/>
              </a:rPr>
              <a:t>Based on these traits he identified 8 distinct team roles:</a:t>
            </a:r>
            <a:endParaRPr lang="en-US" dirty="0">
              <a:cs typeface="Arial" pitchFamily="34" charset="0"/>
            </a:endParaRPr>
          </a:p>
          <a:p>
            <a:endParaRPr lang="en-GB" dirty="0"/>
          </a:p>
        </p:txBody>
      </p:sp>
    </p:spTree>
    <p:extLst>
      <p:ext uri="{BB962C8B-B14F-4D97-AF65-F5344CB8AC3E}">
        <p14:creationId xmlns:p14="http://schemas.microsoft.com/office/powerpoint/2010/main" val="1988963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9A2BD-4958-4AEB-BEF4-8AB6C3DFA10A}"/>
              </a:ext>
            </a:extLst>
          </p:cNvPr>
          <p:cNvSpPr>
            <a:spLocks noGrp="1"/>
          </p:cNvSpPr>
          <p:nvPr>
            <p:ph type="title"/>
          </p:nvPr>
        </p:nvSpPr>
        <p:spPr/>
        <p:txBody>
          <a:bodyPr/>
          <a:lstStyle/>
          <a:p>
            <a:r>
              <a:rPr lang="en-US" altLang="en-US" dirty="0">
                <a:cs typeface="Arial" pitchFamily="34" charset="0"/>
              </a:rPr>
              <a:t>Belbin’s 8 Team Roles</a:t>
            </a:r>
            <a:endParaRPr lang="en-GB" dirty="0"/>
          </a:p>
        </p:txBody>
      </p:sp>
      <p:sp>
        <p:nvSpPr>
          <p:cNvPr id="4" name="Rectangle 3">
            <a:extLst>
              <a:ext uri="{FF2B5EF4-FFF2-40B4-BE49-F238E27FC236}">
                <a16:creationId xmlns:a16="http://schemas.microsoft.com/office/drawing/2014/main" id="{4CB0E1AF-51FC-48A3-8E07-9369120EE475}"/>
              </a:ext>
            </a:extLst>
          </p:cNvPr>
          <p:cNvSpPr/>
          <p:nvPr/>
        </p:nvSpPr>
        <p:spPr>
          <a:xfrm>
            <a:off x="333872" y="1268760"/>
            <a:ext cx="8352928" cy="4278094"/>
          </a:xfrm>
          <a:prstGeom prst="rect">
            <a:avLst/>
          </a:prstGeom>
        </p:spPr>
        <p:txBody>
          <a:bodyPr wrap="square">
            <a:spAutoFit/>
          </a:bodyPr>
          <a:lstStyle/>
          <a:p>
            <a:pPr>
              <a:defRPr/>
            </a:pPr>
            <a:r>
              <a:rPr lang="en-GB" altLang="en-US" sz="3200" dirty="0">
                <a:cs typeface="Arial" pitchFamily="34" charset="0"/>
              </a:rPr>
              <a:t>Coordinator			Implementer</a:t>
            </a:r>
          </a:p>
          <a:p>
            <a:pPr>
              <a:defRPr/>
            </a:pPr>
            <a:endParaRPr lang="en-GB" altLang="en-US" sz="3200" dirty="0">
              <a:cs typeface="Arial" pitchFamily="34" charset="0"/>
            </a:endParaRPr>
          </a:p>
          <a:p>
            <a:pPr>
              <a:defRPr/>
            </a:pPr>
            <a:r>
              <a:rPr lang="en-GB" altLang="en-US" sz="3200" dirty="0">
                <a:cs typeface="Arial" pitchFamily="34" charset="0"/>
              </a:rPr>
              <a:t>Plant					Monitor / Evaluator</a:t>
            </a:r>
          </a:p>
          <a:p>
            <a:pPr>
              <a:defRPr/>
            </a:pPr>
            <a:endParaRPr lang="en-GB" altLang="en-US" sz="3200" dirty="0">
              <a:cs typeface="Arial" pitchFamily="34" charset="0"/>
            </a:endParaRPr>
          </a:p>
          <a:p>
            <a:pPr>
              <a:defRPr/>
            </a:pPr>
            <a:r>
              <a:rPr lang="en-GB" altLang="en-US" sz="3200" dirty="0">
                <a:cs typeface="Arial" pitchFamily="34" charset="0"/>
              </a:rPr>
              <a:t>Resource Investigator	Team Worker</a:t>
            </a:r>
          </a:p>
          <a:p>
            <a:pPr>
              <a:defRPr/>
            </a:pPr>
            <a:endParaRPr lang="en-GB" altLang="en-US" sz="3200" dirty="0">
              <a:cs typeface="Arial" pitchFamily="34" charset="0"/>
            </a:endParaRPr>
          </a:p>
          <a:p>
            <a:pPr>
              <a:defRPr/>
            </a:pPr>
            <a:r>
              <a:rPr lang="en-GB" altLang="en-US" sz="3200" dirty="0">
                <a:cs typeface="Arial" pitchFamily="34" charset="0"/>
              </a:rPr>
              <a:t>Shaper				Completer/Finisher</a:t>
            </a:r>
          </a:p>
          <a:p>
            <a:pPr algn="ctr">
              <a:defRPr/>
            </a:pPr>
            <a:endParaRPr lang="en-GB" altLang="en-US" sz="1600" b="1" dirty="0">
              <a:solidFill>
                <a:srgbClr val="FF0000"/>
              </a:solidFill>
              <a:effectLst>
                <a:outerShdw blurRad="38100" dist="38100" dir="2700000" algn="tl">
                  <a:srgbClr val="000000">
                    <a:alpha val="43137"/>
                  </a:srgbClr>
                </a:outerShdw>
              </a:effectLst>
              <a:cs typeface="Arial" pitchFamily="34" charset="0"/>
            </a:endParaRPr>
          </a:p>
          <a:p>
            <a:pPr algn="ctr">
              <a:defRPr/>
            </a:pPr>
            <a:r>
              <a:rPr lang="en-GB" altLang="en-US" sz="3200" b="1" dirty="0">
                <a:solidFill>
                  <a:srgbClr val="FF0000"/>
                </a:solidFill>
                <a:effectLst>
                  <a:outerShdw blurRad="38100" dist="38100" dir="2700000" algn="tl">
                    <a:srgbClr val="000000">
                      <a:alpha val="43137"/>
                    </a:srgbClr>
                  </a:outerShdw>
                </a:effectLst>
                <a:cs typeface="Arial" pitchFamily="34" charset="0"/>
              </a:rPr>
              <a:t>Which are you?</a:t>
            </a:r>
            <a:endParaRPr lang="en-GB" sz="3200" dirty="0"/>
          </a:p>
        </p:txBody>
      </p:sp>
    </p:spTree>
    <p:extLst>
      <p:ext uri="{BB962C8B-B14F-4D97-AF65-F5344CB8AC3E}">
        <p14:creationId xmlns:p14="http://schemas.microsoft.com/office/powerpoint/2010/main" val="4207981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FE05C-56BD-4A3E-A790-044DF2D7C9AD}"/>
              </a:ext>
            </a:extLst>
          </p:cNvPr>
          <p:cNvSpPr>
            <a:spLocks noGrp="1"/>
          </p:cNvSpPr>
          <p:nvPr>
            <p:ph type="title"/>
          </p:nvPr>
        </p:nvSpPr>
        <p:spPr/>
        <p:txBody>
          <a:bodyPr/>
          <a:lstStyle/>
          <a:p>
            <a:r>
              <a:rPr lang="en-US" altLang="en-US" dirty="0">
                <a:cs typeface="Arial" pitchFamily="34" charset="0"/>
              </a:rPr>
              <a:t>Coordinator (CO)</a:t>
            </a:r>
            <a:endParaRPr lang="en-GB" dirty="0"/>
          </a:p>
        </p:txBody>
      </p:sp>
      <p:sp>
        <p:nvSpPr>
          <p:cNvPr id="3" name="Content Placeholder 2">
            <a:extLst>
              <a:ext uri="{FF2B5EF4-FFF2-40B4-BE49-F238E27FC236}">
                <a16:creationId xmlns:a16="http://schemas.microsoft.com/office/drawing/2014/main" id="{88E32E1F-791F-45D6-A73F-8BEE7FBFBB21}"/>
              </a:ext>
            </a:extLst>
          </p:cNvPr>
          <p:cNvSpPr>
            <a:spLocks noGrp="1"/>
          </p:cNvSpPr>
          <p:nvPr>
            <p:ph idx="1"/>
          </p:nvPr>
        </p:nvSpPr>
        <p:spPr>
          <a:xfrm>
            <a:off x="474077" y="1417638"/>
            <a:ext cx="8229600" cy="3917032"/>
          </a:xfrm>
        </p:spPr>
        <p:txBody>
          <a:bodyPr>
            <a:normAutofit fontScale="77500" lnSpcReduction="20000"/>
          </a:bodyPr>
          <a:lstStyle/>
          <a:p>
            <a:r>
              <a:rPr lang="en-GB" altLang="en-US" dirty="0">
                <a:cs typeface="Arial" charset="0"/>
              </a:rPr>
              <a:t>Presides over the team and coordinates efforts to meet targets.</a:t>
            </a:r>
          </a:p>
          <a:p>
            <a:r>
              <a:rPr lang="en-GB" altLang="en-US" dirty="0">
                <a:cs typeface="Arial" charset="0"/>
              </a:rPr>
              <a:t>Intelligent rather than brilliant; not really an ‘ideas’ person. </a:t>
            </a:r>
          </a:p>
          <a:p>
            <a:r>
              <a:rPr lang="en-GB" altLang="en-US" dirty="0">
                <a:cs typeface="Arial" charset="0"/>
              </a:rPr>
              <a:t>Establishes roles/work boundaries according to individual abilities and focuses people on what they do best. </a:t>
            </a:r>
          </a:p>
          <a:p>
            <a:r>
              <a:rPr lang="en-GB" altLang="en-US" dirty="0">
                <a:cs typeface="Arial" charset="0"/>
              </a:rPr>
              <a:t>A good two-way communicator and self-disciplined in approach. </a:t>
            </a:r>
          </a:p>
          <a:p>
            <a:pPr marL="0" indent="0">
              <a:buNone/>
            </a:pPr>
            <a:r>
              <a:rPr lang="en-GB" altLang="en-US" i="1" dirty="0">
                <a:cs typeface="Arial" charset="0"/>
              </a:rPr>
              <a:t>If a decision is necessary, it is taken firmly after everyone has had a say.</a:t>
            </a:r>
          </a:p>
          <a:p>
            <a:endParaRPr lang="en-GB" dirty="0"/>
          </a:p>
        </p:txBody>
      </p:sp>
      <p:pic>
        <p:nvPicPr>
          <p:cNvPr id="4" name="Picture 6" descr="Belbin Character - Coordinator">
            <a:extLst>
              <a:ext uri="{FF2B5EF4-FFF2-40B4-BE49-F238E27FC236}">
                <a16:creationId xmlns:a16="http://schemas.microsoft.com/office/drawing/2014/main" id="{98FC0A2E-D986-4F19-AA92-C51FD18405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63" y="682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9CF18A7D-F2E0-4EED-AE87-AE961FB874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4288" y="119749"/>
            <a:ext cx="1814893" cy="1276097"/>
          </a:xfrm>
          <a:prstGeom prst="rect">
            <a:avLst/>
          </a:prstGeom>
        </p:spPr>
      </p:pic>
    </p:spTree>
    <p:extLst>
      <p:ext uri="{BB962C8B-B14F-4D97-AF65-F5344CB8AC3E}">
        <p14:creationId xmlns:p14="http://schemas.microsoft.com/office/powerpoint/2010/main" val="2779060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09D27-E21F-406E-8A46-20E400EC6FE1}"/>
              </a:ext>
            </a:extLst>
          </p:cNvPr>
          <p:cNvSpPr>
            <a:spLocks noGrp="1"/>
          </p:cNvSpPr>
          <p:nvPr>
            <p:ph type="title"/>
          </p:nvPr>
        </p:nvSpPr>
        <p:spPr/>
        <p:txBody>
          <a:bodyPr/>
          <a:lstStyle/>
          <a:p>
            <a:r>
              <a:rPr lang="en-GB" altLang="en-US" dirty="0">
                <a:latin typeface="+mn-lt"/>
                <a:cs typeface="Arial" pitchFamily="34" charset="0"/>
              </a:rPr>
              <a:t>Implementer (IMP)</a:t>
            </a:r>
            <a:endParaRPr lang="en-GB" dirty="0">
              <a:latin typeface="+mn-lt"/>
            </a:endParaRPr>
          </a:p>
        </p:txBody>
      </p:sp>
      <p:sp>
        <p:nvSpPr>
          <p:cNvPr id="3" name="Content Placeholder 2">
            <a:extLst>
              <a:ext uri="{FF2B5EF4-FFF2-40B4-BE49-F238E27FC236}">
                <a16:creationId xmlns:a16="http://schemas.microsoft.com/office/drawing/2014/main" id="{852C9E3B-F88E-412D-BE3A-D34344D88BA3}"/>
              </a:ext>
            </a:extLst>
          </p:cNvPr>
          <p:cNvSpPr>
            <a:spLocks noGrp="1"/>
          </p:cNvSpPr>
          <p:nvPr>
            <p:ph idx="1"/>
          </p:nvPr>
        </p:nvSpPr>
        <p:spPr/>
        <p:txBody>
          <a:bodyPr>
            <a:normAutofit fontScale="77500" lnSpcReduction="20000"/>
          </a:bodyPr>
          <a:lstStyle/>
          <a:p>
            <a:pPr>
              <a:defRPr/>
            </a:pPr>
            <a:r>
              <a:rPr lang="en-GB" dirty="0">
                <a:cs typeface="Arial" pitchFamily="34" charset="0"/>
              </a:rPr>
              <a:t>The practical organiser, concerned with what is feasible. </a:t>
            </a:r>
          </a:p>
          <a:p>
            <a:pPr>
              <a:defRPr/>
            </a:pPr>
            <a:endParaRPr lang="en-GB" sz="1000" dirty="0">
              <a:cs typeface="Arial" pitchFamily="34" charset="0"/>
            </a:endParaRPr>
          </a:p>
          <a:p>
            <a:pPr>
              <a:defRPr/>
            </a:pPr>
            <a:r>
              <a:rPr lang="en-GB" dirty="0">
                <a:cs typeface="Arial" pitchFamily="34" charset="0"/>
              </a:rPr>
              <a:t>Turns decisions into defined and manageable tasks that people can actually get on with. </a:t>
            </a:r>
          </a:p>
          <a:p>
            <a:pPr>
              <a:defRPr/>
            </a:pPr>
            <a:endParaRPr lang="en-GB" sz="1000" dirty="0">
              <a:cs typeface="Arial" pitchFamily="34" charset="0"/>
            </a:endParaRPr>
          </a:p>
          <a:p>
            <a:pPr>
              <a:defRPr/>
            </a:pPr>
            <a:r>
              <a:rPr lang="en-GB" dirty="0">
                <a:cs typeface="Arial" pitchFamily="34" charset="0"/>
              </a:rPr>
              <a:t>Not easily discouraged, though will not do so well in unstable, quickly changing situations. </a:t>
            </a:r>
          </a:p>
          <a:p>
            <a:pPr>
              <a:defRPr/>
            </a:pPr>
            <a:endParaRPr lang="en-GB" sz="1050" dirty="0">
              <a:cs typeface="Arial" pitchFamily="34" charset="0"/>
            </a:endParaRPr>
          </a:p>
          <a:p>
            <a:pPr>
              <a:defRPr/>
            </a:pPr>
            <a:r>
              <a:rPr lang="en-GB" dirty="0">
                <a:cs typeface="Arial" pitchFamily="34" charset="0"/>
              </a:rPr>
              <a:t>Efficient, systematic, methodical, but can be inflexible. </a:t>
            </a:r>
          </a:p>
          <a:p>
            <a:pPr>
              <a:defRPr/>
            </a:pPr>
            <a:endParaRPr lang="en-GB" sz="1000" dirty="0">
              <a:cs typeface="Arial" pitchFamily="34" charset="0"/>
            </a:endParaRPr>
          </a:p>
          <a:p>
            <a:pPr marL="0" indent="0">
              <a:buNone/>
              <a:defRPr/>
            </a:pPr>
            <a:r>
              <a:rPr lang="en-GB" i="1" dirty="0">
                <a:cs typeface="Arial" pitchFamily="34" charset="0"/>
              </a:rPr>
              <a:t>If you need to know what was decided, or what needs to be done, the implementer is the one to see.</a:t>
            </a:r>
          </a:p>
          <a:p>
            <a:endParaRPr lang="en-GB" dirty="0"/>
          </a:p>
        </p:txBody>
      </p:sp>
      <p:pic>
        <p:nvPicPr>
          <p:cNvPr id="4" name="Picture 6" descr="Belbin Character - Implementer">
            <a:extLst>
              <a:ext uri="{FF2B5EF4-FFF2-40B4-BE49-F238E27FC236}">
                <a16:creationId xmlns:a16="http://schemas.microsoft.com/office/drawing/2014/main" id="{2BCB4851-E978-4439-B222-DDEA95EC91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25" y="66675"/>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2464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AFC10-4FD8-4EF0-8A99-62DF4FA80F0C}"/>
              </a:ext>
            </a:extLst>
          </p:cNvPr>
          <p:cNvSpPr>
            <a:spLocks noGrp="1"/>
          </p:cNvSpPr>
          <p:nvPr>
            <p:ph type="title"/>
          </p:nvPr>
        </p:nvSpPr>
        <p:spPr/>
        <p:txBody>
          <a:bodyPr/>
          <a:lstStyle/>
          <a:p>
            <a:r>
              <a:rPr lang="en-GB" altLang="en-US" dirty="0">
                <a:latin typeface="Arial" pitchFamily="34" charset="0"/>
                <a:cs typeface="Arial" pitchFamily="34" charset="0"/>
              </a:rPr>
              <a:t>Plant (PL)</a:t>
            </a:r>
            <a:endParaRPr lang="en-GB" dirty="0"/>
          </a:p>
        </p:txBody>
      </p:sp>
      <p:sp>
        <p:nvSpPr>
          <p:cNvPr id="3" name="Content Placeholder 2">
            <a:extLst>
              <a:ext uri="{FF2B5EF4-FFF2-40B4-BE49-F238E27FC236}">
                <a16:creationId xmlns:a16="http://schemas.microsoft.com/office/drawing/2014/main" id="{24C71B37-A86D-4A77-A7D3-E7796E9939EB}"/>
              </a:ext>
            </a:extLst>
          </p:cNvPr>
          <p:cNvSpPr>
            <a:spLocks noGrp="1"/>
          </p:cNvSpPr>
          <p:nvPr>
            <p:ph idx="1"/>
          </p:nvPr>
        </p:nvSpPr>
        <p:spPr/>
        <p:txBody>
          <a:bodyPr>
            <a:normAutofit fontScale="77500" lnSpcReduction="20000"/>
          </a:bodyPr>
          <a:lstStyle/>
          <a:p>
            <a:r>
              <a:rPr lang="en-GB" altLang="en-US" dirty="0">
                <a:cs typeface="Arial" charset="0"/>
              </a:rPr>
              <a:t>The ‘ideas’ person. </a:t>
            </a:r>
          </a:p>
          <a:p>
            <a:r>
              <a:rPr lang="en-GB" altLang="en-US" dirty="0">
                <a:cs typeface="Arial" charset="0"/>
              </a:rPr>
              <a:t>Most imaginative and intelligent member of the team and the one most likely to look for a new approach to a problem if the team gets bogged down. </a:t>
            </a:r>
          </a:p>
          <a:p>
            <a:r>
              <a:rPr lang="en-GB" altLang="en-US" dirty="0">
                <a:cs typeface="Arial" charset="0"/>
              </a:rPr>
              <a:t>Can cause offence when criticising other people’s ideas, usually counter-proposing own ideas. </a:t>
            </a:r>
          </a:p>
          <a:p>
            <a:r>
              <a:rPr lang="en-GB" altLang="en-US" dirty="0">
                <a:cs typeface="Arial" charset="0"/>
              </a:rPr>
              <a:t>Can sulk if own ideas are dissected or rejected. </a:t>
            </a:r>
          </a:p>
          <a:p>
            <a:pPr marL="0" indent="0">
              <a:buNone/>
            </a:pPr>
            <a:endParaRPr lang="en-GB" altLang="en-US" i="1" dirty="0">
              <a:cs typeface="Arial" charset="0"/>
            </a:endParaRPr>
          </a:p>
          <a:p>
            <a:pPr marL="0" indent="0">
              <a:buNone/>
            </a:pPr>
            <a:r>
              <a:rPr lang="en-GB" altLang="en-US" i="1" dirty="0">
                <a:cs typeface="Arial" charset="0"/>
              </a:rPr>
              <a:t>Needs careful handling by the coordinator to ensure that vital spark is provided.</a:t>
            </a:r>
          </a:p>
          <a:p>
            <a:endParaRPr lang="en-GB" dirty="0"/>
          </a:p>
        </p:txBody>
      </p:sp>
      <p:pic>
        <p:nvPicPr>
          <p:cNvPr id="4" name="Picture 6" descr="Belbin Character - Plant">
            <a:extLst>
              <a:ext uri="{FF2B5EF4-FFF2-40B4-BE49-F238E27FC236}">
                <a16:creationId xmlns:a16="http://schemas.microsoft.com/office/drawing/2014/main" id="{06B73E1D-F915-4937-97DA-D74150F037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5238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3041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D3F3A-FC6B-49FC-B264-5204333665A7}"/>
              </a:ext>
            </a:extLst>
          </p:cNvPr>
          <p:cNvSpPr>
            <a:spLocks noGrp="1"/>
          </p:cNvSpPr>
          <p:nvPr>
            <p:ph type="title"/>
          </p:nvPr>
        </p:nvSpPr>
        <p:spPr/>
        <p:txBody>
          <a:bodyPr>
            <a:normAutofit/>
          </a:bodyPr>
          <a:lstStyle/>
          <a:p>
            <a:r>
              <a:rPr lang="en-GB" altLang="en-US" dirty="0">
                <a:cs typeface="Arial" pitchFamily="34" charset="0"/>
              </a:rPr>
              <a:t>Monitor/Evaluator (ME)</a:t>
            </a:r>
            <a:endParaRPr lang="en-GB" dirty="0"/>
          </a:p>
        </p:txBody>
      </p:sp>
      <p:sp>
        <p:nvSpPr>
          <p:cNvPr id="3" name="Content Placeholder 2">
            <a:extLst>
              <a:ext uri="{FF2B5EF4-FFF2-40B4-BE49-F238E27FC236}">
                <a16:creationId xmlns:a16="http://schemas.microsoft.com/office/drawing/2014/main" id="{56B08E3B-155A-41D0-B32F-16ACEE8EE447}"/>
              </a:ext>
            </a:extLst>
          </p:cNvPr>
          <p:cNvSpPr>
            <a:spLocks noGrp="1"/>
          </p:cNvSpPr>
          <p:nvPr>
            <p:ph idx="1"/>
          </p:nvPr>
        </p:nvSpPr>
        <p:spPr/>
        <p:txBody>
          <a:bodyPr>
            <a:normAutofit fontScale="85000" lnSpcReduction="20000"/>
          </a:bodyPr>
          <a:lstStyle/>
          <a:p>
            <a:pPr>
              <a:defRPr/>
            </a:pPr>
            <a:r>
              <a:rPr lang="en-GB" dirty="0">
                <a:cs typeface="Arial" pitchFamily="34" charset="0"/>
              </a:rPr>
              <a:t>Measured, dispassionate, analysis is his/her forte. </a:t>
            </a:r>
          </a:p>
          <a:p>
            <a:pPr>
              <a:defRPr/>
            </a:pPr>
            <a:r>
              <a:rPr lang="en-GB" dirty="0">
                <a:cs typeface="Arial" pitchFamily="34" charset="0"/>
              </a:rPr>
              <a:t>Critic rather than creator – but only if he/she can see a flaw in the argument. </a:t>
            </a:r>
          </a:p>
          <a:p>
            <a:pPr>
              <a:defRPr/>
            </a:pPr>
            <a:r>
              <a:rPr lang="en-GB" dirty="0">
                <a:cs typeface="Arial" pitchFamily="34" charset="0"/>
              </a:rPr>
              <a:t>The most objective mind in the team, likes time to mull things over. </a:t>
            </a:r>
          </a:p>
          <a:p>
            <a:pPr>
              <a:defRPr/>
            </a:pPr>
            <a:r>
              <a:rPr lang="en-GB" dirty="0">
                <a:cs typeface="Arial" pitchFamily="34" charset="0"/>
              </a:rPr>
              <a:t>Most likely to stop the team from committing itself to a misguided project. </a:t>
            </a:r>
          </a:p>
          <a:p>
            <a:pPr marL="0" indent="0">
              <a:buNone/>
              <a:defRPr/>
            </a:pPr>
            <a:endParaRPr lang="en-GB" i="1" dirty="0">
              <a:cs typeface="Arial" pitchFamily="34" charset="0"/>
            </a:endParaRPr>
          </a:p>
          <a:p>
            <a:pPr marL="0" indent="0">
              <a:buNone/>
              <a:defRPr/>
            </a:pPr>
            <a:r>
              <a:rPr lang="en-GB" i="1" dirty="0">
                <a:cs typeface="Arial" pitchFamily="34" charset="0"/>
              </a:rPr>
              <a:t>One quality makes him / her indispensable – judgement is hardly ever wrong.</a:t>
            </a:r>
          </a:p>
          <a:p>
            <a:endParaRPr lang="en-GB" dirty="0"/>
          </a:p>
        </p:txBody>
      </p:sp>
      <p:pic>
        <p:nvPicPr>
          <p:cNvPr id="4" name="Picture 7" descr="Belbin Character - Monitor Evaluator">
            <a:extLst>
              <a:ext uri="{FF2B5EF4-FFF2-40B4-BE49-F238E27FC236}">
                <a16:creationId xmlns:a16="http://schemas.microsoft.com/office/drawing/2014/main" id="{41341311-0BB6-45E4-BCE4-B2E40DFEEF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809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6567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99A97-8ABA-4638-94DF-E00119ADF731}"/>
              </a:ext>
            </a:extLst>
          </p:cNvPr>
          <p:cNvSpPr>
            <a:spLocks noGrp="1"/>
          </p:cNvSpPr>
          <p:nvPr>
            <p:ph type="title"/>
          </p:nvPr>
        </p:nvSpPr>
        <p:spPr/>
        <p:txBody>
          <a:bodyPr>
            <a:normAutofit fontScale="90000"/>
          </a:bodyPr>
          <a:lstStyle/>
          <a:p>
            <a:r>
              <a:rPr lang="en-GB" altLang="en-US" dirty="0">
                <a:cs typeface="Arial" pitchFamily="34" charset="0"/>
              </a:rPr>
              <a:t>Resource Investigator (RI)</a:t>
            </a:r>
            <a:br>
              <a:rPr lang="en-GB" altLang="en-US" dirty="0">
                <a:cs typeface="Arial" pitchFamily="34" charset="0"/>
              </a:rPr>
            </a:br>
            <a:endParaRPr lang="en-GB" dirty="0"/>
          </a:p>
        </p:txBody>
      </p:sp>
      <p:sp>
        <p:nvSpPr>
          <p:cNvPr id="3" name="Content Placeholder 2">
            <a:extLst>
              <a:ext uri="{FF2B5EF4-FFF2-40B4-BE49-F238E27FC236}">
                <a16:creationId xmlns:a16="http://schemas.microsoft.com/office/drawing/2014/main" id="{A316BEC7-8432-496C-B445-B205489FB39C}"/>
              </a:ext>
            </a:extLst>
          </p:cNvPr>
          <p:cNvSpPr>
            <a:spLocks noGrp="1"/>
          </p:cNvSpPr>
          <p:nvPr>
            <p:ph idx="1"/>
          </p:nvPr>
        </p:nvSpPr>
        <p:spPr/>
        <p:txBody>
          <a:bodyPr>
            <a:normAutofit fontScale="77500" lnSpcReduction="20000"/>
          </a:bodyPr>
          <a:lstStyle/>
          <a:p>
            <a:pPr>
              <a:defRPr/>
            </a:pPr>
            <a:r>
              <a:rPr lang="en-GB" dirty="0">
                <a:cs typeface="Arial" pitchFamily="34" charset="0"/>
              </a:rPr>
              <a:t>Sociable, gregarious, positive, enthusiastic. </a:t>
            </a:r>
          </a:p>
          <a:p>
            <a:pPr>
              <a:defRPr/>
            </a:pPr>
            <a:r>
              <a:rPr lang="en-GB" dirty="0">
                <a:cs typeface="Arial" pitchFamily="34" charset="0"/>
              </a:rPr>
              <a:t>Goes outside the group and brings back information, ideas etc. </a:t>
            </a:r>
          </a:p>
          <a:p>
            <a:pPr>
              <a:defRPr/>
            </a:pPr>
            <a:r>
              <a:rPr lang="en-GB" dirty="0">
                <a:cs typeface="Arial" pitchFamily="34" charset="0"/>
              </a:rPr>
              <a:t>The diplomat, the liaison officer, always looking for new possibilities in the wider world outside. </a:t>
            </a:r>
          </a:p>
          <a:p>
            <a:pPr>
              <a:defRPr/>
            </a:pPr>
            <a:r>
              <a:rPr lang="en-GB" dirty="0">
                <a:cs typeface="Arial" pitchFamily="34" charset="0"/>
              </a:rPr>
              <a:t>Needs the stimulus of others, gets bored in solitary work. </a:t>
            </a:r>
          </a:p>
          <a:p>
            <a:pPr>
              <a:defRPr/>
            </a:pPr>
            <a:r>
              <a:rPr lang="en-GB" dirty="0">
                <a:cs typeface="Arial" pitchFamily="34" charset="0"/>
              </a:rPr>
              <a:t>Within the team, though, a good improviser, active under pressure. </a:t>
            </a:r>
          </a:p>
          <a:p>
            <a:pPr marL="0" indent="0">
              <a:buNone/>
              <a:defRPr/>
            </a:pPr>
            <a:endParaRPr lang="en-GB" dirty="0">
              <a:cs typeface="Arial" pitchFamily="34" charset="0"/>
            </a:endParaRPr>
          </a:p>
          <a:p>
            <a:pPr marL="0" indent="0">
              <a:buNone/>
              <a:defRPr/>
            </a:pPr>
            <a:r>
              <a:rPr lang="en-GB" i="1" dirty="0">
                <a:cs typeface="Arial" pitchFamily="34" charset="0"/>
              </a:rPr>
              <a:t>Prevents the team from losing touch with reality.</a:t>
            </a:r>
          </a:p>
          <a:p>
            <a:endParaRPr lang="en-GB" dirty="0"/>
          </a:p>
        </p:txBody>
      </p:sp>
      <p:pic>
        <p:nvPicPr>
          <p:cNvPr id="4" name="Picture 6" descr="Belbin Character - Resource Investigator">
            <a:extLst>
              <a:ext uri="{FF2B5EF4-FFF2-40B4-BE49-F238E27FC236}">
                <a16:creationId xmlns:a16="http://schemas.microsoft.com/office/drawing/2014/main" id="{397EEDC0-9001-47E0-93B8-9A14425CF2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 y="88900"/>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42078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5E34F-7C3F-4AF3-87FF-9D13054D16DD}"/>
              </a:ext>
            </a:extLst>
          </p:cNvPr>
          <p:cNvSpPr>
            <a:spLocks noGrp="1"/>
          </p:cNvSpPr>
          <p:nvPr>
            <p:ph type="title"/>
          </p:nvPr>
        </p:nvSpPr>
        <p:spPr/>
        <p:txBody>
          <a:bodyPr>
            <a:normAutofit fontScale="90000"/>
          </a:bodyPr>
          <a:lstStyle/>
          <a:p>
            <a:r>
              <a:rPr lang="en-GB" dirty="0">
                <a:cs typeface="Arial" pitchFamily="34" charset="0"/>
              </a:rPr>
              <a:t>Team Worker (TW)</a:t>
            </a:r>
            <a:br>
              <a:rPr lang="en-GB" dirty="0">
                <a:cs typeface="Arial" pitchFamily="34" charset="0"/>
              </a:rPr>
            </a:br>
            <a:endParaRPr lang="en-GB" dirty="0"/>
          </a:p>
        </p:txBody>
      </p:sp>
      <p:sp>
        <p:nvSpPr>
          <p:cNvPr id="3" name="Content Placeholder 2">
            <a:extLst>
              <a:ext uri="{FF2B5EF4-FFF2-40B4-BE49-F238E27FC236}">
                <a16:creationId xmlns:a16="http://schemas.microsoft.com/office/drawing/2014/main" id="{E64C59AD-CA94-4B9C-AA44-41B0AB2E3FAC}"/>
              </a:ext>
            </a:extLst>
          </p:cNvPr>
          <p:cNvSpPr>
            <a:spLocks noGrp="1"/>
          </p:cNvSpPr>
          <p:nvPr>
            <p:ph idx="1"/>
          </p:nvPr>
        </p:nvSpPr>
        <p:spPr/>
        <p:txBody>
          <a:bodyPr>
            <a:normAutofit fontScale="77500" lnSpcReduction="20000"/>
          </a:bodyPr>
          <a:lstStyle/>
          <a:p>
            <a:r>
              <a:rPr lang="en-GB" altLang="en-US" dirty="0">
                <a:cs typeface="Arial" charset="0"/>
              </a:rPr>
              <a:t>Most aware of individual needs and emotional undercurrents within the team. Most active internal communicator. </a:t>
            </a:r>
          </a:p>
          <a:p>
            <a:r>
              <a:rPr lang="en-GB" altLang="en-US" dirty="0">
                <a:cs typeface="Arial" charset="0"/>
              </a:rPr>
              <a:t>Likeable, popular, unassertive: the cement of the team. </a:t>
            </a:r>
          </a:p>
          <a:p>
            <a:r>
              <a:rPr lang="en-GB" altLang="en-US" dirty="0">
                <a:cs typeface="Arial" charset="0"/>
              </a:rPr>
              <a:t>Loyal to the team unit, builds on ideas rather than demolishes them. Dislikes confrontation, avoids it, and helps cool it down in others. </a:t>
            </a:r>
          </a:p>
          <a:p>
            <a:pPr marL="0" indent="0">
              <a:buFont typeface="Arial" charset="0"/>
              <a:buNone/>
            </a:pPr>
            <a:endParaRPr lang="en-GB" altLang="en-US" i="1" dirty="0">
              <a:cs typeface="Arial" charset="0"/>
            </a:endParaRPr>
          </a:p>
          <a:p>
            <a:pPr marL="0" indent="0">
              <a:buFont typeface="Arial" charset="0"/>
              <a:buNone/>
            </a:pPr>
            <a:r>
              <a:rPr lang="en-GB" altLang="en-US" i="1" dirty="0">
                <a:cs typeface="Arial" charset="0"/>
              </a:rPr>
              <a:t>Exemplary team member, particularly in times of stress.</a:t>
            </a:r>
          </a:p>
          <a:p>
            <a:endParaRPr lang="en-GB" dirty="0"/>
          </a:p>
        </p:txBody>
      </p:sp>
      <p:pic>
        <p:nvPicPr>
          <p:cNvPr id="4" name="Picture 7" descr="Belbin Character - Teamworker">
            <a:extLst>
              <a:ext uri="{FF2B5EF4-FFF2-40B4-BE49-F238E27FC236}">
                <a16:creationId xmlns:a16="http://schemas.microsoft.com/office/drawing/2014/main" id="{1C446C59-8476-4752-90A9-5C5E7E562F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107950"/>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65855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BD482-E1D3-40B8-BEF2-A5293E52B3DB}"/>
              </a:ext>
            </a:extLst>
          </p:cNvPr>
          <p:cNvSpPr>
            <a:spLocks noGrp="1"/>
          </p:cNvSpPr>
          <p:nvPr>
            <p:ph type="title"/>
          </p:nvPr>
        </p:nvSpPr>
        <p:spPr/>
        <p:txBody>
          <a:bodyPr/>
          <a:lstStyle/>
          <a:p>
            <a:r>
              <a:rPr lang="en-GB" altLang="en-US" dirty="0">
                <a:cs typeface="Arial" pitchFamily="34" charset="0"/>
              </a:rPr>
              <a:t>Shaper (SH)</a:t>
            </a:r>
            <a:endParaRPr lang="en-GB" dirty="0"/>
          </a:p>
        </p:txBody>
      </p:sp>
      <p:sp>
        <p:nvSpPr>
          <p:cNvPr id="3" name="Content Placeholder 2">
            <a:extLst>
              <a:ext uri="{FF2B5EF4-FFF2-40B4-BE49-F238E27FC236}">
                <a16:creationId xmlns:a16="http://schemas.microsoft.com/office/drawing/2014/main" id="{AC90C38A-44B0-4F8D-BC49-736F13F02B87}"/>
              </a:ext>
            </a:extLst>
          </p:cNvPr>
          <p:cNvSpPr>
            <a:spLocks noGrp="1"/>
          </p:cNvSpPr>
          <p:nvPr>
            <p:ph idx="1"/>
          </p:nvPr>
        </p:nvSpPr>
        <p:spPr/>
        <p:txBody>
          <a:bodyPr>
            <a:normAutofit fontScale="77500" lnSpcReduction="20000"/>
          </a:bodyPr>
          <a:lstStyle/>
          <a:p>
            <a:pPr>
              <a:defRPr/>
            </a:pPr>
            <a:r>
              <a:rPr lang="en-GB" dirty="0">
                <a:latin typeface="Arial" pitchFamily="34" charset="0"/>
                <a:cs typeface="Arial" pitchFamily="34" charset="0"/>
              </a:rPr>
              <a:t>The task leader, </a:t>
            </a:r>
            <a:r>
              <a:rPr lang="en-GB" dirty="0">
                <a:cs typeface="Arial" pitchFamily="34" charset="0"/>
              </a:rPr>
              <a:t>where</a:t>
            </a:r>
            <a:r>
              <a:rPr lang="en-GB" dirty="0">
                <a:latin typeface="Arial" pitchFamily="34" charset="0"/>
                <a:cs typeface="Arial" pitchFamily="34" charset="0"/>
              </a:rPr>
              <a:t> the Coordinator is a sociable leader.</a:t>
            </a:r>
          </a:p>
          <a:p>
            <a:pPr>
              <a:defRPr/>
            </a:pPr>
            <a:r>
              <a:rPr lang="en-GB" dirty="0">
                <a:latin typeface="Arial" pitchFamily="34" charset="0"/>
                <a:cs typeface="Arial" pitchFamily="34" charset="0"/>
              </a:rPr>
              <a:t>If no Coordinator is present, the Shaper will lead and give shape to the application of the team’s efforts. </a:t>
            </a:r>
          </a:p>
          <a:p>
            <a:pPr>
              <a:defRPr/>
            </a:pPr>
            <a:r>
              <a:rPr lang="en-GB" dirty="0">
                <a:latin typeface="Arial" pitchFamily="34" charset="0"/>
                <a:cs typeface="Arial" pitchFamily="34" charset="0"/>
              </a:rPr>
              <a:t>Seeks to convert ideas into decisions and action.</a:t>
            </a:r>
          </a:p>
          <a:p>
            <a:pPr>
              <a:defRPr/>
            </a:pPr>
            <a:r>
              <a:rPr lang="en-GB" dirty="0">
                <a:latin typeface="Arial" pitchFamily="34" charset="0"/>
                <a:cs typeface="Arial" pitchFamily="34" charset="0"/>
              </a:rPr>
              <a:t>Impulsive and impatient, people outside the team regard him/ her as arrogant.</a:t>
            </a:r>
          </a:p>
          <a:p>
            <a:pPr marL="0" indent="0">
              <a:buNone/>
              <a:defRPr/>
            </a:pPr>
            <a:endParaRPr lang="en-GB" i="1" dirty="0">
              <a:latin typeface="Arial" pitchFamily="34" charset="0"/>
              <a:cs typeface="Arial" pitchFamily="34" charset="0"/>
            </a:endParaRPr>
          </a:p>
          <a:p>
            <a:pPr marL="0" indent="0">
              <a:buNone/>
              <a:defRPr/>
            </a:pPr>
            <a:r>
              <a:rPr lang="en-GB" i="1" dirty="0">
                <a:latin typeface="Arial" pitchFamily="34" charset="0"/>
                <a:cs typeface="Arial" pitchFamily="34" charset="0"/>
              </a:rPr>
              <a:t>Can even make the team feel uncomfortable, but makes things happen. </a:t>
            </a:r>
          </a:p>
          <a:p>
            <a:endParaRPr lang="en-GB" dirty="0"/>
          </a:p>
        </p:txBody>
      </p:sp>
      <p:pic>
        <p:nvPicPr>
          <p:cNvPr id="4" name="Picture 6" descr="Belbin Character - Shaper">
            <a:extLst>
              <a:ext uri="{FF2B5EF4-FFF2-40B4-BE49-F238E27FC236}">
                <a16:creationId xmlns:a16="http://schemas.microsoft.com/office/drawing/2014/main" id="{74F618CB-6244-4838-AC1D-CB6D2CCA5F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7143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7096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57F3B-77C2-4E9F-BE6B-16F0165E9C41}"/>
              </a:ext>
            </a:extLst>
          </p:cNvPr>
          <p:cNvSpPr>
            <a:spLocks noGrp="1"/>
          </p:cNvSpPr>
          <p:nvPr>
            <p:ph type="title"/>
          </p:nvPr>
        </p:nvSpPr>
        <p:spPr/>
        <p:txBody>
          <a:bodyPr>
            <a:normAutofit fontScale="90000"/>
          </a:bodyPr>
          <a:lstStyle/>
          <a:p>
            <a:r>
              <a:rPr lang="en-GB" dirty="0">
                <a:cs typeface="Arial" pitchFamily="34" charset="0"/>
              </a:rPr>
              <a:t>Completer/Finisher (CF)</a:t>
            </a:r>
            <a:br>
              <a:rPr lang="en-GB" dirty="0">
                <a:cs typeface="Arial" pitchFamily="34" charset="0"/>
              </a:rPr>
            </a:br>
            <a:endParaRPr lang="en-GB" dirty="0"/>
          </a:p>
        </p:txBody>
      </p:sp>
      <p:sp>
        <p:nvSpPr>
          <p:cNvPr id="3" name="Content Placeholder 2">
            <a:extLst>
              <a:ext uri="{FF2B5EF4-FFF2-40B4-BE49-F238E27FC236}">
                <a16:creationId xmlns:a16="http://schemas.microsoft.com/office/drawing/2014/main" id="{BF502CF7-641E-4143-93F7-B2A39BBEE3EE}"/>
              </a:ext>
            </a:extLst>
          </p:cNvPr>
          <p:cNvSpPr>
            <a:spLocks noGrp="1"/>
          </p:cNvSpPr>
          <p:nvPr>
            <p:ph idx="1"/>
          </p:nvPr>
        </p:nvSpPr>
        <p:spPr/>
        <p:txBody>
          <a:bodyPr>
            <a:normAutofit fontScale="92500" lnSpcReduction="20000"/>
          </a:bodyPr>
          <a:lstStyle/>
          <a:p>
            <a:r>
              <a:rPr lang="en-GB" altLang="en-US" dirty="0">
                <a:cs typeface="Arial" charset="0"/>
              </a:rPr>
              <a:t>Worries about what might go wrong. </a:t>
            </a:r>
          </a:p>
          <a:p>
            <a:r>
              <a:rPr lang="en-GB" altLang="en-US" dirty="0">
                <a:cs typeface="Arial" charset="0"/>
              </a:rPr>
              <a:t>Checks every detail, this obsession being an expression of anxiety. </a:t>
            </a:r>
          </a:p>
          <a:p>
            <a:r>
              <a:rPr lang="en-GB" altLang="en-US" dirty="0">
                <a:cs typeface="Arial" charset="0"/>
              </a:rPr>
              <a:t>Preoccupied with order, compulsive in meeting deadlines, maintains a permanent sense of urgency. </a:t>
            </a:r>
          </a:p>
          <a:p>
            <a:endParaRPr lang="en-GB" altLang="en-US" i="1" dirty="0">
              <a:cs typeface="Arial" charset="0"/>
            </a:endParaRPr>
          </a:p>
          <a:p>
            <a:pPr marL="0" indent="0">
              <a:buNone/>
            </a:pPr>
            <a:r>
              <a:rPr lang="en-GB" altLang="en-US" i="1" dirty="0">
                <a:cs typeface="Arial" charset="0"/>
              </a:rPr>
              <a:t>Although an asset to the team, can be a morale-lowering worrier, and be side-tracked by trivia.</a:t>
            </a:r>
          </a:p>
          <a:p>
            <a:endParaRPr lang="en-GB" dirty="0"/>
          </a:p>
        </p:txBody>
      </p:sp>
      <p:pic>
        <p:nvPicPr>
          <p:cNvPr id="4" name="Picture 6" descr="Belbin Character - Completer/Finisher">
            <a:extLst>
              <a:ext uri="{FF2B5EF4-FFF2-40B4-BE49-F238E27FC236}">
                <a16:creationId xmlns:a16="http://schemas.microsoft.com/office/drawing/2014/main" id="{F779D3DF-FDAB-4F33-9534-06BC11EE66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555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8627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08FBC-8299-4E30-956B-466D7600DF40}"/>
              </a:ext>
            </a:extLst>
          </p:cNvPr>
          <p:cNvSpPr>
            <a:spLocks noGrp="1"/>
          </p:cNvSpPr>
          <p:nvPr>
            <p:ph type="title"/>
          </p:nvPr>
        </p:nvSpPr>
        <p:spPr/>
        <p:txBody>
          <a:bodyPr/>
          <a:lstStyle/>
          <a:p>
            <a:r>
              <a:rPr lang="en-GB" dirty="0"/>
              <a:t>Team Roles</a:t>
            </a:r>
          </a:p>
        </p:txBody>
      </p:sp>
      <p:graphicFrame>
        <p:nvGraphicFramePr>
          <p:cNvPr id="6" name="Table 5">
            <a:extLst>
              <a:ext uri="{FF2B5EF4-FFF2-40B4-BE49-F238E27FC236}">
                <a16:creationId xmlns:a16="http://schemas.microsoft.com/office/drawing/2014/main" id="{894FCB8E-B204-4290-82CA-3148F6CB53B6}"/>
              </a:ext>
            </a:extLst>
          </p:cNvPr>
          <p:cNvGraphicFramePr>
            <a:graphicFrameLocks noGrp="1"/>
          </p:cNvGraphicFramePr>
          <p:nvPr>
            <p:extLst>
              <p:ext uri="{D42A27DB-BD31-4B8C-83A1-F6EECF244321}">
                <p14:modId xmlns:p14="http://schemas.microsoft.com/office/powerpoint/2010/main" val="4206595457"/>
              </p:ext>
            </p:extLst>
          </p:nvPr>
        </p:nvGraphicFramePr>
        <p:xfrm>
          <a:off x="251520" y="1397000"/>
          <a:ext cx="8640960" cy="4150360"/>
        </p:xfrm>
        <a:graphic>
          <a:graphicData uri="http://schemas.openxmlformats.org/drawingml/2006/table">
            <a:tbl>
              <a:tblPr firstRow="1" bandRow="1">
                <a:tableStyleId>{5C22544A-7EE6-4342-B048-85BDC9FD1C3A}</a:tableStyleId>
              </a:tblPr>
              <a:tblGrid>
                <a:gridCol w="2644548">
                  <a:extLst>
                    <a:ext uri="{9D8B030D-6E8A-4147-A177-3AD203B41FA5}">
                      <a16:colId xmlns:a16="http://schemas.microsoft.com/office/drawing/2014/main" val="783200840"/>
                    </a:ext>
                  </a:extLst>
                </a:gridCol>
                <a:gridCol w="2998206">
                  <a:extLst>
                    <a:ext uri="{9D8B030D-6E8A-4147-A177-3AD203B41FA5}">
                      <a16:colId xmlns:a16="http://schemas.microsoft.com/office/drawing/2014/main" val="3344182575"/>
                    </a:ext>
                  </a:extLst>
                </a:gridCol>
                <a:gridCol w="2998206">
                  <a:extLst>
                    <a:ext uri="{9D8B030D-6E8A-4147-A177-3AD203B41FA5}">
                      <a16:colId xmlns:a16="http://schemas.microsoft.com/office/drawing/2014/main" val="3244922759"/>
                    </a:ext>
                  </a:extLst>
                </a:gridCol>
              </a:tblGrid>
              <a:tr h="370840">
                <a:tc>
                  <a:txBody>
                    <a:bodyPr/>
                    <a:lstStyle/>
                    <a:p>
                      <a:r>
                        <a:rPr lang="en-GB" b="1" dirty="0">
                          <a:latin typeface="+mn-lt"/>
                        </a:rPr>
                        <a:t>Team Role</a:t>
                      </a:r>
                    </a:p>
                  </a:txBody>
                  <a:tcPr/>
                </a:tc>
                <a:tc>
                  <a:txBody>
                    <a:bodyPr/>
                    <a:lstStyle/>
                    <a:p>
                      <a:r>
                        <a:rPr lang="en-GB" dirty="0">
                          <a:latin typeface="+mn-lt"/>
                        </a:rPr>
                        <a:t>Strengths</a:t>
                      </a:r>
                    </a:p>
                  </a:txBody>
                  <a:tcPr/>
                </a:tc>
                <a:tc>
                  <a:txBody>
                    <a:bodyPr/>
                    <a:lstStyle/>
                    <a:p>
                      <a:r>
                        <a:rPr lang="en-GB" dirty="0">
                          <a:latin typeface="+mn-lt"/>
                        </a:rPr>
                        <a:t>Weaknesses</a:t>
                      </a:r>
                    </a:p>
                  </a:txBody>
                  <a:tcPr/>
                </a:tc>
                <a:extLst>
                  <a:ext uri="{0D108BD9-81ED-4DB2-BD59-A6C34878D82A}">
                    <a16:rowId xmlns:a16="http://schemas.microsoft.com/office/drawing/2014/main" val="134654669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Plant</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mn-lt"/>
                          <a:cs typeface="Arial" pitchFamily="34" charset="0"/>
                        </a:rPr>
                        <a:t>Creative, imaginative, unorthodox, solves difficult problems.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Arial" pitchFamily="34" charset="0"/>
                          <a:cs typeface="Arial" pitchFamily="34" charset="0"/>
                        </a:rPr>
                        <a:t>Poor in communication and in managing ordinary people.</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146604941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Resource Investigator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Extrovert, enthusiastic, communicative. Explores opportunities and develops contacts.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Loses interest once initial enthusiasm has passed.</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15519453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Coordinator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Mature, confident</a:t>
                      </a:r>
                      <a:r>
                        <a:rPr lang="en-GB" sz="1400" baseline="0" dirty="0">
                          <a:latin typeface="+mn-lt"/>
                          <a:cs typeface="Arial" pitchFamily="34" charset="0"/>
                        </a:rPr>
                        <a:t> and trusting. A good chairperson. Clarifies goals, promotes decision-making.</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itchFamily="34" charset="0"/>
                          <a:cs typeface="Arial" pitchFamily="34" charset="0"/>
                        </a:rPr>
                        <a:t>Not necessarily the most clever or creative member</a:t>
                      </a:r>
                      <a:r>
                        <a:rPr lang="en-GB" sz="1400" baseline="0" dirty="0">
                          <a:latin typeface="Arial" pitchFamily="34" charset="0"/>
                          <a:cs typeface="Arial" pitchFamily="34" charset="0"/>
                        </a:rPr>
                        <a:t> of the group.</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200018362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Shaper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Dynamic, outgoing and highly strung. Challenges, pressurises, finds ways around obstacles.</a:t>
                      </a:r>
                      <a:endParaRPr lang="en-GB" sz="1400" dirty="0">
                        <a:latin typeface="+mn-lt"/>
                        <a:cs typeface="Arial" pitchFamily="34" charset="0"/>
                      </a:endParaRPr>
                    </a:p>
                    <a:p>
                      <a:endParaRPr lang="en-GB" sz="1400" dirty="0">
                        <a:latin typeface="+mn-lt"/>
                      </a:endParaRPr>
                    </a:p>
                  </a:txBody>
                  <a:tcPr/>
                </a:tc>
                <a:tc>
                  <a:txBody>
                    <a:bodyPr/>
                    <a:lstStyle/>
                    <a:p>
                      <a:r>
                        <a:rPr lang="en-GB" sz="1400" kern="1200" dirty="0">
                          <a:solidFill>
                            <a:schemeClr val="dk1"/>
                          </a:solidFill>
                          <a:latin typeface="Arial" pitchFamily="34" charset="0"/>
                          <a:ea typeface="+mn-ea"/>
                          <a:cs typeface="Arial" pitchFamily="34" charset="0"/>
                        </a:rPr>
                        <a:t>Prone to provocation and short-lived bursts of temper</a:t>
                      </a:r>
                      <a:endParaRPr lang="en-GB" sz="1400" dirty="0">
                        <a:latin typeface="+mn-lt"/>
                      </a:endParaRPr>
                    </a:p>
                  </a:txBody>
                  <a:tcPr/>
                </a:tc>
                <a:extLst>
                  <a:ext uri="{0D108BD9-81ED-4DB2-BD59-A6C34878D82A}">
                    <a16:rowId xmlns:a16="http://schemas.microsoft.com/office/drawing/2014/main" val="1284321692"/>
                  </a:ext>
                </a:extLst>
              </a:tr>
            </a:tbl>
          </a:graphicData>
        </a:graphic>
      </p:graphicFrame>
    </p:spTree>
    <p:extLst>
      <p:ext uri="{BB962C8B-B14F-4D97-AF65-F5344CB8AC3E}">
        <p14:creationId xmlns:p14="http://schemas.microsoft.com/office/powerpoint/2010/main" val="37103682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E5A8-3A30-4ED7-BEE3-13E672D7869B}"/>
              </a:ext>
            </a:extLst>
          </p:cNvPr>
          <p:cNvSpPr>
            <a:spLocks noGrp="1"/>
          </p:cNvSpPr>
          <p:nvPr>
            <p:ph type="title"/>
          </p:nvPr>
        </p:nvSpPr>
        <p:spPr>
          <a:xfrm>
            <a:off x="457200" y="323528"/>
            <a:ext cx="8229600" cy="1008112"/>
          </a:xfrm>
        </p:spPr>
        <p:txBody>
          <a:bodyPr/>
          <a:lstStyle/>
          <a:p>
            <a:r>
              <a:rPr lang="en-GB" dirty="0"/>
              <a:t>Team Roles (cont.)</a:t>
            </a:r>
          </a:p>
        </p:txBody>
      </p:sp>
      <p:graphicFrame>
        <p:nvGraphicFramePr>
          <p:cNvPr id="4" name="Table 3">
            <a:extLst>
              <a:ext uri="{FF2B5EF4-FFF2-40B4-BE49-F238E27FC236}">
                <a16:creationId xmlns:a16="http://schemas.microsoft.com/office/drawing/2014/main" id="{908E1720-9656-4466-A7B2-F9A67AD5B4D6}"/>
              </a:ext>
            </a:extLst>
          </p:cNvPr>
          <p:cNvGraphicFramePr>
            <a:graphicFrameLocks noGrp="1"/>
          </p:cNvGraphicFramePr>
          <p:nvPr>
            <p:extLst>
              <p:ext uri="{D42A27DB-BD31-4B8C-83A1-F6EECF244321}">
                <p14:modId xmlns:p14="http://schemas.microsoft.com/office/powerpoint/2010/main" val="224692424"/>
              </p:ext>
            </p:extLst>
          </p:nvPr>
        </p:nvGraphicFramePr>
        <p:xfrm>
          <a:off x="251520" y="1331640"/>
          <a:ext cx="8640960" cy="4084320"/>
        </p:xfrm>
        <a:graphic>
          <a:graphicData uri="http://schemas.openxmlformats.org/drawingml/2006/table">
            <a:tbl>
              <a:tblPr firstRow="1" bandRow="1">
                <a:tableStyleId>{5C22544A-7EE6-4342-B048-85BDC9FD1C3A}</a:tableStyleId>
              </a:tblPr>
              <a:tblGrid>
                <a:gridCol w="2880320">
                  <a:extLst>
                    <a:ext uri="{9D8B030D-6E8A-4147-A177-3AD203B41FA5}">
                      <a16:colId xmlns:a16="http://schemas.microsoft.com/office/drawing/2014/main" val="1890520835"/>
                    </a:ext>
                  </a:extLst>
                </a:gridCol>
                <a:gridCol w="2880320">
                  <a:extLst>
                    <a:ext uri="{9D8B030D-6E8A-4147-A177-3AD203B41FA5}">
                      <a16:colId xmlns:a16="http://schemas.microsoft.com/office/drawing/2014/main" val="1090961735"/>
                    </a:ext>
                  </a:extLst>
                </a:gridCol>
                <a:gridCol w="2880320">
                  <a:extLst>
                    <a:ext uri="{9D8B030D-6E8A-4147-A177-3AD203B41FA5}">
                      <a16:colId xmlns:a16="http://schemas.microsoft.com/office/drawing/2014/main" val="3853026797"/>
                    </a:ext>
                  </a:extLst>
                </a:gridCol>
              </a:tblGrid>
              <a:tr h="370840">
                <a:tc>
                  <a:txBody>
                    <a:bodyPr/>
                    <a:lstStyle/>
                    <a:p>
                      <a:r>
                        <a:rPr lang="en-GB" sz="1400" dirty="0">
                          <a:latin typeface="+mn-lt"/>
                        </a:rPr>
                        <a:t>Monitor/Evaluator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Sober, strategic</a:t>
                      </a:r>
                      <a:r>
                        <a:rPr lang="en-GB" sz="1400" baseline="0" dirty="0">
                          <a:latin typeface="+mn-lt"/>
                          <a:cs typeface="Arial" pitchFamily="34" charset="0"/>
                        </a:rPr>
                        <a:t> and discerning. Sees all options. Judges.</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cs typeface="Arial" pitchFamily="34" charset="0"/>
                        </a:rPr>
                        <a:t>Lacks drive and ability to</a:t>
                      </a:r>
                      <a:r>
                        <a:rPr lang="en-GB" sz="1400" baseline="0" dirty="0">
                          <a:latin typeface="+mn-lt"/>
                          <a:cs typeface="Arial" pitchFamily="34" charset="0"/>
                        </a:rPr>
                        <a:t> inspire others</a:t>
                      </a:r>
                      <a:endParaRPr lang="en-GB" sz="1400" dirty="0">
                        <a:latin typeface="+mn-lt"/>
                      </a:endParaRPr>
                    </a:p>
                  </a:txBody>
                  <a:tcPr/>
                </a:tc>
                <a:extLst>
                  <a:ext uri="{0D108BD9-81ED-4DB2-BD59-A6C34878D82A}">
                    <a16:rowId xmlns:a16="http://schemas.microsoft.com/office/drawing/2014/main" val="407758394"/>
                  </a:ext>
                </a:extLst>
              </a:tr>
              <a:tr h="370840">
                <a:tc>
                  <a:txBody>
                    <a:bodyPr/>
                    <a:lstStyle/>
                    <a:p>
                      <a:r>
                        <a:rPr lang="en-GB" sz="1400" dirty="0">
                          <a:latin typeface="+mn-lt"/>
                        </a:rPr>
                        <a:t>Team Worker</a:t>
                      </a:r>
                    </a:p>
                  </a:txBody>
                  <a:tcPr/>
                </a:tc>
                <a:tc>
                  <a:txBody>
                    <a:bodyPr/>
                    <a:lstStyle/>
                    <a:p>
                      <a:r>
                        <a:rPr lang="en-GB" sz="1400" kern="1200" dirty="0">
                          <a:solidFill>
                            <a:schemeClr val="dk1"/>
                          </a:solidFill>
                          <a:latin typeface="+mn-lt"/>
                          <a:ea typeface="+mn-ea"/>
                          <a:cs typeface="Arial" pitchFamily="34" charset="0"/>
                        </a:rPr>
                        <a:t>Social, mild, perceptive and accommodating. Listens, builds, averts friction</a:t>
                      </a:r>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Indecisive in crunch situations.</a:t>
                      </a:r>
                      <a:endParaRPr lang="en-GB" sz="1400" dirty="0">
                        <a:latin typeface="+mn-lt"/>
                        <a:cs typeface="Arial" pitchFamily="34" charset="0"/>
                      </a:endParaRPr>
                    </a:p>
                    <a:p>
                      <a:endParaRPr lang="en-GB" sz="1400" dirty="0">
                        <a:latin typeface="+mn-lt"/>
                      </a:endParaRPr>
                    </a:p>
                  </a:txBody>
                  <a:tcPr/>
                </a:tc>
                <a:extLst>
                  <a:ext uri="{0D108BD9-81ED-4DB2-BD59-A6C34878D82A}">
                    <a16:rowId xmlns:a16="http://schemas.microsoft.com/office/drawing/2014/main" val="3183829617"/>
                  </a:ext>
                </a:extLst>
              </a:tr>
              <a:tr h="370840">
                <a:tc>
                  <a:txBody>
                    <a:bodyPr/>
                    <a:lstStyle/>
                    <a:p>
                      <a:r>
                        <a:rPr lang="en-GB" sz="1400" dirty="0">
                          <a:latin typeface="+mn-lt"/>
                        </a:rPr>
                        <a:t>Implementer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Disciplined, reliable,</a:t>
                      </a:r>
                      <a:r>
                        <a:rPr lang="en-GB" sz="1400" baseline="0" dirty="0">
                          <a:latin typeface="+mn-lt"/>
                          <a:cs typeface="Arial" pitchFamily="34" charset="0"/>
                        </a:rPr>
                        <a:t> conservative and efficient. Turns ideas into plans/actions.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Somewhat inflexible. Slow</a:t>
                      </a:r>
                      <a:r>
                        <a:rPr lang="en-GB" sz="1400" baseline="0" dirty="0">
                          <a:latin typeface="+mn-lt"/>
                          <a:ea typeface="Calibri"/>
                          <a:cs typeface="Arial" pitchFamily="34" charset="0"/>
                        </a:rPr>
                        <a:t> to respond to new possibilities.</a:t>
                      </a:r>
                      <a:endParaRPr lang="en-GB" sz="1400" dirty="0">
                        <a:latin typeface="+mn-lt"/>
                        <a:ea typeface="Calibri"/>
                        <a:cs typeface="Arial" pitchFamily="34" charset="0"/>
                      </a:endParaRPr>
                    </a:p>
                    <a:p>
                      <a:endParaRPr lang="en-GB" sz="1400" dirty="0">
                        <a:latin typeface="+mn-lt"/>
                      </a:endParaRPr>
                    </a:p>
                  </a:txBody>
                  <a:tcPr/>
                </a:tc>
                <a:extLst>
                  <a:ext uri="{0D108BD9-81ED-4DB2-BD59-A6C34878D82A}">
                    <a16:rowId xmlns:a16="http://schemas.microsoft.com/office/drawing/2014/main" val="557007220"/>
                  </a:ext>
                </a:extLst>
              </a:tr>
              <a:tr h="370840">
                <a:tc>
                  <a:txBody>
                    <a:bodyPr/>
                    <a:lstStyle/>
                    <a:p>
                      <a:r>
                        <a:rPr lang="en-GB" sz="1400" dirty="0">
                          <a:latin typeface="+mn-lt"/>
                        </a:rPr>
                        <a:t>Completer/Finisher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Painstakingly conscientious. Searches out errors and omissions. Delivers on time.</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ea typeface="Calibri"/>
                          <a:cs typeface="Arial" pitchFamily="34" charset="0"/>
                        </a:rPr>
                        <a:t>Inclined to worry unduly. Reluctant to delegate</a:t>
                      </a:r>
                      <a:endParaRPr lang="en-GB" sz="1400" dirty="0">
                        <a:latin typeface="+mn-lt"/>
                      </a:endParaRPr>
                    </a:p>
                  </a:txBody>
                  <a:tcPr/>
                </a:tc>
                <a:extLst>
                  <a:ext uri="{0D108BD9-81ED-4DB2-BD59-A6C34878D82A}">
                    <a16:rowId xmlns:a16="http://schemas.microsoft.com/office/drawing/2014/main" val="2187922459"/>
                  </a:ext>
                </a:extLst>
              </a:tr>
              <a:tr h="370840">
                <a:tc>
                  <a:txBody>
                    <a:bodyPr/>
                    <a:lstStyle/>
                    <a:p>
                      <a:r>
                        <a:rPr lang="en-GB" sz="1400" dirty="0">
                          <a:latin typeface="+mn-lt"/>
                        </a:rPr>
                        <a:t>Specialist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Single-minded,</a:t>
                      </a:r>
                      <a:r>
                        <a:rPr lang="en-GB" sz="1400" baseline="0" dirty="0">
                          <a:latin typeface="+mn-lt"/>
                          <a:cs typeface="Arial" pitchFamily="34" charset="0"/>
                        </a:rPr>
                        <a:t> self-starting and dedicated. Provides knowledge.</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Contributes only on a narrow front.</a:t>
                      </a:r>
                    </a:p>
                    <a:p>
                      <a:endParaRPr lang="en-GB" sz="1400" dirty="0">
                        <a:latin typeface="+mn-lt"/>
                      </a:endParaRPr>
                    </a:p>
                  </a:txBody>
                  <a:tcPr/>
                </a:tc>
                <a:extLst>
                  <a:ext uri="{0D108BD9-81ED-4DB2-BD59-A6C34878D82A}">
                    <a16:rowId xmlns:a16="http://schemas.microsoft.com/office/drawing/2014/main" val="3387851387"/>
                  </a:ext>
                </a:extLst>
              </a:tr>
            </a:tbl>
          </a:graphicData>
        </a:graphic>
      </p:graphicFrame>
    </p:spTree>
    <p:extLst>
      <p:ext uri="{BB962C8B-B14F-4D97-AF65-F5344CB8AC3E}">
        <p14:creationId xmlns:p14="http://schemas.microsoft.com/office/powerpoint/2010/main" val="25192299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2B857-412D-47E9-A9FA-B3EE301B064B}"/>
              </a:ext>
            </a:extLst>
          </p:cNvPr>
          <p:cNvSpPr>
            <a:spLocks noGrp="1"/>
          </p:cNvSpPr>
          <p:nvPr>
            <p:ph type="title"/>
          </p:nvPr>
        </p:nvSpPr>
        <p:spPr/>
        <p:txBody>
          <a:bodyPr>
            <a:normAutofit fontScale="90000"/>
          </a:bodyPr>
          <a:lstStyle/>
          <a:p>
            <a:r>
              <a:rPr lang="en-GB" dirty="0"/>
              <a:t>Have you started forming teams?</a:t>
            </a:r>
          </a:p>
        </p:txBody>
      </p:sp>
      <p:sp>
        <p:nvSpPr>
          <p:cNvPr id="3" name="Content Placeholder 2">
            <a:extLst>
              <a:ext uri="{FF2B5EF4-FFF2-40B4-BE49-F238E27FC236}">
                <a16:creationId xmlns:a16="http://schemas.microsoft.com/office/drawing/2014/main" id="{8C0E3704-E21C-41D8-981D-C356A9E7FB44}"/>
              </a:ext>
            </a:extLst>
          </p:cNvPr>
          <p:cNvSpPr>
            <a:spLocks noGrp="1"/>
          </p:cNvSpPr>
          <p:nvPr>
            <p:ph idx="1"/>
          </p:nvPr>
        </p:nvSpPr>
        <p:spPr/>
        <p:txBody>
          <a:bodyPr>
            <a:normAutofit fontScale="92500" lnSpcReduction="20000"/>
          </a:bodyPr>
          <a:lstStyle/>
          <a:p>
            <a:r>
              <a:rPr lang="en-GB" dirty="0"/>
              <a:t>How many of you have sent information to fellow students who have been absent?</a:t>
            </a:r>
          </a:p>
          <a:p>
            <a:r>
              <a:rPr lang="en-GB" dirty="0"/>
              <a:t>How many have offered support those who are struggling?</a:t>
            </a:r>
          </a:p>
          <a:p>
            <a:r>
              <a:rPr lang="en-GB" dirty="0"/>
              <a:t>How many of you have worked closely with other students?</a:t>
            </a:r>
          </a:p>
          <a:p>
            <a:pPr marL="0" indent="0">
              <a:buNone/>
            </a:pPr>
            <a:endParaRPr lang="en-GB" i="1" dirty="0"/>
          </a:p>
          <a:p>
            <a:pPr marL="0" indent="0">
              <a:buNone/>
            </a:pPr>
            <a:r>
              <a:rPr lang="en-GB" i="1" dirty="0"/>
              <a:t>You may never be truly interdependent but you are probably exhibiting some traits of a team</a:t>
            </a:r>
          </a:p>
        </p:txBody>
      </p:sp>
    </p:spTree>
    <p:extLst>
      <p:ext uri="{BB962C8B-B14F-4D97-AF65-F5344CB8AC3E}">
        <p14:creationId xmlns:p14="http://schemas.microsoft.com/office/powerpoint/2010/main" val="925653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40C3-95DF-4283-A67A-89D7E4990BFB}"/>
              </a:ext>
            </a:extLst>
          </p:cNvPr>
          <p:cNvSpPr>
            <a:spLocks noGrp="1"/>
          </p:cNvSpPr>
          <p:nvPr>
            <p:ph type="title"/>
          </p:nvPr>
        </p:nvSpPr>
        <p:spPr/>
        <p:txBody>
          <a:bodyPr/>
          <a:lstStyle/>
          <a:p>
            <a:r>
              <a:rPr lang="en-GB" dirty="0"/>
              <a:t>Roles</a:t>
            </a:r>
          </a:p>
        </p:txBody>
      </p:sp>
      <p:sp>
        <p:nvSpPr>
          <p:cNvPr id="3" name="Content Placeholder 2">
            <a:extLst>
              <a:ext uri="{FF2B5EF4-FFF2-40B4-BE49-F238E27FC236}">
                <a16:creationId xmlns:a16="http://schemas.microsoft.com/office/drawing/2014/main" id="{A7219303-9DF6-4819-A275-2F7D50D3BB7E}"/>
              </a:ext>
            </a:extLst>
          </p:cNvPr>
          <p:cNvSpPr>
            <a:spLocks noGrp="1"/>
          </p:cNvSpPr>
          <p:nvPr>
            <p:ph idx="1"/>
          </p:nvPr>
        </p:nvSpPr>
        <p:spPr/>
        <p:txBody>
          <a:bodyPr>
            <a:normAutofit fontScale="85000" lnSpcReduction="20000"/>
          </a:bodyPr>
          <a:lstStyle/>
          <a:p>
            <a:pPr>
              <a:defRPr/>
            </a:pPr>
            <a:r>
              <a:rPr lang="en-GB" dirty="0">
                <a:cs typeface="Arial" panose="020B0604020202020204" pitchFamily="34" charset="0"/>
              </a:rPr>
              <a:t>Everyone working within a team acquires a role (whether consciously or not)</a:t>
            </a:r>
          </a:p>
          <a:p>
            <a:pPr>
              <a:defRPr/>
            </a:pPr>
            <a:r>
              <a:rPr lang="en-GB" dirty="0">
                <a:cs typeface="Arial" panose="020B0604020202020204" pitchFamily="34" charset="0"/>
              </a:rPr>
              <a:t>Some people like to lead</a:t>
            </a:r>
          </a:p>
          <a:p>
            <a:pPr>
              <a:defRPr/>
            </a:pPr>
            <a:r>
              <a:rPr lang="en-GB" dirty="0">
                <a:cs typeface="Arial" panose="020B0604020202020204" pitchFamily="34" charset="0"/>
              </a:rPr>
              <a:t>Others prefer to be more passive participants</a:t>
            </a:r>
          </a:p>
          <a:p>
            <a:pPr>
              <a:defRPr/>
            </a:pPr>
            <a:r>
              <a:rPr lang="en-GB" dirty="0">
                <a:cs typeface="Arial" panose="020B0604020202020204" pitchFamily="34" charset="0"/>
              </a:rPr>
              <a:t>Defining roles, along with a clear goal, is an important strategy for creating a successful teamwork environment</a:t>
            </a:r>
          </a:p>
          <a:p>
            <a:pPr>
              <a:defRPr/>
            </a:pPr>
            <a:r>
              <a:rPr lang="en-GB" dirty="0">
                <a:cs typeface="Arial" panose="020B0604020202020204" pitchFamily="34" charset="0"/>
              </a:rPr>
              <a:t>Clearly defined goals, matched with specific tasks, will help team members decide which role is best suited to their personality and abilities</a:t>
            </a:r>
          </a:p>
          <a:p>
            <a:endParaRPr lang="en-GB" dirty="0"/>
          </a:p>
        </p:txBody>
      </p:sp>
    </p:spTree>
    <p:extLst>
      <p:ext uri="{BB962C8B-B14F-4D97-AF65-F5344CB8AC3E}">
        <p14:creationId xmlns:p14="http://schemas.microsoft.com/office/powerpoint/2010/main" val="25444626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5E684-286B-4505-B15B-BB2CF05BA7FC}"/>
              </a:ext>
            </a:extLst>
          </p:cNvPr>
          <p:cNvSpPr>
            <a:spLocks noGrp="1"/>
          </p:cNvSpPr>
          <p:nvPr>
            <p:ph type="title"/>
          </p:nvPr>
        </p:nvSpPr>
        <p:spPr/>
        <p:txBody>
          <a:bodyPr/>
          <a:lstStyle/>
          <a:p>
            <a:r>
              <a:rPr lang="en-GB" altLang="en-US" dirty="0">
                <a:cs typeface="Arial" panose="020B0604020202020204" pitchFamily="34" charset="0"/>
              </a:rPr>
              <a:t>Reward &amp; Recognition</a:t>
            </a:r>
            <a:endParaRPr lang="en-GB" dirty="0"/>
          </a:p>
        </p:txBody>
      </p:sp>
      <p:sp>
        <p:nvSpPr>
          <p:cNvPr id="3" name="Content Placeholder 2">
            <a:extLst>
              <a:ext uri="{FF2B5EF4-FFF2-40B4-BE49-F238E27FC236}">
                <a16:creationId xmlns:a16="http://schemas.microsoft.com/office/drawing/2014/main" id="{7511E38B-5F85-45E2-A3D9-DC5DDA654E37}"/>
              </a:ext>
            </a:extLst>
          </p:cNvPr>
          <p:cNvSpPr>
            <a:spLocks noGrp="1"/>
          </p:cNvSpPr>
          <p:nvPr>
            <p:ph idx="1"/>
          </p:nvPr>
        </p:nvSpPr>
        <p:spPr>
          <a:xfrm>
            <a:off x="457200" y="1600201"/>
            <a:ext cx="8435280" cy="3917032"/>
          </a:xfrm>
        </p:spPr>
        <p:txBody>
          <a:bodyPr>
            <a:normAutofit fontScale="92500" lnSpcReduction="20000"/>
          </a:bodyPr>
          <a:lstStyle/>
          <a:p>
            <a:r>
              <a:rPr lang="en-GB" altLang="en-US" dirty="0">
                <a:latin typeface="Arial" charset="0"/>
                <a:cs typeface="Arial" charset="0"/>
              </a:rPr>
              <a:t>Why is it important to reward and recognise when a team has done a good job?</a:t>
            </a:r>
          </a:p>
          <a:p>
            <a:endParaRPr lang="en-GB" altLang="en-US" sz="800" dirty="0">
              <a:latin typeface="Arial" charset="0"/>
              <a:cs typeface="Arial" charset="0"/>
            </a:endParaRPr>
          </a:p>
          <a:p>
            <a:pPr lvl="1"/>
            <a:r>
              <a:rPr lang="en-GB" altLang="en-US" dirty="0">
                <a:latin typeface="Arial" charset="0"/>
                <a:cs typeface="Arial" charset="0"/>
              </a:rPr>
              <a:t>Let’s discuss why this is important.</a:t>
            </a:r>
          </a:p>
          <a:p>
            <a:r>
              <a:rPr lang="en-GB" altLang="en-US" dirty="0">
                <a:latin typeface="Arial" charset="0"/>
                <a:cs typeface="Arial" charset="0"/>
              </a:rPr>
              <a:t>What about individuals who have done a good job?</a:t>
            </a:r>
          </a:p>
          <a:p>
            <a:pPr lvl="1"/>
            <a:endParaRPr lang="en-GB" altLang="en-US" sz="800" dirty="0">
              <a:latin typeface="Arial" charset="0"/>
              <a:cs typeface="Arial" charset="0"/>
            </a:endParaRPr>
          </a:p>
          <a:p>
            <a:r>
              <a:rPr lang="en-GB" altLang="en-US" dirty="0">
                <a:latin typeface="Arial" charset="0"/>
                <a:cs typeface="Arial" charset="0"/>
              </a:rPr>
              <a:t>What are your experiences of working in a team?</a:t>
            </a:r>
          </a:p>
          <a:p>
            <a:endParaRPr lang="en-GB" altLang="en-US" sz="800" dirty="0">
              <a:latin typeface="Arial" charset="0"/>
              <a:cs typeface="Arial" charset="0"/>
            </a:endParaRPr>
          </a:p>
          <a:p>
            <a:pPr lvl="1"/>
            <a:r>
              <a:rPr lang="en-GB" altLang="en-US" dirty="0">
                <a:latin typeface="Arial" charset="0"/>
                <a:cs typeface="Arial" charset="0"/>
              </a:rPr>
              <a:t>Good, Okay, Poor</a:t>
            </a:r>
          </a:p>
          <a:p>
            <a:endParaRPr lang="en-GB" dirty="0"/>
          </a:p>
        </p:txBody>
      </p:sp>
    </p:spTree>
    <p:extLst>
      <p:ext uri="{BB962C8B-B14F-4D97-AF65-F5344CB8AC3E}">
        <p14:creationId xmlns:p14="http://schemas.microsoft.com/office/powerpoint/2010/main" val="23011571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69934-C905-4FB6-881D-E294D891B7FD}"/>
              </a:ext>
            </a:extLst>
          </p:cNvPr>
          <p:cNvSpPr>
            <a:spLocks noGrp="1"/>
          </p:cNvSpPr>
          <p:nvPr>
            <p:ph type="title"/>
          </p:nvPr>
        </p:nvSpPr>
        <p:spPr/>
        <p:txBody>
          <a:bodyPr/>
          <a:lstStyle/>
          <a:p>
            <a:r>
              <a:rPr lang="en-GB" dirty="0"/>
              <a:t>Communication</a:t>
            </a:r>
          </a:p>
        </p:txBody>
      </p:sp>
      <p:sp>
        <p:nvSpPr>
          <p:cNvPr id="3" name="Content Placeholder 2">
            <a:extLst>
              <a:ext uri="{FF2B5EF4-FFF2-40B4-BE49-F238E27FC236}">
                <a16:creationId xmlns:a16="http://schemas.microsoft.com/office/drawing/2014/main" id="{45F9B15C-124B-46D5-9BC6-A8ACA56CBA08}"/>
              </a:ext>
            </a:extLst>
          </p:cNvPr>
          <p:cNvSpPr>
            <a:spLocks noGrp="1"/>
          </p:cNvSpPr>
          <p:nvPr>
            <p:ph idx="1"/>
          </p:nvPr>
        </p:nvSpPr>
        <p:spPr>
          <a:xfrm>
            <a:off x="457200" y="1417638"/>
            <a:ext cx="8229600" cy="3917032"/>
          </a:xfrm>
        </p:spPr>
        <p:txBody>
          <a:bodyPr>
            <a:normAutofit fontScale="85000" lnSpcReduction="20000"/>
          </a:bodyPr>
          <a:lstStyle/>
          <a:p>
            <a:r>
              <a:rPr lang="en-GB" altLang="en-US" sz="2800" dirty="0">
                <a:latin typeface="Arial" charset="0"/>
                <a:cs typeface="Arial" charset="0"/>
              </a:rPr>
              <a:t>Essential to effective teamwork strategy.</a:t>
            </a:r>
          </a:p>
          <a:p>
            <a:r>
              <a:rPr lang="en-GB" altLang="en-US" sz="2800" dirty="0">
                <a:latin typeface="Arial" charset="0"/>
                <a:cs typeface="Arial" charset="0"/>
              </a:rPr>
              <a:t>Need to share thoughts, ideas and progress.</a:t>
            </a:r>
          </a:p>
          <a:p>
            <a:r>
              <a:rPr lang="en-GB" altLang="en-US" sz="2800" dirty="0">
                <a:latin typeface="Arial" charset="0"/>
                <a:cs typeface="Arial" charset="0"/>
              </a:rPr>
              <a:t>Let’s consider different ways to communicate:</a:t>
            </a:r>
          </a:p>
          <a:p>
            <a:pPr lvl="1"/>
            <a:r>
              <a:rPr lang="en-GB" altLang="en-US" sz="2400" dirty="0">
                <a:latin typeface="Arial" charset="0"/>
                <a:cs typeface="Arial" charset="0"/>
              </a:rPr>
              <a:t>Skype, Phone, Email, Social Media etc.</a:t>
            </a:r>
          </a:p>
          <a:p>
            <a:r>
              <a:rPr lang="en-GB" altLang="en-US" sz="2800" dirty="0">
                <a:latin typeface="Arial" charset="0"/>
                <a:cs typeface="Arial" charset="0"/>
              </a:rPr>
              <a:t>Why are face to face meetings important (where possible)?</a:t>
            </a:r>
          </a:p>
          <a:p>
            <a:r>
              <a:rPr lang="en-GB" altLang="en-US" sz="2800" dirty="0">
                <a:latin typeface="Arial" charset="0"/>
                <a:cs typeface="Arial" charset="0"/>
              </a:rPr>
              <a:t>Why is a structured approach to meetings essential?</a:t>
            </a:r>
          </a:p>
          <a:p>
            <a:r>
              <a:rPr lang="en-GB" altLang="en-US" sz="2800" dirty="0">
                <a:latin typeface="Arial" charset="0"/>
                <a:cs typeface="Arial" charset="0"/>
              </a:rPr>
              <a:t>Why are written communications beneficial?</a:t>
            </a:r>
          </a:p>
          <a:p>
            <a:pPr marL="0" indent="0">
              <a:buNone/>
            </a:pPr>
            <a:endParaRPr lang="en-GB" altLang="en-US" sz="2800" dirty="0">
              <a:latin typeface="Arial" charset="0"/>
              <a:cs typeface="Arial" charset="0"/>
            </a:endParaRPr>
          </a:p>
          <a:p>
            <a:pPr marL="0" indent="0">
              <a:buNone/>
            </a:pPr>
            <a:r>
              <a:rPr lang="en-GB" altLang="en-US" sz="2800" b="1" dirty="0">
                <a:latin typeface="Arial" charset="0"/>
                <a:cs typeface="Arial" charset="0"/>
              </a:rPr>
              <a:t>We will cover this topic in more detail in the </a:t>
            </a:r>
            <a:r>
              <a:rPr lang="en-GB" altLang="en-US" sz="2800" b="1" i="1" dirty="0">
                <a:latin typeface="Arial" charset="0"/>
                <a:cs typeface="Arial" charset="0"/>
              </a:rPr>
              <a:t>second  part</a:t>
            </a:r>
            <a:r>
              <a:rPr lang="en-GB" altLang="en-US" sz="2800" b="1" dirty="0">
                <a:latin typeface="Arial" charset="0"/>
                <a:cs typeface="Arial" charset="0"/>
              </a:rPr>
              <a:t> of this module</a:t>
            </a:r>
          </a:p>
          <a:p>
            <a:endParaRPr lang="en-GB" dirty="0"/>
          </a:p>
        </p:txBody>
      </p:sp>
    </p:spTree>
    <p:extLst>
      <p:ext uri="{BB962C8B-B14F-4D97-AF65-F5344CB8AC3E}">
        <p14:creationId xmlns:p14="http://schemas.microsoft.com/office/powerpoint/2010/main" val="36259475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3466C-F917-4F8C-AA35-BCE7F548E01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967013C1-CEA4-4455-ADB0-30A335B8AEDA}"/>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17345754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D4E67-43C1-4B67-A1DD-0BD666084DE2}"/>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21FF30D5-5302-43BF-B056-C1882599F759}"/>
              </a:ext>
            </a:extLst>
          </p:cNvPr>
          <p:cNvSpPr>
            <a:spLocks noGrp="1"/>
          </p:cNvSpPr>
          <p:nvPr>
            <p:ph idx="1"/>
          </p:nvPr>
        </p:nvSpPr>
        <p:spPr>
          <a:xfrm>
            <a:off x="251520" y="1600201"/>
            <a:ext cx="8640960" cy="3917032"/>
          </a:xfrm>
        </p:spPr>
        <p:txBody>
          <a:bodyPr/>
          <a:lstStyle/>
          <a:p>
            <a:r>
              <a:rPr lang="en-GB" dirty="0"/>
              <a:t>Research the topic of </a:t>
            </a:r>
            <a:r>
              <a:rPr lang="en-GB" b="1" i="1" dirty="0"/>
              <a:t>Group Dynamics </a:t>
            </a:r>
            <a:r>
              <a:rPr lang="en-GB" dirty="0"/>
              <a:t>and be prepared to contribute to our discussions at the next session</a:t>
            </a:r>
          </a:p>
        </p:txBody>
      </p:sp>
    </p:spTree>
    <p:extLst>
      <p:ext uri="{BB962C8B-B14F-4D97-AF65-F5344CB8AC3E}">
        <p14:creationId xmlns:p14="http://schemas.microsoft.com/office/powerpoint/2010/main" val="41489820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303dbf9b-b85b-46a0-94f1-894078c07ecd"/>
    <ds:schemaRef ds:uri="http://www.w3.org/XML/1998/namespace"/>
    <ds:schemaRef ds:uri="http://purl.org/dc/dcmitype/"/>
  </ds:schemaRefs>
</ds:datastoreItem>
</file>

<file path=customXml/itemProps2.xml><?xml version="1.0" encoding="utf-8"?>
<ds:datastoreItem xmlns:ds="http://schemas.openxmlformats.org/officeDocument/2006/customXml" ds:itemID="{CB3C2DEB-6DD8-4D38-9A4A-32655AF3DC43}"/>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1054</TotalTime>
  <Words>1640</Words>
  <Application>Microsoft Office PowerPoint</Application>
  <PresentationFormat>On-screen Show (4:3)</PresentationFormat>
  <Paragraphs>166</Paragraphs>
  <Slides>21</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Courier New</vt:lpstr>
      <vt:lpstr>Myriad Pro</vt:lpstr>
      <vt:lpstr>Times New Roman</vt:lpstr>
      <vt:lpstr>20140311PresentationUWTSDTemplate</vt:lpstr>
      <vt:lpstr>CertHE Skills for the Workplace Module: BMSK4002</vt:lpstr>
      <vt:lpstr>Overview of Workshop</vt:lpstr>
      <vt:lpstr>Group/Team Development</vt:lpstr>
      <vt:lpstr>Belbin’s Team Roles</vt:lpstr>
      <vt:lpstr>Belbin’s 8 Team Roles</vt:lpstr>
      <vt:lpstr>Coordinator (CO)</vt:lpstr>
      <vt:lpstr>Implementer (IMP)</vt:lpstr>
      <vt:lpstr>Plant (PL)</vt:lpstr>
      <vt:lpstr>Monitor/Evaluator (ME)</vt:lpstr>
      <vt:lpstr>Resource Investigator (RI) </vt:lpstr>
      <vt:lpstr>Team Worker (TW) </vt:lpstr>
      <vt:lpstr>Shaper (SH)</vt:lpstr>
      <vt:lpstr>Completer/Finisher (CF) </vt:lpstr>
      <vt:lpstr>Team Roles</vt:lpstr>
      <vt:lpstr>Team Roles (cont.)</vt:lpstr>
      <vt:lpstr>Have you started forming teams?</vt:lpstr>
      <vt:lpstr>Roles</vt:lpstr>
      <vt:lpstr>Reward &amp; Recognition</vt:lpstr>
      <vt:lpstr>Communication</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 Tinkler</cp:lastModifiedBy>
  <cp:revision>18</cp:revision>
  <dcterms:created xsi:type="dcterms:W3CDTF">2015-04-14T15:21:28Z</dcterms:created>
  <dcterms:modified xsi:type="dcterms:W3CDTF">2017-12-29T14:37:19Z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