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273" r:id="rId10"/>
    <p:sldId id="261" r:id="rId11"/>
    <p:sldId id="337" r:id="rId12"/>
    <p:sldId id="265" r:id="rId13"/>
    <p:sldId id="263" r:id="rId14"/>
    <p:sldId id="266" r:id="rId15"/>
    <p:sldId id="268" r:id="rId16"/>
    <p:sldId id="36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89BA2D-2E90-24ED-FF9D-4E43AEFA19ED}" v="133" dt="2026-02-13T10:51:23.078"/>
    <p1510:client id="{919D4EF6-110A-4AD1-ADCF-89F0EAE77C70}" v="1205" dt="2026-02-14T02:02:28.389"/>
    <p1510:client id="{D48D0CA6-58C8-1C7E-8E75-A9512E1FADC4}" v="242" dt="2026-02-13T10:41:07.4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8" d="100"/>
          <a:sy n="88" d="100"/>
        </p:scale>
        <p:origin x="213"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riday Iguodala Omosumwen (2409194)" userId="2e4ff503-f4ed-423e-afd6-8277ab386535" providerId="ADAL" clId="{902D5433-3299-40E5-A377-55A3F3B51569}"/>
    <pc:docChg chg="custSel modSld">
      <pc:chgData name="Friday Iguodala Omosumwen (2409194)" userId="2e4ff503-f4ed-423e-afd6-8277ab386535" providerId="ADAL" clId="{902D5433-3299-40E5-A377-55A3F3B51569}" dt="2026-02-14T02:27:14.563" v="9845" actId="20577"/>
      <pc:docMkLst>
        <pc:docMk/>
      </pc:docMkLst>
      <pc:sldChg chg="modSp mod">
        <pc:chgData name="Friday Iguodala Omosumwen (2409194)" userId="2e4ff503-f4ed-423e-afd6-8277ab386535" providerId="ADAL" clId="{902D5433-3299-40E5-A377-55A3F3B51569}" dt="2026-02-14T02:17:35.489" v="9699" actId="20577"/>
        <pc:sldMkLst>
          <pc:docMk/>
          <pc:sldMk cId="764605052" sldId="261"/>
        </pc:sldMkLst>
        <pc:spChg chg="mod">
          <ac:chgData name="Friday Iguodala Omosumwen (2409194)" userId="2e4ff503-f4ed-423e-afd6-8277ab386535" providerId="ADAL" clId="{902D5433-3299-40E5-A377-55A3F3B51569}" dt="2026-02-13T10:09:53.039" v="5693" actId="20577"/>
          <ac:spMkLst>
            <pc:docMk/>
            <pc:sldMk cId="764605052" sldId="261"/>
            <ac:spMk id="2" creationId="{68A8AF1C-86E0-7043-44A2-DA950ED42D52}"/>
          </ac:spMkLst>
        </pc:spChg>
        <pc:graphicFrameChg chg="mod modGraphic">
          <ac:chgData name="Friday Iguodala Omosumwen (2409194)" userId="2e4ff503-f4ed-423e-afd6-8277ab386535" providerId="ADAL" clId="{902D5433-3299-40E5-A377-55A3F3B51569}" dt="2026-02-14T02:17:35.489" v="9699" actId="20577"/>
          <ac:graphicFrameMkLst>
            <pc:docMk/>
            <pc:sldMk cId="764605052" sldId="261"/>
            <ac:graphicFrameMk id="7" creationId="{108D2D3F-BBD3-F859-AF29-5BEF174F1637}"/>
          </ac:graphicFrameMkLst>
        </pc:graphicFrameChg>
      </pc:sldChg>
      <pc:sldChg chg="modSp mod">
        <pc:chgData name="Friday Iguodala Omosumwen (2409194)" userId="2e4ff503-f4ed-423e-afd6-8277ab386535" providerId="ADAL" clId="{902D5433-3299-40E5-A377-55A3F3B51569}" dt="2026-02-14T02:27:14.563" v="9845" actId="20577"/>
        <pc:sldMkLst>
          <pc:docMk/>
          <pc:sldMk cId="2451324015" sldId="263"/>
        </pc:sldMkLst>
        <pc:spChg chg="mod">
          <ac:chgData name="Friday Iguodala Omosumwen (2409194)" userId="2e4ff503-f4ed-423e-afd6-8277ab386535" providerId="ADAL" clId="{902D5433-3299-40E5-A377-55A3F3B51569}" dt="2026-02-14T02:27:14.563" v="9845" actId="20577"/>
          <ac:spMkLst>
            <pc:docMk/>
            <pc:sldMk cId="2451324015" sldId="263"/>
            <ac:spMk id="3" creationId="{E04C29E1-0FF6-7114-4118-5B68E71110F6}"/>
          </ac:spMkLst>
        </pc:spChg>
      </pc:sldChg>
      <pc:sldChg chg="modSp mod">
        <pc:chgData name="Friday Iguodala Omosumwen (2409194)" userId="2e4ff503-f4ed-423e-afd6-8277ab386535" providerId="ADAL" clId="{902D5433-3299-40E5-A377-55A3F3B51569}" dt="2026-02-13T10:15:25.182" v="5794" actId="20577"/>
        <pc:sldMkLst>
          <pc:docMk/>
          <pc:sldMk cId="1037257886" sldId="265"/>
        </pc:sldMkLst>
        <pc:spChg chg="mod">
          <ac:chgData name="Friday Iguodala Omosumwen (2409194)" userId="2e4ff503-f4ed-423e-afd6-8277ab386535" providerId="ADAL" clId="{902D5433-3299-40E5-A377-55A3F3B51569}" dt="2026-02-13T10:15:25.182" v="5794" actId="20577"/>
          <ac:spMkLst>
            <pc:docMk/>
            <pc:sldMk cId="1037257886" sldId="265"/>
            <ac:spMk id="2" creationId="{68A8AF1C-86E0-7043-44A2-DA950ED42D52}"/>
          </ac:spMkLst>
        </pc:spChg>
        <pc:spChg chg="mod">
          <ac:chgData name="Friday Iguodala Omosumwen (2409194)" userId="2e4ff503-f4ed-423e-afd6-8277ab386535" providerId="ADAL" clId="{902D5433-3299-40E5-A377-55A3F3B51569}" dt="2026-02-07T23:26:45.989" v="3562" actId="20577"/>
          <ac:spMkLst>
            <pc:docMk/>
            <pc:sldMk cId="1037257886" sldId="265"/>
            <ac:spMk id="3" creationId="{E04C29E1-0FF6-7114-4118-5B68E71110F6}"/>
          </ac:spMkLst>
        </pc:spChg>
      </pc:sldChg>
      <pc:sldChg chg="modSp mod">
        <pc:chgData name="Friday Iguodala Omosumwen (2409194)" userId="2e4ff503-f4ed-423e-afd6-8277ab386535" providerId="ADAL" clId="{902D5433-3299-40E5-A377-55A3F3B51569}" dt="2026-02-13T12:28:32.353" v="8464" actId="20577"/>
        <pc:sldMkLst>
          <pc:docMk/>
          <pc:sldMk cId="702059637" sldId="270"/>
        </pc:sldMkLst>
        <pc:spChg chg="mod">
          <ac:chgData name="Friday Iguodala Omosumwen (2409194)" userId="2e4ff503-f4ed-423e-afd6-8277ab386535" providerId="ADAL" clId="{902D5433-3299-40E5-A377-55A3F3B51569}" dt="2026-02-13T12:28:32.353" v="8464" actId="20577"/>
          <ac:spMkLst>
            <pc:docMk/>
            <pc:sldMk cId="702059637" sldId="270"/>
            <ac:spMk id="4" creationId="{0275301B-F9FE-639C-99FA-5A78A9B0F8AC}"/>
          </ac:spMkLst>
        </pc:spChg>
      </pc:sldChg>
      <pc:sldChg chg="modSp mod">
        <pc:chgData name="Friday Iguodala Omosumwen (2409194)" userId="2e4ff503-f4ed-423e-afd6-8277ab386535" providerId="ADAL" clId="{902D5433-3299-40E5-A377-55A3F3B51569}" dt="2026-02-13T12:28:14.912" v="8462" actId="20577"/>
        <pc:sldMkLst>
          <pc:docMk/>
          <pc:sldMk cId="3321023050" sldId="271"/>
        </pc:sldMkLst>
        <pc:spChg chg="mod">
          <ac:chgData name="Friday Iguodala Omosumwen (2409194)" userId="2e4ff503-f4ed-423e-afd6-8277ab386535" providerId="ADAL" clId="{902D5433-3299-40E5-A377-55A3F3B51569}" dt="2026-02-13T10:08:49.983" v="5665" actId="20577"/>
          <ac:spMkLst>
            <pc:docMk/>
            <pc:sldMk cId="3321023050" sldId="271"/>
            <ac:spMk id="2" creationId="{23379A11-1CF0-5125-F775-02C08085203B}"/>
          </ac:spMkLst>
        </pc:spChg>
        <pc:spChg chg="mod">
          <ac:chgData name="Friday Iguodala Omosumwen (2409194)" userId="2e4ff503-f4ed-423e-afd6-8277ab386535" providerId="ADAL" clId="{902D5433-3299-40E5-A377-55A3F3B51569}" dt="2026-02-13T12:28:14.912" v="8462" actId="20577"/>
          <ac:spMkLst>
            <pc:docMk/>
            <pc:sldMk cId="3321023050" sldId="271"/>
            <ac:spMk id="3" creationId="{04A3744F-9B08-5DB9-23DC-76B7A65F7E67}"/>
          </ac:spMkLst>
        </pc:spChg>
      </pc:sldChg>
      <pc:sldChg chg="modSp mod">
        <pc:chgData name="Friday Iguodala Omosumwen (2409194)" userId="2e4ff503-f4ed-423e-afd6-8277ab386535" providerId="ADAL" clId="{902D5433-3299-40E5-A377-55A3F3B51569}" dt="2026-02-13T12:26:10.439" v="8087" actId="20577"/>
        <pc:sldMkLst>
          <pc:docMk/>
          <pc:sldMk cId="1027608494" sldId="272"/>
        </pc:sldMkLst>
        <pc:spChg chg="mod">
          <ac:chgData name="Friday Iguodala Omosumwen (2409194)" userId="2e4ff503-f4ed-423e-afd6-8277ab386535" providerId="ADAL" clId="{902D5433-3299-40E5-A377-55A3F3B51569}" dt="2026-02-13T10:19:07.423" v="5803" actId="20577"/>
          <ac:spMkLst>
            <pc:docMk/>
            <pc:sldMk cId="1027608494" sldId="272"/>
            <ac:spMk id="2" creationId="{8A50C2D0-4F0F-32FA-368C-29CAACE5786E}"/>
          </ac:spMkLst>
        </pc:spChg>
        <pc:spChg chg="mod">
          <ac:chgData name="Friday Iguodala Omosumwen (2409194)" userId="2e4ff503-f4ed-423e-afd6-8277ab386535" providerId="ADAL" clId="{902D5433-3299-40E5-A377-55A3F3B51569}" dt="2026-02-13T12:26:10.439" v="8087" actId="20577"/>
          <ac:spMkLst>
            <pc:docMk/>
            <pc:sldMk cId="1027608494" sldId="272"/>
            <ac:spMk id="3" creationId="{E292113E-450D-CB08-601E-E45AB99509E7}"/>
          </ac:spMkLst>
        </pc:spChg>
      </pc:sldChg>
      <pc:sldChg chg="delSp modSp mod">
        <pc:chgData name="Friday Iguodala Omosumwen (2409194)" userId="2e4ff503-f4ed-423e-afd6-8277ab386535" providerId="ADAL" clId="{902D5433-3299-40E5-A377-55A3F3B51569}" dt="2026-02-13T12:21:34.002" v="7774" actId="20577"/>
        <pc:sldMkLst>
          <pc:docMk/>
          <pc:sldMk cId="2661610389" sldId="273"/>
        </pc:sldMkLst>
        <pc:spChg chg="mod">
          <ac:chgData name="Friday Iguodala Omosumwen (2409194)" userId="2e4ff503-f4ed-423e-afd6-8277ab386535" providerId="ADAL" clId="{902D5433-3299-40E5-A377-55A3F3B51569}" dt="2026-02-13T09:54:18.434" v="5528" actId="20577"/>
          <ac:spMkLst>
            <pc:docMk/>
            <pc:sldMk cId="2661610389" sldId="273"/>
            <ac:spMk id="2" creationId="{F1DF348C-F75E-75E9-74BA-22A65FB9E02F}"/>
          </ac:spMkLst>
        </pc:spChg>
        <pc:spChg chg="mod">
          <ac:chgData name="Friday Iguodala Omosumwen (2409194)" userId="2e4ff503-f4ed-423e-afd6-8277ab386535" providerId="ADAL" clId="{902D5433-3299-40E5-A377-55A3F3B51569}" dt="2026-02-13T12:21:34.002" v="7774" actId="20577"/>
          <ac:spMkLst>
            <pc:docMk/>
            <pc:sldMk cId="2661610389" sldId="273"/>
            <ac:spMk id="3" creationId="{881B820E-B9B3-5CF2-E1AE-F54AA3FA003E}"/>
          </ac:spMkLst>
        </pc:spChg>
      </pc:sldChg>
      <pc:sldChg chg="modSp mod">
        <pc:chgData name="Friday Iguodala Omosumwen (2409194)" userId="2e4ff503-f4ed-423e-afd6-8277ab386535" providerId="ADAL" clId="{902D5433-3299-40E5-A377-55A3F3B51569}" dt="2026-02-13T12:23:19.235" v="7867" actId="27636"/>
        <pc:sldMkLst>
          <pc:docMk/>
          <pc:sldMk cId="860344735" sldId="274"/>
        </pc:sldMkLst>
        <pc:spChg chg="mod">
          <ac:chgData name="Friday Iguodala Omosumwen (2409194)" userId="2e4ff503-f4ed-423e-afd6-8277ab386535" providerId="ADAL" clId="{902D5433-3299-40E5-A377-55A3F3B51569}" dt="2026-02-13T10:10:56.478" v="5732" actId="20577"/>
          <ac:spMkLst>
            <pc:docMk/>
            <pc:sldMk cId="860344735" sldId="274"/>
            <ac:spMk id="2" creationId="{A4625D9A-89A8-7973-B86A-02BB98C95A4B}"/>
          </ac:spMkLst>
        </pc:spChg>
        <pc:spChg chg="mod">
          <ac:chgData name="Friday Iguodala Omosumwen (2409194)" userId="2e4ff503-f4ed-423e-afd6-8277ab386535" providerId="ADAL" clId="{902D5433-3299-40E5-A377-55A3F3B51569}" dt="2026-02-13T12:23:19.235" v="7867" actId="27636"/>
          <ac:spMkLst>
            <pc:docMk/>
            <pc:sldMk cId="860344735" sldId="274"/>
            <ac:spMk id="3" creationId="{5A83545D-6FBE-2985-5F35-4C84283CFC53}"/>
          </ac:spMkLst>
        </pc:spChg>
      </pc:sldChg>
      <pc:sldChg chg="delSp modSp mod">
        <pc:chgData name="Friday Iguodala Omosumwen (2409194)" userId="2e4ff503-f4ed-423e-afd6-8277ab386535" providerId="ADAL" clId="{902D5433-3299-40E5-A377-55A3F3B51569}" dt="2026-02-14T02:09:08.127" v="9663" actId="20577"/>
        <pc:sldMkLst>
          <pc:docMk/>
          <pc:sldMk cId="2496961718" sldId="336"/>
        </pc:sldMkLst>
        <pc:spChg chg="mod">
          <ac:chgData name="Friday Iguodala Omosumwen (2409194)" userId="2e4ff503-f4ed-423e-afd6-8277ab386535" providerId="ADAL" clId="{902D5433-3299-40E5-A377-55A3F3B51569}" dt="2026-02-13T09:19:17.396" v="4966" actId="20577"/>
          <ac:spMkLst>
            <pc:docMk/>
            <pc:sldMk cId="2496961718" sldId="336"/>
            <ac:spMk id="6" creationId="{BF06D522-2E79-CDE6-025D-40436EF041A1}"/>
          </ac:spMkLst>
        </pc:spChg>
        <pc:graphicFrameChg chg="mod modGraphic">
          <ac:chgData name="Friday Iguodala Omosumwen (2409194)" userId="2e4ff503-f4ed-423e-afd6-8277ab386535" providerId="ADAL" clId="{902D5433-3299-40E5-A377-55A3F3B51569}" dt="2026-02-14T02:09:08.127" v="9663" actId="20577"/>
          <ac:graphicFrameMkLst>
            <pc:docMk/>
            <pc:sldMk cId="2496961718" sldId="336"/>
            <ac:graphicFrameMk id="5" creationId="{A2EE408F-2C4B-7EA4-C94A-EC225621176C}"/>
          </ac:graphicFrameMkLst>
        </pc:graphicFrameChg>
      </pc:sldChg>
      <pc:sldChg chg="delSp modSp mod">
        <pc:chgData name="Friday Iguodala Omosumwen (2409194)" userId="2e4ff503-f4ed-423e-afd6-8277ab386535" providerId="ADAL" clId="{902D5433-3299-40E5-A377-55A3F3B51569}" dt="2026-02-13T15:40:34.397" v="8468" actId="20577"/>
        <pc:sldMkLst>
          <pc:docMk/>
          <pc:sldMk cId="2319079123" sldId="337"/>
        </pc:sldMkLst>
        <pc:spChg chg="mod">
          <ac:chgData name="Friday Iguodala Omosumwen (2409194)" userId="2e4ff503-f4ed-423e-afd6-8277ab386535" providerId="ADAL" clId="{902D5433-3299-40E5-A377-55A3F3B51569}" dt="2026-02-13T10:03:07.197" v="5613" actId="20577"/>
          <ac:spMkLst>
            <pc:docMk/>
            <pc:sldMk cId="2319079123" sldId="337"/>
            <ac:spMk id="2" creationId="{F6A380E8-2AC0-F0B7-9432-FB8903B92FD6}"/>
          </ac:spMkLst>
        </pc:spChg>
        <pc:spChg chg="mod">
          <ac:chgData name="Friday Iguodala Omosumwen (2409194)" userId="2e4ff503-f4ed-423e-afd6-8277ab386535" providerId="ADAL" clId="{902D5433-3299-40E5-A377-55A3F3B51569}" dt="2026-02-13T15:40:34.397" v="8468" actId="20577"/>
          <ac:spMkLst>
            <pc:docMk/>
            <pc:sldMk cId="2319079123" sldId="337"/>
            <ac:spMk id="3" creationId="{1B4D8426-20C5-630E-80E5-EAB06B11CCD5}"/>
          </ac:spMkLst>
        </pc:spChg>
      </pc:sldChg>
      <pc:sldChg chg="delSp modSp mod">
        <pc:chgData name="Friday Iguodala Omosumwen (2409194)" userId="2e4ff503-f4ed-423e-afd6-8277ab386535" providerId="ADAL" clId="{902D5433-3299-40E5-A377-55A3F3B51569}" dt="2026-02-13T09:39:20.912" v="5378" actId="478"/>
        <pc:sldMkLst>
          <pc:docMk/>
          <pc:sldMk cId="642852813" sldId="363"/>
        </pc:sldMkLst>
        <pc:spChg chg="del mod">
          <ac:chgData name="Friday Iguodala Omosumwen (2409194)" userId="2e4ff503-f4ed-423e-afd6-8277ab386535" providerId="ADAL" clId="{902D5433-3299-40E5-A377-55A3F3B51569}" dt="2026-02-13T09:39:20.912" v="5378" actId="478"/>
          <ac:spMkLst>
            <pc:docMk/>
            <pc:sldMk cId="642852813" sldId="363"/>
            <ac:spMk id="5" creationId="{180A04F2-4F22-A08C-F5B4-F30F002E227B}"/>
          </ac:spMkLst>
        </pc:spChg>
        <pc:spChg chg="mod">
          <ac:chgData name="Friday Iguodala Omosumwen (2409194)" userId="2e4ff503-f4ed-423e-afd6-8277ab386535" providerId="ADAL" clId="{902D5433-3299-40E5-A377-55A3F3B51569}" dt="2026-02-07T23:20:08.881" v="3548"/>
          <ac:spMkLst>
            <pc:docMk/>
            <pc:sldMk cId="642852813" sldId="363"/>
            <ac:spMk id="9" creationId="{61E62149-100D-392D-3127-3D301273C6F0}"/>
          </ac:spMkLst>
        </pc:spChg>
        <pc:spChg chg="mod">
          <ac:chgData name="Friday Iguodala Omosumwen (2409194)" userId="2e4ff503-f4ed-423e-afd6-8277ab386535" providerId="ADAL" clId="{902D5433-3299-40E5-A377-55A3F3B51569}" dt="2026-02-07T22:59:31.697" v="3216" actId="20577"/>
          <ac:spMkLst>
            <pc:docMk/>
            <pc:sldMk cId="642852813" sldId="363"/>
            <ac:spMk id="22" creationId="{280A6708-DF3B-47D7-80AD-BED7584E4872}"/>
          </ac:spMkLst>
        </pc:spChg>
        <pc:spChg chg="mod">
          <ac:chgData name="Friday Iguodala Omosumwen (2409194)" userId="2e4ff503-f4ed-423e-afd6-8277ab386535" providerId="ADAL" clId="{902D5433-3299-40E5-A377-55A3F3B51569}" dt="2026-02-07T22:56:33.593" v="3172" actId="20577"/>
          <ac:spMkLst>
            <pc:docMk/>
            <pc:sldMk cId="642852813" sldId="363"/>
            <ac:spMk id="23" creationId="{8F167E83-1CE4-F3CA-7557-1CDDF3628DBE}"/>
          </ac:spMkLst>
        </pc:spChg>
        <pc:spChg chg="mod">
          <ac:chgData name="Friday Iguodala Omosumwen (2409194)" userId="2e4ff503-f4ed-423e-afd6-8277ab386535" providerId="ADAL" clId="{902D5433-3299-40E5-A377-55A3F3B51569}" dt="2026-02-07T23:02:22.098" v="3267" actId="20577"/>
          <ac:spMkLst>
            <pc:docMk/>
            <pc:sldMk cId="642852813" sldId="363"/>
            <ac:spMk id="24" creationId="{B2F0A62B-BCD1-8AD8-F315-6F09A31F7FFE}"/>
          </ac:spMkLst>
        </pc:spChg>
        <pc:spChg chg="mod">
          <ac:chgData name="Friday Iguodala Omosumwen (2409194)" userId="2e4ff503-f4ed-423e-afd6-8277ab386535" providerId="ADAL" clId="{902D5433-3299-40E5-A377-55A3F3B51569}" dt="2026-02-07T23:58:28.340" v="4455" actId="20577"/>
          <ac:spMkLst>
            <pc:docMk/>
            <pc:sldMk cId="642852813" sldId="363"/>
            <ac:spMk id="25" creationId="{2A30538D-67ED-A3A1-CFA1-39377D70B9B9}"/>
          </ac:spMkLst>
        </pc:spChg>
        <pc:spChg chg="mod">
          <ac:chgData name="Friday Iguodala Omosumwen (2409194)" userId="2e4ff503-f4ed-423e-afd6-8277ab386535" providerId="ADAL" clId="{902D5433-3299-40E5-A377-55A3F3B51569}" dt="2026-02-07T23:15:26.707" v="3459" actId="20577"/>
          <ac:spMkLst>
            <pc:docMk/>
            <pc:sldMk cId="642852813" sldId="363"/>
            <ac:spMk id="26" creationId="{19E1DBE5-167E-78C1-BCD0-8D2DCE9A4F68}"/>
          </ac:spMkLst>
        </pc:spChg>
        <pc:spChg chg="mod">
          <ac:chgData name="Friday Iguodala Omosumwen (2409194)" userId="2e4ff503-f4ed-423e-afd6-8277ab386535" providerId="ADAL" clId="{902D5433-3299-40E5-A377-55A3F3B51569}" dt="2026-02-07T23:13:57.754" v="3425" actId="20577"/>
          <ac:spMkLst>
            <pc:docMk/>
            <pc:sldMk cId="642852813" sldId="363"/>
            <ac:spMk id="27" creationId="{BDD08689-6B7D-0F8F-480D-F4AAD7FE2D5B}"/>
          </ac:spMkLst>
        </pc:spChg>
        <pc:spChg chg="mod">
          <ac:chgData name="Friday Iguodala Omosumwen (2409194)" userId="2e4ff503-f4ed-423e-afd6-8277ab386535" providerId="ADAL" clId="{902D5433-3299-40E5-A377-55A3F3B51569}" dt="2026-02-07T22:49:13.814" v="3101" actId="20577"/>
          <ac:spMkLst>
            <pc:docMk/>
            <pc:sldMk cId="642852813" sldId="363"/>
            <ac:spMk id="28" creationId="{44AB04F4-8499-0CBD-C2DD-C750D2568FD9}"/>
          </ac:spMkLst>
        </pc:spChg>
        <pc:spChg chg="mod">
          <ac:chgData name="Friday Iguodala Omosumwen (2409194)" userId="2e4ff503-f4ed-423e-afd6-8277ab386535" providerId="ADAL" clId="{902D5433-3299-40E5-A377-55A3F3B51569}" dt="2026-02-07T22:46:59.260" v="3073" actId="20577"/>
          <ac:spMkLst>
            <pc:docMk/>
            <pc:sldMk cId="642852813" sldId="363"/>
            <ac:spMk id="29" creationId="{327A92EC-E2CD-E0BC-131F-C601B5DE7C4F}"/>
          </ac:spMkLst>
        </pc:spChg>
        <pc:spChg chg="mod">
          <ac:chgData name="Friday Iguodala Omosumwen (2409194)" userId="2e4ff503-f4ed-423e-afd6-8277ab386535" providerId="ADAL" clId="{902D5433-3299-40E5-A377-55A3F3B51569}" dt="2026-02-07T23:05:31.712" v="3325" actId="20577"/>
          <ac:spMkLst>
            <pc:docMk/>
            <pc:sldMk cId="642852813" sldId="363"/>
            <ac:spMk id="30" creationId="{93894965-CBAF-C3E0-3A1E-98F25A8DA3BD}"/>
          </ac:spMkLst>
        </pc:spChg>
        <pc:spChg chg="mod">
          <ac:chgData name="Friday Iguodala Omosumwen (2409194)" userId="2e4ff503-f4ed-423e-afd6-8277ab386535" providerId="ADAL" clId="{902D5433-3299-40E5-A377-55A3F3B51569}" dt="2026-02-07T22:36:57.686" v="2922" actId="20577"/>
          <ac:spMkLst>
            <pc:docMk/>
            <pc:sldMk cId="642852813" sldId="363"/>
            <ac:spMk id="31" creationId="{D3B994F6-BB20-88F1-925A-272C4C1BB063}"/>
          </ac:spMkLst>
        </pc:spChg>
        <pc:spChg chg="mod">
          <ac:chgData name="Friday Iguodala Omosumwen (2409194)" userId="2e4ff503-f4ed-423e-afd6-8277ab386535" providerId="ADAL" clId="{902D5433-3299-40E5-A377-55A3F3B51569}" dt="2026-02-07T23:04:01.589" v="3285" actId="20577"/>
          <ac:spMkLst>
            <pc:docMk/>
            <pc:sldMk cId="642852813" sldId="363"/>
            <ac:spMk id="32" creationId="{5DB6A20C-CFF4-B26B-E98B-7BE2AD6107BC}"/>
          </ac:spMkLst>
        </pc:spChg>
        <pc:spChg chg="mod">
          <ac:chgData name="Friday Iguodala Omosumwen (2409194)" userId="2e4ff503-f4ed-423e-afd6-8277ab386535" providerId="ADAL" clId="{902D5433-3299-40E5-A377-55A3F3B51569}" dt="2026-02-07T23:11:34.161" v="3370" actId="20577"/>
          <ac:spMkLst>
            <pc:docMk/>
            <pc:sldMk cId="642852813" sldId="363"/>
            <ac:spMk id="35" creationId="{25280725-B1FF-C78B-7A5D-9000F381FF02}"/>
          </ac:spMkLst>
        </pc:spChg>
        <pc:spChg chg="mod">
          <ac:chgData name="Friday Iguodala Omosumwen (2409194)" userId="2e4ff503-f4ed-423e-afd6-8277ab386535" providerId="ADAL" clId="{902D5433-3299-40E5-A377-55A3F3B51569}" dt="2026-02-07T23:10:11.760" v="3350" actId="20577"/>
          <ac:spMkLst>
            <pc:docMk/>
            <pc:sldMk cId="642852813" sldId="363"/>
            <ac:spMk id="37" creationId="{B1E4133F-2751-3952-C07B-9EBB9CE035BD}"/>
          </ac:spMkLst>
        </pc:spChg>
        <pc:spChg chg="mod">
          <ac:chgData name="Friday Iguodala Omosumwen (2409194)" userId="2e4ff503-f4ed-423e-afd6-8277ab386535" providerId="ADAL" clId="{902D5433-3299-40E5-A377-55A3F3B51569}" dt="2026-02-07T22:41:18.684" v="2971" actId="20577"/>
          <ac:spMkLst>
            <pc:docMk/>
            <pc:sldMk cId="642852813" sldId="363"/>
            <ac:spMk id="39" creationId="{D9B946EB-160F-14E8-6E65-A3ACFE53BA8E}"/>
          </ac:spMkLst>
        </pc:spChg>
        <pc:spChg chg="mod">
          <ac:chgData name="Friday Iguodala Omosumwen (2409194)" userId="2e4ff503-f4ed-423e-afd6-8277ab386535" providerId="ADAL" clId="{902D5433-3299-40E5-A377-55A3F3B51569}" dt="2026-02-07T22:44:45.075" v="3026" actId="20577"/>
          <ac:spMkLst>
            <pc:docMk/>
            <pc:sldMk cId="642852813" sldId="363"/>
            <ac:spMk id="40" creationId="{1A129B97-8AB0-A07D-27D5-16E805A4DFB6}"/>
          </ac:spMkLst>
        </pc:spChg>
      </pc:sldChg>
    </pc:docChg>
  </pc:docChgLst>
  <pc:docChgLst>
    <pc:chgData name="Friday Iguodala Omosumwen (2409194)" userId="S::2409194@student.uwtsd.ac.uk::2e4ff503-f4ed-423e-afd6-8277ab386535" providerId="AD" clId="Web-{4D89BA2D-2E90-24ED-FF9D-4E43AEFA19ED}"/>
    <pc:docChg chg="modSld">
      <pc:chgData name="Friday Iguodala Omosumwen (2409194)" userId="S::2409194@student.uwtsd.ac.uk::2e4ff503-f4ed-423e-afd6-8277ab386535" providerId="AD" clId="Web-{4D89BA2D-2E90-24ED-FF9D-4E43AEFA19ED}" dt="2026-02-13T10:51:23.078" v="119" actId="20577"/>
      <pc:docMkLst>
        <pc:docMk/>
      </pc:docMkLst>
      <pc:sldChg chg="addSp delSp modSp">
        <pc:chgData name="Friday Iguodala Omosumwen (2409194)" userId="S::2409194@student.uwtsd.ac.uk::2e4ff503-f4ed-423e-afd6-8277ab386535" providerId="AD" clId="Web-{4D89BA2D-2E90-24ED-FF9D-4E43AEFA19ED}" dt="2026-02-13T10:46:13.149" v="40"/>
        <pc:sldMkLst>
          <pc:docMk/>
          <pc:sldMk cId="764605052" sldId="261"/>
        </pc:sldMkLst>
        <pc:spChg chg="mod">
          <ac:chgData name="Friday Iguodala Omosumwen (2409194)" userId="S::2409194@student.uwtsd.ac.uk::2e4ff503-f4ed-423e-afd6-8277ab386535" providerId="AD" clId="Web-{4D89BA2D-2E90-24ED-FF9D-4E43AEFA19ED}" dt="2026-02-13T10:43:45.267" v="9"/>
          <ac:spMkLst>
            <pc:docMk/>
            <pc:sldMk cId="764605052" sldId="261"/>
            <ac:spMk id="2" creationId="{68A8AF1C-86E0-7043-44A2-DA950ED42D52}"/>
          </ac:spMkLst>
        </pc:spChg>
        <pc:spChg chg="del mod">
          <ac:chgData name="Friday Iguodala Omosumwen (2409194)" userId="S::2409194@student.uwtsd.ac.uk::2e4ff503-f4ed-423e-afd6-8277ab386535" providerId="AD" clId="Web-{4D89BA2D-2E90-24ED-FF9D-4E43AEFA19ED}" dt="2026-02-13T10:44:52.927" v="18"/>
          <ac:spMkLst>
            <pc:docMk/>
            <pc:sldMk cId="764605052" sldId="261"/>
            <ac:spMk id="3" creationId="{E04C29E1-0FF6-7114-4118-5B68E71110F6}"/>
          </ac:spMkLst>
        </pc:spChg>
        <pc:spChg chg="add del mod">
          <ac:chgData name="Friday Iguodala Omosumwen (2409194)" userId="S::2409194@student.uwtsd.ac.uk::2e4ff503-f4ed-423e-afd6-8277ab386535" providerId="AD" clId="Web-{4D89BA2D-2E90-24ED-FF9D-4E43AEFA19ED}" dt="2026-02-13T10:45:27.334" v="22"/>
          <ac:spMkLst>
            <pc:docMk/>
            <pc:sldMk cId="764605052" sldId="261"/>
            <ac:spMk id="5" creationId="{4BA3B524-3750-C767-7863-738D8B1EAF88}"/>
          </ac:spMkLst>
        </pc:spChg>
        <pc:graphicFrameChg chg="mod modGraphic">
          <ac:chgData name="Friday Iguodala Omosumwen (2409194)" userId="S::2409194@student.uwtsd.ac.uk::2e4ff503-f4ed-423e-afd6-8277ab386535" providerId="AD" clId="Web-{4D89BA2D-2E90-24ED-FF9D-4E43AEFA19ED}" dt="2026-02-13T10:46:13.149" v="40"/>
          <ac:graphicFrameMkLst>
            <pc:docMk/>
            <pc:sldMk cId="764605052" sldId="261"/>
            <ac:graphicFrameMk id="7" creationId="{108D2D3F-BBD3-F859-AF29-5BEF174F1637}"/>
          </ac:graphicFrameMkLst>
        </pc:graphicFrameChg>
      </pc:sldChg>
      <pc:sldChg chg="modSp">
        <pc:chgData name="Friday Iguodala Omosumwen (2409194)" userId="S::2409194@student.uwtsd.ac.uk::2e4ff503-f4ed-423e-afd6-8277ab386535" providerId="AD" clId="Web-{4D89BA2D-2E90-24ED-FF9D-4E43AEFA19ED}" dt="2026-02-13T10:51:23.078" v="119" actId="20577"/>
        <pc:sldMkLst>
          <pc:docMk/>
          <pc:sldMk cId="2451324015" sldId="263"/>
        </pc:sldMkLst>
        <pc:spChg chg="mod">
          <ac:chgData name="Friday Iguodala Omosumwen (2409194)" userId="S::2409194@student.uwtsd.ac.uk::2e4ff503-f4ed-423e-afd6-8277ab386535" providerId="AD" clId="Web-{4D89BA2D-2E90-24ED-FF9D-4E43AEFA19ED}" dt="2026-02-13T10:51:23.078" v="119" actId="20577"/>
          <ac:spMkLst>
            <pc:docMk/>
            <pc:sldMk cId="2451324015" sldId="263"/>
            <ac:spMk id="3" creationId="{E04C29E1-0FF6-7114-4118-5B68E71110F6}"/>
          </ac:spMkLst>
        </pc:spChg>
      </pc:sldChg>
      <pc:sldChg chg="modSp">
        <pc:chgData name="Friday Iguodala Omosumwen (2409194)" userId="S::2409194@student.uwtsd.ac.uk::2e4ff503-f4ed-423e-afd6-8277ab386535" providerId="AD" clId="Web-{4D89BA2D-2E90-24ED-FF9D-4E43AEFA19ED}" dt="2026-02-13T10:49:43.202" v="79" actId="20577"/>
        <pc:sldMkLst>
          <pc:docMk/>
          <pc:sldMk cId="1027608494" sldId="272"/>
        </pc:sldMkLst>
        <pc:spChg chg="mod">
          <ac:chgData name="Friday Iguodala Omosumwen (2409194)" userId="S::2409194@student.uwtsd.ac.uk::2e4ff503-f4ed-423e-afd6-8277ab386535" providerId="AD" clId="Web-{4D89BA2D-2E90-24ED-FF9D-4E43AEFA19ED}" dt="2026-02-13T10:47:21.089" v="43" actId="20577"/>
          <ac:spMkLst>
            <pc:docMk/>
            <pc:sldMk cId="1027608494" sldId="272"/>
            <ac:spMk id="2" creationId="{8A50C2D0-4F0F-32FA-368C-29CAACE5786E}"/>
          </ac:spMkLst>
        </pc:spChg>
        <pc:spChg chg="mod">
          <ac:chgData name="Friday Iguodala Omosumwen (2409194)" userId="S::2409194@student.uwtsd.ac.uk::2e4ff503-f4ed-423e-afd6-8277ab386535" providerId="AD" clId="Web-{4D89BA2D-2E90-24ED-FF9D-4E43AEFA19ED}" dt="2026-02-13T10:49:43.202" v="79" actId="20577"/>
          <ac:spMkLst>
            <pc:docMk/>
            <pc:sldMk cId="1027608494" sldId="272"/>
            <ac:spMk id="3" creationId="{E292113E-450D-CB08-601E-E45AB99509E7}"/>
          </ac:spMkLst>
        </pc:spChg>
      </pc:sldChg>
    </pc:docChg>
  </pc:docChgLst>
  <pc:docChgLst>
    <pc:chgData name="Friday Iguodala Omosumwen (2409194)" userId="S::2409194@student.uwtsd.ac.uk::2e4ff503-f4ed-423e-afd6-8277ab386535" providerId="AD" clId="Web-{D48D0CA6-58C8-1C7E-8E75-A9512E1FADC4}"/>
    <pc:docChg chg="modSld sldOrd">
      <pc:chgData name="Friday Iguodala Omosumwen (2409194)" userId="S::2409194@student.uwtsd.ac.uk::2e4ff503-f4ed-423e-afd6-8277ab386535" providerId="AD" clId="Web-{D48D0CA6-58C8-1C7E-8E75-A9512E1FADC4}" dt="2026-02-13T10:41:07.450" v="136"/>
      <pc:docMkLst>
        <pc:docMk/>
      </pc:docMkLst>
      <pc:sldChg chg="addSp delSp modSp ord">
        <pc:chgData name="Friday Iguodala Omosumwen (2409194)" userId="S::2409194@student.uwtsd.ac.uk::2e4ff503-f4ed-423e-afd6-8277ab386535" providerId="AD" clId="Web-{D48D0CA6-58C8-1C7E-8E75-A9512E1FADC4}" dt="2026-02-13T10:41:07.450" v="136"/>
        <pc:sldMkLst>
          <pc:docMk/>
          <pc:sldMk cId="642852813" sldId="363"/>
        </pc:sldMkLst>
        <pc:spChg chg="add del">
          <ac:chgData name="Friday Iguodala Omosumwen (2409194)" userId="S::2409194@student.uwtsd.ac.uk::2e4ff503-f4ed-423e-afd6-8277ab386535" providerId="AD" clId="Web-{D48D0CA6-58C8-1C7E-8E75-A9512E1FADC4}" dt="2026-02-13T10:34:06.697" v="1"/>
          <ac:spMkLst>
            <pc:docMk/>
            <pc:sldMk cId="642852813" sldId="363"/>
            <ac:spMk id="3" creationId="{05831679-4D33-1E8D-2A9C-9F38DD32C1E3}"/>
          </ac:spMkLst>
        </pc:spChg>
        <pc:spChg chg="add del">
          <ac:chgData name="Friday Iguodala Omosumwen (2409194)" userId="S::2409194@student.uwtsd.ac.uk::2e4ff503-f4ed-423e-afd6-8277ab386535" providerId="AD" clId="Web-{D48D0CA6-58C8-1C7E-8E75-A9512E1FADC4}" dt="2026-02-13T10:34:22.792" v="3"/>
          <ac:spMkLst>
            <pc:docMk/>
            <pc:sldMk cId="642852813" sldId="363"/>
            <ac:spMk id="5" creationId="{C1C529D6-B2FC-CDB6-9A72-EBE88F229375}"/>
          </ac:spMkLst>
        </pc:spChg>
        <pc:spChg chg="add del mod">
          <ac:chgData name="Friday Iguodala Omosumwen (2409194)" userId="S::2409194@student.uwtsd.ac.uk::2e4ff503-f4ed-423e-afd6-8277ab386535" providerId="AD" clId="Web-{D48D0CA6-58C8-1C7E-8E75-A9512E1FADC4}" dt="2026-02-13T10:34:57.122" v="6"/>
          <ac:spMkLst>
            <pc:docMk/>
            <pc:sldMk cId="642852813" sldId="363"/>
            <ac:spMk id="7" creationId="{12A90FF4-F4B1-FB0E-EF05-6A83A55AF3EA}"/>
          </ac:spMkLst>
        </pc:spChg>
        <pc:spChg chg="mod">
          <ac:chgData name="Friday Iguodala Omosumwen (2409194)" userId="S::2409194@student.uwtsd.ac.uk::2e4ff503-f4ed-423e-afd6-8277ab386535" providerId="AD" clId="Web-{D48D0CA6-58C8-1C7E-8E75-A9512E1FADC4}" dt="2026-02-13T10:37:40.663" v="32" actId="20577"/>
          <ac:spMkLst>
            <pc:docMk/>
            <pc:sldMk cId="642852813" sldId="363"/>
            <ac:spMk id="9" creationId="{61E62149-100D-392D-3127-3D301273C6F0}"/>
          </ac:spMkLst>
        </pc:spChg>
        <pc:spChg chg="add del mod">
          <ac:chgData name="Friday Iguodala Omosumwen (2409194)" userId="S::2409194@student.uwtsd.ac.uk::2e4ff503-f4ed-423e-afd6-8277ab386535" providerId="AD" clId="Web-{D48D0CA6-58C8-1C7E-8E75-A9512E1FADC4}" dt="2026-02-13T10:35:33.469" v="9"/>
          <ac:spMkLst>
            <pc:docMk/>
            <pc:sldMk cId="642852813" sldId="363"/>
            <ac:spMk id="10" creationId="{8148308D-7FD6-6FD4-77E0-4366E0B17C4B}"/>
          </ac:spMkLst>
        </pc:spChg>
        <pc:spChg chg="add del mod">
          <ac:chgData name="Friday Iguodala Omosumwen (2409194)" userId="S::2409194@student.uwtsd.ac.uk::2e4ff503-f4ed-423e-afd6-8277ab386535" providerId="AD" clId="Web-{D48D0CA6-58C8-1C7E-8E75-A9512E1FADC4}" dt="2026-02-13T10:36:02.752" v="13"/>
          <ac:spMkLst>
            <pc:docMk/>
            <pc:sldMk cId="642852813" sldId="363"/>
            <ac:spMk id="11" creationId="{AC5A12E7-848F-9023-89C6-731EB1E2CB28}"/>
          </ac:spMkLst>
        </pc:spChg>
        <pc:spChg chg="add del">
          <ac:chgData name="Friday Iguodala Omosumwen (2409194)" userId="S::2409194@student.uwtsd.ac.uk::2e4ff503-f4ed-423e-afd6-8277ab386535" providerId="AD" clId="Web-{D48D0CA6-58C8-1C7E-8E75-A9512E1FADC4}" dt="2026-02-13T10:36:23.643" v="15"/>
          <ac:spMkLst>
            <pc:docMk/>
            <pc:sldMk cId="642852813" sldId="363"/>
            <ac:spMk id="14" creationId="{F47AFD73-AE19-4B0F-B38D-313A43332E7A}"/>
          </ac:spMkLst>
        </pc:spChg>
        <pc:spChg chg="add mod">
          <ac:chgData name="Friday Iguodala Omosumwen (2409194)" userId="S::2409194@student.uwtsd.ac.uk::2e4ff503-f4ed-423e-afd6-8277ab386535" providerId="AD" clId="Web-{D48D0CA6-58C8-1C7E-8E75-A9512E1FADC4}" dt="2026-02-13T10:40:37.746" v="135" actId="20577"/>
          <ac:spMkLst>
            <pc:docMk/>
            <pc:sldMk cId="642852813" sldId="363"/>
            <ac:spMk id="17" creationId="{9E224973-F292-5C9A-47E3-5B92C3376C9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07/02/2026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154984"/>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Friday Iguodala Omosumwen</a:t>
            </a:r>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2409194</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Deji </a:t>
            </a:r>
            <a:r>
              <a:rPr lang="en-GB" sz="3200" b="1" dirty="0" err="1">
                <a:latin typeface="Arial" panose="020B0604020202020204" pitchFamily="34" charset="0"/>
                <a:cs typeface="Arial" panose="020B0604020202020204" pitchFamily="34" charset="0"/>
              </a:rPr>
              <a:t>Olagboye</a:t>
            </a:r>
            <a:r>
              <a:rPr lang="en-GB" sz="3200" b="1" dirty="0">
                <a:latin typeface="Arial" panose="020B0604020202020204" pitchFamily="34" charset="0"/>
                <a:cs typeface="Arial" panose="020B0604020202020204" pitchFamily="34" charset="0"/>
              </a:rPr>
              <a:t>  </a:t>
            </a:r>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a:bodyPr>
          <a:lstStyle/>
          <a:p>
            <a:r>
              <a:rPr lang="en-GB" sz="3200" b="1" u="sng" dirty="0">
                <a:latin typeface="Arial" panose="020B0604020202020204" pitchFamily="34" charset="0"/>
                <a:cs typeface="Arial" panose="020B0604020202020204" pitchFamily="34" charset="0"/>
              </a:rPr>
              <a:t>Green Haven Florist Overview  presentation </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161751"/>
            <a:ext cx="11102197" cy="5451893"/>
          </a:xfrm>
        </p:spPr>
        <p:txBody>
          <a:bodyPr>
            <a:normAutofit/>
          </a:bodyPr>
          <a:lstStyle/>
          <a:p>
            <a:pPr marL="0" indent="0">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Good morning/afternoon. My name is Friday Iguodala Omosumwen</a:t>
            </a: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 my presentation, I will be providing Green Havan Florists </a:t>
            </a:r>
          </a:p>
          <a:p>
            <a:pPr marL="457200" lvl="1" indent="0">
              <a:lnSpc>
                <a:spcPct val="120000"/>
              </a:lnSpc>
              <a:buNone/>
            </a:pP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506083" y="473571"/>
            <a:ext cx="11179834" cy="498435"/>
          </a:xfrm>
        </p:spPr>
        <p:txBody>
          <a:bodyPr>
            <a:normAutofit fontScale="90000"/>
          </a:bodyPr>
          <a:lstStyle/>
          <a:p>
            <a:pPr algn="ctr"/>
            <a:r>
              <a:rPr lang="en-GB" sz="3200" b="1">
                <a:latin typeface="Arial"/>
                <a:cs typeface="Arial"/>
              </a:rPr>
              <a:t>The overview of Green Havan Florists.</a:t>
            </a:r>
            <a:endParaRPr lang="en-GB" sz="3200">
              <a:latin typeface="Arial"/>
              <a:ea typeface="Calibri Light" panose="020F0302020204030204"/>
              <a:cs typeface="Arial"/>
            </a:endParaRPr>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553169"/>
            <a:ext cx="10515600" cy="4449686"/>
          </a:xfrm>
        </p:spPr>
        <p:txBody>
          <a:bodyPr vert="horz" lIns="91440" tIns="45720" rIns="91440" bIns="45720" rtlCol="0" anchor="t">
            <a:noAutofit/>
          </a:bodyPr>
          <a:lstStyle/>
          <a:p>
            <a:pPr marL="0" indent="0" algn="just">
              <a:buNone/>
            </a:pPr>
            <a:endParaRPr lang="en-GB" sz="2000" dirty="0">
              <a:latin typeface="Arial" panose="020B0604020202020204" pitchFamily="34" charset="0"/>
              <a:cs typeface="Arial" panose="020B0604020202020204" pitchFamily="34" charset="0"/>
            </a:endParaRPr>
          </a:p>
          <a:p>
            <a:pPr marL="0" indent="0" algn="just">
              <a:buNone/>
            </a:pPr>
            <a:r>
              <a:rPr lang="en-GB" sz="2000" b="1" dirty="0">
                <a:latin typeface="Arial"/>
                <a:cs typeface="Arial"/>
              </a:rPr>
              <a:t>Green Haven Florists</a:t>
            </a:r>
            <a:r>
              <a:rPr lang="en-GB" sz="2000" dirty="0">
                <a:latin typeface="Arial"/>
                <a:cs typeface="Arial"/>
              </a:rPr>
              <a:t> is a small, independent flower shop in Norwich run by partners Liam and Priya Patel. Since opening in 2016, it built a strong reputation for bespoke floral arrangements, eco‑friendly packaging, and a warm, community‑focused service. The shop serves a mix of walk‑in customers, wedding clients, and local businesses, and its sustainable ethos has always been a key selling point. </a:t>
            </a:r>
          </a:p>
          <a:p>
            <a:pPr marL="0" indent="0" algn="just">
              <a:buNone/>
            </a:pPr>
            <a:endParaRPr lang="en-GB" sz="2000" dirty="0">
              <a:latin typeface="Arial"/>
              <a:cs typeface="Arial"/>
            </a:endParaRPr>
          </a:p>
          <a:p>
            <a:pPr marL="0" indent="0" algn="just">
              <a:buNone/>
            </a:pPr>
            <a:r>
              <a:rPr lang="en-GB" sz="2000" dirty="0">
                <a:latin typeface="Arial"/>
                <a:cs typeface="Arial"/>
              </a:rPr>
              <a:t>Recently, however, the business has faced falling foot traffic, rising costs, and growing competition from online florists, creating significant pressure to modernise and rethink its approach in a rapidly changing retail environment.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r>
              <a:rPr lang="en-GB" sz="3200" b="1" u="sng" dirty="0">
                <a:latin typeface="Arial" panose="020B0604020202020204" pitchFamily="34" charset="0"/>
                <a:cs typeface="Arial" panose="020B0604020202020204" pitchFamily="34" charset="0"/>
              </a:rPr>
              <a:t>The majors  problems of Green Haven florists</a:t>
            </a:r>
            <a:endParaRPr lang="en-GB" sz="3200" u="sng"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a:normAutofit fontScale="77500" lnSpcReduction="20000"/>
          </a:bodyPr>
          <a:lstStyle/>
          <a:p>
            <a:pPr marL="0" indent="0">
              <a:lnSpc>
                <a:spcPct val="120000"/>
              </a:lnSpc>
              <a:buNone/>
            </a:pPr>
            <a:r>
              <a:rPr lang="en-GB" dirty="0">
                <a:latin typeface="Arial" panose="020B0604020202020204" pitchFamily="34" charset="0"/>
                <a:cs typeface="Arial" panose="020B0604020202020204" pitchFamily="34" charset="0"/>
              </a:rPr>
              <a:t>Green Haven Florists has experienced a 30% decline in in‑store sales over the past 12 months. Several interconnected issues contribute to this downturn.</a:t>
            </a:r>
          </a:p>
          <a:p>
            <a:pPr marL="0" indent="0">
              <a:lnSpc>
                <a:spcPct val="120000"/>
              </a:lnSpc>
              <a:buNone/>
            </a:pPr>
            <a:r>
              <a:rPr lang="en-GB" dirty="0">
                <a:latin typeface="Arial" panose="020B0604020202020204" pitchFamily="34" charset="0"/>
                <a:cs typeface="Arial" panose="020B0604020202020204" pitchFamily="34" charset="0"/>
              </a:rPr>
              <a:t>Foot traffic has reduced significantly due to the decline of the local high street and increased consumer preference for online shopping. Competitors both a boutique florist with strong social media presence and a national chain offering low prices are drawing customers away.</a:t>
            </a:r>
          </a:p>
          <a:p>
            <a:pPr marL="0" indent="0">
              <a:lnSpc>
                <a:spcPct val="120000"/>
              </a:lnSpc>
              <a:buNone/>
            </a:pPr>
            <a:r>
              <a:rPr lang="en-GB" dirty="0">
                <a:latin typeface="Arial" panose="020B0604020202020204" pitchFamily="34" charset="0"/>
                <a:cs typeface="Arial" panose="020B0604020202020204" pitchFamily="34" charset="0"/>
              </a:rPr>
              <a:t>Operational costs have risen sharply, particularly for imported flowers and sustainable packaging. While these align with the shop’s values, they reduce profit margins. Customer feedback also highlights weaknesses in the shop’s digital presence, including an outdated website and limited delivery options.</a:t>
            </a:r>
          </a:p>
          <a:p>
            <a:pPr marL="0" indent="0">
              <a:lnSpc>
                <a:spcPct val="120000"/>
              </a:lnSpc>
              <a:buNone/>
            </a:pPr>
            <a:r>
              <a:rPr lang="en-GB" dirty="0">
                <a:latin typeface="Arial" panose="020B0604020202020204" pitchFamily="34" charset="0"/>
                <a:cs typeface="Arial" panose="020B0604020202020204" pitchFamily="34" charset="0"/>
              </a:rPr>
              <a:t>Internally, Liam and Priya lack the time and digital marketing expertise needed to compete effectively in a modern retail environment. These issues reflect both operational pressures and strategic gaps.</a:t>
            </a:r>
          </a:p>
          <a:p>
            <a:pPr marL="0" indent="0">
              <a:lnSpc>
                <a:spcPct val="120000"/>
              </a:lnSpc>
              <a:buNone/>
            </a:pPr>
            <a:endParaRPr lang="en-GB" dirty="0">
              <a:latin typeface="Arial" panose="020B0604020202020204" pitchFamily="34" charset="0"/>
              <a:cs typeface="Arial" panose="020B0604020202020204" pitchFamily="34" charset="0"/>
            </a:endParaRPr>
          </a:p>
          <a:p>
            <a:pPr marL="1371600" lvl="3" indent="0">
              <a:buNone/>
            </a:pPr>
            <a:endParaRPr lang="en-GB" sz="2600" dirty="0">
              <a:latin typeface="Arial" panose="020B0604020202020204" pitchFamily="34" charset="0"/>
              <a:cs typeface="Arial" panose="020B0604020202020204" pitchFamily="34" charset="0"/>
            </a:endParaRPr>
          </a:p>
          <a:p>
            <a:pPr marL="1371600" lvl="3" indent="0">
              <a:buNone/>
            </a:pPr>
            <a:endParaRPr lang="en-GB" sz="2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2182463025"/>
              </p:ext>
            </p:extLst>
          </p:nvPr>
        </p:nvGraphicFramePr>
        <p:xfrm>
          <a:off x="443646" y="913215"/>
          <a:ext cx="11139268" cy="5555844"/>
        </p:xfrm>
        <a:graphic>
          <a:graphicData uri="http://schemas.openxmlformats.org/drawingml/2006/table">
            <a:tbl>
              <a:tblPr firstRow="1" bandRow="1">
                <a:tableStyleId>{93296810-A885-4BE3-A3E7-6D5BEEA58F35}</a:tableStyleId>
              </a:tblPr>
              <a:tblGrid>
                <a:gridCol w="1227311">
                  <a:extLst>
                    <a:ext uri="{9D8B030D-6E8A-4147-A177-3AD203B41FA5}">
                      <a16:colId xmlns:a16="http://schemas.microsoft.com/office/drawing/2014/main" val="516700139"/>
                    </a:ext>
                  </a:extLst>
                </a:gridCol>
                <a:gridCol w="1349829">
                  <a:extLst>
                    <a:ext uri="{9D8B030D-6E8A-4147-A177-3AD203B41FA5}">
                      <a16:colId xmlns:a16="http://schemas.microsoft.com/office/drawing/2014/main" val="1482979515"/>
                    </a:ext>
                  </a:extLst>
                </a:gridCol>
                <a:gridCol w="1415143">
                  <a:extLst>
                    <a:ext uri="{9D8B030D-6E8A-4147-A177-3AD203B41FA5}">
                      <a16:colId xmlns:a16="http://schemas.microsoft.com/office/drawing/2014/main" val="1537974666"/>
                    </a:ext>
                  </a:extLst>
                </a:gridCol>
                <a:gridCol w="1465075">
                  <a:extLst>
                    <a:ext uri="{9D8B030D-6E8A-4147-A177-3AD203B41FA5}">
                      <a16:colId xmlns:a16="http://schemas.microsoft.com/office/drawing/2014/main" val="2616223528"/>
                    </a:ext>
                  </a:extLst>
                </a:gridCol>
                <a:gridCol w="1773425">
                  <a:extLst>
                    <a:ext uri="{9D8B030D-6E8A-4147-A177-3AD203B41FA5}">
                      <a16:colId xmlns:a16="http://schemas.microsoft.com/office/drawing/2014/main" val="3425015451"/>
                    </a:ext>
                  </a:extLst>
                </a:gridCol>
                <a:gridCol w="1975757">
                  <a:extLst>
                    <a:ext uri="{9D8B030D-6E8A-4147-A177-3AD203B41FA5}">
                      <a16:colId xmlns:a16="http://schemas.microsoft.com/office/drawing/2014/main" val="1430925739"/>
                    </a:ext>
                  </a:extLst>
                </a:gridCol>
                <a:gridCol w="1932728">
                  <a:extLst>
                    <a:ext uri="{9D8B030D-6E8A-4147-A177-3AD203B41FA5}">
                      <a16:colId xmlns:a16="http://schemas.microsoft.com/office/drawing/2014/main" val="283900714"/>
                    </a:ext>
                  </a:extLst>
                </a:gridCol>
              </a:tblGrid>
              <a:tr h="389467">
                <a:tc gridSpan="7">
                  <a:txBody>
                    <a:bodyPr/>
                    <a:lstStyle/>
                    <a:p>
                      <a:pPr algn="ctr"/>
                      <a:endParaRPr lang="en-GB" sz="800" dirty="0">
                        <a:solidFill>
                          <a:schemeClr val="tx1"/>
                        </a:solidFill>
                      </a:endParaRP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685817">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120661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30% decline in in‑store sales.</a:t>
                      </a:r>
                    </a:p>
                    <a:p>
                      <a:endParaRPr lang="en-GB" dirty="0"/>
                    </a:p>
                  </a:txBody>
                  <a:tcPr>
                    <a:solidFill>
                      <a:srgbClr val="FF0000"/>
                    </a:solidFill>
                  </a:tcPr>
                </a:tc>
                <a:tc>
                  <a:txBody>
                    <a:bodyPr/>
                    <a:lstStyle/>
                    <a:p>
                      <a:r>
                        <a:rPr lang="en-GB" dirty="0"/>
                        <a:t>The physical shop on a declining </a:t>
                      </a:r>
                    </a:p>
                  </a:txBody>
                  <a:tcPr>
                    <a:solidFill>
                      <a:srgbClr val="FFC000"/>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Issues have intensified over the past 12 months.</a:t>
                      </a:r>
                    </a:p>
                  </a:txBody>
                  <a:tcPr>
                    <a:solidFill>
                      <a:srgbClr val="FFFF00"/>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Owners Liam and Priya.</a:t>
                      </a:r>
                    </a:p>
                    <a:p>
                      <a:endParaRPr lang="en-GB" dirty="0"/>
                    </a:p>
                  </a:txBody>
                  <a:tcPr>
                    <a:solidFill>
                      <a:srgbClr val="92D050"/>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Shift to online shopping. </a:t>
                      </a:r>
                    </a:p>
                    <a:p>
                      <a:endParaRPr lang="en-GB" dirty="0"/>
                    </a:p>
                  </a:txBody>
                  <a:tcPr>
                    <a:solidFill>
                      <a:srgbClr val="00B0F0"/>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Customers choosing online alternatives.</a:t>
                      </a:r>
                    </a:p>
                    <a:p>
                      <a:endParaRPr lang="en-GB" dirty="0"/>
                    </a:p>
                  </a:txBody>
                  <a:tcPr>
                    <a:solidFill>
                      <a:srgbClr val="0070C0"/>
                    </a:solidFill>
                  </a:tcPr>
                </a:tc>
                <a:tc>
                  <a:txBody>
                    <a:bodyPr/>
                    <a:lstStyle/>
                    <a:p>
                      <a:r>
                        <a:rPr lang="en-GB" dirty="0"/>
                        <a:t>30% sales decline.  </a:t>
                      </a:r>
                    </a:p>
                  </a:txBody>
                  <a:tcPr>
                    <a:solidFill>
                      <a:srgbClr val="7030A0"/>
                    </a:solidFill>
                  </a:tcPr>
                </a:tc>
                <a:extLst>
                  <a:ext uri="{0D108BD9-81ED-4DB2-BD59-A6C34878D82A}">
                    <a16:rowId xmlns:a16="http://schemas.microsoft.com/office/drawing/2014/main" val="2046650194"/>
                  </a:ext>
                </a:extLst>
              </a:tr>
              <a:tr h="309041">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dirty="0"/>
                        <a:t> </a:t>
                      </a:r>
                      <a:endParaRPr lang="en-GB"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800" dirty="0"/>
                        <a:t>  </a:t>
                      </a:r>
                      <a:r>
                        <a:rPr lang="en-GB" sz="1800" dirty="0">
                          <a:latin typeface="Arial"/>
                          <a:cs typeface="Arial"/>
                        </a:rPr>
                        <a:t>rising costs.</a:t>
                      </a:r>
                      <a:endParaRPr lang="en-GB" sz="1800" dirty="0"/>
                    </a:p>
                  </a:txBody>
                  <a:tcPr>
                    <a:solidFill>
                      <a:srgbClr val="FF0000"/>
                    </a:solidFill>
                  </a:tcPr>
                </a:tc>
                <a:tc>
                  <a:txBody>
                    <a:bodyPr/>
                    <a:lstStyle/>
                    <a:p>
                      <a:pPr marL="0" indent="0">
                        <a:buFont typeface="Arial" panose="020B0604020202020204" pitchFamily="34" charset="0"/>
                        <a:buNone/>
                      </a:pPr>
                      <a:r>
                        <a:rPr lang="en-GB" dirty="0"/>
                        <a:t>Norwich high street</a:t>
                      </a:r>
                    </a:p>
                  </a:txBody>
                  <a:tcPr>
                    <a:solidFill>
                      <a:srgbClr val="FFC000"/>
                    </a:solidFill>
                  </a:tcPr>
                </a:tc>
                <a:tc>
                  <a:txBody>
                    <a:bodyPr/>
                    <a:lstStyle/>
                    <a:p>
                      <a:pPr marL="0" indent="0">
                        <a:buFont typeface="Arial" panose="020B0604020202020204" pitchFamily="34" charset="0"/>
                        <a:buNone/>
                      </a:pPr>
                      <a:r>
                        <a:rPr lang="en-GB" dirty="0"/>
                        <a:t>12 months ago</a:t>
                      </a:r>
                    </a:p>
                  </a:txBody>
                  <a:tcPr>
                    <a:solidFill>
                      <a:srgbClr val="FFFF00"/>
                    </a:solidFill>
                  </a:tcPr>
                </a:tc>
                <a:tc>
                  <a:txBody>
                    <a:bodyPr/>
                    <a:lstStyle/>
                    <a:p>
                      <a:pPr marL="0" indent="0">
                        <a:buFont typeface="Arial" panose="020B0604020202020204" pitchFamily="34" charset="0"/>
                        <a:buNone/>
                      </a:pPr>
                      <a:r>
                        <a:rPr lang="en-GB" dirty="0"/>
                        <a:t>Walk-in customers.</a:t>
                      </a:r>
                    </a:p>
                  </a:txBody>
                  <a:tcPr>
                    <a:solidFill>
                      <a:srgbClr val="92D050"/>
                    </a:solidFill>
                  </a:tcPr>
                </a:tc>
                <a:tc>
                  <a:txBody>
                    <a:bodyPr/>
                    <a:lstStyle/>
                    <a:p>
                      <a:pPr marL="0" indent="0">
                        <a:buFont typeface="Arial" panose="020B0604020202020204" pitchFamily="34" charset="0"/>
                        <a:buNone/>
                      </a:pPr>
                      <a:r>
                        <a:rPr lang="en-GB" dirty="0">
                          <a:latin typeface="Arial" panose="020B0604020202020204" pitchFamily="34" charset="0"/>
                          <a:cs typeface="Arial" panose="020B0604020202020204" pitchFamily="34" charset="0"/>
                        </a:rPr>
                        <a:t>Competitors and strong social media presence. </a:t>
                      </a:r>
                      <a:endParaRPr lang="en-GB" dirty="0"/>
                    </a:p>
                  </a:txBody>
                  <a:tcPr>
                    <a:solidFill>
                      <a:srgbClr val="00B0F0"/>
                    </a:solidFill>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limited marketing; higher operating costs.</a:t>
                      </a:r>
                    </a:p>
                    <a:p>
                      <a:pPr marL="0" indent="0">
                        <a:buFont typeface="Arial" panose="020B0604020202020204" pitchFamily="34" charset="0"/>
                        <a:buNone/>
                      </a:pPr>
                      <a:endParaRPr lang="en-GB" dirty="0"/>
                    </a:p>
                  </a:txBody>
                  <a:tcPr>
                    <a:solidFill>
                      <a:srgbClr val="0070C0"/>
                    </a:solidFill>
                  </a:tcPr>
                </a:tc>
                <a:tc>
                  <a:txBody>
                    <a:bodyPr/>
                    <a:lstStyle/>
                    <a:p>
                      <a:pPr marL="0" indent="0">
                        <a:buFont typeface="Arial" panose="020B0604020202020204" pitchFamily="34" charset="0"/>
                        <a:buNone/>
                      </a:pPr>
                      <a:r>
                        <a:rPr lang="en-GB" dirty="0"/>
                        <a:t>Increased costs for imported flowers and sustainable materials.</a:t>
                      </a:r>
                    </a:p>
                  </a:txBody>
                  <a:tcPr>
                    <a:solidFill>
                      <a:srgbClr val="7030A0"/>
                    </a:solidFill>
                  </a:tcPr>
                </a:tc>
                <a:extLst>
                  <a:ext uri="{0D108BD9-81ED-4DB2-BD59-A6C34878D82A}">
                    <a16:rowId xmlns:a16="http://schemas.microsoft.com/office/drawing/2014/main" val="886584623"/>
                  </a:ext>
                </a:extLst>
              </a:tr>
              <a:tr h="309041">
                <a:tc>
                  <a:txBody>
                    <a:bodyPr/>
                    <a:lstStyle/>
                    <a:p>
                      <a:pPr marL="0" indent="0">
                        <a:buFont typeface="Arial" panose="020B0604020202020204" pitchFamily="34" charset="0"/>
                        <a:buNone/>
                      </a:pPr>
                      <a:r>
                        <a:rPr lang="en-GB" dirty="0"/>
                        <a:t>Foot traffic has reduced</a:t>
                      </a:r>
                    </a:p>
                  </a:txBody>
                  <a:tcPr>
                    <a:solidFill>
                      <a:srgbClr val="FF0000"/>
                    </a:solidFill>
                  </a:tcPr>
                </a:tc>
                <a:tc>
                  <a:txBody>
                    <a:bodyPr/>
                    <a:lstStyle/>
                    <a:p>
                      <a:pPr marL="0" indent="0">
                        <a:buFont typeface="Arial" panose="020B0604020202020204" pitchFamily="34" charset="0"/>
                        <a:buNone/>
                      </a:pPr>
                      <a:r>
                        <a:rPr lang="en-GB" dirty="0"/>
                        <a:t>United kingdom</a:t>
                      </a:r>
                    </a:p>
                  </a:txBody>
                  <a:tcPr>
                    <a:solidFill>
                      <a:srgbClr val="FFC000"/>
                    </a:solidFill>
                  </a:tcPr>
                </a:tc>
                <a:tc>
                  <a:txBody>
                    <a:bodyPr/>
                    <a:lstStyle/>
                    <a:p>
                      <a:pPr marL="0" indent="0">
                        <a:buFont typeface="Arial" panose="020B0604020202020204" pitchFamily="34" charset="0"/>
                        <a:buNone/>
                      </a:pPr>
                      <a:endParaRPr lang="en-GB" dirty="0"/>
                    </a:p>
                  </a:txBody>
                  <a:tcPr>
                    <a:solidFill>
                      <a:srgbClr val="FFFF00"/>
                    </a:solidFill>
                  </a:tcPr>
                </a:tc>
                <a:tc>
                  <a:txBody>
                    <a:bodyPr/>
                    <a:lstStyle/>
                    <a:p>
                      <a:pPr marL="0" indent="0">
                        <a:buFont typeface="Arial" panose="020B0604020202020204" pitchFamily="34" charset="0"/>
                        <a:buNone/>
                      </a:pPr>
                      <a:r>
                        <a:rPr lang="en-GB" dirty="0"/>
                        <a:t>Suppliers.</a:t>
                      </a:r>
                    </a:p>
                  </a:txBody>
                  <a:tcPr>
                    <a:solidFill>
                      <a:srgbClr val="92D050"/>
                    </a:solidFill>
                  </a:tcPr>
                </a:tc>
                <a:tc>
                  <a:txBody>
                    <a:bodyPr/>
                    <a:lstStyle/>
                    <a:p>
                      <a:pPr marL="0" indent="0">
                        <a:buFont typeface="Arial" panose="020B0604020202020204" pitchFamily="34" charset="0"/>
                        <a:buNone/>
                      </a:pPr>
                      <a:r>
                        <a:rPr lang="en-GB" dirty="0"/>
                        <a:t>Rising cost.</a:t>
                      </a:r>
                    </a:p>
                  </a:txBody>
                  <a:tcPr>
                    <a:solidFill>
                      <a:srgbClr val="00B0F0"/>
                    </a:solidFill>
                  </a:tcPr>
                </a:tc>
                <a:tc>
                  <a:txBody>
                    <a:bodyPr/>
                    <a:lstStyle/>
                    <a:p>
                      <a:pPr marL="0" indent="0">
                        <a:buFont typeface="Arial" panose="020B0604020202020204" pitchFamily="34" charset="0"/>
                        <a:buNone/>
                      </a:pPr>
                      <a:r>
                        <a:rPr lang="en-GB" dirty="0">
                          <a:latin typeface="Arial" panose="020B0604020202020204" pitchFamily="34" charset="0"/>
                          <a:cs typeface="Arial" panose="020B0604020202020204" pitchFamily="34" charset="0"/>
                        </a:rPr>
                        <a:t>Customer feedback.</a:t>
                      </a:r>
                      <a:endParaRPr lang="en-GB" dirty="0"/>
                    </a:p>
                  </a:txBody>
                  <a:tcPr>
                    <a:solidFill>
                      <a:srgbClr val="0070C0"/>
                    </a:solidFill>
                  </a:tcPr>
                </a:tc>
                <a:tc>
                  <a:txBody>
                    <a:bodyPr/>
                    <a:lstStyle/>
                    <a:p>
                      <a:pPr marL="0" indent="0">
                        <a:buFont typeface="Arial" panose="020B0604020202020204" pitchFamily="34" charset="0"/>
                        <a:buNone/>
                      </a:pPr>
                      <a:r>
                        <a:rPr lang="en-GB" dirty="0"/>
                        <a:t>increased costs for imported flowers</a:t>
                      </a:r>
                    </a:p>
                  </a:txBody>
                  <a:tcPr>
                    <a:solidFill>
                      <a:srgbClr val="7030A0"/>
                    </a:solidFill>
                  </a:tcPr>
                </a:tc>
                <a:extLst>
                  <a:ext uri="{0D108BD9-81ED-4DB2-BD59-A6C34878D82A}">
                    <a16:rowId xmlns:a16="http://schemas.microsoft.com/office/drawing/2014/main" val="3439326847"/>
                  </a:ext>
                </a:extLst>
              </a:tr>
              <a:tr h="309041">
                <a:tc>
                  <a:txBody>
                    <a:bodyPr/>
                    <a:lstStyle/>
                    <a:p>
                      <a:pPr marL="0" indent="0">
                        <a:buFont typeface="Arial" panose="020B0604020202020204" pitchFamily="34" charset="0"/>
                        <a:buNone/>
                      </a:pPr>
                      <a:r>
                        <a:rPr lang="en-GB" dirty="0">
                          <a:latin typeface="Arial" panose="020B0604020202020204" pitchFamily="34" charset="0"/>
                          <a:cs typeface="Arial" panose="020B0604020202020204" pitchFamily="34" charset="0"/>
                        </a:rPr>
                        <a:t> </a:t>
                      </a:r>
                      <a:r>
                        <a:rPr lang="en-GB" sz="1800" dirty="0">
                          <a:latin typeface="Arial"/>
                          <a:cs typeface="Arial"/>
                        </a:rPr>
                        <a:t>online competitions.</a:t>
                      </a:r>
                      <a:endParaRPr lang="en-GB" dirty="0"/>
                    </a:p>
                  </a:txBody>
                  <a:tcPr>
                    <a:solidFill>
                      <a:srgbClr val="FF0000"/>
                    </a:solidFill>
                  </a:tcPr>
                </a:tc>
                <a:tc>
                  <a:txBody>
                    <a:bodyPr/>
                    <a:lstStyle/>
                    <a:p>
                      <a:pPr marL="0" indent="0">
                        <a:buFont typeface="Arial" panose="020B0604020202020204" pitchFamily="34" charset="0"/>
                        <a:buNone/>
                      </a:pPr>
                      <a:r>
                        <a:rPr lang="en-GB" dirty="0"/>
                        <a:t>County of Norfolk.</a:t>
                      </a:r>
                    </a:p>
                  </a:txBody>
                  <a:tcPr>
                    <a:solidFill>
                      <a:srgbClr val="FFC000"/>
                    </a:solidFill>
                  </a:tcPr>
                </a:tc>
                <a:tc>
                  <a:txBody>
                    <a:bodyPr/>
                    <a:lstStyle/>
                    <a:p>
                      <a:pPr marL="285750" indent="-285750">
                        <a:buFont typeface="Arial" panose="020B0604020202020204" pitchFamily="34" charset="0"/>
                        <a:buChar char="•"/>
                      </a:pPr>
                      <a:r>
                        <a:rPr lang="en-GB" dirty="0"/>
                        <a:t>Details</a:t>
                      </a:r>
                    </a:p>
                  </a:txBody>
                  <a:tcPr>
                    <a:solidFill>
                      <a:srgbClr val="FFFF00"/>
                    </a:solidFill>
                  </a:tcPr>
                </a:tc>
                <a:tc>
                  <a:txBody>
                    <a:bodyPr/>
                    <a:lstStyle/>
                    <a:p>
                      <a:pPr marL="0" indent="0">
                        <a:buFont typeface="Arial" panose="020B0604020202020204" pitchFamily="34" charset="0"/>
                        <a:buNone/>
                      </a:pPr>
                      <a:r>
                        <a:rPr lang="en-GB" dirty="0"/>
                        <a:t> competitors.</a:t>
                      </a:r>
                    </a:p>
                  </a:txBody>
                  <a:tcPr>
                    <a:solidFill>
                      <a:srgbClr val="92D050"/>
                    </a:solidFill>
                  </a:tcPr>
                </a:tc>
                <a:tc>
                  <a:txBody>
                    <a:bodyPr/>
                    <a:lstStyle/>
                    <a:p>
                      <a:pPr marL="0" indent="0">
                        <a:buFont typeface="Arial" panose="020B0604020202020204" pitchFamily="34" charset="0"/>
                        <a:buNone/>
                      </a:pPr>
                      <a:r>
                        <a:rPr lang="en-GB" dirty="0">
                          <a:latin typeface="Arial" panose="020B0604020202020204" pitchFamily="34" charset="0"/>
                          <a:cs typeface="Arial" panose="020B0604020202020204" pitchFamily="34" charset="0"/>
                        </a:rPr>
                        <a:t>national chain offering low prices.</a:t>
                      </a:r>
                      <a:endParaRPr lang="en-GB" dirty="0"/>
                    </a:p>
                  </a:txBody>
                  <a:tcPr>
                    <a:solidFill>
                      <a:srgbClr val="00B0F0"/>
                    </a:solidFill>
                  </a:tcPr>
                </a:tc>
                <a:tc>
                  <a:txBody>
                    <a:bodyPr/>
                    <a:lstStyle/>
                    <a:p>
                      <a:pPr marL="285750" indent="-285750">
                        <a:buFont typeface="Arial" panose="020B0604020202020204" pitchFamily="34" charset="0"/>
                        <a:buChar char="•"/>
                      </a:pPr>
                      <a:r>
                        <a:rPr lang="en-GB" dirty="0"/>
                        <a:t>Details</a:t>
                      </a:r>
                    </a:p>
                  </a:txBody>
                  <a:tcPr>
                    <a:solidFill>
                      <a:srgbClr val="0070C0"/>
                    </a:solidFill>
                  </a:tcPr>
                </a:tc>
                <a:tc>
                  <a:txBody>
                    <a:bodyPr/>
                    <a:lstStyle/>
                    <a:p>
                      <a:pPr marL="0" indent="0">
                        <a:buFont typeface="Arial" panose="020B0604020202020204" pitchFamily="34" charset="0"/>
                        <a:buNone/>
                      </a:pPr>
                      <a:r>
                        <a:rPr lang="en-GB" dirty="0"/>
                        <a:t>Reduce profit</a:t>
                      </a:r>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461665"/>
          </a:xfrm>
          <a:prstGeom prst="rect">
            <a:avLst/>
          </a:prstGeom>
          <a:noFill/>
        </p:spPr>
        <p:txBody>
          <a:bodyPr wrap="square">
            <a:spAutoFit/>
          </a:bodyPr>
          <a:lstStyle/>
          <a:p>
            <a:r>
              <a:rPr lang="en-GB" sz="2400" b="1" u="sng" dirty="0">
                <a:latin typeface="Arial" panose="020B0604020202020204" pitchFamily="34" charset="0"/>
                <a:cs typeface="Arial" panose="020B0604020202020204" pitchFamily="34" charset="0"/>
              </a:rPr>
              <a:t>The 5W2H Model Identifying the Root Problem of Green Haven Florist </a:t>
            </a:r>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3200" b="1" u="sng" dirty="0">
                <a:latin typeface="Arial" panose="020B0604020202020204" pitchFamily="34" charset="0"/>
                <a:cs typeface="Arial" panose="020B0604020202020204" pitchFamily="34" charset="0"/>
              </a:rPr>
              <a:t> a critique of the PESTEL Framework </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p:txBody>
          <a:bodyPr>
            <a:normAutofit lnSpcReduction="10000"/>
          </a:bodyPr>
          <a:lstStyle/>
          <a:p>
            <a:pPr marL="0" indent="0">
              <a:lnSpc>
                <a:spcPct val="100000"/>
              </a:lnSpc>
              <a:buNone/>
            </a:pPr>
            <a:r>
              <a:rPr lang="en-GB" dirty="0">
                <a:latin typeface="Arial" panose="020B0604020202020204" pitchFamily="34" charset="0"/>
                <a:cs typeface="Arial" panose="020B0604020202020204" pitchFamily="34" charset="0"/>
              </a:rPr>
              <a:t>A PESTEL Framework is a strategic tool used to analyse the external macro‑environment affecting an organisation. It examines Political, Economic, Social, Technological, Environmental and Legal factors to help businesses understand the wider forces shaping their performance. It is used in planning, market analysis and decision‑making, particularly when organisations face change or uncertainty. The framework is valuable because it encourages structured thinking, reduces guesswork, and supports evidence‑based decisions, reflecting the analytical approaches promoted.</a:t>
            </a:r>
          </a:p>
          <a:p>
            <a:pPr marL="0" indent="0">
              <a:lnSpc>
                <a:spcPct val="100000"/>
              </a:lnSpc>
              <a:buNone/>
            </a:pPr>
            <a:endParaRPr lang="en-GB" dirty="0">
              <a:latin typeface="Arial" panose="020B0604020202020204" pitchFamily="34" charset="0"/>
              <a:cs typeface="Arial" panose="020B0604020202020204" pitchFamily="34" charset="0"/>
            </a:endParaRPr>
          </a:p>
          <a:p>
            <a:pPr marL="0" indent="0">
              <a:lnSpc>
                <a:spcPct val="100000"/>
              </a:lnSpc>
              <a:buNone/>
            </a:pPr>
            <a:endParaRPr lang="en-GB" dirty="0">
              <a:latin typeface="Arial" panose="020B0604020202020204" pitchFamily="34" charset="0"/>
              <a:cs typeface="Arial" panose="020B0604020202020204" pitchFamily="34" charset="0"/>
            </a:endParaRPr>
          </a:p>
          <a:p>
            <a:pPr marL="0" indent="0">
              <a:lnSpc>
                <a:spcPct val="100000"/>
              </a:lnSpc>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488643"/>
          </a:xfrm>
        </p:spPr>
        <p:txBody>
          <a:bodyPr>
            <a:normAutofit fontScale="90000"/>
          </a:bodyPr>
          <a:lstStyle/>
          <a:p>
            <a:pPr algn="ctr"/>
            <a:r>
              <a:rPr lang="en-GB" sz="3600" b="1">
                <a:latin typeface="Arial"/>
                <a:cs typeface="Arial"/>
              </a:rPr>
              <a:t>Pestel analysis of Green Haven Florist  </a:t>
            </a:r>
            <a:endParaRPr lang="en-GB" b="1">
              <a:latin typeface="Arial"/>
              <a:cs typeface="Arial"/>
            </a:endParaRPr>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3945630073"/>
              </p:ext>
            </p:extLst>
          </p:nvPr>
        </p:nvGraphicFramePr>
        <p:xfrm>
          <a:off x="560102" y="1211384"/>
          <a:ext cx="11112657" cy="5169776"/>
        </p:xfrm>
        <a:graphic>
          <a:graphicData uri="http://schemas.openxmlformats.org/drawingml/2006/table">
            <a:tbl>
              <a:tblPr firstRow="1" bandRow="1">
                <a:tableStyleId>{5C22544A-7EE6-4342-B048-85BDC9FD1C3A}</a:tableStyleId>
              </a:tblPr>
              <a:tblGrid>
                <a:gridCol w="1811710">
                  <a:extLst>
                    <a:ext uri="{9D8B030D-6E8A-4147-A177-3AD203B41FA5}">
                      <a16:colId xmlns:a16="http://schemas.microsoft.com/office/drawing/2014/main" val="1284065850"/>
                    </a:ext>
                  </a:extLst>
                </a:gridCol>
                <a:gridCol w="1902177">
                  <a:extLst>
                    <a:ext uri="{9D8B030D-6E8A-4147-A177-3AD203B41FA5}">
                      <a16:colId xmlns:a16="http://schemas.microsoft.com/office/drawing/2014/main" val="1858564028"/>
                    </a:ext>
                  </a:extLst>
                </a:gridCol>
                <a:gridCol w="1886972">
                  <a:extLst>
                    <a:ext uri="{9D8B030D-6E8A-4147-A177-3AD203B41FA5}">
                      <a16:colId xmlns:a16="http://schemas.microsoft.com/office/drawing/2014/main" val="1949424782"/>
                    </a:ext>
                  </a:extLst>
                </a:gridCol>
                <a:gridCol w="1890042">
                  <a:extLst>
                    <a:ext uri="{9D8B030D-6E8A-4147-A177-3AD203B41FA5}">
                      <a16:colId xmlns:a16="http://schemas.microsoft.com/office/drawing/2014/main" val="446382655"/>
                    </a:ext>
                  </a:extLst>
                </a:gridCol>
                <a:gridCol w="1563858">
                  <a:extLst>
                    <a:ext uri="{9D8B030D-6E8A-4147-A177-3AD203B41FA5}">
                      <a16:colId xmlns:a16="http://schemas.microsoft.com/office/drawing/2014/main" val="3644160467"/>
                    </a:ext>
                  </a:extLst>
                </a:gridCol>
                <a:gridCol w="2057898">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0" indent="0">
                        <a:buFont typeface="Wingdings" panose="05000000000000000000" pitchFamily="2" charset="2"/>
                        <a:buNone/>
                      </a:pPr>
                      <a:r>
                        <a:rPr lang="en-GB" sz="1400" b="1" dirty="0"/>
                        <a:t>Post‑Brexit import regulations increase the cost and complexity of sourcing flowers.</a:t>
                      </a:r>
                    </a:p>
                    <a:p>
                      <a:pPr marL="0" indent="0">
                        <a:buFont typeface="Wingdings" panose="05000000000000000000" pitchFamily="2" charset="2"/>
                        <a:buNone/>
                      </a:pPr>
                      <a:r>
                        <a:rPr lang="en-GB" sz="1400" b="1" dirty="0"/>
                        <a:t>• Environmental policies encourage sustainable practices, which Green Haven supports but at higher cost.</a:t>
                      </a:r>
                    </a:p>
                  </a:txBody>
                  <a:tcPr>
                    <a:pattFill prst="pct40">
                      <a:fgClr>
                        <a:srgbClr val="FF0000"/>
                      </a:fgClr>
                      <a:bgClr>
                        <a:schemeClr val="bg1"/>
                      </a:bgClr>
                    </a:pattFill>
                  </a:tcPr>
                </a:tc>
                <a:tc>
                  <a:txBody>
                    <a:bodyPr/>
                    <a:lstStyle/>
                    <a:p>
                      <a:pPr marL="0" indent="0">
                        <a:buFont typeface="Wingdings" panose="05000000000000000000" pitchFamily="2" charset="2"/>
                        <a:buNone/>
                      </a:pPr>
                      <a:endParaRPr lang="en-GB" sz="1400" b="1" dirty="0"/>
                    </a:p>
                    <a:p>
                      <a:pPr marL="0" indent="0">
                        <a:buFont typeface="Wingdings" panose="05000000000000000000" pitchFamily="2" charset="2"/>
                        <a:buNone/>
                      </a:pPr>
                      <a:r>
                        <a:rPr lang="en-GB" sz="1400" b="1" dirty="0"/>
                        <a:t>• Inflation and supply‑chain disruptions have increased flower prices.</a:t>
                      </a:r>
                    </a:p>
                    <a:p>
                      <a:pPr marL="0" indent="0">
                        <a:buFont typeface="Wingdings" panose="05000000000000000000" pitchFamily="2" charset="2"/>
                        <a:buNone/>
                      </a:pPr>
                      <a:r>
                        <a:rPr lang="en-GB" sz="1400" b="1" dirty="0"/>
                        <a:t>• Declining high‑street activity reduces walk‑in sales.</a:t>
                      </a:r>
                    </a:p>
                    <a:p>
                      <a:pPr marL="0" indent="0">
                        <a:buFont typeface="Wingdings" panose="05000000000000000000" pitchFamily="2" charset="2"/>
                        <a:buNone/>
                      </a:pPr>
                      <a:r>
                        <a:rPr lang="en-GB" sz="1400" b="1" dirty="0"/>
                        <a:t>• Consumers are more price sensitive, favouring cheaper online competitors.</a:t>
                      </a:r>
                    </a:p>
                    <a:p>
                      <a:endParaRPr lang="en-GB" sz="1400" b="1" dirty="0"/>
                    </a:p>
                  </a:txBody>
                  <a:tcPr>
                    <a:pattFill prst="pct40">
                      <a:fgClr>
                        <a:srgbClr val="FFC000"/>
                      </a:fgClr>
                      <a:bgClr>
                        <a:schemeClr val="bg1"/>
                      </a:bgClr>
                    </a:pattFill>
                  </a:tcPr>
                </a:tc>
                <a:tc>
                  <a:txBody>
                    <a:bodyPr/>
                    <a:lstStyle/>
                    <a:p>
                      <a:pPr marL="0" indent="0">
                        <a:buFont typeface="Wingdings" panose="05000000000000000000" pitchFamily="2" charset="2"/>
                        <a:buNone/>
                      </a:pPr>
                      <a:endParaRPr lang="en-GB" sz="1400" b="1" dirty="0"/>
                    </a:p>
                    <a:p>
                      <a:pPr marL="0" indent="0">
                        <a:buFont typeface="Wingdings" panose="05000000000000000000" pitchFamily="2" charset="2"/>
                        <a:buNone/>
                      </a:pPr>
                      <a:r>
                        <a:rPr lang="en-GB" sz="1400" b="1" dirty="0"/>
                        <a:t>• Strong shift toward online shopping and convenience -based purchasing.</a:t>
                      </a:r>
                    </a:p>
                    <a:p>
                      <a:pPr marL="0" indent="0">
                        <a:buFont typeface="Wingdings" panose="05000000000000000000" pitchFamily="2" charset="2"/>
                        <a:buNone/>
                      </a:pPr>
                      <a:r>
                        <a:rPr lang="en-GB" sz="1400" b="1" dirty="0"/>
                        <a:t>• Customers value sustainability, but competitors now offer similar eco‑friendly options.</a:t>
                      </a:r>
                    </a:p>
                    <a:p>
                      <a:pPr marL="0" indent="0">
                        <a:buFont typeface="Wingdings" panose="05000000000000000000" pitchFamily="2" charset="2"/>
                        <a:buNone/>
                      </a:pPr>
                      <a:r>
                        <a:rPr lang="en-GB" sz="1400" b="1" dirty="0"/>
                        <a:t>• Younger customers engage more with brands that have strong digital and social media presence.</a:t>
                      </a:r>
                    </a:p>
                    <a:p>
                      <a:endParaRPr lang="en-GB" sz="1400" b="1" dirty="0"/>
                    </a:p>
                  </a:txBody>
                  <a:tcPr>
                    <a:pattFill prst="pct40">
                      <a:fgClr>
                        <a:srgbClr val="FFFF00"/>
                      </a:fgClr>
                      <a:bgClr>
                        <a:schemeClr val="bg1"/>
                      </a:bgClr>
                    </a:pattFill>
                  </a:tcPr>
                </a:tc>
                <a:tc>
                  <a:txBody>
                    <a:bodyPr/>
                    <a:lstStyle/>
                    <a:p>
                      <a:pPr marL="0" indent="0">
                        <a:buFont typeface="Wingdings" panose="05000000000000000000" pitchFamily="2" charset="2"/>
                        <a:buNone/>
                      </a:pPr>
                      <a:endParaRPr lang="en-GB" sz="1400" b="1" dirty="0"/>
                    </a:p>
                    <a:p>
                      <a:pPr marL="0" indent="0">
                        <a:buFont typeface="Wingdings" panose="05000000000000000000" pitchFamily="2" charset="2"/>
                        <a:buNone/>
                      </a:pPr>
                      <a:r>
                        <a:rPr lang="en-GB" sz="1400" b="1" dirty="0"/>
                        <a:t>• Outdated website reduces customer engagement and online conversion.</a:t>
                      </a:r>
                    </a:p>
                    <a:p>
                      <a:pPr marL="0" indent="0">
                        <a:buFont typeface="Wingdings" panose="05000000000000000000" pitchFamily="2" charset="2"/>
                        <a:buNone/>
                      </a:pPr>
                      <a:r>
                        <a:rPr lang="en-GB" sz="1400" b="1" dirty="0"/>
                        <a:t>• Competitors use digital marketing, Instagram, and online ordering systems effectively.</a:t>
                      </a:r>
                    </a:p>
                    <a:p>
                      <a:pPr marL="0" indent="0">
                        <a:buFont typeface="Wingdings" panose="05000000000000000000" pitchFamily="2" charset="2"/>
                        <a:buNone/>
                      </a:pPr>
                      <a:r>
                        <a:rPr lang="en-GB" sz="1400" b="1" dirty="0"/>
                        <a:t>• Customers expect flexible delivery, subscriptions, and seamless online experiences.</a:t>
                      </a:r>
                    </a:p>
                    <a:p>
                      <a:pPr marL="0" indent="0">
                        <a:buFont typeface="Wingdings" panose="05000000000000000000" pitchFamily="2" charset="2"/>
                        <a:buNone/>
                      </a:pPr>
                      <a:endParaRPr lang="en-GB" sz="1400" b="1" dirty="0"/>
                    </a:p>
                    <a:p>
                      <a:endParaRPr lang="en-GB" sz="1400" b="1" dirty="0"/>
                    </a:p>
                  </a:txBody>
                  <a:tcPr>
                    <a:pattFill prst="pct40">
                      <a:fgClr>
                        <a:srgbClr val="92D050"/>
                      </a:fgClr>
                      <a:bgClr>
                        <a:schemeClr val="bg1"/>
                      </a:bgClr>
                    </a:pattFill>
                  </a:tcPr>
                </a:tc>
                <a:tc>
                  <a:txBody>
                    <a:bodyPr/>
                    <a:lstStyle/>
                    <a:p>
                      <a:pPr marL="0" indent="0">
                        <a:buFont typeface="Wingdings" panose="05000000000000000000" pitchFamily="2" charset="2"/>
                        <a:buNone/>
                      </a:pPr>
                      <a:endParaRPr lang="en-GB" sz="1400" b="1" dirty="0"/>
                    </a:p>
                    <a:p>
                      <a:r>
                        <a:rPr lang="en-GB" sz="1400" b="1" dirty="0"/>
                        <a:t>• Compliance with GDPR for online orders requires secure digital systems.</a:t>
                      </a:r>
                    </a:p>
                    <a:p>
                      <a:r>
                        <a:rPr lang="en-GB" sz="1400" b="1" dirty="0"/>
                        <a:t>• Employment and waste‑disposal regulations add operational responsibilities.</a:t>
                      </a:r>
                    </a:p>
                    <a:p>
                      <a:endParaRPr lang="en-GB" sz="1400" b="1" dirty="0"/>
                    </a:p>
                  </a:txBody>
                  <a:tcPr>
                    <a:pattFill prst="pct40">
                      <a:fgClr>
                        <a:srgbClr val="00B0F0"/>
                      </a:fgClr>
                      <a:bgClr>
                        <a:schemeClr val="bg1"/>
                      </a:bgClr>
                    </a:pattFill>
                  </a:tcPr>
                </a:tc>
                <a:tc>
                  <a:txBody>
                    <a:bodyPr/>
                    <a:lstStyle/>
                    <a:p>
                      <a:pPr marL="0" indent="0">
                        <a:buFont typeface="Wingdings" panose="05000000000000000000" pitchFamily="2" charset="2"/>
                        <a:buNone/>
                      </a:pPr>
                      <a:r>
                        <a:rPr lang="en-GB" sz="1400" b="1" dirty="0"/>
                        <a:t>Climate‑related disruptions affect flower availability and pricing.</a:t>
                      </a:r>
                    </a:p>
                    <a:p>
                      <a:pPr marL="0" indent="0">
                        <a:buFont typeface="Wingdings" panose="05000000000000000000" pitchFamily="2" charset="2"/>
                        <a:buNone/>
                      </a:pPr>
                      <a:r>
                        <a:rPr lang="en-GB" sz="1400" b="1" dirty="0"/>
                        <a:t>.Sustainable packaging aligns with customer values but increases operational costs.</a:t>
                      </a:r>
                    </a:p>
                    <a:p>
                      <a:pPr marL="0" indent="0">
                        <a:buFont typeface="Wingdings" panose="05000000000000000000" pitchFamily="2" charset="2"/>
                        <a:buNone/>
                      </a:pPr>
                      <a:endParaRPr lang="en-GB" sz="1400" b="1" dirty="0"/>
                    </a:p>
                    <a:p>
                      <a:r>
                        <a:rPr lang="en-GB" sz="1400" b="1" dirty="0"/>
                        <a:t>Burns, T. and Stalker, </a:t>
                      </a:r>
                      <a:r>
                        <a:rPr lang="en-GB" sz="1400" b="1" dirty="0" err="1"/>
                        <a:t>G.m.</a:t>
                      </a:r>
                      <a:r>
                        <a:rPr lang="en-GB" sz="1400" b="1" dirty="0"/>
                        <a:t> (1961) </a:t>
                      </a:r>
                    </a:p>
                    <a:p>
                      <a:pPr lvl="0">
                        <a:buNone/>
                      </a:pPr>
                      <a:endParaRPr lang="en-GB" sz="1400" b="1" dirty="0"/>
                    </a:p>
                    <a:p>
                      <a:pPr lvl="0">
                        <a:buNone/>
                      </a:pPr>
                      <a:r>
                        <a:rPr lang="en-GB" sz="1400" b="1" dirty="0" err="1"/>
                        <a:t>Daft,R.L</a:t>
                      </a:r>
                      <a:r>
                        <a:rPr lang="en-GB" sz="1400" b="1" dirty="0"/>
                        <a:t>.(1992)</a:t>
                      </a:r>
                    </a:p>
                    <a:p>
                      <a:pPr lvl="0">
                        <a:buNone/>
                      </a:pPr>
                      <a:endParaRPr lang="en-GB" sz="1400" b="1" dirty="0"/>
                    </a:p>
                    <a:p>
                      <a:pPr lvl="0">
                        <a:buNone/>
                      </a:pPr>
                      <a:endParaRPr lang="en-GB" sz="1400" b="1" dirty="0"/>
                    </a:p>
                    <a:p>
                      <a:pPr lvl="0">
                        <a:buNone/>
                      </a:pPr>
                      <a:endParaRPr lang="en-GB" sz="1400" b="1" dirty="0"/>
                    </a:p>
                    <a:p>
                      <a:pPr lvl="0">
                        <a:buNone/>
                      </a:pPr>
                      <a:endParaRPr lang="en-GB" sz="1400" b="1" dirty="0"/>
                    </a:p>
                    <a:p>
                      <a:pPr lvl="0">
                        <a:buNone/>
                      </a:pPr>
                      <a:endParaRPr lang="en-GB" sz="1400" b="1" dirty="0"/>
                    </a:p>
                    <a:p>
                      <a:pPr lvl="0">
                        <a:buNone/>
                      </a:pPr>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3200" b="1" u="sng" dirty="0">
                <a:latin typeface="Arial" panose="020B0604020202020204" pitchFamily="34" charset="0"/>
                <a:cs typeface="Arial" panose="020B0604020202020204" pitchFamily="34" charset="0"/>
              </a:rPr>
              <a:t> Green Haven Florist critique of the Cause-and-Effect </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a:normAutofit fontScale="62500" lnSpcReduction="20000"/>
          </a:bodyPr>
          <a:lstStyle/>
          <a:p>
            <a:pPr lvl="1">
              <a:lnSpc>
                <a:spcPct val="100000"/>
              </a:lnSpc>
            </a:pPr>
            <a:r>
              <a:rPr lang="en-GB" sz="2800" dirty="0">
                <a:latin typeface="Arial" panose="020B0604020202020204" pitchFamily="34" charset="0"/>
                <a:cs typeface="Arial" panose="020B0604020202020204" pitchFamily="34" charset="0"/>
              </a:rPr>
              <a:t>Explain what the Cause-and-Effect Model is. The Cause‑and‑Effect Model often called the Fishbone or Ishikawa diagram is a structured analytical tool used to identify the root causes behind a specific problem. It breaks a problem down into categories such as People, Processes, Materials, Environment, and Technology, helping decision‑makers move beyond symptoms to underlying causes.</a:t>
            </a:r>
          </a:p>
          <a:p>
            <a:pPr lvl="1">
              <a:lnSpc>
                <a:spcPct val="100000"/>
              </a:lnSpc>
            </a:pPr>
            <a:r>
              <a:rPr lang="en-GB" sz="2800" dirty="0">
                <a:latin typeface="Arial" panose="020B0604020202020204" pitchFamily="34" charset="0"/>
                <a:cs typeface="Arial" panose="020B0604020202020204" pitchFamily="34" charset="0"/>
              </a:rPr>
              <a:t>Why is it used? It is used to ensure that organisations fully understand why a problem is occurring before deciding what action to take . By mapping causes visually, it prevents premature conclusions and supports evidence based on decision making.</a:t>
            </a:r>
          </a:p>
          <a:p>
            <a:pPr lvl="1">
              <a:lnSpc>
                <a:spcPct val="100000"/>
              </a:lnSpc>
            </a:pPr>
            <a:r>
              <a:rPr lang="en-GB" sz="2800" dirty="0">
                <a:latin typeface="Arial" panose="020B0604020202020204" pitchFamily="34" charset="0"/>
                <a:cs typeface="Arial" panose="020B0604020202020204" pitchFamily="34" charset="0"/>
              </a:rPr>
              <a:t>Where/how is it used? The model is widely applied in business, operations, quality management, and service environments. Teams typically use it during workshops or meetings to brainstorm causes collaboratively. This encourages diverse thinking. </a:t>
            </a:r>
          </a:p>
          <a:p>
            <a:pPr lvl="1">
              <a:lnSpc>
                <a:spcPct val="100000"/>
              </a:lnSpc>
            </a:pPr>
            <a:r>
              <a:rPr lang="en-GB" sz="2800" dirty="0">
                <a:latin typeface="Arial" panose="020B0604020202020204" pitchFamily="34" charset="0"/>
                <a:cs typeface="Arial" panose="020B0604020202020204" pitchFamily="34" charset="0"/>
              </a:rPr>
              <a:t>What are the benefits of this model?  Encourages deep, structured thinking rather than guesswork.</a:t>
            </a:r>
          </a:p>
          <a:p>
            <a:pPr marL="457200" lvl="1" indent="0">
              <a:lnSpc>
                <a:spcPct val="100000"/>
              </a:lnSpc>
              <a:buNone/>
            </a:pPr>
            <a:r>
              <a:rPr lang="en-GB" sz="2800" dirty="0">
                <a:latin typeface="Arial" panose="020B0604020202020204" pitchFamily="34" charset="0"/>
                <a:cs typeface="Arial" panose="020B0604020202020204" pitchFamily="34" charset="0"/>
              </a:rPr>
              <a:t>Helps teams visualise complex problems clearly.</a:t>
            </a:r>
          </a:p>
          <a:p>
            <a:pPr marL="457200" lvl="1" indent="0">
              <a:lnSpc>
                <a:spcPct val="100000"/>
              </a:lnSpc>
              <a:buNone/>
            </a:pPr>
            <a:r>
              <a:rPr lang="en-GB" sz="2800" dirty="0">
                <a:latin typeface="Arial" panose="020B0604020202020204" pitchFamily="34" charset="0"/>
                <a:cs typeface="Arial" panose="020B0604020202020204" pitchFamily="34" charset="0"/>
              </a:rPr>
              <a:t> Supports data‑driven decision‑making   </a:t>
            </a:r>
          </a:p>
          <a:p>
            <a:pPr>
              <a:lnSpc>
                <a:spcPct val="100000"/>
              </a:lnSpc>
            </a:pPr>
            <a:r>
              <a:rPr lang="en-GB" dirty="0">
                <a:latin typeface="Arial" panose="020B0604020202020204" pitchFamily="34" charset="0"/>
                <a:cs typeface="Arial" panose="020B0604020202020204" pitchFamily="34" charset="0"/>
              </a:rPr>
              <a:t>Ishikawa, k. (1986).</a:t>
            </a: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dirty="0">
                <a:latin typeface="Arial" panose="020B0604020202020204" pitchFamily="34" charset="0"/>
                <a:cs typeface="Arial" panose="020B0604020202020204" pitchFamily="34" charset="0"/>
              </a:rPr>
              <a:t> Key Findings Green Haven Florist summary  </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a:normAutofit fontScale="70000" lnSpcReduction="20000"/>
          </a:bodyPr>
          <a:lstStyle/>
          <a:p>
            <a:r>
              <a:rPr lang="en-GB" dirty="0">
                <a:latin typeface="Arial" panose="020B0604020202020204" pitchFamily="34" charset="0"/>
                <a:cs typeface="Arial" panose="020B0604020202020204" pitchFamily="34" charset="0"/>
              </a:rPr>
              <a:t>Detail and discuss the key findings from your presentation:</a:t>
            </a:r>
          </a:p>
          <a:p>
            <a:endParaRPr lang="en-GB" sz="10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1</a:t>
            </a:r>
            <a:r>
              <a:rPr lang="en-GB" sz="2400" dirty="0">
                <a:latin typeface="Arial" panose="020B0604020202020204" pitchFamily="34" charset="0"/>
                <a:cs typeface="Arial" panose="020B0604020202020204" pitchFamily="34" charset="0"/>
              </a:rPr>
              <a:t>: Green Haven’s decline in in‑store sales is driven by reduced high street footfall and strong competition from online florists offering convenience and lower prices.</a:t>
            </a:r>
          </a:p>
          <a:p>
            <a:pPr lvl="2"/>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2</a:t>
            </a:r>
            <a:r>
              <a:rPr lang="en-GB" sz="2400" dirty="0">
                <a:latin typeface="Arial" panose="020B0604020202020204" pitchFamily="34" charset="0"/>
                <a:cs typeface="Arial" panose="020B0604020202020204" pitchFamily="34" charset="0"/>
              </a:rPr>
              <a:t>: Operational costs have risen sharply, especially for imported flowers and sustainable packaging, reducing profitability and limiting pricing flexibility.</a:t>
            </a:r>
          </a:p>
          <a:p>
            <a:pPr lvl="2"/>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3</a:t>
            </a:r>
            <a:r>
              <a:rPr lang="en-GB" sz="2400" dirty="0">
                <a:latin typeface="Arial" panose="020B0604020202020204" pitchFamily="34" charset="0"/>
                <a:cs typeface="Arial" panose="020B0604020202020204" pitchFamily="34" charset="0"/>
              </a:rPr>
              <a:t>:Digital weaknesses an outdated website, limited online marketing, and lack of modern delivery options are preventing the business from attracting and retaining customers. </a:t>
            </a:r>
          </a:p>
          <a:p>
            <a:pPr marL="0" indent="0">
              <a:buNone/>
            </a:pPr>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4</a:t>
            </a:r>
            <a:r>
              <a:rPr lang="en-GB" sz="2400" dirty="0">
                <a:latin typeface="Arial" panose="020B0604020202020204" pitchFamily="34" charset="0"/>
                <a:cs typeface="Arial" panose="020B0604020202020204" pitchFamily="34" charset="0"/>
              </a:rPr>
              <a:t>: Customer expectations have shifted toward convenience, subscriptions, and strong online engagement, which Green Haven has not yet adapted to.</a:t>
            </a:r>
          </a:p>
          <a:p>
            <a:pPr lvl="2"/>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vert="horz" lIns="91440" tIns="45720" rIns="91440" bIns="45720" rtlCol="0" anchor="t">
            <a:normAutofit/>
          </a:bodyPr>
          <a:lstStyle/>
          <a:p>
            <a:pPr marL="0" indent="0" algn="just">
              <a:buNone/>
            </a:pPr>
            <a:r>
              <a:rPr lang="en-GB" dirty="0" err="1">
                <a:effectLst/>
                <a:latin typeface="Arial" panose="020B0604020202020204" pitchFamily="34" charset="0"/>
                <a:ea typeface="DengXian" panose="02010600030101010101" pitchFamily="2" charset="-122"/>
                <a:cs typeface="Arial" panose="020B0604020202020204" pitchFamily="34" charset="0"/>
              </a:rPr>
              <a:t>Burns,T.and</a:t>
            </a:r>
            <a:r>
              <a:rPr lang="en-GB" dirty="0">
                <a:effectLst/>
                <a:latin typeface="Arial" panose="020B0604020202020204" pitchFamily="34" charset="0"/>
                <a:ea typeface="DengXian" panose="02010600030101010101" pitchFamily="2" charset="-122"/>
                <a:cs typeface="Arial" panose="020B0604020202020204" pitchFamily="34" charset="0"/>
              </a:rPr>
              <a:t> </a:t>
            </a:r>
            <a:r>
              <a:rPr lang="en-GB" dirty="0" err="1">
                <a:effectLst/>
                <a:latin typeface="Arial" panose="020B0604020202020204" pitchFamily="34" charset="0"/>
                <a:ea typeface="DengXian" panose="02010600030101010101" pitchFamily="2" charset="-122"/>
                <a:cs typeface="Arial" panose="020B0604020202020204" pitchFamily="34" charset="0"/>
              </a:rPr>
              <a:t>stalker,G.M</a:t>
            </a:r>
            <a:r>
              <a:rPr lang="en-GB" dirty="0">
                <a:effectLst/>
                <a:latin typeface="Arial" panose="020B0604020202020204" pitchFamily="34" charset="0"/>
                <a:ea typeface="DengXian" panose="02010600030101010101" pitchFamily="2" charset="-122"/>
                <a:cs typeface="Arial" panose="020B0604020202020204" pitchFamily="34" charset="0"/>
              </a:rPr>
              <a:t>.(1961) The management of </a:t>
            </a:r>
            <a:r>
              <a:rPr lang="en-GB" dirty="0">
                <a:latin typeface="Arial" panose="020B0604020202020204" pitchFamily="34" charset="0"/>
                <a:ea typeface="DengXian" panose="02010600030101010101" pitchFamily="2" charset="-122"/>
                <a:cs typeface="Arial" panose="020B0604020202020204" pitchFamily="34" charset="0"/>
              </a:rPr>
              <a:t>I</a:t>
            </a:r>
            <a:r>
              <a:rPr lang="en-GB" dirty="0">
                <a:effectLst/>
                <a:latin typeface="Arial" panose="020B0604020202020204" pitchFamily="34" charset="0"/>
                <a:ea typeface="DengXian" panose="02010600030101010101" pitchFamily="2" charset="-122"/>
                <a:cs typeface="Arial" panose="020B0604020202020204" pitchFamily="34" charset="0"/>
              </a:rPr>
              <a:t>nnovation,</a:t>
            </a:r>
          </a:p>
          <a:p>
            <a:pPr marL="0" indent="0" algn="just">
              <a:buNone/>
            </a:pPr>
            <a:r>
              <a:rPr lang="en-GB" sz="1600" dirty="0">
                <a:latin typeface="Arial"/>
                <a:ea typeface="DengXian"/>
                <a:cs typeface="Arial"/>
              </a:rPr>
              <a:t>Edward de Bono1990Pelican Books (Penguin), London</a:t>
            </a:r>
          </a:p>
          <a:p>
            <a:pPr marL="0" indent="0" algn="just">
              <a:buNone/>
            </a:pPr>
            <a:r>
              <a:rPr lang="en-GB" sz="1600" dirty="0">
                <a:latin typeface="Arial" panose="020B0604020202020204" pitchFamily="34" charset="0"/>
                <a:ea typeface="DengXian" panose="02010600030101010101" pitchFamily="2" charset="-122"/>
                <a:cs typeface="Arial" panose="020B0604020202020204" pitchFamily="34" charset="0"/>
              </a:rPr>
              <a:t>Dr Kaoru, Ishikawa, K. (1986)  (Sproull,2018,page22)</a:t>
            </a:r>
          </a:p>
          <a:p>
            <a:pPr marL="0" indent="0" algn="just">
              <a:buNone/>
            </a:pPr>
            <a:r>
              <a:rPr lang="en-GB" sz="1600">
                <a:latin typeface="Arial" panose="020B0604020202020204" pitchFamily="34" charset="0"/>
                <a:ea typeface="DengXian" panose="02010600030101010101" pitchFamily="2" charset="-122"/>
                <a:cs typeface="Arial" panose="020B0604020202020204" pitchFamily="34" charset="0"/>
              </a:rPr>
              <a:t>Charles </a:t>
            </a:r>
            <a:r>
              <a:rPr lang="en-GB" sz="1600" dirty="0">
                <a:latin typeface="Arial" panose="020B0604020202020204" pitchFamily="34" charset="0"/>
                <a:ea typeface="DengXian" panose="02010600030101010101" pitchFamily="2" charset="-122"/>
                <a:cs typeface="Arial" panose="020B0604020202020204" pitchFamily="34" charset="0"/>
              </a:rPr>
              <a:t>H. Kepner and Benjamin B. Tregoe2002Kepner-Tregoe Inc.   </a:t>
            </a: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Customers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Technology</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Processes</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Captures the declining high street.</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Increase competition from boutique and national florists</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Liam and Priyas limited digital skills.</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competitors</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Weaken customer engagement.</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The outdated website and limited digital marketing</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Sustainable packaging</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Highlight rising costs of imported flowers</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The lack of modern  online systems.</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Technological</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The Shift toward online  shopping</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Demand for flexible delivery reduce foot traffic</a:t>
            </a:r>
          </a:p>
        </p:txBody>
      </p:sp>
      <p:sp>
        <p:nvSpPr>
          <p:cNvPr id="9" name="TextBox 8">
            <a:extLst>
              <a:ext uri="{FF2B5EF4-FFF2-40B4-BE49-F238E27FC236}">
                <a16:creationId xmlns:a16="http://schemas.microsoft.com/office/drawing/2014/main" id="{61E62149-100D-392D-3127-3D301273C6F0}"/>
              </a:ext>
            </a:extLst>
          </p:cNvPr>
          <p:cNvSpPr txBox="1"/>
          <p:nvPr/>
        </p:nvSpPr>
        <p:spPr>
          <a:xfrm>
            <a:off x="1932318" y="5874927"/>
            <a:ext cx="10041596" cy="369332"/>
          </a:xfrm>
          <a:prstGeom prst="rect">
            <a:avLst/>
          </a:prstGeom>
          <a:noFill/>
        </p:spPr>
        <p:txBody>
          <a:bodyPr wrap="square" lIns="91440" tIns="45720" rIns="91440" bIns="45720" anchor="t">
            <a:spAutoFit/>
          </a:bodyPr>
          <a:lstStyle/>
          <a:p>
            <a:r>
              <a:rPr lang="en-GB">
                <a:latin typeface="Arial"/>
                <a:cs typeface="Arial"/>
              </a:rPr>
              <a:t>Ishikawa, (1986)</a:t>
            </a:r>
          </a:p>
        </p:txBody>
      </p:sp>
      <p:sp>
        <p:nvSpPr>
          <p:cNvPr id="17" name="TextBox 16">
            <a:extLst>
              <a:ext uri="{FF2B5EF4-FFF2-40B4-BE49-F238E27FC236}">
                <a16:creationId xmlns:a16="http://schemas.microsoft.com/office/drawing/2014/main" id="{9E224973-F292-5C9A-47E3-5B92C3376C9F}"/>
              </a:ext>
            </a:extLst>
          </p:cNvPr>
          <p:cNvSpPr txBox="1"/>
          <p:nvPr/>
        </p:nvSpPr>
        <p:spPr>
          <a:xfrm>
            <a:off x="4726982" y="167898"/>
            <a:ext cx="257013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The  fishbone diagram of cause and effect of green haven florists</a:t>
            </a:r>
            <a:endParaRPr lang="en-GB">
              <a:latin typeface="Calibri"/>
              <a:ea typeface="Calibri"/>
              <a:cs typeface="Calibri"/>
            </a:endParaRPr>
          </a:p>
        </p:txBody>
      </p:sp>
    </p:spTree>
    <p:extLst>
      <p:ext uri="{BB962C8B-B14F-4D97-AF65-F5344CB8AC3E}">
        <p14:creationId xmlns:p14="http://schemas.microsoft.com/office/powerpoint/2010/main" val="6428528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a4e328b5c5a44b806e86e8c1b197c8d9">
  <xsd:schema xmlns:xsd="http://www.w3.org/2001/XMLSchema" xmlns:xs="http://www.w3.org/2001/XMLSchema" xmlns:p="http://schemas.microsoft.com/office/2006/metadata/properties" xmlns:ns3="3ef5847a-e696-4fee-a2c0-6c3f87568321" targetNamespace="http://schemas.microsoft.com/office/2006/metadata/properties" ma:root="true" ma:fieldsID="a1753b1a1c95427333bd7c2d262ddcf8"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F5CCAF22-9EA3-4C2F-9092-C861B73393C1}">
  <ds:schemaRefs>
    <ds:schemaRef ds:uri="http://purl.org/dc/terms/"/>
    <ds:schemaRef ds:uri="http://purl.org/dc/elements/1.1/"/>
    <ds:schemaRef ds:uri="http://schemas.microsoft.com/office/2006/metadata/properties"/>
    <ds:schemaRef ds:uri="http://www.w3.org/XML/1998/namespace"/>
    <ds:schemaRef ds:uri="http://schemas.microsoft.com/office/2006/documentManagement/types"/>
    <ds:schemaRef ds:uri="3ef5847a-e696-4fee-a2c0-6c3f87568321"/>
    <ds:schemaRef ds:uri="http://schemas.openxmlformats.org/package/2006/metadata/core-properties"/>
    <ds:schemaRef ds:uri="http://schemas.microsoft.com/office/infopath/2007/PartnerControls"/>
    <ds:schemaRef ds:uri="http://purl.org/dc/dcmitype/"/>
  </ds:schemaRefs>
</ds:datastoreItem>
</file>

<file path=customXml/itemProps3.xml><?xml version="1.0" encoding="utf-8"?>
<ds:datastoreItem xmlns:ds="http://schemas.openxmlformats.org/officeDocument/2006/customXml" ds:itemID="{9AE8FF7B-2B92-4D74-90AE-8800B0C18E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10836</TotalTime>
  <Words>1300</Words>
  <Application>Microsoft Office PowerPoint</Application>
  <PresentationFormat>Widescreen</PresentationFormat>
  <Paragraphs>159</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PowerPoint Presentation</vt:lpstr>
      <vt:lpstr>Green Haven Florist Overview  presentation </vt:lpstr>
      <vt:lpstr>The overview of Green Havan Florists.</vt:lpstr>
      <vt:lpstr>The majors  problems of Green Haven florists</vt:lpstr>
      <vt:lpstr>PowerPoint Presentation</vt:lpstr>
      <vt:lpstr> a critique of the PESTEL Framework </vt:lpstr>
      <vt:lpstr>Pestel analysis of Green Haven Florist  </vt:lpstr>
      <vt:lpstr> Green Haven Florist critique of the Cause-and-Effect </vt:lpstr>
      <vt:lpstr> Key Findings Green Haven Florist summary  </vt:lpstr>
      <vt:lpstr>Reference List:</vt:lpstr>
      <vt:lpstr>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Friday Iguodala Omosumwen (2409194)</cp:lastModifiedBy>
  <cp:revision>91</cp:revision>
  <dcterms:created xsi:type="dcterms:W3CDTF">2024-01-29T11:42:05Z</dcterms:created>
  <dcterms:modified xsi:type="dcterms:W3CDTF">2026-02-14T02:27:16Z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