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58" r:id="rId4"/>
    <p:sldId id="259" r:id="rId5"/>
    <p:sldId id="266" r:id="rId6"/>
    <p:sldId id="265" r:id="rId7"/>
    <p:sldId id="260" r:id="rId8"/>
    <p:sldId id="262" r:id="rId9"/>
    <p:sldId id="261"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9" autoAdjust="0"/>
    <p:restoredTop sz="94660"/>
  </p:normalViewPr>
  <p:slideViewPr>
    <p:cSldViewPr snapToGrid="0">
      <p:cViewPr varScale="1">
        <p:scale>
          <a:sx n="128" d="100"/>
          <a:sy n="128" d="100"/>
        </p:scale>
        <p:origin x="200" y="17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3B0D9D-ABBF-449A-A171-2EC254EB9DA8}"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AF7E6987-8897-4959-BB79-A57A0C1B378E}">
      <dgm:prSet/>
      <dgm:spPr/>
      <dgm:t>
        <a:bodyPr/>
        <a:lstStyle/>
        <a:p>
          <a:r>
            <a:rPr lang="en-US" dirty="0"/>
            <a:t>The hotel business is all about the best service incorporation. This actually, helps them to grow their business for the logical as well as practical attainment of business goals and objectives. Same as an open communication system makes the entire staff chain the best as well as the efficient management system. Staff engagement denotes that, an emotional commitment by a staff of a particular organization to building their image and devote themselves to the core business functions of their organization. (Hoisington, 2019). </a:t>
          </a:r>
        </a:p>
      </dgm:t>
    </dgm:pt>
    <dgm:pt modelId="{B666BE56-ADBD-4DB3-8A20-87843A799E93}" type="parTrans" cxnId="{663AC31D-E154-4705-BD97-AF6A2B5EC43F}">
      <dgm:prSet/>
      <dgm:spPr/>
      <dgm:t>
        <a:bodyPr/>
        <a:lstStyle/>
        <a:p>
          <a:endParaRPr lang="en-US"/>
        </a:p>
      </dgm:t>
    </dgm:pt>
    <dgm:pt modelId="{A5181FF0-3D79-467D-AF98-3A2879D8D605}" type="sibTrans" cxnId="{663AC31D-E154-4705-BD97-AF6A2B5EC43F}">
      <dgm:prSet/>
      <dgm:spPr/>
      <dgm:t>
        <a:bodyPr/>
        <a:lstStyle/>
        <a:p>
          <a:endParaRPr lang="en-US"/>
        </a:p>
      </dgm:t>
    </dgm:pt>
    <dgm:pt modelId="{07EC58D6-F579-AA43-82D5-BE30B49F469C}" type="pres">
      <dgm:prSet presAssocID="{A73B0D9D-ABBF-449A-A171-2EC254EB9DA8}" presName="linear" presStyleCnt="0">
        <dgm:presLayoutVars>
          <dgm:animLvl val="lvl"/>
          <dgm:resizeHandles val="exact"/>
        </dgm:presLayoutVars>
      </dgm:prSet>
      <dgm:spPr/>
    </dgm:pt>
    <dgm:pt modelId="{5B8B7F00-A046-894C-82D1-40D863FD6D2D}" type="pres">
      <dgm:prSet presAssocID="{AF7E6987-8897-4959-BB79-A57A0C1B378E}" presName="parentText" presStyleLbl="node1" presStyleIdx="0" presStyleCnt="1">
        <dgm:presLayoutVars>
          <dgm:chMax val="0"/>
          <dgm:bulletEnabled val="1"/>
        </dgm:presLayoutVars>
      </dgm:prSet>
      <dgm:spPr/>
    </dgm:pt>
  </dgm:ptLst>
  <dgm:cxnLst>
    <dgm:cxn modelId="{663AC31D-E154-4705-BD97-AF6A2B5EC43F}" srcId="{A73B0D9D-ABBF-449A-A171-2EC254EB9DA8}" destId="{AF7E6987-8897-4959-BB79-A57A0C1B378E}" srcOrd="0" destOrd="0" parTransId="{B666BE56-ADBD-4DB3-8A20-87843A799E93}" sibTransId="{A5181FF0-3D79-467D-AF98-3A2879D8D605}"/>
    <dgm:cxn modelId="{283A77A5-5537-5245-9002-C7F85905CA10}" type="presOf" srcId="{A73B0D9D-ABBF-449A-A171-2EC254EB9DA8}" destId="{07EC58D6-F579-AA43-82D5-BE30B49F469C}" srcOrd="0" destOrd="0" presId="urn:microsoft.com/office/officeart/2005/8/layout/vList2"/>
    <dgm:cxn modelId="{9E58D1F6-E594-5C46-A1A1-F6E8861E233F}" type="presOf" srcId="{AF7E6987-8897-4959-BB79-A57A0C1B378E}" destId="{5B8B7F00-A046-894C-82D1-40D863FD6D2D}" srcOrd="0" destOrd="0" presId="urn:microsoft.com/office/officeart/2005/8/layout/vList2"/>
    <dgm:cxn modelId="{A1FDF467-B081-934A-8363-00F76B3B5009}" type="presParOf" srcId="{07EC58D6-F579-AA43-82D5-BE30B49F469C}" destId="{5B8B7F00-A046-894C-82D1-40D863FD6D2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8B7F00-A046-894C-82D1-40D863FD6D2D}">
      <dsp:nvSpPr>
        <dsp:cNvPr id="0" name=""/>
        <dsp:cNvSpPr/>
      </dsp:nvSpPr>
      <dsp:spPr>
        <a:xfrm>
          <a:off x="0" y="5406"/>
          <a:ext cx="3520368" cy="3439800"/>
        </a:xfrm>
        <a:prstGeom prst="round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The hotel business is all about the best service incorporation. This actually, helps them to grow their business for the logical as well as practical attainment of business goals and objectives. Same as an open communication system makes the entire staff chain the best as well as the efficient management system. Staff engagement denotes that, an emotional commitment by a staff of a particular organization to building their image and devote themselves to the core business functions of their organization. (Hoisington, 2019). </a:t>
          </a:r>
        </a:p>
      </dsp:txBody>
      <dsp:txXfrm>
        <a:off x="167917" y="173323"/>
        <a:ext cx="3184534" cy="31039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pPr/>
              <a:t>12/5/22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4FAB73BC-B049-4115-A692-8D63A059BFB8}"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66079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pPr/>
              <a:t>12/5/22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54698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pPr/>
              <a:t>12/5/22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3060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pPr/>
              <a:t>12/5/22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3588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664C608-40B1-4030-A28D-5B74BC98ADCE}" type="datetimeFigureOut">
              <a:rPr lang="en-US" smtClean="0"/>
              <a:pPr/>
              <a:t>12/5/22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482604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pPr/>
              <a:t>12/5/22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7810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pPr/>
              <a:t>12/5/22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79799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pPr/>
              <a:t>12/5/22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4336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772C379-9A7C-4C87-A116-CBE9F58B04C5}" type="datetimeFigureOut">
              <a:rPr lang="en-US" smtClean="0"/>
              <a:pPr/>
              <a:t>12/5/22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59323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smtClean="0"/>
              <a:pPr/>
              <a:t>12/5/22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6531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pPr/>
              <a:t>12/5/22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20227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664C608-40B1-4030-A28D-5B74BC98ADCE}" type="datetimeFigureOut">
              <a:rPr lang="en-US" smtClean="0"/>
              <a:pPr/>
              <a:t>12/5/22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FAB73BC-B049-4115-A692-8D63A059BFB8}"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4317500"/>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chor="b">
            <a:normAutofit/>
          </a:bodyPr>
          <a:lstStyle/>
          <a:p>
            <a:r>
              <a:rPr lang="en-US" dirty="0">
                <a:cs typeface="Calibri Light"/>
              </a:rPr>
              <a:t>Employee engagement </a:t>
            </a:r>
            <a:endParaRPr lang="en-US" dirty="0"/>
          </a:p>
        </p:txBody>
      </p:sp>
      <p:sp>
        <p:nvSpPr>
          <p:cNvPr id="3" name="Subtitle 2"/>
          <p:cNvSpPr>
            <a:spLocks noGrp="1"/>
          </p:cNvSpPr>
          <p:nvPr>
            <p:ph type="subTitle" idx="1"/>
          </p:nvPr>
        </p:nvSpPr>
        <p:spPr/>
        <p:txBody>
          <a:bodyPr>
            <a:normAutofit/>
          </a:bodyPr>
          <a:lstStyle/>
          <a:p>
            <a:r>
              <a:rPr lang="en-US"/>
              <a:t>Student ID 2121901</a:t>
            </a:r>
            <a:endParaRPr lang="en-US" dirty="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669046F-5838-4C7A-BBE8-A77F40FD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2D5E6CDB-92ED-43A1-9491-C46E2C8E9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42" name="Group 41">
            <a:extLst>
              <a:ext uri="{FF2B5EF4-FFF2-40B4-BE49-F238E27FC236}">
                <a16:creationId xmlns:a16="http://schemas.microsoft.com/office/drawing/2014/main" id="{EBB966BC-DC49-4138-8DEF-B1CD13033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632237" y="482171"/>
            <a:chExt cx="6104331" cy="5149101"/>
          </a:xfrm>
        </p:grpSpPr>
        <p:sp>
          <p:nvSpPr>
            <p:cNvPr id="43" name="Rectangle 42">
              <a:extLst>
                <a:ext uri="{FF2B5EF4-FFF2-40B4-BE49-F238E27FC236}">
                  <a16:creationId xmlns:a16="http://schemas.microsoft.com/office/drawing/2014/main" id="{EDD0BD06-EC5B-4F0E-A221-562BC2BA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634200B3-EC47-4A5B-A640-7118BF6AD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46" name="Rectangle 45">
            <a:extLst>
              <a:ext uri="{FF2B5EF4-FFF2-40B4-BE49-F238E27FC236}">
                <a16:creationId xmlns:a16="http://schemas.microsoft.com/office/drawing/2014/main" id="{23B9DAF8-7DB4-40CB-85F8-7E02F95C6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84450"/>
            <a:ext cx="5145580"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8" name="Straight Connector 47">
            <a:extLst>
              <a:ext uri="{FF2B5EF4-FFF2-40B4-BE49-F238E27FC236}">
                <a16:creationId xmlns:a16="http://schemas.microsoft.com/office/drawing/2014/main" id="{606AED2C-61BA-485C-9DD4-B23B6280F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20BD8F7-C58C-6BB5-E8BC-C9987C1F0ADB}"/>
              </a:ext>
            </a:extLst>
          </p:cNvPr>
          <p:cNvSpPr>
            <a:spLocks noGrp="1"/>
          </p:cNvSpPr>
          <p:nvPr>
            <p:ph type="title"/>
          </p:nvPr>
        </p:nvSpPr>
        <p:spPr>
          <a:xfrm>
            <a:off x="7218030" y="804520"/>
            <a:ext cx="3520367" cy="1049235"/>
          </a:xfrm>
        </p:spPr>
        <p:txBody>
          <a:bodyPr>
            <a:normAutofit/>
          </a:bodyPr>
          <a:lstStyle/>
          <a:p>
            <a:r>
              <a:rPr lang="en-US" sz="2700" b="1">
                <a:cs typeface="Calibri Light"/>
              </a:rPr>
              <a:t>Introduction</a:t>
            </a:r>
            <a:r>
              <a:rPr lang="en-US" sz="2700">
                <a:cs typeface="Calibri Light"/>
              </a:rPr>
              <a:t> </a:t>
            </a:r>
          </a:p>
        </p:txBody>
      </p:sp>
      <p:pic>
        <p:nvPicPr>
          <p:cNvPr id="33" name="Picture 33" descr="A picture containing toy, LEGO&#10;&#10;Description automatically generated">
            <a:extLst>
              <a:ext uri="{FF2B5EF4-FFF2-40B4-BE49-F238E27FC236}">
                <a16:creationId xmlns:a16="http://schemas.microsoft.com/office/drawing/2014/main" id="{DF9F6F78-423E-D4D8-F419-93F4FD86D23B}"/>
              </a:ext>
            </a:extLst>
          </p:cNvPr>
          <p:cNvPicPr>
            <a:picLocks noChangeAspect="1"/>
          </p:cNvPicPr>
          <p:nvPr/>
        </p:nvPicPr>
        <p:blipFill>
          <a:blip r:embed="rId2" cstate="print"/>
          <a:stretch>
            <a:fillRect/>
          </a:stretch>
        </p:blipFill>
        <p:spPr>
          <a:xfrm>
            <a:off x="1271223" y="1780884"/>
            <a:ext cx="4825148" cy="2537093"/>
          </a:xfrm>
          <a:prstGeom prst="rect">
            <a:avLst/>
          </a:prstGeom>
        </p:spPr>
      </p:pic>
      <p:pic>
        <p:nvPicPr>
          <p:cNvPr id="50" name="Picture 49">
            <a:extLst>
              <a:ext uri="{FF2B5EF4-FFF2-40B4-BE49-F238E27FC236}">
                <a16:creationId xmlns:a16="http://schemas.microsoft.com/office/drawing/2014/main" id="{7EFCF05C-6070-460B-8E60-12BE3EFD1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2" name="Straight Connector 51">
            <a:extLst>
              <a:ext uri="{FF2B5EF4-FFF2-40B4-BE49-F238E27FC236}">
                <a16:creationId xmlns:a16="http://schemas.microsoft.com/office/drawing/2014/main" id="{CFD731F1-726F-453E-9516-3058095DE9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6C6600C-BCFB-56C9-0F7C-F2F5A02143F4}"/>
              </a:ext>
            </a:extLst>
          </p:cNvPr>
          <p:cNvGraphicFramePr>
            <a:graphicFrameLocks noGrp="1"/>
          </p:cNvGraphicFramePr>
          <p:nvPr>
            <p:ph idx="1"/>
            <p:extLst>
              <p:ext uri="{D42A27DB-BD31-4B8C-83A1-F6EECF244321}">
                <p14:modId xmlns:p14="http://schemas.microsoft.com/office/powerpoint/2010/main" val="3634813770"/>
              </p:ext>
            </p:extLst>
          </p:nvPr>
        </p:nvGraphicFramePr>
        <p:xfrm>
          <a:off x="7218029" y="2015732"/>
          <a:ext cx="3520368" cy="3450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77069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B1E95-CB0C-566A-31D4-234200FA784E}"/>
              </a:ext>
            </a:extLst>
          </p:cNvPr>
          <p:cNvSpPr>
            <a:spLocks noGrp="1"/>
          </p:cNvSpPr>
          <p:nvPr>
            <p:ph type="title"/>
          </p:nvPr>
        </p:nvSpPr>
        <p:spPr>
          <a:xfrm>
            <a:off x="1451579" y="804519"/>
            <a:ext cx="9603275" cy="1049235"/>
          </a:xfrm>
        </p:spPr>
        <p:txBody>
          <a:bodyPr>
            <a:normAutofit/>
          </a:bodyPr>
          <a:lstStyle/>
          <a:p>
            <a:r>
              <a:rPr lang="en-US" b="1" dirty="0">
                <a:cs typeface="Calibri Light"/>
              </a:rPr>
              <a:t>Definition of employee engagement</a:t>
            </a:r>
            <a:r>
              <a:rPr lang="en-US" dirty="0">
                <a:cs typeface="Calibri Light"/>
              </a:rPr>
              <a:t> </a:t>
            </a:r>
            <a:endParaRPr lang="en-US" dirty="0"/>
          </a:p>
        </p:txBody>
      </p:sp>
      <p:sp>
        <p:nvSpPr>
          <p:cNvPr id="3" name="Content Placeholder 2">
            <a:extLst>
              <a:ext uri="{FF2B5EF4-FFF2-40B4-BE49-F238E27FC236}">
                <a16:creationId xmlns:a16="http://schemas.microsoft.com/office/drawing/2014/main" id="{3C3C7E9A-168F-E086-8A5E-64A15F36B324}"/>
              </a:ext>
            </a:extLst>
          </p:cNvPr>
          <p:cNvSpPr>
            <a:spLocks noGrp="1"/>
          </p:cNvSpPr>
          <p:nvPr>
            <p:ph idx="1"/>
          </p:nvPr>
        </p:nvSpPr>
        <p:spPr>
          <a:xfrm>
            <a:off x="1451579" y="2015734"/>
            <a:ext cx="5622284" cy="3450613"/>
          </a:xfrm>
        </p:spPr>
        <p:txBody>
          <a:bodyPr vert="horz" lIns="91440" tIns="45720" rIns="91440" bIns="45720" rtlCol="0">
            <a:normAutofit/>
          </a:bodyPr>
          <a:lstStyle/>
          <a:p>
            <a:pPr>
              <a:lnSpc>
                <a:spcPct val="110000"/>
              </a:lnSpc>
              <a:spcAft>
                <a:spcPts val="800"/>
              </a:spcAft>
            </a:pPr>
            <a:r>
              <a:rPr lang="en-US" sz="1600">
                <a:effectLst/>
                <a:latin typeface="Times New Roman" panose="02020603050405020304" pitchFamily="18" charset="0"/>
                <a:ea typeface="Calibri" panose="020F0502020204030204" pitchFamily="34" charset="0"/>
                <a:cs typeface="Mangal" panose="02040503050203030202" pitchFamily="18" charset="0"/>
              </a:rPr>
              <a:t>Staff engagement is important as the employee needs to be felt ownership in their organization by taking part in service-oriented decision-making activities. If the management allows them to do so, the employee will feel that they should do more productive work for their own business according to their career growth objectives. These are the strategic moves by Hilton management to uplift their employees by making them safe and secure with the best policy of employee retention as well as employee compensation package (</a:t>
            </a:r>
            <a:r>
              <a:rPr lang="en-US" sz="1600" err="1">
                <a:effectLst/>
                <a:latin typeface="Times New Roman" panose="02020603050405020304" pitchFamily="18" charset="0"/>
                <a:ea typeface="Calibri" panose="020F0502020204030204" pitchFamily="34" charset="0"/>
                <a:cs typeface="Mangal" panose="02040503050203030202" pitchFamily="18" charset="0"/>
              </a:rPr>
              <a:t>Brzozowski</a:t>
            </a:r>
            <a:r>
              <a:rPr lang="en-US" sz="1600">
                <a:effectLst/>
                <a:latin typeface="Times New Roman" panose="02020603050405020304" pitchFamily="18" charset="0"/>
                <a:ea typeface="Calibri" panose="020F0502020204030204" pitchFamily="34" charset="0"/>
                <a:cs typeface="Mangal" panose="02040503050203030202" pitchFamily="18" charset="0"/>
              </a:rPr>
              <a:t>, 2022). According to </a:t>
            </a:r>
            <a:r>
              <a:rPr lang="en-US" sz="1600" b="1" err="1">
                <a:effectLst/>
                <a:latin typeface="Times New Roman" panose="02020603050405020304" pitchFamily="18" charset="0"/>
                <a:ea typeface="Calibri" panose="020F0502020204030204" pitchFamily="34" charset="0"/>
                <a:cs typeface="Mangal" panose="02040503050203030202" pitchFamily="18" charset="0"/>
              </a:rPr>
              <a:t>TechJury</a:t>
            </a:r>
            <a:r>
              <a:rPr lang="en-US" sz="1600">
                <a:effectLst/>
                <a:latin typeface="Times New Roman" panose="02020603050405020304" pitchFamily="18" charset="0"/>
                <a:ea typeface="Calibri" panose="020F0502020204030204" pitchFamily="34" charset="0"/>
                <a:cs typeface="Mangal" panose="02040503050203030202" pitchFamily="18" charset="0"/>
              </a:rPr>
              <a:t>, when an employee engages their selves in business functions, they lead their productivity to 21% more than general time. </a:t>
            </a:r>
            <a:endParaRPr lang="en-GB" sz="1600">
              <a:effectLst/>
              <a:latin typeface="Times New Roman" panose="02020603050405020304" pitchFamily="18" charset="0"/>
              <a:ea typeface="Calibri" panose="020F0502020204030204" pitchFamily="34" charset="0"/>
              <a:cs typeface="Mangal" panose="02040503050203030202" pitchFamily="18" charset="0"/>
            </a:endParaRPr>
          </a:p>
        </p:txBody>
      </p:sp>
      <p:pic>
        <p:nvPicPr>
          <p:cNvPr id="4" name="Picture 3" descr="10 Employee Engagement Metrics to Track at Your Organization - AIHR">
            <a:extLst>
              <a:ext uri="{FF2B5EF4-FFF2-40B4-BE49-F238E27FC236}">
                <a16:creationId xmlns:a16="http://schemas.microsoft.com/office/drawing/2014/main" id="{8B1E59B2-6583-89D0-5ABB-D4AFB10CEA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554139" y="2577053"/>
            <a:ext cx="3500715" cy="2327975"/>
          </a:xfrm>
          <a:prstGeom prst="rect">
            <a:avLst/>
          </a:prstGeom>
          <a:noFill/>
        </p:spPr>
      </p:pic>
      <p:sp>
        <p:nvSpPr>
          <p:cNvPr id="8194" name="AutoShape 2" descr="Employee Engagement is a Must for Any Company"/>
          <p:cNvSpPr>
            <a:spLocks noChangeAspect="1" noChangeArrowheads="1"/>
          </p:cNvSpPr>
          <p:nvPr/>
        </p:nvSpPr>
        <p:spPr bwMode="auto">
          <a:xfrm>
            <a:off x="155575" y="-898525"/>
            <a:ext cx="2009775" cy="188595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8196" name="AutoShape 4" descr="Employee Engagement is a Must for Any Company"/>
          <p:cNvSpPr>
            <a:spLocks noChangeAspect="1" noChangeArrowheads="1"/>
          </p:cNvSpPr>
          <p:nvPr/>
        </p:nvSpPr>
        <p:spPr bwMode="auto">
          <a:xfrm>
            <a:off x="155575" y="-898525"/>
            <a:ext cx="2009775" cy="188595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488673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2FC21-A7C5-9292-5CF7-361CFFBF6533}"/>
              </a:ext>
            </a:extLst>
          </p:cNvPr>
          <p:cNvSpPr>
            <a:spLocks noGrp="1"/>
          </p:cNvSpPr>
          <p:nvPr>
            <p:ph type="title"/>
          </p:nvPr>
        </p:nvSpPr>
        <p:spPr>
          <a:xfrm>
            <a:off x="1451579" y="804519"/>
            <a:ext cx="9603275" cy="1049235"/>
          </a:xfrm>
        </p:spPr>
        <p:txBody>
          <a:bodyPr>
            <a:normAutofit/>
          </a:bodyPr>
          <a:lstStyle/>
          <a:p>
            <a:r>
              <a:rPr lang="en-US" b="1" dirty="0">
                <a:cs typeface="Calibri Light"/>
              </a:rPr>
              <a:t>Theoretical model</a:t>
            </a:r>
            <a:endParaRPr lang="en-US" b="1" dirty="0"/>
          </a:p>
        </p:txBody>
      </p:sp>
      <p:sp>
        <p:nvSpPr>
          <p:cNvPr id="3" name="Content Placeholder 2">
            <a:extLst>
              <a:ext uri="{FF2B5EF4-FFF2-40B4-BE49-F238E27FC236}">
                <a16:creationId xmlns:a16="http://schemas.microsoft.com/office/drawing/2014/main" id="{B09E9996-F879-4F5E-9A2D-5757D4485971}"/>
              </a:ext>
            </a:extLst>
          </p:cNvPr>
          <p:cNvSpPr>
            <a:spLocks noGrp="1"/>
          </p:cNvSpPr>
          <p:nvPr>
            <p:ph idx="1"/>
          </p:nvPr>
        </p:nvSpPr>
        <p:spPr>
          <a:xfrm>
            <a:off x="1451579" y="2015734"/>
            <a:ext cx="5622284" cy="3450613"/>
          </a:xfrm>
        </p:spPr>
        <p:txBody>
          <a:bodyPr vert="horz" lIns="91440" tIns="45720" rIns="91440" bIns="45720" rtlCol="0">
            <a:normAutofit/>
          </a:bodyPr>
          <a:lstStyle/>
          <a:p>
            <a:pPr>
              <a:lnSpc>
                <a:spcPct val="110000"/>
              </a:lnSpc>
            </a:pPr>
            <a:r>
              <a:rPr lang="en-US" sz="1300">
                <a:effectLst/>
                <a:latin typeface="Times New Roman" panose="02020603050405020304" pitchFamily="18" charset="0"/>
                <a:ea typeface="Calibri" panose="020F0502020204030204" pitchFamily="34" charset="0"/>
                <a:cs typeface="Mangal" panose="02040503050203030202" pitchFamily="18" charset="0"/>
              </a:rPr>
              <a:t>In regarding a successful business organization, always try to be on the right track in managing their employees and help them to be more efficient and more focused on the core functions by providing them training and development sessions at least according to their needs assessment of that particular training system (</a:t>
            </a:r>
            <a:r>
              <a:rPr lang="en-US" sz="1300" err="1">
                <a:effectLst/>
                <a:latin typeface="Times New Roman" panose="02020603050405020304" pitchFamily="18" charset="0"/>
                <a:ea typeface="Calibri" panose="020F0502020204030204" pitchFamily="34" charset="0"/>
                <a:cs typeface="Mangal" panose="02040503050203030202" pitchFamily="18" charset="0"/>
              </a:rPr>
              <a:t>Javakorn</a:t>
            </a:r>
            <a:r>
              <a:rPr lang="en-US" sz="1300">
                <a:effectLst/>
                <a:latin typeface="Times New Roman" panose="02020603050405020304" pitchFamily="18" charset="0"/>
                <a:ea typeface="Calibri" panose="020F0502020204030204" pitchFamily="34" charset="0"/>
                <a:cs typeface="Mangal" panose="02040503050203030202" pitchFamily="18" charset="0"/>
              </a:rPr>
              <a:t>, 2021). </a:t>
            </a:r>
          </a:p>
          <a:p>
            <a:pPr>
              <a:lnSpc>
                <a:spcPct val="110000"/>
              </a:lnSpc>
              <a:spcAft>
                <a:spcPts val="800"/>
              </a:spcAft>
            </a:pPr>
            <a:r>
              <a:rPr lang="en-US" sz="1300" b="1" u="sng">
                <a:effectLst/>
                <a:latin typeface="Times New Roman" panose="02020603050405020304" pitchFamily="18" charset="0"/>
                <a:ea typeface="Calibri" panose="020F0502020204030204" pitchFamily="34" charset="0"/>
                <a:cs typeface="Mangal" panose="02040503050203030202" pitchFamily="18" charset="0"/>
              </a:rPr>
              <a:t>The Zinger Model</a:t>
            </a:r>
            <a:endParaRPr lang="en-GB" sz="1300">
              <a:effectLst/>
              <a:latin typeface="Times New Roman" panose="02020603050405020304" pitchFamily="18" charset="0"/>
              <a:ea typeface="Calibri" panose="020F0502020204030204" pitchFamily="34" charset="0"/>
              <a:cs typeface="Mangal" panose="02040503050203030202" pitchFamily="18" charset="0"/>
            </a:endParaRPr>
          </a:p>
          <a:p>
            <a:pPr>
              <a:lnSpc>
                <a:spcPct val="110000"/>
              </a:lnSpc>
            </a:pPr>
            <a:r>
              <a:rPr lang="en-US" sz="1300">
                <a:effectLst/>
                <a:latin typeface="Times New Roman" panose="02020603050405020304" pitchFamily="18" charset="0"/>
                <a:ea typeface="Calibri" panose="020F0502020204030204" pitchFamily="34" charset="0"/>
                <a:cs typeface="Mangal" panose="02040503050203030202" pitchFamily="18" charset="0"/>
              </a:rPr>
              <a:t>This model is created by Zinger a famous psychologist and educator. He tried to focus on the performance ability of employees in a particular organization. Recognizing employees’ compact energy towards the business goals, strategical organizational orientation, and other employee engagement facts and findings as well. The main motto of this model is leveraging connections among people can achieve better results than ever (Saks, 2020).</a:t>
            </a:r>
            <a:r>
              <a:rPr lang="en-GB" sz="1300">
                <a:effectLst/>
              </a:rPr>
              <a:t> </a:t>
            </a:r>
            <a:endParaRPr lang="en-US" sz="1300">
              <a:cs typeface="Calibri" panose="020F0502020204030204"/>
            </a:endParaRPr>
          </a:p>
          <a:p>
            <a:pPr>
              <a:lnSpc>
                <a:spcPct val="110000"/>
              </a:lnSpc>
            </a:pPr>
            <a:endParaRPr lang="en-US" sz="1300">
              <a:cs typeface="Calibri" panose="020F0502020204030204"/>
            </a:endParaRPr>
          </a:p>
        </p:txBody>
      </p:sp>
      <p:pic>
        <p:nvPicPr>
          <p:cNvPr id="5" name="Picture 4" descr="Zinger Employee Engagement Model">
            <a:extLst>
              <a:ext uri="{FF2B5EF4-FFF2-40B4-BE49-F238E27FC236}">
                <a16:creationId xmlns:a16="http://schemas.microsoft.com/office/drawing/2014/main" id="{2DE404DE-FCCC-14BE-C224-FA507B319E0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7554139" y="2240108"/>
            <a:ext cx="3500715" cy="3001864"/>
          </a:xfrm>
          <a:prstGeom prst="rect">
            <a:avLst/>
          </a:prstGeom>
          <a:noFill/>
        </p:spPr>
      </p:pic>
    </p:spTree>
    <p:extLst>
      <p:ext uri="{BB962C8B-B14F-4D97-AF65-F5344CB8AC3E}">
        <p14:creationId xmlns:p14="http://schemas.microsoft.com/office/powerpoint/2010/main" val="1652733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 name="TextBox 2">
            <a:extLst>
              <a:ext uri="{FF2B5EF4-FFF2-40B4-BE49-F238E27FC236}">
                <a16:creationId xmlns:a16="http://schemas.microsoft.com/office/drawing/2014/main" id="{9B87E0D7-A582-18C9-2812-01CCBCF47A75}"/>
              </a:ext>
            </a:extLst>
          </p:cNvPr>
          <p:cNvSpPr txBox="1"/>
          <p:nvPr/>
        </p:nvSpPr>
        <p:spPr>
          <a:xfrm>
            <a:off x="1451579" y="2015734"/>
            <a:ext cx="5622284" cy="3450613"/>
          </a:xfrm>
          <a:prstGeom prst="rect">
            <a:avLst/>
          </a:prstGeom>
        </p:spPr>
        <p:txBody>
          <a:bodyPr vert="horz" lIns="91440" tIns="45720" rIns="91440" bIns="45720" rtlCol="0" anchor="t">
            <a:normAutofit/>
          </a:bodyPr>
          <a:lstStyle/>
          <a:p>
            <a:pPr indent="-228600" defTabSz="914400">
              <a:lnSpc>
                <a:spcPct val="120000"/>
              </a:lnSpc>
              <a:spcAft>
                <a:spcPts val="800"/>
              </a:spcAft>
              <a:buClr>
                <a:schemeClr val="accent1"/>
              </a:buClr>
              <a:buSzPct val="100000"/>
              <a:buFont typeface="Arial" panose="020B0604020202020204" pitchFamily="34" charset="0"/>
              <a:buChar char="•"/>
            </a:pPr>
            <a:r>
              <a:rPr lang="en-US" sz="1700" b="1" u="sng"/>
              <a:t>The Deloitte Model</a:t>
            </a:r>
            <a:endParaRPr lang="en-US" sz="1700"/>
          </a:p>
          <a:p>
            <a:pPr indent="-228600" defTabSz="914400">
              <a:lnSpc>
                <a:spcPct val="120000"/>
              </a:lnSpc>
              <a:spcAft>
                <a:spcPts val="800"/>
              </a:spcAft>
              <a:buClr>
                <a:schemeClr val="accent1"/>
              </a:buClr>
              <a:buSzPct val="100000"/>
              <a:buFont typeface="Arial" panose="020B0604020202020204" pitchFamily="34" charset="0"/>
              <a:buChar char="•"/>
            </a:pPr>
            <a:r>
              <a:rPr lang="en-US" sz="1700"/>
              <a:t>To validate the organizational transformation combination, ambition, identification of necessary capabilities that must be required by the organization, and to work with them to capitalize their employee engagement which makes the business organization more successful. It enhances the effectiveness of the model design, delivery as well as strategy to make the business organization employee-oriented so that employees can feel more enthusiastic to perform better for the organization (Chefor, 2022). </a:t>
            </a:r>
          </a:p>
        </p:txBody>
      </p:sp>
      <p:pic>
        <p:nvPicPr>
          <p:cNvPr id="4" name="Picture 3" descr="Companies need to adapt their operating model ( Deloitte Digital 2016 ). |  Download Scientific Diagram">
            <a:extLst>
              <a:ext uri="{FF2B5EF4-FFF2-40B4-BE49-F238E27FC236}">
                <a16:creationId xmlns:a16="http://schemas.microsoft.com/office/drawing/2014/main" id="{22AE7169-894E-5CAF-07E7-7A70020A6FA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7554139" y="2034442"/>
            <a:ext cx="3500715" cy="3413197"/>
          </a:xfrm>
          <a:prstGeom prst="rect">
            <a:avLst/>
          </a:prstGeom>
          <a:noFill/>
        </p:spPr>
      </p:pic>
    </p:spTree>
    <p:extLst>
      <p:ext uri="{BB962C8B-B14F-4D97-AF65-F5344CB8AC3E}">
        <p14:creationId xmlns:p14="http://schemas.microsoft.com/office/powerpoint/2010/main" val="1104981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32E56-453B-907D-3D47-3920E5D8B05C}"/>
              </a:ext>
            </a:extLst>
          </p:cNvPr>
          <p:cNvSpPr>
            <a:spLocks noGrp="1"/>
          </p:cNvSpPr>
          <p:nvPr>
            <p:ph type="title"/>
          </p:nvPr>
        </p:nvSpPr>
        <p:spPr>
          <a:xfrm>
            <a:off x="1451579" y="804519"/>
            <a:ext cx="9603275" cy="1049235"/>
          </a:xfrm>
        </p:spPr>
        <p:txBody>
          <a:bodyPr>
            <a:normAutofit/>
          </a:bodyPr>
          <a:lstStyle/>
          <a:p>
            <a:r>
              <a:rPr lang="en-US" b="1" dirty="0">
                <a:cs typeface="Calibri Light"/>
              </a:rPr>
              <a:t>Types of employee engagement</a:t>
            </a:r>
            <a:r>
              <a:rPr lang="en-US" dirty="0">
                <a:cs typeface="Calibri Light"/>
              </a:rPr>
              <a:t> </a:t>
            </a:r>
            <a:endParaRPr lang="en-US" dirty="0"/>
          </a:p>
        </p:txBody>
      </p:sp>
      <p:sp>
        <p:nvSpPr>
          <p:cNvPr id="3" name="Content Placeholder 2">
            <a:extLst>
              <a:ext uri="{FF2B5EF4-FFF2-40B4-BE49-F238E27FC236}">
                <a16:creationId xmlns:a16="http://schemas.microsoft.com/office/drawing/2014/main" id="{CACC0A32-B958-F62C-99CE-322213013022}"/>
              </a:ext>
            </a:extLst>
          </p:cNvPr>
          <p:cNvSpPr>
            <a:spLocks noGrp="1"/>
          </p:cNvSpPr>
          <p:nvPr>
            <p:ph idx="1"/>
          </p:nvPr>
        </p:nvSpPr>
        <p:spPr>
          <a:xfrm>
            <a:off x="1451579" y="2015734"/>
            <a:ext cx="6195784" cy="3450613"/>
          </a:xfrm>
        </p:spPr>
        <p:txBody>
          <a:bodyPr vert="horz" lIns="91440" tIns="45720" rIns="91440" bIns="45720" rtlCol="0">
            <a:normAutofit/>
          </a:bodyPr>
          <a:lstStyle/>
          <a:p>
            <a:pPr>
              <a:lnSpc>
                <a:spcPct val="110000"/>
              </a:lnSpc>
            </a:pPr>
            <a:r>
              <a:rPr lang="en-US" sz="1100" dirty="0"/>
              <a:t>Actively Engaged Employees are Employees Who Are Devoted To The Goals Of The Organization And Motivated About The Work They Do In Their Positions Actively Engaged Employees are Employees Who Are Devoted To The Goals Of The Organization And Motivated About The Work They are the kinds of people who bring a positive attitude to the group as a whole, which then has the potential to spread to other areas. </a:t>
            </a:r>
          </a:p>
          <a:p>
            <a:pPr>
              <a:lnSpc>
                <a:spcPct val="110000"/>
              </a:lnSpc>
            </a:pPr>
            <a:r>
              <a:rPr lang="en-US" sz="1100" dirty="0">
                <a:cs typeface="Calibri"/>
              </a:rPr>
              <a:t>Not Engaged: When it comes to determining workers' levels of participation, the vast majority of employees fall somewhere in the middle and, as a result, are classified as not engaged. In spite of the fact that they put in their effort and carry out their responsibilities, they are able to maintain a more objective perspective about the company. </a:t>
            </a:r>
          </a:p>
          <a:p>
            <a:pPr>
              <a:lnSpc>
                <a:spcPct val="110000"/>
              </a:lnSpc>
            </a:pPr>
            <a:r>
              <a:rPr lang="en-US" sz="1100" dirty="0">
                <a:cs typeface="Calibri"/>
              </a:rPr>
              <a:t>Actively Disengaged Workers: Despite the fact that they are often the exception to the rule, actively disengaged workers have the potential to dramatically impact working relationships. </a:t>
            </a:r>
          </a:p>
          <a:p>
            <a:pPr>
              <a:lnSpc>
                <a:spcPct val="110000"/>
              </a:lnSpc>
            </a:pPr>
            <a:endParaRPr lang="en-US" sz="1100" dirty="0">
              <a:cs typeface="Calibri"/>
            </a:endParaRPr>
          </a:p>
          <a:p>
            <a:pPr>
              <a:lnSpc>
                <a:spcPct val="110000"/>
              </a:lnSpc>
            </a:pPr>
            <a:endParaRPr lang="en-US" sz="1100" dirty="0">
              <a:cs typeface="Calibri"/>
            </a:endParaRPr>
          </a:p>
          <a:p>
            <a:pPr>
              <a:lnSpc>
                <a:spcPct val="110000"/>
              </a:lnSpc>
            </a:pPr>
            <a:endParaRPr lang="en-US" sz="1100" dirty="0">
              <a:cs typeface="Calibri"/>
            </a:endParaRPr>
          </a:p>
        </p:txBody>
      </p:sp>
      <p:pic>
        <p:nvPicPr>
          <p:cNvPr id="4" name="Picture 3" descr="community 2.png"/>
          <p:cNvPicPr>
            <a:picLocks noChangeAspect="1"/>
          </p:cNvPicPr>
          <p:nvPr/>
        </p:nvPicPr>
        <p:blipFill>
          <a:blip r:embed="rId2" cstate="print"/>
          <a:stretch>
            <a:fillRect/>
          </a:stretch>
        </p:blipFill>
        <p:spPr>
          <a:xfrm>
            <a:off x="8128756" y="3009516"/>
            <a:ext cx="2926098" cy="1463049"/>
          </a:xfrm>
          <a:prstGeom prst="rect">
            <a:avLst/>
          </a:prstGeom>
        </p:spPr>
      </p:pic>
    </p:spTree>
    <p:extLst>
      <p:ext uri="{BB962C8B-B14F-4D97-AF65-F5344CB8AC3E}">
        <p14:creationId xmlns:p14="http://schemas.microsoft.com/office/powerpoint/2010/main" val="2030130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0CC32-CED5-326B-3076-DCB080AE9965}"/>
              </a:ext>
            </a:extLst>
          </p:cNvPr>
          <p:cNvSpPr>
            <a:spLocks noGrp="1"/>
          </p:cNvSpPr>
          <p:nvPr>
            <p:ph type="title"/>
          </p:nvPr>
        </p:nvSpPr>
        <p:spPr>
          <a:xfrm>
            <a:off x="1451579" y="804519"/>
            <a:ext cx="9603275" cy="1049235"/>
          </a:xfrm>
        </p:spPr>
        <p:txBody>
          <a:bodyPr>
            <a:normAutofit/>
          </a:bodyPr>
          <a:lstStyle/>
          <a:p>
            <a:r>
              <a:rPr lang="en-US" b="1">
                <a:cs typeface="Calibri Light"/>
              </a:rPr>
              <a:t>Importance of employee engagement </a:t>
            </a:r>
            <a:endParaRPr lang="en-US"/>
          </a:p>
        </p:txBody>
      </p:sp>
      <p:sp>
        <p:nvSpPr>
          <p:cNvPr id="3" name="Content Placeholder 2">
            <a:extLst>
              <a:ext uri="{FF2B5EF4-FFF2-40B4-BE49-F238E27FC236}">
                <a16:creationId xmlns:a16="http://schemas.microsoft.com/office/drawing/2014/main" id="{96065BB5-958C-A076-874F-F7B2CE8655BD}"/>
              </a:ext>
            </a:extLst>
          </p:cNvPr>
          <p:cNvSpPr>
            <a:spLocks noGrp="1"/>
          </p:cNvSpPr>
          <p:nvPr>
            <p:ph idx="1"/>
          </p:nvPr>
        </p:nvSpPr>
        <p:spPr>
          <a:xfrm>
            <a:off x="1451579" y="2015734"/>
            <a:ext cx="6195784" cy="3450613"/>
          </a:xfrm>
        </p:spPr>
        <p:txBody>
          <a:bodyPr vert="horz" lIns="91440" tIns="45720" rIns="91440" bIns="45720" rtlCol="0">
            <a:normAutofit/>
          </a:bodyPr>
          <a:lstStyle/>
          <a:p>
            <a:pPr>
              <a:lnSpc>
                <a:spcPct val="110000"/>
              </a:lnSpc>
            </a:pPr>
            <a:r>
              <a:rPr lang="en-US" sz="1300" dirty="0">
                <a:cs typeface="Calibri"/>
              </a:rPr>
              <a:t>It leads to a rise in the level of satisfaction experienced by customers. People that are passionate about their work are typically the ideal individuals to engage with customers since clients are able to perceive their enthusiasm. </a:t>
            </a:r>
          </a:p>
          <a:p>
            <a:pPr>
              <a:lnSpc>
                <a:spcPct val="110000"/>
              </a:lnSpc>
            </a:pPr>
            <a:r>
              <a:rPr lang="en-US" sz="1300" dirty="0">
                <a:cs typeface="Calibri"/>
              </a:rPr>
              <a:t>It is easier to collaborate with people who are excited about the work that they do, which is one way in which this improves the culture of the firm. Not only because they are generally more upbeat and happy, but also because they offer as an example of a culture that is involved in the workplace. </a:t>
            </a:r>
          </a:p>
          <a:p>
            <a:pPr>
              <a:lnSpc>
                <a:spcPct val="110000"/>
              </a:lnSpc>
            </a:pPr>
            <a:r>
              <a:rPr lang="en-US" sz="1300" dirty="0">
                <a:cs typeface="Calibri"/>
              </a:rPr>
              <a:t>Workers that are engaged in their work are easier to keep: </a:t>
            </a:r>
          </a:p>
          <a:p>
            <a:pPr>
              <a:lnSpc>
                <a:spcPct val="110000"/>
              </a:lnSpc>
            </a:pPr>
            <a:r>
              <a:rPr lang="en-US" sz="1300" dirty="0">
                <a:cs typeface="Calibri"/>
              </a:rPr>
              <a:t>When an employee is motivated and involved in their work, they have less of a desire to leave their current position. When they are not actively working for the company, the </a:t>
            </a:r>
            <a:r>
              <a:rPr lang="en-US" sz="1300" dirty="0" err="1">
                <a:cs typeface="Calibri"/>
              </a:rPr>
              <a:t>organisation</a:t>
            </a:r>
            <a:r>
              <a:rPr lang="en-US" sz="1300" dirty="0">
                <a:cs typeface="Calibri"/>
              </a:rPr>
              <a:t> runs the risk of losing some of its most talented personnel. It is essential for the </a:t>
            </a:r>
            <a:r>
              <a:rPr lang="en-US" sz="1300" dirty="0" err="1">
                <a:cs typeface="Calibri"/>
              </a:rPr>
              <a:t>organisation</a:t>
            </a:r>
            <a:r>
              <a:rPr lang="en-US" sz="1300" dirty="0">
                <a:cs typeface="Calibri"/>
              </a:rPr>
              <a:t> to keep their engagement alive if they want the employees to continue working hard in order to get greater results.</a:t>
            </a:r>
          </a:p>
        </p:txBody>
      </p:sp>
      <p:pic>
        <p:nvPicPr>
          <p:cNvPr id="4" name="Picture 3" descr="community 3.jpg"/>
          <p:cNvPicPr>
            <a:picLocks noChangeAspect="1"/>
          </p:cNvPicPr>
          <p:nvPr/>
        </p:nvPicPr>
        <p:blipFill>
          <a:blip r:embed="rId2" cstate="print"/>
          <a:stretch>
            <a:fillRect/>
          </a:stretch>
        </p:blipFill>
        <p:spPr>
          <a:xfrm>
            <a:off x="8128756" y="2976479"/>
            <a:ext cx="2926098" cy="1529122"/>
          </a:xfrm>
          <a:prstGeom prst="rect">
            <a:avLst/>
          </a:prstGeom>
        </p:spPr>
      </p:pic>
    </p:spTree>
    <p:extLst>
      <p:ext uri="{BB962C8B-B14F-4D97-AF65-F5344CB8AC3E}">
        <p14:creationId xmlns:p14="http://schemas.microsoft.com/office/powerpoint/2010/main" val="2298917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7E8B4-1C4D-E807-EB33-F7C32B108170}"/>
              </a:ext>
            </a:extLst>
          </p:cNvPr>
          <p:cNvSpPr>
            <a:spLocks noGrp="1"/>
          </p:cNvSpPr>
          <p:nvPr>
            <p:ph type="title"/>
          </p:nvPr>
        </p:nvSpPr>
        <p:spPr>
          <a:xfrm>
            <a:off x="1451579" y="804519"/>
            <a:ext cx="9603275" cy="1049235"/>
          </a:xfrm>
        </p:spPr>
        <p:txBody>
          <a:bodyPr>
            <a:normAutofit/>
          </a:bodyPr>
          <a:lstStyle/>
          <a:p>
            <a:r>
              <a:rPr lang="en-US" b="1">
                <a:ea typeface="+mj-lt"/>
                <a:cs typeface="+mj-lt"/>
              </a:rPr>
              <a:t>Conditions for Employee Engagement</a:t>
            </a:r>
            <a:endParaRPr lang="en-US" b="1"/>
          </a:p>
        </p:txBody>
      </p:sp>
      <p:sp>
        <p:nvSpPr>
          <p:cNvPr id="3" name="Content Placeholder 2">
            <a:extLst>
              <a:ext uri="{FF2B5EF4-FFF2-40B4-BE49-F238E27FC236}">
                <a16:creationId xmlns:a16="http://schemas.microsoft.com/office/drawing/2014/main" id="{36523D95-7BB4-D6F4-3681-30855F0ED5A9}"/>
              </a:ext>
            </a:extLst>
          </p:cNvPr>
          <p:cNvSpPr>
            <a:spLocks noGrp="1"/>
          </p:cNvSpPr>
          <p:nvPr>
            <p:ph idx="1"/>
          </p:nvPr>
        </p:nvSpPr>
        <p:spPr>
          <a:xfrm>
            <a:off x="1451579" y="2015734"/>
            <a:ext cx="5622284" cy="3450613"/>
          </a:xfrm>
        </p:spPr>
        <p:txBody>
          <a:bodyPr vert="horz" lIns="91440" tIns="45720" rIns="91440" bIns="45720" rtlCol="0">
            <a:normAutofit/>
          </a:bodyPr>
          <a:lstStyle/>
          <a:p>
            <a:pPr>
              <a:lnSpc>
                <a:spcPct val="110000"/>
              </a:lnSpc>
            </a:pPr>
            <a:endParaRPr lang="en-US" sz="1700" dirty="0">
              <a:cs typeface="Calibri" panose="020F0502020204030204"/>
            </a:endParaRPr>
          </a:p>
          <a:p>
            <a:pPr>
              <a:lnSpc>
                <a:spcPct val="110000"/>
              </a:lnSpc>
            </a:pPr>
            <a:r>
              <a:rPr lang="en-US" sz="1700" dirty="0">
                <a:ea typeface="+mn-lt"/>
                <a:cs typeface="+mn-lt"/>
              </a:rPr>
              <a:t>Objects and goals of the company articulated very specifically </a:t>
            </a:r>
          </a:p>
          <a:p>
            <a:pPr>
              <a:lnSpc>
                <a:spcPct val="110000"/>
              </a:lnSpc>
            </a:pPr>
            <a:r>
              <a:rPr lang="en-US" sz="1700" dirty="0">
                <a:ea typeface="+mn-lt"/>
                <a:cs typeface="+mn-lt"/>
              </a:rPr>
              <a:t>There is a clear and unmistakable connection between the employee's performance and the goals of the company. </a:t>
            </a:r>
          </a:p>
          <a:p>
            <a:pPr>
              <a:lnSpc>
                <a:spcPct val="110000"/>
              </a:lnSpc>
            </a:pPr>
            <a:r>
              <a:rPr lang="en-US" sz="1700" dirty="0">
                <a:ea typeface="+mn-lt"/>
                <a:cs typeface="+mn-lt"/>
              </a:rPr>
              <a:t>They have to be able to understand how each person's work contributes to the overall success of the firm. </a:t>
            </a:r>
          </a:p>
          <a:p>
            <a:pPr>
              <a:lnSpc>
                <a:spcPct val="110000"/>
              </a:lnSpc>
            </a:pPr>
            <a:r>
              <a:rPr lang="en-US" sz="1700" dirty="0">
                <a:ea typeface="+mn-lt"/>
                <a:cs typeface="+mn-lt"/>
              </a:rPr>
              <a:t>They have a responsibility to be aware of the preparedness and capacity of the company's leadership to motivate the employees.</a:t>
            </a:r>
            <a:endParaRPr lang="en-US" sz="1700" dirty="0">
              <a:cs typeface="Calibri"/>
            </a:endParaRPr>
          </a:p>
          <a:p>
            <a:pPr>
              <a:lnSpc>
                <a:spcPct val="110000"/>
              </a:lnSpc>
            </a:pPr>
            <a:endParaRPr lang="en-US" sz="1700" dirty="0">
              <a:cs typeface="Calibri"/>
            </a:endParaRPr>
          </a:p>
        </p:txBody>
      </p:sp>
      <p:pic>
        <p:nvPicPr>
          <p:cNvPr id="4" name="Picture 3" descr="community 5.jpg"/>
          <p:cNvPicPr>
            <a:picLocks noChangeAspect="1"/>
          </p:cNvPicPr>
          <p:nvPr/>
        </p:nvPicPr>
        <p:blipFill>
          <a:blip r:embed="rId2" cstate="print"/>
          <a:stretch>
            <a:fillRect/>
          </a:stretch>
        </p:blipFill>
        <p:spPr>
          <a:xfrm>
            <a:off x="7554139" y="2458336"/>
            <a:ext cx="3500715" cy="2565409"/>
          </a:xfrm>
          <a:prstGeom prst="rect">
            <a:avLst/>
          </a:prstGeom>
        </p:spPr>
      </p:pic>
    </p:spTree>
    <p:extLst>
      <p:ext uri="{BB962C8B-B14F-4D97-AF65-F5344CB8AC3E}">
        <p14:creationId xmlns:p14="http://schemas.microsoft.com/office/powerpoint/2010/main" val="2139552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FA4D42-65A2-43F3-B3E9-FD6D6030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3FD2CDA-D2E2-4E29-862F-3EF51E21D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3" name="Group 12">
            <a:extLst>
              <a:ext uri="{FF2B5EF4-FFF2-40B4-BE49-F238E27FC236}">
                <a16:creationId xmlns:a16="http://schemas.microsoft.com/office/drawing/2014/main" id="{B071059D-2A1C-4086-9685-CD5E7444B0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8" y="482171"/>
            <a:ext cx="4641751" cy="5149101"/>
            <a:chOff x="632238" y="482171"/>
            <a:chExt cx="4641751" cy="5149101"/>
          </a:xfrm>
        </p:grpSpPr>
        <p:sp>
          <p:nvSpPr>
            <p:cNvPr id="14" name="Rectangle 13">
              <a:extLst>
                <a:ext uri="{FF2B5EF4-FFF2-40B4-BE49-F238E27FC236}">
                  <a16:creationId xmlns:a16="http://schemas.microsoft.com/office/drawing/2014/main" id="{869CB73A-BE1E-44A1-B082-574755C8C0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8" y="482171"/>
              <a:ext cx="464175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7674C1A-A7A7-4416-A164-BCAECE838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7" y="812507"/>
              <a:ext cx="4001652"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412A852B-0DE0-4F26-B397-1E207E047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77965"/>
            <a:ext cx="367121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F92E1EA7-582F-4962-9969-DC469519F76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3317" y="1847088"/>
            <a:ext cx="498508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F6AFC04-B738-56F7-F93D-0D8D4C537D0F}"/>
              </a:ext>
            </a:extLst>
          </p:cNvPr>
          <p:cNvSpPr>
            <a:spLocks noGrp="1"/>
          </p:cNvSpPr>
          <p:nvPr>
            <p:ph type="title"/>
          </p:nvPr>
        </p:nvSpPr>
        <p:spPr>
          <a:xfrm>
            <a:off x="5753318" y="804520"/>
            <a:ext cx="4985079" cy="1049235"/>
          </a:xfrm>
        </p:spPr>
        <p:txBody>
          <a:bodyPr>
            <a:normAutofit/>
          </a:bodyPr>
          <a:lstStyle/>
          <a:p>
            <a:r>
              <a:rPr lang="en-US" sz="2700" b="1">
                <a:cs typeface="Calibri Light"/>
              </a:rPr>
              <a:t>How to improve employee engagement</a:t>
            </a:r>
            <a:r>
              <a:rPr lang="en-US" sz="2700">
                <a:cs typeface="Calibri Light"/>
              </a:rPr>
              <a:t> </a:t>
            </a:r>
            <a:endParaRPr lang="en-US" sz="2700"/>
          </a:p>
        </p:txBody>
      </p:sp>
      <p:pic>
        <p:nvPicPr>
          <p:cNvPr id="4" name="Picture 3" descr="images.jpg"/>
          <p:cNvPicPr>
            <a:picLocks noChangeAspect="1"/>
          </p:cNvPicPr>
          <p:nvPr/>
        </p:nvPicPr>
        <p:blipFill>
          <a:blip r:embed="rId2" cstate="print"/>
          <a:stretch>
            <a:fillRect/>
          </a:stretch>
        </p:blipFill>
        <p:spPr>
          <a:xfrm>
            <a:off x="1271223" y="1930755"/>
            <a:ext cx="3362141" cy="2237352"/>
          </a:xfrm>
          <a:prstGeom prst="rect">
            <a:avLst/>
          </a:prstGeom>
        </p:spPr>
      </p:pic>
      <p:sp>
        <p:nvSpPr>
          <p:cNvPr id="3" name="Content Placeholder 2">
            <a:extLst>
              <a:ext uri="{FF2B5EF4-FFF2-40B4-BE49-F238E27FC236}">
                <a16:creationId xmlns:a16="http://schemas.microsoft.com/office/drawing/2014/main" id="{B9633C8F-99A2-C41E-B76C-046AA7A6B21D}"/>
              </a:ext>
            </a:extLst>
          </p:cNvPr>
          <p:cNvSpPr>
            <a:spLocks noGrp="1"/>
          </p:cNvSpPr>
          <p:nvPr>
            <p:ph idx="1"/>
          </p:nvPr>
        </p:nvSpPr>
        <p:spPr>
          <a:xfrm>
            <a:off x="5753317" y="2015732"/>
            <a:ext cx="4985080" cy="3450613"/>
          </a:xfrm>
        </p:spPr>
        <p:txBody>
          <a:bodyPr vert="horz" lIns="91440" tIns="45720" rIns="91440" bIns="45720" rtlCol="0">
            <a:normAutofit/>
          </a:bodyPr>
          <a:lstStyle/>
          <a:p>
            <a:pPr>
              <a:lnSpc>
                <a:spcPct val="110000"/>
              </a:lnSpc>
            </a:pPr>
            <a:r>
              <a:rPr lang="en-US" sz="1300" dirty="0">
                <a:cs typeface="Calibri"/>
              </a:rPr>
              <a:t>Ensure good communication: When considering how to enhance employee engagement, one of the most important factors to consider is communication. This is because communication is vital to daily life, especially in the workplace. As a result, it influences how successfully employees perform everyday tasks and connect with coworkers, which contributes to a high level of engagement. </a:t>
            </a:r>
          </a:p>
          <a:p>
            <a:pPr>
              <a:lnSpc>
                <a:spcPct val="110000"/>
              </a:lnSpc>
            </a:pPr>
            <a:r>
              <a:rPr lang="en-US" sz="1300" dirty="0">
                <a:cs typeface="Calibri"/>
              </a:rPr>
              <a:t>Employee appreciation influences longer-term goals by making workers feel wanted and valued and by somewhat enhancing their output. Over 91% of human resource professionals feel that awards and recognition encourage employees to remain with the company. In addition to their own motivation improving, others will be inspired to achieve the same incentive, which will ultimately boost workplace engagement and morale.</a:t>
            </a:r>
          </a:p>
        </p:txBody>
      </p:sp>
      <p:pic>
        <p:nvPicPr>
          <p:cNvPr id="21" name="Picture 20">
            <a:extLst>
              <a:ext uri="{FF2B5EF4-FFF2-40B4-BE49-F238E27FC236}">
                <a16:creationId xmlns:a16="http://schemas.microsoft.com/office/drawing/2014/main" id="{902AF165-73E4-493F-80C2-C80E393F64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2CBFBA1A-A6D7-47C1-ACBB-29FBCFF0B3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4756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1CDEA9B-5126-C8AC-6323-4E7DD8C0EA96}"/>
              </a:ext>
            </a:extLst>
          </p:cNvPr>
          <p:cNvSpPr>
            <a:spLocks noGrp="1"/>
          </p:cNvSpPr>
          <p:nvPr>
            <p:ph type="title"/>
          </p:nvPr>
        </p:nvSpPr>
        <p:spPr>
          <a:xfrm>
            <a:off x="1451580" y="804520"/>
            <a:ext cx="4176511" cy="1049235"/>
          </a:xfrm>
        </p:spPr>
        <p:txBody>
          <a:bodyPr>
            <a:normAutofit/>
          </a:bodyPr>
          <a:lstStyle/>
          <a:p>
            <a:r>
              <a:rPr lang="en-US" b="1">
                <a:cs typeface="Calibri Light"/>
              </a:rPr>
              <a:t>Conclusion</a:t>
            </a:r>
            <a:r>
              <a:rPr lang="en-US">
                <a:cs typeface="Calibri Light"/>
              </a:rPr>
              <a:t> </a:t>
            </a:r>
            <a:endParaRPr lang="en-US"/>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ED26533D-F4D2-4F38-A037-96DFC3382EAD}"/>
              </a:ext>
            </a:extLst>
          </p:cNvPr>
          <p:cNvSpPr>
            <a:spLocks noGrp="1"/>
          </p:cNvSpPr>
          <p:nvPr>
            <p:ph idx="1"/>
          </p:nvPr>
        </p:nvSpPr>
        <p:spPr>
          <a:xfrm>
            <a:off x="1451581" y="2015732"/>
            <a:ext cx="4172212" cy="3450613"/>
          </a:xfrm>
        </p:spPr>
        <p:txBody>
          <a:bodyPr vert="horz" lIns="91440" tIns="45720" rIns="91440" bIns="45720" rtlCol="0">
            <a:normAutofit/>
          </a:bodyPr>
          <a:lstStyle/>
          <a:p>
            <a:pPr>
              <a:lnSpc>
                <a:spcPct val="110000"/>
              </a:lnSpc>
              <a:spcAft>
                <a:spcPts val="800"/>
              </a:spcAft>
            </a:pPr>
            <a:r>
              <a:rPr lang="en-US" sz="1600">
                <a:effectLst/>
                <a:latin typeface="Times New Roman" panose="02020603050405020304" pitchFamily="18" charset="0"/>
                <a:ea typeface="Calibri" panose="020F0502020204030204" pitchFamily="34" charset="0"/>
                <a:cs typeface="Mangal" panose="02040503050203030202" pitchFamily="18" charset="0"/>
              </a:rPr>
              <a:t>To accelerate business success, staff engagement is a must for any service-oriented organization. Organizational culture and benefits depend on the organizational system of handling their employees to be more successful and to be more into their core business function. Without employee involvement, nothing can be done smoothly as the basic and the most valuable part of the organization is its effectiveness as well as its efficient workforce. </a:t>
            </a:r>
            <a:endParaRPr lang="en-GB" sz="1600">
              <a:effectLst/>
              <a:latin typeface="Times New Roman" panose="02020603050405020304" pitchFamily="18" charset="0"/>
              <a:ea typeface="Calibri" panose="020F0502020204030204" pitchFamily="34" charset="0"/>
              <a:cs typeface="Mangal" panose="02040503050203030202" pitchFamily="18" charset="0"/>
            </a:endParaRPr>
          </a:p>
        </p:txBody>
      </p:sp>
      <p:pic>
        <p:nvPicPr>
          <p:cNvPr id="7" name="Graphic 6" descr="Cycle with People">
            <a:extLst>
              <a:ext uri="{FF2B5EF4-FFF2-40B4-BE49-F238E27FC236}">
                <a16:creationId xmlns:a16="http://schemas.microsoft.com/office/drawing/2014/main" id="{065C11D9-E214-D76F-686C-5A105DD96B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140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E16FF-C2A9-C304-531D-858CBC1343BB}"/>
              </a:ext>
            </a:extLst>
          </p:cNvPr>
          <p:cNvSpPr>
            <a:spLocks noGrp="1"/>
          </p:cNvSpPr>
          <p:nvPr>
            <p:ph type="title"/>
          </p:nvPr>
        </p:nvSpPr>
        <p:spPr>
          <a:xfrm>
            <a:off x="1069848" y="484632"/>
            <a:ext cx="10058400" cy="681559"/>
          </a:xfrm>
        </p:spPr>
        <p:txBody>
          <a:bodyPr>
            <a:normAutofit/>
          </a:bodyPr>
          <a:lstStyle/>
          <a:p>
            <a:r>
              <a:rPr lang="en-US" dirty="0">
                <a:cs typeface="Calibri Light"/>
              </a:rPr>
              <a:t>References </a:t>
            </a:r>
            <a:endParaRPr lang="en-US" dirty="0"/>
          </a:p>
        </p:txBody>
      </p:sp>
      <p:sp>
        <p:nvSpPr>
          <p:cNvPr id="5" name="Rectangle 2">
            <a:extLst>
              <a:ext uri="{FF2B5EF4-FFF2-40B4-BE49-F238E27FC236}">
                <a16:creationId xmlns:a16="http://schemas.microsoft.com/office/drawing/2014/main" id="{39B24DE4-3234-3342-A3E2-9F29A8CD6B83}"/>
              </a:ext>
            </a:extLst>
          </p:cNvPr>
          <p:cNvSpPr>
            <a:spLocks noGrp="1" noChangeArrowheads="1"/>
          </p:cNvSpPr>
          <p:nvPr>
            <p:ph idx="1"/>
          </p:nvPr>
        </p:nvSpPr>
        <p:spPr bwMode="auto">
          <a:xfrm>
            <a:off x="265044" y="1923515"/>
            <a:ext cx="9170436"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Altintig, C. U. &amp;. A., 2020. ournal of Marketing. </a:t>
            </a:r>
            <a:r>
              <a:rPr kumimoji="0" lang="en-US" altLang="en-US"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An Empirical Examination Of the "Rule Of Three": Strategy Implications For Top Management, Marketers, and Investors, </a:t>
            </a: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74(2), pp. 20-39.</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Brzozowski, A. S.-W. &amp;. A. S., 2022. Conference: "Scientific Management" and Management Science Today International Scientific Conference. </a:t>
            </a:r>
            <a:r>
              <a:rPr kumimoji="0" lang="en-US" altLang="en-US"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Employee engagement: how business goals can be achieved through employee well-being., </a:t>
            </a: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10(5), pp. 418-429.</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Chefor, T. L. &amp;. E., 2022. Journal of Business &amp; Industrial Marketing. </a:t>
            </a:r>
            <a:r>
              <a:rPr kumimoji="0" lang="en-US" altLang="en-US"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Exploring the influence of supervisor and family work support on salespeople’s engagement and unethical behaviors, </a:t>
            </a: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10(2), pp. 201-243.</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Hammoud, S. O. &amp;. M. S., 2018. International Journal of Applied Management and Technology. </a:t>
            </a:r>
            <a:r>
              <a:rPr kumimoji="0" lang="en-US" altLang="en-US"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Effective Employee Engagement in the Workplace, </a:t>
            </a: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16(1), pp. 50-67.</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Hoisington, A., 2019. Staff Engagement. </a:t>
            </a:r>
            <a:r>
              <a:rPr kumimoji="0" lang="en-US" altLang="en-US"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The ROI of people: Employee engagement key to profitability, </a:t>
            </a: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12(3), pp. 23-58.</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Javakorn, S. N. &amp;. P., 2021. The Employee Engagement Model. </a:t>
            </a:r>
            <a:r>
              <a:rPr kumimoji="0" lang="en-US" altLang="en-US"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A Study on Employee Engagement Models for Sustainability of Long-Distance Learning Public Higher Education Institutions in Thailand, </a:t>
            </a: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12(2), pp. 87-99.</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O'Toole, G. B. &amp;. W., 2022. Event Management. </a:t>
            </a:r>
            <a:r>
              <a:rPr kumimoji="0" lang="en-US" altLang="en-US"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Towards an International Event Management Body of Knowledge (EMBOK), </a:t>
            </a: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9(4), pp. 185-198.</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Raharja, E., 2022. WSEAS Transactions on Business and Economics. </a:t>
            </a:r>
            <a:r>
              <a:rPr kumimoji="0" lang="en-US" altLang="en-US"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The Influence of Employee Engagement on Organizational Performance: A Systematic Review, </a:t>
            </a: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20(5), pp. 203-213.</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Saks, A. M., 2020. Staff Engagement Model. </a:t>
            </a:r>
            <a:r>
              <a:rPr kumimoji="0" lang="en-US" altLang="en-US"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Antecedents and Consequences of Employee Engagement, </a:t>
            </a: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21(7), pp. 600-619.</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Silvers, K. B. N. &amp;. J. R., 2019. Event Management. </a:t>
            </a:r>
            <a:r>
              <a:rPr kumimoji="0" lang="en-US" altLang="en-US"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An Application Illustration of the Event Management Body of Knowledge (EMBOK) as a Framework for Analysis Using the Design of the 2006 Winter Olympics Opening Ceremonies, </a:t>
            </a: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13(2), pp. 117-131.</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Sun, L., 2019. International Journal of Human Resource Studies. </a:t>
            </a:r>
            <a:r>
              <a:rPr kumimoji="0" lang="en-US" altLang="en-US"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Employee Engagement: A Literature Review, </a:t>
            </a:r>
            <a:r>
              <a:rPr kumimoji="0" lang="en-US" altLang="en-US"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9(1), pp. 63-79.</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7958401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{E64B767A-608B-304E-9F8C-50AF59F62F19}tf10001119</Template>
  <TotalTime>41</TotalTime>
  <Words>1470</Words>
  <Application>Microsoft Macintosh PowerPoint</Application>
  <PresentationFormat>Widescreen</PresentationFormat>
  <Paragraphs>45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Gill Sans MT</vt:lpstr>
      <vt:lpstr>Times New Roman</vt:lpstr>
      <vt:lpstr>Gallery</vt:lpstr>
      <vt:lpstr>Employee engagement </vt:lpstr>
      <vt:lpstr>Introduction </vt:lpstr>
      <vt:lpstr>Definition of employee engagement </vt:lpstr>
      <vt:lpstr>Theoretical model</vt:lpstr>
      <vt:lpstr>PowerPoint Presentation</vt:lpstr>
      <vt:lpstr>Types of employee engagement </vt:lpstr>
      <vt:lpstr>Importance of employee engagement </vt:lpstr>
      <vt:lpstr>Conditions for Employee Engagement</vt:lpstr>
      <vt:lpstr>How to improve employee engagement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EMMANUEL</dc:creator>
  <cp:lastModifiedBy>Sabrina Belcianu</cp:lastModifiedBy>
  <cp:revision>331</cp:revision>
  <dcterms:created xsi:type="dcterms:W3CDTF">2013-07-15T20:26:40Z</dcterms:created>
  <dcterms:modified xsi:type="dcterms:W3CDTF">2022-12-05T09:45:34Z</dcterms:modified>
</cp:coreProperties>
</file>