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70" d="100"/>
          <a:sy n="70" d="100"/>
        </p:scale>
        <p:origin x="66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aa 7" userId="6f34ea3310932206" providerId="LiveId" clId="{92DE0E12-F7C8-454C-BC0C-D722C5E98B77}"/>
    <pc:docChg chg="custSel modSld">
      <pc:chgData name="Ioanaaa 7" userId="6f34ea3310932206" providerId="LiveId" clId="{92DE0E12-F7C8-454C-BC0C-D722C5E98B77}" dt="2025-01-26T18:43:15.638" v="78" actId="207"/>
      <pc:docMkLst>
        <pc:docMk/>
      </pc:docMkLst>
      <pc:sldChg chg="modSp mod">
        <pc:chgData name="Ioanaaa 7" userId="6f34ea3310932206" providerId="LiveId" clId="{92DE0E12-F7C8-454C-BC0C-D722C5E98B77}" dt="2025-01-26T18:43:15.638" v="78" actId="207"/>
        <pc:sldMkLst>
          <pc:docMk/>
          <pc:sldMk cId="797125205" sldId="256"/>
        </pc:sldMkLst>
        <pc:spChg chg="mod">
          <ac:chgData name="Ioanaaa 7" userId="6f34ea3310932206" providerId="LiveId" clId="{92DE0E12-F7C8-454C-BC0C-D722C5E98B77}" dt="2025-01-26T18:41:43.726" v="40" actId="1076"/>
          <ac:spMkLst>
            <pc:docMk/>
            <pc:sldMk cId="797125205" sldId="256"/>
            <ac:spMk id="2" creationId="{1283175B-4C98-6F07-FA23-BE988E17D915}"/>
          </ac:spMkLst>
        </pc:spChg>
        <pc:spChg chg="mod">
          <ac:chgData name="Ioanaaa 7" userId="6f34ea3310932206" providerId="LiveId" clId="{92DE0E12-F7C8-454C-BC0C-D722C5E98B77}" dt="2025-01-26T18:43:15.638" v="78" actId="207"/>
          <ac:spMkLst>
            <pc:docMk/>
            <pc:sldMk cId="797125205" sldId="256"/>
            <ac:spMk id="3" creationId="{0F93D0B6-8154-8C6C-3C73-FCBEDED58E1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618791-4A31-4A7F-8947-402A9BC2937C}"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728250B3-B3E4-4705-B361-AC252271E249}">
      <dgm:prSet custT="1"/>
      <dgm:spPr/>
      <dgm:t>
        <a:bodyPr/>
        <a:lstStyle/>
        <a:p>
          <a:r>
            <a:rPr lang="en-US" sz="1400" b="1" i="0" baseline="0" dirty="0">
              <a:latin typeface="Arial" panose="020B0604020202020204" pitchFamily="34" charset="0"/>
              <a:cs typeface="Arial" panose="020B0604020202020204" pitchFamily="34" charset="0"/>
            </a:rPr>
            <a:t>The Industrial Revolution (1760-1840) altered economies, with steam power driving demand for commodities like copper and coal, which are abundant in South Wales. Steam engines powered smelting and industrial machinery, radically altering productivity.</a:t>
          </a:r>
          <a:endParaRPr lang="en-US" sz="1400" b="1" dirty="0">
            <a:latin typeface="Arial" panose="020B0604020202020204" pitchFamily="34" charset="0"/>
            <a:cs typeface="Arial" panose="020B0604020202020204" pitchFamily="34" charset="0"/>
          </a:endParaRPr>
        </a:p>
      </dgm:t>
    </dgm:pt>
    <dgm:pt modelId="{DF2207F7-F899-4769-AA9F-445D676F66BE}" type="parTrans" cxnId="{552DF3EC-2F70-42E9-9EC4-5D2D2C5AAE8A}">
      <dgm:prSet/>
      <dgm:spPr/>
      <dgm:t>
        <a:bodyPr/>
        <a:lstStyle/>
        <a:p>
          <a:endParaRPr lang="en-US"/>
        </a:p>
      </dgm:t>
    </dgm:pt>
    <dgm:pt modelId="{B23728F6-4746-4FD9-ABC0-4EAEA440E744}" type="sibTrans" cxnId="{552DF3EC-2F70-42E9-9EC4-5D2D2C5AAE8A}">
      <dgm:prSet/>
      <dgm:spPr/>
      <dgm:t>
        <a:bodyPr/>
        <a:lstStyle/>
        <a:p>
          <a:endParaRPr lang="en-US"/>
        </a:p>
      </dgm:t>
    </dgm:pt>
    <dgm:pt modelId="{875710EC-B508-4A06-9EAB-98A091A9FF15}">
      <dgm:prSet custT="1"/>
      <dgm:spPr/>
      <dgm:t>
        <a:bodyPr/>
        <a:lstStyle/>
        <a:p>
          <a:r>
            <a:rPr lang="en-US" sz="1400" b="1" i="0" baseline="0" dirty="0">
              <a:latin typeface="Arial" panose="020B0604020202020204" pitchFamily="34" charset="0"/>
              <a:cs typeface="Arial" panose="020B0604020202020204" pitchFamily="34" charset="0"/>
            </a:rPr>
            <a:t>South Wales coalfields, which developed 300 million years ago during the Carboniferous period, offered high-quality coal required for industrial processes, making the region essential to Britain's industrial domination.</a:t>
          </a:r>
          <a:endParaRPr lang="en-US" sz="1400" b="1" dirty="0">
            <a:latin typeface="Arial" panose="020B0604020202020204" pitchFamily="34" charset="0"/>
            <a:cs typeface="Arial" panose="020B0604020202020204" pitchFamily="34" charset="0"/>
          </a:endParaRPr>
        </a:p>
      </dgm:t>
    </dgm:pt>
    <dgm:pt modelId="{B17AD764-AD8C-47F7-A1C2-90216A258C31}" type="parTrans" cxnId="{C06B157C-7DCE-4FE7-81F8-B768EC9A1686}">
      <dgm:prSet/>
      <dgm:spPr/>
      <dgm:t>
        <a:bodyPr/>
        <a:lstStyle/>
        <a:p>
          <a:endParaRPr lang="en-US"/>
        </a:p>
      </dgm:t>
    </dgm:pt>
    <dgm:pt modelId="{D3C3627F-BF8C-43AB-8986-A5CCC543C171}" type="sibTrans" cxnId="{C06B157C-7DCE-4FE7-81F8-B768EC9A1686}">
      <dgm:prSet/>
      <dgm:spPr/>
      <dgm:t>
        <a:bodyPr/>
        <a:lstStyle/>
        <a:p>
          <a:endParaRPr lang="en-US"/>
        </a:p>
      </dgm:t>
    </dgm:pt>
    <dgm:pt modelId="{12C7A183-6927-4FBD-B1F4-90A9FDF05A66}">
      <dgm:prSet custT="1"/>
      <dgm:spPr/>
      <dgm:t>
        <a:bodyPr/>
        <a:lstStyle/>
        <a:p>
          <a:r>
            <a:rPr lang="en-US" sz="1400" b="1" i="0" baseline="0" dirty="0">
              <a:latin typeface="Arial" panose="020B0604020202020204" pitchFamily="34" charset="0"/>
              <a:cs typeface="Arial" panose="020B0604020202020204" pitchFamily="34" charset="0"/>
            </a:rPr>
            <a:t>Swansea, particularly the Hafod and Lower Swansea Valleys, became a global copper smelting hub due to its geographical advantages, including as access to ports for importing ores and exporting finished copper.</a:t>
          </a:r>
          <a:endParaRPr lang="en-US" sz="1400" b="1" dirty="0">
            <a:latin typeface="Arial" panose="020B0604020202020204" pitchFamily="34" charset="0"/>
            <a:cs typeface="Arial" panose="020B0604020202020204" pitchFamily="34" charset="0"/>
          </a:endParaRPr>
        </a:p>
      </dgm:t>
    </dgm:pt>
    <dgm:pt modelId="{B031DC08-5388-46D5-AA0D-49E88FC0E5C4}" type="parTrans" cxnId="{18D9F9F7-0EEF-4E85-B44F-028E87F6B5B6}">
      <dgm:prSet/>
      <dgm:spPr/>
      <dgm:t>
        <a:bodyPr/>
        <a:lstStyle/>
        <a:p>
          <a:endParaRPr lang="en-US"/>
        </a:p>
      </dgm:t>
    </dgm:pt>
    <dgm:pt modelId="{0805E7A4-DE20-41B1-8113-BD6605B821E5}" type="sibTrans" cxnId="{18D9F9F7-0EEF-4E85-B44F-028E87F6B5B6}">
      <dgm:prSet/>
      <dgm:spPr/>
      <dgm:t>
        <a:bodyPr/>
        <a:lstStyle/>
        <a:p>
          <a:endParaRPr lang="en-US"/>
        </a:p>
      </dgm:t>
    </dgm:pt>
    <dgm:pt modelId="{8050718C-F804-4619-846E-14DBBFE25C74}" type="pres">
      <dgm:prSet presAssocID="{A9618791-4A31-4A7F-8947-402A9BC2937C}" presName="vert0" presStyleCnt="0">
        <dgm:presLayoutVars>
          <dgm:dir/>
          <dgm:animOne val="branch"/>
          <dgm:animLvl val="lvl"/>
        </dgm:presLayoutVars>
      </dgm:prSet>
      <dgm:spPr/>
    </dgm:pt>
    <dgm:pt modelId="{8254041B-6D53-463E-9A1E-5966EE4C8B21}" type="pres">
      <dgm:prSet presAssocID="{728250B3-B3E4-4705-B361-AC252271E249}" presName="thickLine" presStyleLbl="alignNode1" presStyleIdx="0" presStyleCnt="3"/>
      <dgm:spPr/>
    </dgm:pt>
    <dgm:pt modelId="{7B5F50DC-72AA-40E5-8602-2FB3052188AB}" type="pres">
      <dgm:prSet presAssocID="{728250B3-B3E4-4705-B361-AC252271E249}" presName="horz1" presStyleCnt="0"/>
      <dgm:spPr/>
    </dgm:pt>
    <dgm:pt modelId="{623B1A06-57E0-4E1C-9A72-2D66E1DEE4C6}" type="pres">
      <dgm:prSet presAssocID="{728250B3-B3E4-4705-B361-AC252271E249}" presName="tx1" presStyleLbl="revTx" presStyleIdx="0" presStyleCnt="3"/>
      <dgm:spPr/>
    </dgm:pt>
    <dgm:pt modelId="{0EA24867-561D-4A98-ADD8-1DFBE1DE87C4}" type="pres">
      <dgm:prSet presAssocID="{728250B3-B3E4-4705-B361-AC252271E249}" presName="vert1" presStyleCnt="0"/>
      <dgm:spPr/>
    </dgm:pt>
    <dgm:pt modelId="{082D3224-705E-459A-B1F8-5285BAFFA0C0}" type="pres">
      <dgm:prSet presAssocID="{875710EC-B508-4A06-9EAB-98A091A9FF15}" presName="thickLine" presStyleLbl="alignNode1" presStyleIdx="1" presStyleCnt="3"/>
      <dgm:spPr/>
    </dgm:pt>
    <dgm:pt modelId="{BE7F38E1-AC6C-45C3-B724-8C5E579B3F39}" type="pres">
      <dgm:prSet presAssocID="{875710EC-B508-4A06-9EAB-98A091A9FF15}" presName="horz1" presStyleCnt="0"/>
      <dgm:spPr/>
    </dgm:pt>
    <dgm:pt modelId="{B774C413-FF93-4BB9-96A6-86009EC8E7AF}" type="pres">
      <dgm:prSet presAssocID="{875710EC-B508-4A06-9EAB-98A091A9FF15}" presName="tx1" presStyleLbl="revTx" presStyleIdx="1" presStyleCnt="3"/>
      <dgm:spPr/>
    </dgm:pt>
    <dgm:pt modelId="{E2FCDFB3-69D8-4878-8359-B10A3EC5F3E7}" type="pres">
      <dgm:prSet presAssocID="{875710EC-B508-4A06-9EAB-98A091A9FF15}" presName="vert1" presStyleCnt="0"/>
      <dgm:spPr/>
    </dgm:pt>
    <dgm:pt modelId="{8B5188BB-071E-4759-878D-5626F6266FC9}" type="pres">
      <dgm:prSet presAssocID="{12C7A183-6927-4FBD-B1F4-90A9FDF05A66}" presName="thickLine" presStyleLbl="alignNode1" presStyleIdx="2" presStyleCnt="3"/>
      <dgm:spPr/>
    </dgm:pt>
    <dgm:pt modelId="{590CFAE4-EFDE-48BE-84BD-A5EAA0C05F0D}" type="pres">
      <dgm:prSet presAssocID="{12C7A183-6927-4FBD-B1F4-90A9FDF05A66}" presName="horz1" presStyleCnt="0"/>
      <dgm:spPr/>
    </dgm:pt>
    <dgm:pt modelId="{105F6B81-E616-4AEC-AEC4-402731D8BBDB}" type="pres">
      <dgm:prSet presAssocID="{12C7A183-6927-4FBD-B1F4-90A9FDF05A66}" presName="tx1" presStyleLbl="revTx" presStyleIdx="2" presStyleCnt="3"/>
      <dgm:spPr/>
    </dgm:pt>
    <dgm:pt modelId="{DABA454F-C9B6-4920-86A5-BF5507000E89}" type="pres">
      <dgm:prSet presAssocID="{12C7A183-6927-4FBD-B1F4-90A9FDF05A66}" presName="vert1" presStyleCnt="0"/>
      <dgm:spPr/>
    </dgm:pt>
  </dgm:ptLst>
  <dgm:cxnLst>
    <dgm:cxn modelId="{07C0CE04-B7FF-4DE4-8EB6-65E43C64C348}" type="presOf" srcId="{A9618791-4A31-4A7F-8947-402A9BC2937C}" destId="{8050718C-F804-4619-846E-14DBBFE25C74}" srcOrd="0" destOrd="0" presId="urn:microsoft.com/office/officeart/2008/layout/LinedList"/>
    <dgm:cxn modelId="{2F85FB1A-764C-488A-A981-E0C93C2B397A}" type="presOf" srcId="{12C7A183-6927-4FBD-B1F4-90A9FDF05A66}" destId="{105F6B81-E616-4AEC-AEC4-402731D8BBDB}" srcOrd="0" destOrd="0" presId="urn:microsoft.com/office/officeart/2008/layout/LinedList"/>
    <dgm:cxn modelId="{C06B157C-7DCE-4FE7-81F8-B768EC9A1686}" srcId="{A9618791-4A31-4A7F-8947-402A9BC2937C}" destId="{875710EC-B508-4A06-9EAB-98A091A9FF15}" srcOrd="1" destOrd="0" parTransId="{B17AD764-AD8C-47F7-A1C2-90216A258C31}" sibTransId="{D3C3627F-BF8C-43AB-8986-A5CCC543C171}"/>
    <dgm:cxn modelId="{6E91AC8F-44FC-4719-B403-ACADE7C84775}" type="presOf" srcId="{875710EC-B508-4A06-9EAB-98A091A9FF15}" destId="{B774C413-FF93-4BB9-96A6-86009EC8E7AF}" srcOrd="0" destOrd="0" presId="urn:microsoft.com/office/officeart/2008/layout/LinedList"/>
    <dgm:cxn modelId="{4ADA4DC3-818A-464D-AB86-866B4B05EA56}" type="presOf" srcId="{728250B3-B3E4-4705-B361-AC252271E249}" destId="{623B1A06-57E0-4E1C-9A72-2D66E1DEE4C6}" srcOrd="0" destOrd="0" presId="urn:microsoft.com/office/officeart/2008/layout/LinedList"/>
    <dgm:cxn modelId="{552DF3EC-2F70-42E9-9EC4-5D2D2C5AAE8A}" srcId="{A9618791-4A31-4A7F-8947-402A9BC2937C}" destId="{728250B3-B3E4-4705-B361-AC252271E249}" srcOrd="0" destOrd="0" parTransId="{DF2207F7-F899-4769-AA9F-445D676F66BE}" sibTransId="{B23728F6-4746-4FD9-ABC0-4EAEA440E744}"/>
    <dgm:cxn modelId="{18D9F9F7-0EEF-4E85-B44F-028E87F6B5B6}" srcId="{A9618791-4A31-4A7F-8947-402A9BC2937C}" destId="{12C7A183-6927-4FBD-B1F4-90A9FDF05A66}" srcOrd="2" destOrd="0" parTransId="{B031DC08-5388-46D5-AA0D-49E88FC0E5C4}" sibTransId="{0805E7A4-DE20-41B1-8113-BD6605B821E5}"/>
    <dgm:cxn modelId="{73C7B67C-2BF1-490E-B02B-D8FB079B46BB}" type="presParOf" srcId="{8050718C-F804-4619-846E-14DBBFE25C74}" destId="{8254041B-6D53-463E-9A1E-5966EE4C8B21}" srcOrd="0" destOrd="0" presId="urn:microsoft.com/office/officeart/2008/layout/LinedList"/>
    <dgm:cxn modelId="{8DA8D49A-2D25-45AC-AE0A-EA4E71608638}" type="presParOf" srcId="{8050718C-F804-4619-846E-14DBBFE25C74}" destId="{7B5F50DC-72AA-40E5-8602-2FB3052188AB}" srcOrd="1" destOrd="0" presId="urn:microsoft.com/office/officeart/2008/layout/LinedList"/>
    <dgm:cxn modelId="{355B38B7-5ECF-4C97-A16B-3BFFE3195369}" type="presParOf" srcId="{7B5F50DC-72AA-40E5-8602-2FB3052188AB}" destId="{623B1A06-57E0-4E1C-9A72-2D66E1DEE4C6}" srcOrd="0" destOrd="0" presId="urn:microsoft.com/office/officeart/2008/layout/LinedList"/>
    <dgm:cxn modelId="{C7D2B9C5-E96F-41B5-8F61-0C3CF49A83EE}" type="presParOf" srcId="{7B5F50DC-72AA-40E5-8602-2FB3052188AB}" destId="{0EA24867-561D-4A98-ADD8-1DFBE1DE87C4}" srcOrd="1" destOrd="0" presId="urn:microsoft.com/office/officeart/2008/layout/LinedList"/>
    <dgm:cxn modelId="{056DD80E-9945-47FD-8484-1F57D3FA9899}" type="presParOf" srcId="{8050718C-F804-4619-846E-14DBBFE25C74}" destId="{082D3224-705E-459A-B1F8-5285BAFFA0C0}" srcOrd="2" destOrd="0" presId="urn:microsoft.com/office/officeart/2008/layout/LinedList"/>
    <dgm:cxn modelId="{E0C6E8AF-1009-4823-98B7-22B164B81650}" type="presParOf" srcId="{8050718C-F804-4619-846E-14DBBFE25C74}" destId="{BE7F38E1-AC6C-45C3-B724-8C5E579B3F39}" srcOrd="3" destOrd="0" presId="urn:microsoft.com/office/officeart/2008/layout/LinedList"/>
    <dgm:cxn modelId="{9578B249-0524-4969-A13B-787E0B8E6E67}" type="presParOf" srcId="{BE7F38E1-AC6C-45C3-B724-8C5E579B3F39}" destId="{B774C413-FF93-4BB9-96A6-86009EC8E7AF}" srcOrd="0" destOrd="0" presId="urn:microsoft.com/office/officeart/2008/layout/LinedList"/>
    <dgm:cxn modelId="{59B1E3FC-7B21-4C32-996B-8E6CDC3BEC43}" type="presParOf" srcId="{BE7F38E1-AC6C-45C3-B724-8C5E579B3F39}" destId="{E2FCDFB3-69D8-4878-8359-B10A3EC5F3E7}" srcOrd="1" destOrd="0" presId="urn:microsoft.com/office/officeart/2008/layout/LinedList"/>
    <dgm:cxn modelId="{0ACF9D00-324E-43B2-B5AB-9F22DA6E2948}" type="presParOf" srcId="{8050718C-F804-4619-846E-14DBBFE25C74}" destId="{8B5188BB-071E-4759-878D-5626F6266FC9}" srcOrd="4" destOrd="0" presId="urn:microsoft.com/office/officeart/2008/layout/LinedList"/>
    <dgm:cxn modelId="{F3F3C82B-0775-481A-B4E8-0706DF37043E}" type="presParOf" srcId="{8050718C-F804-4619-846E-14DBBFE25C74}" destId="{590CFAE4-EFDE-48BE-84BD-A5EAA0C05F0D}" srcOrd="5" destOrd="0" presId="urn:microsoft.com/office/officeart/2008/layout/LinedList"/>
    <dgm:cxn modelId="{DD1EEB2C-D431-46E3-A62F-3E8E05DC5584}" type="presParOf" srcId="{590CFAE4-EFDE-48BE-84BD-A5EAA0C05F0D}" destId="{105F6B81-E616-4AEC-AEC4-402731D8BBDB}" srcOrd="0" destOrd="0" presId="urn:microsoft.com/office/officeart/2008/layout/LinedList"/>
    <dgm:cxn modelId="{8C3DC00C-8433-46F6-AF6A-A05274D5F0EB}" type="presParOf" srcId="{590CFAE4-EFDE-48BE-84BD-A5EAA0C05F0D}" destId="{DABA454F-C9B6-4920-86A5-BF5507000E89}"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1443B5-58C5-434D-9102-30DB271F717C}"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72CA1875-2F40-4458-B2BA-EA4F91E8F429}">
      <dgm:prSet/>
      <dgm:spPr/>
      <dgm:t>
        <a:bodyPr/>
        <a:lstStyle/>
        <a:p>
          <a:r>
            <a:rPr lang="en-US" b="1" i="0" baseline="0" dirty="0">
              <a:latin typeface="Arial" panose="020B0604020202020204" pitchFamily="34" charset="0"/>
              <a:cs typeface="Arial" panose="020B0604020202020204" pitchFamily="34" charset="0"/>
            </a:rPr>
            <a:t>Known as "Tinopolis," Llanelli's wealth was derived from its thriving tinplate industry, which was fueled by an abundance of coal and bolstered by Swansea's copper output and effective transportation systems, including as ports for export and railroads.</a:t>
          </a:r>
          <a:endParaRPr lang="en-US" b="1" dirty="0">
            <a:latin typeface="Arial" panose="020B0604020202020204" pitchFamily="34" charset="0"/>
            <a:cs typeface="Arial" panose="020B0604020202020204" pitchFamily="34" charset="0"/>
          </a:endParaRPr>
        </a:p>
      </dgm:t>
    </dgm:pt>
    <dgm:pt modelId="{E46925B4-DE7B-4132-8BB7-23CFAFAC8C00}" type="parTrans" cxnId="{BC97FF29-9133-4C6F-BA53-A242A0FDDF9C}">
      <dgm:prSet/>
      <dgm:spPr/>
      <dgm:t>
        <a:bodyPr/>
        <a:lstStyle/>
        <a:p>
          <a:endParaRPr lang="en-US"/>
        </a:p>
      </dgm:t>
    </dgm:pt>
    <dgm:pt modelId="{F0B7048C-33F2-487D-8C32-8D3E6829EE97}" type="sibTrans" cxnId="{BC97FF29-9133-4C6F-BA53-A242A0FDDF9C}">
      <dgm:prSet/>
      <dgm:spPr/>
      <dgm:t>
        <a:bodyPr/>
        <a:lstStyle/>
        <a:p>
          <a:endParaRPr lang="en-US"/>
        </a:p>
      </dgm:t>
    </dgm:pt>
    <dgm:pt modelId="{B842715E-B4BB-4EEF-81AD-BC8A18B3EF54}">
      <dgm:prSet custT="1"/>
      <dgm:spPr/>
      <dgm:t>
        <a:bodyPr/>
        <a:lstStyle/>
        <a:p>
          <a:r>
            <a:rPr lang="en-US" sz="1400" b="1" i="0" baseline="0" dirty="0">
              <a:latin typeface="Arial" panose="020B0604020202020204" pitchFamily="34" charset="0"/>
              <a:cs typeface="Arial" panose="020B0604020202020204" pitchFamily="34" charset="0"/>
            </a:rPr>
            <a:t>The local economy prospered, drawing in an expanding labour force. However, as the town adjusted to industrial needs, urbanisation brought up problems including subpar housing and health conditions.</a:t>
          </a:r>
          <a:endParaRPr lang="en-US" sz="1400" b="1" dirty="0">
            <a:latin typeface="Arial" panose="020B0604020202020204" pitchFamily="34" charset="0"/>
            <a:cs typeface="Arial" panose="020B0604020202020204" pitchFamily="34" charset="0"/>
          </a:endParaRPr>
        </a:p>
      </dgm:t>
    </dgm:pt>
    <dgm:pt modelId="{9553C314-C9A0-43A1-A4EA-0830915FD404}" type="parTrans" cxnId="{51805156-5C1B-4086-8E2A-ACA39227C499}">
      <dgm:prSet/>
      <dgm:spPr/>
      <dgm:t>
        <a:bodyPr/>
        <a:lstStyle/>
        <a:p>
          <a:endParaRPr lang="en-US"/>
        </a:p>
      </dgm:t>
    </dgm:pt>
    <dgm:pt modelId="{F73B7E84-3FE7-4654-98A0-9C11173D0460}" type="sibTrans" cxnId="{51805156-5C1B-4086-8E2A-ACA39227C499}">
      <dgm:prSet/>
      <dgm:spPr/>
      <dgm:t>
        <a:bodyPr/>
        <a:lstStyle/>
        <a:p>
          <a:endParaRPr lang="en-US"/>
        </a:p>
      </dgm:t>
    </dgm:pt>
    <dgm:pt modelId="{6CFDCD0A-96A6-4A0B-B9A1-D436651FF5EC}">
      <dgm:prSet custT="1"/>
      <dgm:spPr/>
      <dgm:t>
        <a:bodyPr/>
        <a:lstStyle/>
        <a:p>
          <a:r>
            <a:rPr lang="en-US" sz="1400" b="1" i="0" baseline="0" dirty="0">
              <a:latin typeface="Arial" panose="020B0604020202020204" pitchFamily="34" charset="0"/>
              <a:cs typeface="Arial" panose="020B0604020202020204" pitchFamily="34" charset="0"/>
            </a:rPr>
            <a:t>Llanelli was at the center of Britain's industrial sector thanks to technological advancements like steam-powered rolling mills and partnerships with </a:t>
          </a:r>
          <a:r>
            <a:rPr lang="en-US" sz="1400" b="1" i="0" baseline="0" dirty="0" err="1">
              <a:latin typeface="Arial" panose="020B0604020202020204" pitchFamily="34" charset="0"/>
              <a:cs typeface="Arial" panose="020B0604020202020204" pitchFamily="34" charset="0"/>
            </a:rPr>
            <a:t>neighbouring</a:t>
          </a:r>
          <a:r>
            <a:rPr lang="en-US" sz="1400" b="1" i="0" baseline="0" dirty="0">
              <a:latin typeface="Arial" panose="020B0604020202020204" pitchFamily="34" charset="0"/>
              <a:cs typeface="Arial" panose="020B0604020202020204" pitchFamily="34" charset="0"/>
            </a:rPr>
            <a:t> industrial centers like Swansea.</a:t>
          </a:r>
          <a:endParaRPr lang="en-US" sz="1400" b="1" dirty="0">
            <a:latin typeface="Arial" panose="020B0604020202020204" pitchFamily="34" charset="0"/>
            <a:cs typeface="Arial" panose="020B0604020202020204" pitchFamily="34" charset="0"/>
          </a:endParaRPr>
        </a:p>
      </dgm:t>
    </dgm:pt>
    <dgm:pt modelId="{0896E9A4-39C2-4065-B7A2-A374779925A3}" type="parTrans" cxnId="{A1F7CF4C-D2E8-4689-8A27-8C2A6480F1A4}">
      <dgm:prSet/>
      <dgm:spPr/>
      <dgm:t>
        <a:bodyPr/>
        <a:lstStyle/>
        <a:p>
          <a:endParaRPr lang="en-US"/>
        </a:p>
      </dgm:t>
    </dgm:pt>
    <dgm:pt modelId="{08E6BF08-4C26-4F37-A2EA-0F1D51DBE9FB}" type="sibTrans" cxnId="{A1F7CF4C-D2E8-4689-8A27-8C2A6480F1A4}">
      <dgm:prSet/>
      <dgm:spPr/>
      <dgm:t>
        <a:bodyPr/>
        <a:lstStyle/>
        <a:p>
          <a:endParaRPr lang="en-US"/>
        </a:p>
      </dgm:t>
    </dgm:pt>
    <dgm:pt modelId="{C1E24894-4C83-4F86-90DF-DCA6E7A72239}" type="pres">
      <dgm:prSet presAssocID="{C81443B5-58C5-434D-9102-30DB271F717C}" presName="linear" presStyleCnt="0">
        <dgm:presLayoutVars>
          <dgm:animLvl val="lvl"/>
          <dgm:resizeHandles val="exact"/>
        </dgm:presLayoutVars>
      </dgm:prSet>
      <dgm:spPr/>
    </dgm:pt>
    <dgm:pt modelId="{FAAD2B7A-56DB-4659-A330-6671C4C1AF07}" type="pres">
      <dgm:prSet presAssocID="{72CA1875-2F40-4458-B2BA-EA4F91E8F429}" presName="parentText" presStyleLbl="node1" presStyleIdx="0" presStyleCnt="3">
        <dgm:presLayoutVars>
          <dgm:chMax val="0"/>
          <dgm:bulletEnabled val="1"/>
        </dgm:presLayoutVars>
      </dgm:prSet>
      <dgm:spPr/>
    </dgm:pt>
    <dgm:pt modelId="{DDA6810E-5A7F-4F6B-9288-75E8A9BC3F05}" type="pres">
      <dgm:prSet presAssocID="{F0B7048C-33F2-487D-8C32-8D3E6829EE97}" presName="spacer" presStyleCnt="0"/>
      <dgm:spPr/>
    </dgm:pt>
    <dgm:pt modelId="{0D1DB8F8-381D-406D-B94A-B67871E4B865}" type="pres">
      <dgm:prSet presAssocID="{B842715E-B4BB-4EEF-81AD-BC8A18B3EF54}" presName="parentText" presStyleLbl="node1" presStyleIdx="1" presStyleCnt="3">
        <dgm:presLayoutVars>
          <dgm:chMax val="0"/>
          <dgm:bulletEnabled val="1"/>
        </dgm:presLayoutVars>
      </dgm:prSet>
      <dgm:spPr/>
    </dgm:pt>
    <dgm:pt modelId="{732164E5-0705-4F48-86EC-E3EE7F5712BB}" type="pres">
      <dgm:prSet presAssocID="{F73B7E84-3FE7-4654-98A0-9C11173D0460}" presName="spacer" presStyleCnt="0"/>
      <dgm:spPr/>
    </dgm:pt>
    <dgm:pt modelId="{2EA3A629-CEB4-45DF-BB76-8763F19CB1D0}" type="pres">
      <dgm:prSet presAssocID="{6CFDCD0A-96A6-4A0B-B9A1-D436651FF5EC}" presName="parentText" presStyleLbl="node1" presStyleIdx="2" presStyleCnt="3" custLinFactNeighborX="1262" custLinFactNeighborY="42083">
        <dgm:presLayoutVars>
          <dgm:chMax val="0"/>
          <dgm:bulletEnabled val="1"/>
        </dgm:presLayoutVars>
      </dgm:prSet>
      <dgm:spPr/>
    </dgm:pt>
  </dgm:ptLst>
  <dgm:cxnLst>
    <dgm:cxn modelId="{B6396622-2A2D-47B1-9A0D-3B74F652AF7A}" type="presOf" srcId="{72CA1875-2F40-4458-B2BA-EA4F91E8F429}" destId="{FAAD2B7A-56DB-4659-A330-6671C4C1AF07}" srcOrd="0" destOrd="0" presId="urn:microsoft.com/office/officeart/2005/8/layout/vList2"/>
    <dgm:cxn modelId="{BC97FF29-9133-4C6F-BA53-A242A0FDDF9C}" srcId="{C81443B5-58C5-434D-9102-30DB271F717C}" destId="{72CA1875-2F40-4458-B2BA-EA4F91E8F429}" srcOrd="0" destOrd="0" parTransId="{E46925B4-DE7B-4132-8BB7-23CFAFAC8C00}" sibTransId="{F0B7048C-33F2-487D-8C32-8D3E6829EE97}"/>
    <dgm:cxn modelId="{A1F7CF4C-D2E8-4689-8A27-8C2A6480F1A4}" srcId="{C81443B5-58C5-434D-9102-30DB271F717C}" destId="{6CFDCD0A-96A6-4A0B-B9A1-D436651FF5EC}" srcOrd="2" destOrd="0" parTransId="{0896E9A4-39C2-4065-B7A2-A374779925A3}" sibTransId="{08E6BF08-4C26-4F37-A2EA-0F1D51DBE9FB}"/>
    <dgm:cxn modelId="{9788E870-047E-4BA5-90E7-E99B8E471E42}" type="presOf" srcId="{B842715E-B4BB-4EEF-81AD-BC8A18B3EF54}" destId="{0D1DB8F8-381D-406D-B94A-B67871E4B865}" srcOrd="0" destOrd="0" presId="urn:microsoft.com/office/officeart/2005/8/layout/vList2"/>
    <dgm:cxn modelId="{51805156-5C1B-4086-8E2A-ACA39227C499}" srcId="{C81443B5-58C5-434D-9102-30DB271F717C}" destId="{B842715E-B4BB-4EEF-81AD-BC8A18B3EF54}" srcOrd="1" destOrd="0" parTransId="{9553C314-C9A0-43A1-A4EA-0830915FD404}" sibTransId="{F73B7E84-3FE7-4654-98A0-9C11173D0460}"/>
    <dgm:cxn modelId="{EF54308E-60DC-4CE0-BEDC-FEC9F6D464B3}" type="presOf" srcId="{6CFDCD0A-96A6-4A0B-B9A1-D436651FF5EC}" destId="{2EA3A629-CEB4-45DF-BB76-8763F19CB1D0}" srcOrd="0" destOrd="0" presId="urn:microsoft.com/office/officeart/2005/8/layout/vList2"/>
    <dgm:cxn modelId="{15466EC9-0FB6-4232-A416-177070FC942A}" type="presOf" srcId="{C81443B5-58C5-434D-9102-30DB271F717C}" destId="{C1E24894-4C83-4F86-90DF-DCA6E7A72239}" srcOrd="0" destOrd="0" presId="urn:microsoft.com/office/officeart/2005/8/layout/vList2"/>
    <dgm:cxn modelId="{670AA2AD-6C4D-45A1-932F-3F94986F2950}" type="presParOf" srcId="{C1E24894-4C83-4F86-90DF-DCA6E7A72239}" destId="{FAAD2B7A-56DB-4659-A330-6671C4C1AF07}" srcOrd="0" destOrd="0" presId="urn:microsoft.com/office/officeart/2005/8/layout/vList2"/>
    <dgm:cxn modelId="{600A4142-5339-4B3C-A612-80425C7BD75D}" type="presParOf" srcId="{C1E24894-4C83-4F86-90DF-DCA6E7A72239}" destId="{DDA6810E-5A7F-4F6B-9288-75E8A9BC3F05}" srcOrd="1" destOrd="0" presId="urn:microsoft.com/office/officeart/2005/8/layout/vList2"/>
    <dgm:cxn modelId="{D8683C1B-FB66-4053-8F19-CFC9FE818B7A}" type="presParOf" srcId="{C1E24894-4C83-4F86-90DF-DCA6E7A72239}" destId="{0D1DB8F8-381D-406D-B94A-B67871E4B865}" srcOrd="2" destOrd="0" presId="urn:microsoft.com/office/officeart/2005/8/layout/vList2"/>
    <dgm:cxn modelId="{30C1AD54-98A7-4249-90FF-46764571B7DE}" type="presParOf" srcId="{C1E24894-4C83-4F86-90DF-DCA6E7A72239}" destId="{732164E5-0705-4F48-86EC-E3EE7F5712BB}" srcOrd="3" destOrd="0" presId="urn:microsoft.com/office/officeart/2005/8/layout/vList2"/>
    <dgm:cxn modelId="{3D6F0BC4-1302-47E2-93BD-663F07F6BE22}" type="presParOf" srcId="{C1E24894-4C83-4F86-90DF-DCA6E7A72239}" destId="{2EA3A629-CEB4-45DF-BB76-8763F19CB1D0}"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4041B-6D53-463E-9A1E-5966EE4C8B21}">
      <dsp:nvSpPr>
        <dsp:cNvPr id="0" name=""/>
        <dsp:cNvSpPr/>
      </dsp:nvSpPr>
      <dsp:spPr>
        <a:xfrm>
          <a:off x="0" y="1861"/>
          <a:ext cx="6072775"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23B1A06-57E0-4E1C-9A72-2D66E1DEE4C6}">
      <dsp:nvSpPr>
        <dsp:cNvPr id="0" name=""/>
        <dsp:cNvSpPr/>
      </dsp:nvSpPr>
      <dsp:spPr>
        <a:xfrm>
          <a:off x="0" y="1861"/>
          <a:ext cx="6072775" cy="126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baseline="0" dirty="0">
              <a:latin typeface="Arial" panose="020B0604020202020204" pitchFamily="34" charset="0"/>
              <a:cs typeface="Arial" panose="020B0604020202020204" pitchFamily="34" charset="0"/>
            </a:rPr>
            <a:t>The Industrial Revolution (1760-1840) altered economies, with steam power driving demand for commodities like copper and coal, which are abundant in South Wales. Steam engines powered smelting and industrial machinery, radically altering productivity.</a:t>
          </a:r>
          <a:endParaRPr lang="en-US" sz="1400" b="1" kern="1200" dirty="0">
            <a:latin typeface="Arial" panose="020B0604020202020204" pitchFamily="34" charset="0"/>
            <a:cs typeface="Arial" panose="020B0604020202020204" pitchFamily="34" charset="0"/>
          </a:endParaRPr>
        </a:p>
      </dsp:txBody>
      <dsp:txXfrm>
        <a:off x="0" y="1861"/>
        <a:ext cx="6072775" cy="1269339"/>
      </dsp:txXfrm>
    </dsp:sp>
    <dsp:sp modelId="{082D3224-705E-459A-B1F8-5285BAFFA0C0}">
      <dsp:nvSpPr>
        <dsp:cNvPr id="0" name=""/>
        <dsp:cNvSpPr/>
      </dsp:nvSpPr>
      <dsp:spPr>
        <a:xfrm>
          <a:off x="0" y="1271200"/>
          <a:ext cx="6072775"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B774C413-FF93-4BB9-96A6-86009EC8E7AF}">
      <dsp:nvSpPr>
        <dsp:cNvPr id="0" name=""/>
        <dsp:cNvSpPr/>
      </dsp:nvSpPr>
      <dsp:spPr>
        <a:xfrm>
          <a:off x="0" y="1271200"/>
          <a:ext cx="6072775" cy="126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baseline="0" dirty="0">
              <a:latin typeface="Arial" panose="020B0604020202020204" pitchFamily="34" charset="0"/>
              <a:cs typeface="Arial" panose="020B0604020202020204" pitchFamily="34" charset="0"/>
            </a:rPr>
            <a:t>South Wales coalfields, which developed 300 million years ago during the Carboniferous period, offered high-quality coal required for industrial processes, making the region essential to Britain's industrial domination.</a:t>
          </a:r>
          <a:endParaRPr lang="en-US" sz="1400" b="1" kern="1200" dirty="0">
            <a:latin typeface="Arial" panose="020B0604020202020204" pitchFamily="34" charset="0"/>
            <a:cs typeface="Arial" panose="020B0604020202020204" pitchFamily="34" charset="0"/>
          </a:endParaRPr>
        </a:p>
      </dsp:txBody>
      <dsp:txXfrm>
        <a:off x="0" y="1271200"/>
        <a:ext cx="6072775" cy="1269339"/>
      </dsp:txXfrm>
    </dsp:sp>
    <dsp:sp modelId="{8B5188BB-071E-4759-878D-5626F6266FC9}">
      <dsp:nvSpPr>
        <dsp:cNvPr id="0" name=""/>
        <dsp:cNvSpPr/>
      </dsp:nvSpPr>
      <dsp:spPr>
        <a:xfrm>
          <a:off x="0" y="2540539"/>
          <a:ext cx="6072775"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105F6B81-E616-4AEC-AEC4-402731D8BBDB}">
      <dsp:nvSpPr>
        <dsp:cNvPr id="0" name=""/>
        <dsp:cNvSpPr/>
      </dsp:nvSpPr>
      <dsp:spPr>
        <a:xfrm>
          <a:off x="0" y="2540539"/>
          <a:ext cx="6072775" cy="126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0" kern="1200" baseline="0" dirty="0">
              <a:latin typeface="Arial" panose="020B0604020202020204" pitchFamily="34" charset="0"/>
              <a:cs typeface="Arial" panose="020B0604020202020204" pitchFamily="34" charset="0"/>
            </a:rPr>
            <a:t>Swansea, particularly the Hafod and Lower Swansea Valleys, became a global copper smelting hub due to its geographical advantages, including as access to ports for importing ores and exporting finished copper.</a:t>
          </a:r>
          <a:endParaRPr lang="en-US" sz="1400" b="1" kern="1200" dirty="0">
            <a:latin typeface="Arial" panose="020B0604020202020204" pitchFamily="34" charset="0"/>
            <a:cs typeface="Arial" panose="020B0604020202020204" pitchFamily="34" charset="0"/>
          </a:endParaRPr>
        </a:p>
      </dsp:txBody>
      <dsp:txXfrm>
        <a:off x="0" y="2540539"/>
        <a:ext cx="6072775" cy="1269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AD2B7A-56DB-4659-A330-6671C4C1AF07}">
      <dsp:nvSpPr>
        <dsp:cNvPr id="0" name=""/>
        <dsp:cNvSpPr/>
      </dsp:nvSpPr>
      <dsp:spPr>
        <a:xfrm>
          <a:off x="0" y="19919"/>
          <a:ext cx="6072775" cy="122850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i="0" kern="1200" baseline="0" dirty="0">
              <a:latin typeface="Arial" panose="020B0604020202020204" pitchFamily="34" charset="0"/>
              <a:cs typeface="Arial" panose="020B0604020202020204" pitchFamily="34" charset="0"/>
            </a:rPr>
            <a:t>Known as "Tinopolis," Llanelli's wealth was derived from its thriving tinplate industry, which was fueled by an abundance of coal and bolstered by Swansea's copper output and effective transportation systems, including as ports for export and railroads.</a:t>
          </a:r>
          <a:endParaRPr lang="en-US" sz="1500" b="1" kern="1200" dirty="0">
            <a:latin typeface="Arial" panose="020B0604020202020204" pitchFamily="34" charset="0"/>
            <a:cs typeface="Arial" panose="020B0604020202020204" pitchFamily="34" charset="0"/>
          </a:endParaRPr>
        </a:p>
      </dsp:txBody>
      <dsp:txXfrm>
        <a:off x="59970" y="79889"/>
        <a:ext cx="5952835" cy="1108560"/>
      </dsp:txXfrm>
    </dsp:sp>
    <dsp:sp modelId="{0D1DB8F8-381D-406D-B94A-B67871E4B865}">
      <dsp:nvSpPr>
        <dsp:cNvPr id="0" name=""/>
        <dsp:cNvSpPr/>
      </dsp:nvSpPr>
      <dsp:spPr>
        <a:xfrm>
          <a:off x="0" y="1291619"/>
          <a:ext cx="6072775" cy="1228500"/>
        </a:xfrm>
        <a:prstGeom prst="roundRect">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baseline="0" dirty="0">
              <a:latin typeface="Arial" panose="020B0604020202020204" pitchFamily="34" charset="0"/>
              <a:cs typeface="Arial" panose="020B0604020202020204" pitchFamily="34" charset="0"/>
            </a:rPr>
            <a:t>The local economy prospered, drawing in an expanding labour force. However, as the town adjusted to industrial needs, urbanisation brought up problems including subpar housing and health conditions.</a:t>
          </a:r>
          <a:endParaRPr lang="en-US" sz="1400" b="1" kern="1200" dirty="0">
            <a:latin typeface="Arial" panose="020B0604020202020204" pitchFamily="34" charset="0"/>
            <a:cs typeface="Arial" panose="020B0604020202020204" pitchFamily="34" charset="0"/>
          </a:endParaRPr>
        </a:p>
      </dsp:txBody>
      <dsp:txXfrm>
        <a:off x="59970" y="1351589"/>
        <a:ext cx="5952835" cy="1108560"/>
      </dsp:txXfrm>
    </dsp:sp>
    <dsp:sp modelId="{2EA3A629-CEB4-45DF-BB76-8763F19CB1D0}">
      <dsp:nvSpPr>
        <dsp:cNvPr id="0" name=""/>
        <dsp:cNvSpPr/>
      </dsp:nvSpPr>
      <dsp:spPr>
        <a:xfrm>
          <a:off x="0" y="2581499"/>
          <a:ext cx="6072775" cy="1228500"/>
        </a:xfrm>
        <a:prstGeom prst="round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baseline="0" dirty="0">
              <a:latin typeface="Arial" panose="020B0604020202020204" pitchFamily="34" charset="0"/>
              <a:cs typeface="Arial" panose="020B0604020202020204" pitchFamily="34" charset="0"/>
            </a:rPr>
            <a:t>Llanelli was at the center of Britain's industrial sector thanks to technological advancements like steam-powered rolling mills and partnerships with </a:t>
          </a:r>
          <a:r>
            <a:rPr lang="en-US" sz="1400" b="1" i="0" kern="1200" baseline="0" dirty="0" err="1">
              <a:latin typeface="Arial" panose="020B0604020202020204" pitchFamily="34" charset="0"/>
              <a:cs typeface="Arial" panose="020B0604020202020204" pitchFamily="34" charset="0"/>
            </a:rPr>
            <a:t>neighbouring</a:t>
          </a:r>
          <a:r>
            <a:rPr lang="en-US" sz="1400" b="1" i="0" kern="1200" baseline="0" dirty="0">
              <a:latin typeface="Arial" panose="020B0604020202020204" pitchFamily="34" charset="0"/>
              <a:cs typeface="Arial" panose="020B0604020202020204" pitchFamily="34" charset="0"/>
            </a:rPr>
            <a:t> industrial centers like Swansea.</a:t>
          </a:r>
          <a:endParaRPr lang="en-US" sz="1400" b="1" kern="1200" dirty="0">
            <a:latin typeface="Arial" panose="020B0604020202020204" pitchFamily="34" charset="0"/>
            <a:cs typeface="Arial" panose="020B0604020202020204" pitchFamily="34" charset="0"/>
          </a:endParaRPr>
        </a:p>
      </dsp:txBody>
      <dsp:txXfrm>
        <a:off x="59970" y="2641469"/>
        <a:ext cx="5952835" cy="11085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94EE440-B3F7-4BA0-B634-EBD22259803F}" type="datetimeFigureOut">
              <a:rPr lang="en-GB" smtClean="0"/>
              <a:t>26/01/2025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507137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4EE440-B3F7-4BA0-B634-EBD22259803F}"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3215363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4EE440-B3F7-4BA0-B634-EBD22259803F}"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3867260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4EE440-B3F7-4BA0-B634-EBD22259803F}" type="datetimeFigureOut">
              <a:rPr lang="en-GB" smtClean="0"/>
              <a:t>26/01/2025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3626572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4EE440-B3F7-4BA0-B634-EBD22259803F}" type="datetimeFigureOut">
              <a:rPr lang="en-GB" smtClean="0"/>
              <a:t>26/01/2025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1063781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4EE440-B3F7-4BA0-B634-EBD22259803F}" type="datetimeFigureOut">
              <a:rPr lang="en-GB" smtClean="0"/>
              <a:t>26/01/2025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3172023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4EE440-B3F7-4BA0-B634-EBD22259803F}" type="datetimeFigureOut">
              <a:rPr lang="en-GB" smtClean="0"/>
              <a:t>26/01/2025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3763025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4EE440-B3F7-4BA0-B634-EBD22259803F}" type="datetimeFigureOut">
              <a:rPr lang="en-GB" smtClean="0"/>
              <a:t>26/01/2025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3187774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4EE440-B3F7-4BA0-B634-EBD22259803F}" type="datetimeFigureOut">
              <a:rPr lang="en-GB" smtClean="0"/>
              <a:t>26/01/2025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3739784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4EE440-B3F7-4BA0-B634-EBD22259803F}" type="datetimeFigureOut">
              <a:rPr lang="en-GB" smtClean="0"/>
              <a:t>26/01/2025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2479687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94EE440-B3F7-4BA0-B634-EBD22259803F}"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2403004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94EE440-B3F7-4BA0-B634-EBD22259803F}"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1526393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4EE440-B3F7-4BA0-B634-EBD22259803F}"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9962103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94EE440-B3F7-4BA0-B634-EBD22259803F}" type="datetimeFigureOut">
              <a:rPr lang="en-GB" smtClean="0"/>
              <a:t>26/01/2025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4263715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94EE440-B3F7-4BA0-B634-EBD22259803F}" type="datetimeFigureOut">
              <a:rPr lang="en-GB" smtClean="0"/>
              <a:t>26/01/2025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10030489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94EE440-B3F7-4BA0-B634-EBD22259803F}"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308994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94EE440-B3F7-4BA0-B634-EBD22259803F}"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A9CC438-2E0A-48D3-8F7B-4B1237FFFA6A}" type="slidenum">
              <a:rPr lang="en-GB" smtClean="0"/>
              <a:t>‹#›</a:t>
            </a:fld>
            <a:endParaRPr lang="en-GB"/>
          </a:p>
        </p:txBody>
      </p:sp>
    </p:spTree>
    <p:extLst>
      <p:ext uri="{BB962C8B-B14F-4D97-AF65-F5344CB8AC3E}">
        <p14:creationId xmlns:p14="http://schemas.microsoft.com/office/powerpoint/2010/main" val="991725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94EE440-B3F7-4BA0-B634-EBD22259803F}" type="datetimeFigureOut">
              <a:rPr lang="en-GB" smtClean="0"/>
              <a:t>26/01/2025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A9CC438-2E0A-48D3-8F7B-4B1237FFFA6A}" type="slidenum">
              <a:rPr lang="en-GB" smtClean="0"/>
              <a:t>‹#›</a:t>
            </a:fld>
            <a:endParaRPr lang="en-GB"/>
          </a:p>
        </p:txBody>
      </p:sp>
    </p:spTree>
    <p:extLst>
      <p:ext uri="{BB962C8B-B14F-4D97-AF65-F5344CB8AC3E}">
        <p14:creationId xmlns:p14="http://schemas.microsoft.com/office/powerpoint/2010/main" val="14225778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6.png"/><Relationship Id="rId10" Type="http://schemas.microsoft.com/office/2007/relationships/diagramDrawing" Target="../diagrams/drawing1.xml"/><Relationship Id="rId4" Type="http://schemas.openxmlformats.org/officeDocument/2006/relationships/image" Target="../media/image5.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diagramData" Target="../diagrams/data2.xml"/><Relationship Id="rId11" Type="http://schemas.openxmlformats.org/officeDocument/2006/relationships/image" Target="../media/image4.png"/><Relationship Id="rId5" Type="http://schemas.openxmlformats.org/officeDocument/2006/relationships/image" Target="../media/image8.png"/><Relationship Id="rId10" Type="http://schemas.microsoft.com/office/2007/relationships/diagramDrawing" Target="../diagrams/drawing2.xml"/><Relationship Id="rId4" Type="http://schemas.openxmlformats.org/officeDocument/2006/relationships/image" Target="../media/image7.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8" Type="http://schemas.openxmlformats.org/officeDocument/2006/relationships/hyperlink" Target="https://www.britannica.com/technology/history-of-technology" TargetMode="External"/><Relationship Id="rId3" Type="http://schemas.openxmlformats.org/officeDocument/2006/relationships/hyperlink" Target="https://webs.bcp.org/sites/vcleary/ModernWorldHistoryTextbook/IndustrialRevolution/IRbegins.html" TargetMode="External"/><Relationship Id="rId7" Type="http://schemas.openxmlformats.org/officeDocument/2006/relationships/hyperlink" Target="https://www.history.com/topics/industrial-revolution/industrial-revolution"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doi.org/10.1080/01433768.2008.10594598" TargetMode="External"/><Relationship Id="rId5" Type="http://schemas.openxmlformats.org/officeDocument/2006/relationships/hyperlink" Target="https://www.historic-uk.com/HistoryUK/HistoryofBritain/Timeline-Industrial-Revolution/" TargetMode="External"/><Relationship Id="rId4" Type="http://schemas.openxmlformats.org/officeDocument/2006/relationships/hyperlink" Target="https://doi.org/10.1017/S17400228140003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B9CC3E5-EA42-4393-A2C0-5192B91BD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B3C506A-6B9C-ABEA-C5E0-257B19DA27A2}"/>
              </a:ext>
            </a:extLst>
          </p:cNvPr>
          <p:cNvPicPr>
            <a:picLocks noChangeAspect="1"/>
          </p:cNvPicPr>
          <p:nvPr/>
        </p:nvPicPr>
        <p:blipFill>
          <a:blip r:embed="rId4"/>
          <a:stretch>
            <a:fillRect/>
          </a:stretch>
        </p:blipFill>
        <p:spPr>
          <a:xfrm>
            <a:off x="561110" y="668469"/>
            <a:ext cx="5448111" cy="3050942"/>
          </a:xfrm>
          <a:prstGeom prst="roundRect">
            <a:avLst>
              <a:gd name="adj" fmla="val 0"/>
            </a:avLst>
          </a:prstGeom>
          <a:ln>
            <a:solidFill>
              <a:srgbClr val="FFFF00"/>
            </a:solidFill>
          </a:ln>
          <a:effectLst>
            <a:glow rad="228600">
              <a:schemeClr val="accent4">
                <a:satMod val="175000"/>
                <a:alpha val="40000"/>
              </a:schemeClr>
            </a:glow>
          </a:effectLst>
        </p:spPr>
      </p:pic>
      <p:sp>
        <p:nvSpPr>
          <p:cNvPr id="19" name="Rectangle 18">
            <a:extLst>
              <a:ext uri="{FF2B5EF4-FFF2-40B4-BE49-F238E27FC236}">
                <a16:creationId xmlns:a16="http://schemas.microsoft.com/office/drawing/2014/main" id="{FB8DBC8E-FBA7-466C-8D97-75B15FBE9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4964F007-C636-1AEC-EBCA-B65E4A550670}"/>
              </a:ext>
            </a:extLst>
          </p:cNvPr>
          <p:cNvPicPr>
            <a:picLocks noChangeAspect="1"/>
          </p:cNvPicPr>
          <p:nvPr/>
        </p:nvPicPr>
        <p:blipFill>
          <a:blip r:embed="rId5"/>
          <a:stretch>
            <a:fillRect/>
          </a:stretch>
        </p:blipFill>
        <p:spPr>
          <a:xfrm>
            <a:off x="6172946" y="667543"/>
            <a:ext cx="5370123" cy="3051206"/>
          </a:xfrm>
          <a:prstGeom prst="roundRect">
            <a:avLst>
              <a:gd name="adj" fmla="val 0"/>
            </a:avLst>
          </a:prstGeom>
          <a:effectLst>
            <a:glow rad="228600">
              <a:schemeClr val="accent4">
                <a:satMod val="175000"/>
                <a:alpha val="40000"/>
              </a:schemeClr>
            </a:glow>
          </a:effectLst>
        </p:spPr>
      </p:pic>
      <p:sp>
        <p:nvSpPr>
          <p:cNvPr id="21" name="Freeform: Shape 20">
            <a:extLst>
              <a:ext uri="{FF2B5EF4-FFF2-40B4-BE49-F238E27FC236}">
                <a16:creationId xmlns:a16="http://schemas.microsoft.com/office/drawing/2014/main" id="{E6FFF64E-1FE4-4AE0-9D62-567AA183C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133850"/>
            <a:ext cx="11277600" cy="2250018"/>
          </a:xfrm>
          <a:custGeom>
            <a:avLst/>
            <a:gdLst>
              <a:gd name="connsiteX0" fmla="*/ 5264150 w 11277600"/>
              <a:gd name="connsiteY0" fmla="*/ 0 h 2250018"/>
              <a:gd name="connsiteX1" fmla="*/ 5499100 w 11277600"/>
              <a:gd name="connsiteY1" fmla="*/ 1588 h 2250018"/>
              <a:gd name="connsiteX2" fmla="*/ 5730875 w 11277600"/>
              <a:gd name="connsiteY2" fmla="*/ 1588 h 2250018"/>
              <a:gd name="connsiteX3" fmla="*/ 5961063 w 11277600"/>
              <a:gd name="connsiteY3" fmla="*/ 4763 h 2250018"/>
              <a:gd name="connsiteX4" fmla="*/ 6186488 w 11277600"/>
              <a:gd name="connsiteY4" fmla="*/ 9525 h 2250018"/>
              <a:gd name="connsiteX5" fmla="*/ 6410325 w 11277600"/>
              <a:gd name="connsiteY5" fmla="*/ 14288 h 2250018"/>
              <a:gd name="connsiteX6" fmla="*/ 6629400 w 11277600"/>
              <a:gd name="connsiteY6" fmla="*/ 19050 h 2250018"/>
              <a:gd name="connsiteX7" fmla="*/ 6846888 w 11277600"/>
              <a:gd name="connsiteY7" fmla="*/ 26988 h 2250018"/>
              <a:gd name="connsiteX8" fmla="*/ 7061200 w 11277600"/>
              <a:gd name="connsiteY8" fmla="*/ 34925 h 2250018"/>
              <a:gd name="connsiteX9" fmla="*/ 7270750 w 11277600"/>
              <a:gd name="connsiteY9" fmla="*/ 42863 h 2250018"/>
              <a:gd name="connsiteX10" fmla="*/ 7680325 w 11277600"/>
              <a:gd name="connsiteY10" fmla="*/ 63500 h 2250018"/>
              <a:gd name="connsiteX11" fmla="*/ 8072438 w 11277600"/>
              <a:gd name="connsiteY11" fmla="*/ 85725 h 2250018"/>
              <a:gd name="connsiteX12" fmla="*/ 8448675 w 11277600"/>
              <a:gd name="connsiteY12" fmla="*/ 109538 h 2250018"/>
              <a:gd name="connsiteX13" fmla="*/ 8805862 w 11277600"/>
              <a:gd name="connsiteY13" fmla="*/ 134938 h 2250018"/>
              <a:gd name="connsiteX14" fmla="*/ 9145588 w 11277600"/>
              <a:gd name="connsiteY14" fmla="*/ 161925 h 2250018"/>
              <a:gd name="connsiteX15" fmla="*/ 9461500 w 11277600"/>
              <a:gd name="connsiteY15" fmla="*/ 190500 h 2250018"/>
              <a:gd name="connsiteX16" fmla="*/ 9758362 w 11277600"/>
              <a:gd name="connsiteY16" fmla="*/ 219075 h 2250018"/>
              <a:gd name="connsiteX17" fmla="*/ 10031412 w 11277600"/>
              <a:gd name="connsiteY17" fmla="*/ 247650 h 2250018"/>
              <a:gd name="connsiteX18" fmla="*/ 10282238 w 11277600"/>
              <a:gd name="connsiteY18" fmla="*/ 274638 h 2250018"/>
              <a:gd name="connsiteX19" fmla="*/ 10504488 w 11277600"/>
              <a:gd name="connsiteY19" fmla="*/ 300038 h 2250018"/>
              <a:gd name="connsiteX20" fmla="*/ 10704512 w 11277600"/>
              <a:gd name="connsiteY20" fmla="*/ 323850 h 2250018"/>
              <a:gd name="connsiteX21" fmla="*/ 10874375 w 11277600"/>
              <a:gd name="connsiteY21" fmla="*/ 344488 h 2250018"/>
              <a:gd name="connsiteX22" fmla="*/ 11015662 w 11277600"/>
              <a:gd name="connsiteY22" fmla="*/ 363538 h 2250018"/>
              <a:gd name="connsiteX23" fmla="*/ 11210925 w 11277600"/>
              <a:gd name="connsiteY23" fmla="*/ 390525 h 2250018"/>
              <a:gd name="connsiteX24" fmla="*/ 11277600 w 11277600"/>
              <a:gd name="connsiteY24" fmla="*/ 400050 h 2250018"/>
              <a:gd name="connsiteX25" fmla="*/ 11277600 w 11277600"/>
              <a:gd name="connsiteY25" fmla="*/ 2250018 h 2250018"/>
              <a:gd name="connsiteX26" fmla="*/ 0 w 11277600"/>
              <a:gd name="connsiteY26" fmla="*/ 2250018 h 2250018"/>
              <a:gd name="connsiteX27" fmla="*/ 0 w 11277600"/>
              <a:gd name="connsiteY27" fmla="*/ 398463 h 2250018"/>
              <a:gd name="connsiteX28" fmla="*/ 255588 w 11277600"/>
              <a:gd name="connsiteY28" fmla="*/ 358775 h 2250018"/>
              <a:gd name="connsiteX29" fmla="*/ 511175 w 11277600"/>
              <a:gd name="connsiteY29" fmla="*/ 320675 h 2250018"/>
              <a:gd name="connsiteX30" fmla="*/ 766762 w 11277600"/>
              <a:gd name="connsiteY30" fmla="*/ 284163 h 2250018"/>
              <a:gd name="connsiteX31" fmla="*/ 1023938 w 11277600"/>
              <a:gd name="connsiteY31" fmla="*/ 252413 h 2250018"/>
              <a:gd name="connsiteX32" fmla="*/ 1279525 w 11277600"/>
              <a:gd name="connsiteY32" fmla="*/ 220663 h 2250018"/>
              <a:gd name="connsiteX33" fmla="*/ 1536700 w 11277600"/>
              <a:gd name="connsiteY33" fmla="*/ 190500 h 2250018"/>
              <a:gd name="connsiteX34" fmla="*/ 1790700 w 11277600"/>
              <a:gd name="connsiteY34" fmla="*/ 165100 h 2250018"/>
              <a:gd name="connsiteX35" fmla="*/ 2047875 w 11277600"/>
              <a:gd name="connsiteY35" fmla="*/ 141288 h 2250018"/>
              <a:gd name="connsiteX36" fmla="*/ 2303462 w 11277600"/>
              <a:gd name="connsiteY36" fmla="*/ 119063 h 2250018"/>
              <a:gd name="connsiteX37" fmla="*/ 2555875 w 11277600"/>
              <a:gd name="connsiteY37" fmla="*/ 100013 h 2250018"/>
              <a:gd name="connsiteX38" fmla="*/ 2809875 w 11277600"/>
              <a:gd name="connsiteY38" fmla="*/ 80963 h 2250018"/>
              <a:gd name="connsiteX39" fmla="*/ 3062288 w 11277600"/>
              <a:gd name="connsiteY39" fmla="*/ 65088 h 2250018"/>
              <a:gd name="connsiteX40" fmla="*/ 3313113 w 11277600"/>
              <a:gd name="connsiteY40" fmla="*/ 52388 h 2250018"/>
              <a:gd name="connsiteX41" fmla="*/ 3563938 w 11277600"/>
              <a:gd name="connsiteY41" fmla="*/ 39688 h 2250018"/>
              <a:gd name="connsiteX42" fmla="*/ 3811588 w 11277600"/>
              <a:gd name="connsiteY42" fmla="*/ 28575 h 2250018"/>
              <a:gd name="connsiteX43" fmla="*/ 4057650 w 11277600"/>
              <a:gd name="connsiteY43" fmla="*/ 20638 h 2250018"/>
              <a:gd name="connsiteX44" fmla="*/ 4303713 w 11277600"/>
              <a:gd name="connsiteY44" fmla="*/ 14288 h 2250018"/>
              <a:gd name="connsiteX45" fmla="*/ 4546600 w 11277600"/>
              <a:gd name="connsiteY45" fmla="*/ 7938 h 2250018"/>
              <a:gd name="connsiteX46" fmla="*/ 4787900 w 11277600"/>
              <a:gd name="connsiteY46" fmla="*/ 4763 h 2250018"/>
              <a:gd name="connsiteX47" fmla="*/ 5027613 w 11277600"/>
              <a:gd name="connsiteY47" fmla="*/ 1588 h 225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277600" h="2250018">
                <a:moveTo>
                  <a:pt x="5264150" y="0"/>
                </a:moveTo>
                <a:lnTo>
                  <a:pt x="5499100" y="1588"/>
                </a:lnTo>
                <a:lnTo>
                  <a:pt x="5730875" y="1588"/>
                </a:lnTo>
                <a:lnTo>
                  <a:pt x="5961063" y="4763"/>
                </a:lnTo>
                <a:lnTo>
                  <a:pt x="6186488" y="9525"/>
                </a:lnTo>
                <a:lnTo>
                  <a:pt x="6410325" y="14288"/>
                </a:lnTo>
                <a:lnTo>
                  <a:pt x="6629400" y="19050"/>
                </a:lnTo>
                <a:lnTo>
                  <a:pt x="6846888" y="26988"/>
                </a:lnTo>
                <a:lnTo>
                  <a:pt x="7061200" y="34925"/>
                </a:lnTo>
                <a:lnTo>
                  <a:pt x="7270750" y="42863"/>
                </a:lnTo>
                <a:lnTo>
                  <a:pt x="7680325" y="63500"/>
                </a:lnTo>
                <a:lnTo>
                  <a:pt x="8072438" y="85725"/>
                </a:lnTo>
                <a:lnTo>
                  <a:pt x="8448675" y="109538"/>
                </a:lnTo>
                <a:lnTo>
                  <a:pt x="8805862" y="134938"/>
                </a:lnTo>
                <a:lnTo>
                  <a:pt x="9145588" y="161925"/>
                </a:lnTo>
                <a:lnTo>
                  <a:pt x="9461500" y="190500"/>
                </a:lnTo>
                <a:lnTo>
                  <a:pt x="9758362" y="219075"/>
                </a:lnTo>
                <a:lnTo>
                  <a:pt x="10031412" y="247650"/>
                </a:lnTo>
                <a:lnTo>
                  <a:pt x="10282238" y="274638"/>
                </a:lnTo>
                <a:lnTo>
                  <a:pt x="10504488" y="300038"/>
                </a:lnTo>
                <a:lnTo>
                  <a:pt x="10704512" y="323850"/>
                </a:lnTo>
                <a:lnTo>
                  <a:pt x="10874375" y="344488"/>
                </a:lnTo>
                <a:lnTo>
                  <a:pt x="11015662" y="363538"/>
                </a:lnTo>
                <a:lnTo>
                  <a:pt x="11210925" y="390525"/>
                </a:lnTo>
                <a:lnTo>
                  <a:pt x="11277600" y="400050"/>
                </a:lnTo>
                <a:lnTo>
                  <a:pt x="11277600" y="2250018"/>
                </a:lnTo>
                <a:lnTo>
                  <a:pt x="0" y="2250018"/>
                </a:lnTo>
                <a:lnTo>
                  <a:pt x="0" y="398463"/>
                </a:lnTo>
                <a:lnTo>
                  <a:pt x="255588" y="358775"/>
                </a:lnTo>
                <a:lnTo>
                  <a:pt x="511175" y="320675"/>
                </a:lnTo>
                <a:lnTo>
                  <a:pt x="766762" y="284163"/>
                </a:lnTo>
                <a:lnTo>
                  <a:pt x="1023938" y="252413"/>
                </a:lnTo>
                <a:lnTo>
                  <a:pt x="1279525" y="220663"/>
                </a:lnTo>
                <a:lnTo>
                  <a:pt x="1536700" y="190500"/>
                </a:lnTo>
                <a:lnTo>
                  <a:pt x="1790700" y="165100"/>
                </a:lnTo>
                <a:lnTo>
                  <a:pt x="2047875" y="141288"/>
                </a:lnTo>
                <a:lnTo>
                  <a:pt x="2303462" y="119063"/>
                </a:lnTo>
                <a:lnTo>
                  <a:pt x="2555875" y="100013"/>
                </a:lnTo>
                <a:lnTo>
                  <a:pt x="2809875" y="80963"/>
                </a:lnTo>
                <a:lnTo>
                  <a:pt x="3062288" y="65088"/>
                </a:lnTo>
                <a:lnTo>
                  <a:pt x="3313113" y="52388"/>
                </a:lnTo>
                <a:lnTo>
                  <a:pt x="3563938" y="39688"/>
                </a:lnTo>
                <a:lnTo>
                  <a:pt x="3811588" y="28575"/>
                </a:lnTo>
                <a:lnTo>
                  <a:pt x="4057650" y="20638"/>
                </a:lnTo>
                <a:lnTo>
                  <a:pt x="4303713" y="14288"/>
                </a:lnTo>
                <a:lnTo>
                  <a:pt x="4546600" y="7938"/>
                </a:lnTo>
                <a:lnTo>
                  <a:pt x="4787900" y="4763"/>
                </a:lnTo>
                <a:lnTo>
                  <a:pt x="5027613" y="1588"/>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3" name="Freeform 5">
            <a:extLst>
              <a:ext uri="{FF2B5EF4-FFF2-40B4-BE49-F238E27FC236}">
                <a16:creationId xmlns:a16="http://schemas.microsoft.com/office/drawing/2014/main" id="{9C80E52D-DE5C-4267-9C99-8741F2E42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263767" y="411712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 name="Subtitle 2">
            <a:extLst>
              <a:ext uri="{FF2B5EF4-FFF2-40B4-BE49-F238E27FC236}">
                <a16:creationId xmlns:a16="http://schemas.microsoft.com/office/drawing/2014/main" id="{0F93D0B6-8154-8C6C-3C73-FCBEDED58E19}"/>
              </a:ext>
            </a:extLst>
          </p:cNvPr>
          <p:cNvSpPr>
            <a:spLocks noGrp="1"/>
          </p:cNvSpPr>
          <p:nvPr>
            <p:ph type="subTitle" idx="1"/>
          </p:nvPr>
        </p:nvSpPr>
        <p:spPr>
          <a:xfrm>
            <a:off x="649974" y="5445345"/>
            <a:ext cx="10893095" cy="847673"/>
          </a:xfrm>
        </p:spPr>
        <p:txBody>
          <a:bodyPr>
            <a:normAutofit fontScale="70000" lnSpcReduction="20000"/>
          </a:bodyPr>
          <a:lstStyle/>
          <a:p>
            <a:r>
              <a:rPr lang="en-US" dirty="0">
                <a:latin typeface="Arial Black" panose="020B0A04020102020204" pitchFamily="34" charset="0"/>
              </a:rPr>
              <a:t>Presenter : Monica </a:t>
            </a:r>
            <a:r>
              <a:rPr lang="en-US" dirty="0" err="1">
                <a:latin typeface="Arial Black" panose="020B0A04020102020204" pitchFamily="34" charset="0"/>
              </a:rPr>
              <a:t>filip</a:t>
            </a:r>
            <a:endParaRPr lang="en-US" dirty="0">
              <a:latin typeface="Arial Black" panose="020B0A04020102020204" pitchFamily="34" charset="0"/>
            </a:endParaRPr>
          </a:p>
          <a:p>
            <a:r>
              <a:rPr lang="en-GB" dirty="0">
                <a:latin typeface="Arial Black" panose="020B0A04020102020204" pitchFamily="34" charset="0"/>
              </a:rPr>
              <a:t>User Id: 2322926</a:t>
            </a:r>
          </a:p>
          <a:p>
            <a:r>
              <a:rPr lang="en-GB" dirty="0">
                <a:latin typeface="Arial Black" panose="020B0A04020102020204" pitchFamily="34" charset="0"/>
              </a:rPr>
              <a:t>Module: </a:t>
            </a:r>
            <a:r>
              <a:rPr lang="en-US" sz="1800" dirty="0">
                <a:latin typeface="Arial Black" panose="020B0A04020102020204" pitchFamily="34" charset="0"/>
              </a:rPr>
              <a:t>Distinctiveness &amp; Regeneration</a:t>
            </a:r>
            <a:endParaRPr lang="en-GB" dirty="0">
              <a:latin typeface="Arial Black" panose="020B0A04020102020204" pitchFamily="34" charset="0"/>
            </a:endParaRPr>
          </a:p>
          <a:p>
            <a:endParaRPr lang="en-GB" dirty="0">
              <a:latin typeface="Arial Black" panose="020B0A04020102020204" pitchFamily="34" charset="0"/>
            </a:endParaRPr>
          </a:p>
        </p:txBody>
      </p:sp>
      <p:sp>
        <p:nvSpPr>
          <p:cNvPr id="2" name="Title 1">
            <a:extLst>
              <a:ext uri="{FF2B5EF4-FFF2-40B4-BE49-F238E27FC236}">
                <a16:creationId xmlns:a16="http://schemas.microsoft.com/office/drawing/2014/main" id="{1283175B-4C98-6F07-FA23-BE988E17D915}"/>
              </a:ext>
            </a:extLst>
          </p:cNvPr>
          <p:cNvSpPr>
            <a:spLocks noGrp="1"/>
          </p:cNvSpPr>
          <p:nvPr>
            <p:ph type="ctrTitle"/>
          </p:nvPr>
        </p:nvSpPr>
        <p:spPr>
          <a:xfrm>
            <a:off x="841705" y="4279190"/>
            <a:ext cx="10893095" cy="1174947"/>
          </a:xfrm>
        </p:spPr>
        <p:txBody>
          <a:bodyPr>
            <a:normAutofit/>
          </a:bodyPr>
          <a:lstStyle/>
          <a:p>
            <a:pPr>
              <a:lnSpc>
                <a:spcPct val="90000"/>
              </a:lnSpc>
            </a:pPr>
            <a:r>
              <a:rPr lang="en-US" sz="3800" dirty="0">
                <a:solidFill>
                  <a:schemeClr val="accent5">
                    <a:lumMod val="75000"/>
                  </a:schemeClr>
                </a:solidFill>
                <a:latin typeface="Arial Black" panose="020B0A04020102020204" pitchFamily="34" charset="0"/>
              </a:rPr>
              <a:t>Llanelli’s Prosperity During the Industrial Revolution</a:t>
            </a:r>
            <a:endParaRPr lang="en-GB" sz="3800" dirty="0">
              <a:solidFill>
                <a:schemeClr val="accent5">
                  <a:lumMod val="75000"/>
                </a:schemeClr>
              </a:solidFill>
              <a:latin typeface="Arial Black" panose="020B0A04020102020204" pitchFamily="34" charset="0"/>
            </a:endParaRPr>
          </a:p>
        </p:txBody>
      </p:sp>
      <p:pic>
        <p:nvPicPr>
          <p:cNvPr id="4" name="Record (online-voice-recorder.com) (40)">
            <a:hlinkClick r:id="" action="ppaction://media"/>
            <a:extLst>
              <a:ext uri="{FF2B5EF4-FFF2-40B4-BE49-F238E27FC236}">
                <a16:creationId xmlns:a16="http://schemas.microsoft.com/office/drawing/2014/main" id="{86EABDC6-F420-4201-FB85-364F5A6E82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45800" y="5564188"/>
            <a:ext cx="609600" cy="609600"/>
          </a:xfrm>
          <a:prstGeom prst="rect">
            <a:avLst/>
          </a:prstGeom>
        </p:spPr>
      </p:pic>
    </p:spTree>
    <p:extLst>
      <p:ext uri="{BB962C8B-B14F-4D97-AF65-F5344CB8AC3E}">
        <p14:creationId xmlns:p14="http://schemas.microsoft.com/office/powerpoint/2010/main" val="797125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Oval 27">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32"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34"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0C2569E5-0456-0283-513E-6879BF59F85B}"/>
              </a:ext>
            </a:extLst>
          </p:cNvPr>
          <p:cNvSpPr>
            <a:spLocks noGrp="1"/>
          </p:cNvSpPr>
          <p:nvPr>
            <p:ph type="title"/>
          </p:nvPr>
        </p:nvSpPr>
        <p:spPr>
          <a:xfrm>
            <a:off x="639098" y="629265"/>
            <a:ext cx="6072776" cy="1622322"/>
          </a:xfrm>
        </p:spPr>
        <p:txBody>
          <a:bodyPr>
            <a:normAutofit/>
          </a:bodyPr>
          <a:lstStyle/>
          <a:p>
            <a:r>
              <a:rPr lang="en-US" dirty="0">
                <a:solidFill>
                  <a:schemeClr val="accent5">
                    <a:lumMod val="75000"/>
                  </a:schemeClr>
                </a:solidFill>
                <a:latin typeface="Arial Black" panose="020B0A04020102020204" pitchFamily="34" charset="0"/>
              </a:rPr>
              <a:t>Introduction to the Industrial Revolution</a:t>
            </a:r>
            <a:endParaRPr lang="en-GB" dirty="0">
              <a:solidFill>
                <a:schemeClr val="accent5">
                  <a:lumMod val="75000"/>
                </a:schemeClr>
              </a:solidFill>
              <a:latin typeface="Arial Black" panose="020B0A04020102020204" pitchFamily="34" charset="0"/>
            </a:endParaRPr>
          </a:p>
        </p:txBody>
      </p:sp>
      <p:pic>
        <p:nvPicPr>
          <p:cNvPr id="5" name="Picture 4">
            <a:extLst>
              <a:ext uri="{FF2B5EF4-FFF2-40B4-BE49-F238E27FC236}">
                <a16:creationId xmlns:a16="http://schemas.microsoft.com/office/drawing/2014/main" id="{8C63B26B-D691-D752-CE57-7AC20DA1C457}"/>
              </a:ext>
            </a:extLst>
          </p:cNvPr>
          <p:cNvPicPr>
            <a:picLocks noChangeAspect="1"/>
          </p:cNvPicPr>
          <p:nvPr/>
        </p:nvPicPr>
        <p:blipFill>
          <a:blip r:embed="rId4"/>
          <a:srcRect l="5875" r="3562" b="-2"/>
          <a:stretch/>
        </p:blipFill>
        <p:spPr>
          <a:xfrm>
            <a:off x="7418225" y="645107"/>
            <a:ext cx="4125318" cy="2710388"/>
          </a:xfrm>
          <a:prstGeom prst="rect">
            <a:avLst/>
          </a:prstGeom>
          <a:effectLst>
            <a:glow rad="228600">
              <a:schemeClr val="accent4">
                <a:satMod val="175000"/>
                <a:alpha val="40000"/>
              </a:schemeClr>
            </a:glow>
          </a:effectLst>
        </p:spPr>
      </p:pic>
      <p:sp>
        <p:nvSpPr>
          <p:cNvPr id="36" name="Rectangle 35">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7DE0AF51-EA9C-0D39-2928-86B591F716E2}"/>
              </a:ext>
            </a:extLst>
          </p:cNvPr>
          <p:cNvPicPr>
            <a:picLocks noChangeAspect="1"/>
          </p:cNvPicPr>
          <p:nvPr/>
        </p:nvPicPr>
        <p:blipFill>
          <a:blip r:embed="rId5"/>
          <a:srcRect t="8018" r="2" b="2"/>
          <a:stretch/>
        </p:blipFill>
        <p:spPr>
          <a:xfrm>
            <a:off x="7418226" y="3520086"/>
            <a:ext cx="4125316" cy="2710389"/>
          </a:xfrm>
          <a:prstGeom prst="rect">
            <a:avLst/>
          </a:prstGeom>
          <a:effectLst>
            <a:glow rad="228600">
              <a:schemeClr val="accent4">
                <a:satMod val="175000"/>
                <a:alpha val="40000"/>
              </a:schemeClr>
            </a:glow>
          </a:effectLst>
        </p:spPr>
      </p:pic>
      <p:graphicFrame>
        <p:nvGraphicFramePr>
          <p:cNvPr id="6" name="Rectangle 1">
            <a:extLst>
              <a:ext uri="{FF2B5EF4-FFF2-40B4-BE49-F238E27FC236}">
                <a16:creationId xmlns:a16="http://schemas.microsoft.com/office/drawing/2014/main" id="{8C1D303B-3EB6-6CD5-3878-AB6BA5D369E8}"/>
              </a:ext>
            </a:extLst>
          </p:cNvPr>
          <p:cNvGraphicFramePr>
            <a:graphicFrameLocks noGrp="1"/>
          </p:cNvGraphicFramePr>
          <p:nvPr>
            <p:ph idx="1"/>
            <p:extLst>
              <p:ext uri="{D42A27DB-BD31-4B8C-83A1-F6EECF244321}">
                <p14:modId xmlns:p14="http://schemas.microsoft.com/office/powerpoint/2010/main" val="1809175449"/>
              </p:ext>
            </p:extLst>
          </p:nvPr>
        </p:nvGraphicFramePr>
        <p:xfrm>
          <a:off x="639098" y="2418735"/>
          <a:ext cx="6072776" cy="381174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 (online-voice-recorder.com) (42)">
            <a:hlinkClick r:id="" action="ppaction://media"/>
            <a:extLst>
              <a:ext uri="{FF2B5EF4-FFF2-40B4-BE49-F238E27FC236}">
                <a16:creationId xmlns:a16="http://schemas.microsoft.com/office/drawing/2014/main" id="{62B1D488-1895-0E28-79D9-DA46199BF7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329363"/>
            <a:ext cx="609600" cy="609600"/>
          </a:xfrm>
          <a:prstGeom prst="rect">
            <a:avLst/>
          </a:prstGeom>
        </p:spPr>
      </p:pic>
    </p:spTree>
    <p:extLst>
      <p:ext uri="{BB962C8B-B14F-4D97-AF65-F5344CB8AC3E}">
        <p14:creationId xmlns:p14="http://schemas.microsoft.com/office/powerpoint/2010/main" val="17234916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1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37" name="Oval 36">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Oval 38">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Shape 40">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43"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45"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7646CAB2-4615-7181-D66A-41CBB010E862}"/>
              </a:ext>
            </a:extLst>
          </p:cNvPr>
          <p:cNvSpPr>
            <a:spLocks noGrp="1"/>
          </p:cNvSpPr>
          <p:nvPr>
            <p:ph type="title"/>
          </p:nvPr>
        </p:nvSpPr>
        <p:spPr>
          <a:xfrm>
            <a:off x="639098" y="629265"/>
            <a:ext cx="6072776" cy="1622322"/>
          </a:xfrm>
        </p:spPr>
        <p:txBody>
          <a:bodyPr>
            <a:normAutofit fontScale="90000"/>
          </a:bodyPr>
          <a:lstStyle/>
          <a:p>
            <a:r>
              <a:rPr lang="en-US" dirty="0">
                <a:solidFill>
                  <a:schemeClr val="accent5">
                    <a:lumMod val="75000"/>
                  </a:schemeClr>
                </a:solidFill>
                <a:latin typeface="Arial Black" panose="020B0A04020102020204" pitchFamily="34" charset="0"/>
              </a:rPr>
              <a:t>Llanelli’s Prosperity During the Industrial Revolution</a:t>
            </a:r>
            <a:endParaRPr lang="en-GB" dirty="0">
              <a:solidFill>
                <a:schemeClr val="accent5">
                  <a:lumMod val="75000"/>
                </a:schemeClr>
              </a:solidFill>
              <a:latin typeface="Arial Black" panose="020B0A04020102020204" pitchFamily="34" charset="0"/>
            </a:endParaRPr>
          </a:p>
        </p:txBody>
      </p:sp>
      <p:pic>
        <p:nvPicPr>
          <p:cNvPr id="7" name="Picture 6">
            <a:extLst>
              <a:ext uri="{FF2B5EF4-FFF2-40B4-BE49-F238E27FC236}">
                <a16:creationId xmlns:a16="http://schemas.microsoft.com/office/drawing/2014/main" id="{E7A3F0F7-DFC4-A016-4B3D-0AD87EE8BD4F}"/>
              </a:ext>
            </a:extLst>
          </p:cNvPr>
          <p:cNvPicPr>
            <a:picLocks noChangeAspect="1"/>
          </p:cNvPicPr>
          <p:nvPr/>
        </p:nvPicPr>
        <p:blipFill>
          <a:blip r:embed="rId4"/>
          <a:srcRect r="4876" b="4"/>
          <a:stretch/>
        </p:blipFill>
        <p:spPr>
          <a:xfrm>
            <a:off x="7418225" y="645107"/>
            <a:ext cx="4125318" cy="2710388"/>
          </a:xfrm>
          <a:prstGeom prst="rect">
            <a:avLst/>
          </a:prstGeom>
          <a:effectLst>
            <a:glow rad="228600">
              <a:schemeClr val="accent4">
                <a:satMod val="175000"/>
                <a:alpha val="40000"/>
              </a:schemeClr>
            </a:glow>
          </a:effectLst>
        </p:spPr>
      </p:pic>
      <p:sp>
        <p:nvSpPr>
          <p:cNvPr id="47" name="Rectangle 46">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5C9A73D3-7AC2-BB8A-DEC8-B86E75CDAB7A}"/>
              </a:ext>
            </a:extLst>
          </p:cNvPr>
          <p:cNvPicPr>
            <a:picLocks noChangeAspect="1"/>
          </p:cNvPicPr>
          <p:nvPr/>
        </p:nvPicPr>
        <p:blipFill>
          <a:blip r:embed="rId5"/>
          <a:srcRect l="2155" r="2" b="2"/>
          <a:stretch/>
        </p:blipFill>
        <p:spPr>
          <a:xfrm>
            <a:off x="7418226" y="3520086"/>
            <a:ext cx="4125316" cy="2710389"/>
          </a:xfrm>
          <a:prstGeom prst="rect">
            <a:avLst/>
          </a:prstGeom>
          <a:effectLst>
            <a:glow rad="228600">
              <a:schemeClr val="accent4">
                <a:satMod val="175000"/>
                <a:alpha val="40000"/>
              </a:schemeClr>
            </a:glow>
          </a:effectLst>
        </p:spPr>
      </p:pic>
      <p:graphicFrame>
        <p:nvGraphicFramePr>
          <p:cNvPr id="30" name="Rectangle 1">
            <a:extLst>
              <a:ext uri="{FF2B5EF4-FFF2-40B4-BE49-F238E27FC236}">
                <a16:creationId xmlns:a16="http://schemas.microsoft.com/office/drawing/2014/main" id="{DFD49F7A-E602-BE77-6D66-C7609B906838}"/>
              </a:ext>
            </a:extLst>
          </p:cNvPr>
          <p:cNvGraphicFramePr>
            <a:graphicFrameLocks noGrp="1"/>
          </p:cNvGraphicFramePr>
          <p:nvPr>
            <p:ph idx="1"/>
            <p:extLst>
              <p:ext uri="{D42A27DB-BD31-4B8C-83A1-F6EECF244321}">
                <p14:modId xmlns:p14="http://schemas.microsoft.com/office/powerpoint/2010/main" val="2981807549"/>
              </p:ext>
            </p:extLst>
          </p:nvPr>
        </p:nvGraphicFramePr>
        <p:xfrm>
          <a:off x="639098" y="2418735"/>
          <a:ext cx="6072776" cy="381174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 (online-voice-recorder.com) (43)">
            <a:hlinkClick r:id="" action="ppaction://media"/>
            <a:extLst>
              <a:ext uri="{FF2B5EF4-FFF2-40B4-BE49-F238E27FC236}">
                <a16:creationId xmlns:a16="http://schemas.microsoft.com/office/drawing/2014/main" id="{F2AC7F35-95F4-992E-6E09-F8CA782E7E3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4913" y="6356350"/>
            <a:ext cx="609600" cy="609600"/>
          </a:xfrm>
          <a:prstGeom prst="rect">
            <a:avLst/>
          </a:prstGeom>
        </p:spPr>
      </p:pic>
    </p:spTree>
    <p:extLst>
      <p:ext uri="{BB962C8B-B14F-4D97-AF65-F5344CB8AC3E}">
        <p14:creationId xmlns:p14="http://schemas.microsoft.com/office/powerpoint/2010/main" val="605457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5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9B551-FFAD-641F-1B27-B9FF013B2685}"/>
              </a:ext>
            </a:extLst>
          </p:cNvPr>
          <p:cNvSpPr>
            <a:spLocks noGrp="1"/>
          </p:cNvSpPr>
          <p:nvPr>
            <p:ph type="title"/>
          </p:nvPr>
        </p:nvSpPr>
        <p:spPr>
          <a:xfrm>
            <a:off x="1154954" y="973668"/>
            <a:ext cx="8761413" cy="706964"/>
          </a:xfrm>
        </p:spPr>
        <p:txBody>
          <a:bodyPr>
            <a:normAutofit/>
          </a:bodyPr>
          <a:lstStyle/>
          <a:p>
            <a:r>
              <a:rPr lang="en-US" dirty="0">
                <a:solidFill>
                  <a:schemeClr val="accent5">
                    <a:lumMod val="75000"/>
                  </a:schemeClr>
                </a:solidFill>
                <a:latin typeface="Arial Black" panose="020B0A04020102020204" pitchFamily="34" charset="0"/>
              </a:rPr>
              <a:t>References </a:t>
            </a:r>
            <a:endParaRPr lang="en-GB" dirty="0">
              <a:solidFill>
                <a:schemeClr val="accent5">
                  <a:lumMod val="75000"/>
                </a:schemeClr>
              </a:solidFill>
              <a:latin typeface="Arial Black" panose="020B0A04020102020204" pitchFamily="34" charset="0"/>
            </a:endParaRPr>
          </a:p>
        </p:txBody>
      </p:sp>
      <p:pic>
        <p:nvPicPr>
          <p:cNvPr id="4" name="Picture 3" descr="A large bridge that has been destroyed&#10;&#10;AI-generated content may be incorrect.">
            <a:extLst>
              <a:ext uri="{FF2B5EF4-FFF2-40B4-BE49-F238E27FC236}">
                <a16:creationId xmlns:a16="http://schemas.microsoft.com/office/drawing/2014/main" id="{F20BA7DC-8219-F400-BF6F-B59FCEEC5DA1}"/>
              </a:ext>
            </a:extLst>
          </p:cNvPr>
          <p:cNvPicPr>
            <a:picLocks noChangeAspect="1"/>
          </p:cNvPicPr>
          <p:nvPr/>
        </p:nvPicPr>
        <p:blipFill>
          <a:blip r:embed="rId2"/>
          <a:srcRect l="15737" r="22195" b="1"/>
          <a:stretch/>
        </p:blipFill>
        <p:spPr>
          <a:xfrm>
            <a:off x="504497" y="2775951"/>
            <a:ext cx="3678871" cy="3067163"/>
          </a:xfrm>
          <a:prstGeom prst="roundRect">
            <a:avLst>
              <a:gd name="adj" fmla="val 1858"/>
            </a:avLst>
          </a:prstGeom>
          <a:effectLst>
            <a:glow rad="228600">
              <a:schemeClr val="accent4">
                <a:satMod val="175000"/>
                <a:alpha val="40000"/>
              </a:schemeClr>
            </a:glow>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49571863-3DF8-F010-8844-FF19116C60E9}"/>
              </a:ext>
            </a:extLst>
          </p:cNvPr>
          <p:cNvSpPr>
            <a:spLocks noGrp="1"/>
          </p:cNvSpPr>
          <p:nvPr>
            <p:ph idx="1"/>
          </p:nvPr>
        </p:nvSpPr>
        <p:spPr>
          <a:xfrm>
            <a:off x="4641336" y="2603500"/>
            <a:ext cx="7397213" cy="4030630"/>
          </a:xfrm>
        </p:spPr>
        <p:txBody>
          <a:bodyPr anchor="ctr">
            <a:normAutofit/>
          </a:bodyPr>
          <a:lstStyle/>
          <a:p>
            <a:pPr>
              <a:lnSpc>
                <a:spcPct val="90000"/>
              </a:lnSpc>
            </a:pPr>
            <a:r>
              <a:rPr lang="en-US" sz="1200" dirty="0">
                <a:latin typeface="Arial" panose="020B0604020202020204" pitchFamily="34" charset="0"/>
                <a:cs typeface="Arial" panose="020B0604020202020204" pitchFamily="34" charset="0"/>
              </a:rPr>
              <a:t>Anon. (2020). </a:t>
            </a:r>
            <a:r>
              <a:rPr lang="en-US" sz="1200" i="1" dirty="0">
                <a:latin typeface="Arial" panose="020B0604020202020204" pitchFamily="34" charset="0"/>
                <a:cs typeface="Arial" panose="020B0604020202020204" pitchFamily="34" charset="0"/>
              </a:rPr>
              <a:t>Industrial Revolution begins</a:t>
            </a:r>
            <a:r>
              <a:rPr lang="en-US" sz="1200" dirty="0">
                <a:latin typeface="Arial" panose="020B0604020202020204" pitchFamily="34" charset="0"/>
                <a:cs typeface="Arial" panose="020B0604020202020204" pitchFamily="34" charset="0"/>
              </a:rPr>
              <a:t>. Retrieved January 21, 2020, from </a:t>
            </a:r>
            <a:r>
              <a:rPr lang="en-US" sz="1200" dirty="0">
                <a:latin typeface="Arial" panose="020B0604020202020204" pitchFamily="34" charset="0"/>
                <a:cs typeface="Arial" panose="020B0604020202020204" pitchFamily="34" charset="0"/>
                <a:hlinkClick r:id="rId3"/>
              </a:rPr>
              <a:t>https://webs.bcp.org/sites/vcleary/ModernWorldHistoryTextbook/IndustrialRevolution/IRbegins.html</a:t>
            </a:r>
            <a:endParaRPr lang="en-US" sz="1200" dirty="0">
              <a:latin typeface="Arial" panose="020B0604020202020204" pitchFamily="34" charset="0"/>
              <a:cs typeface="Arial" panose="020B0604020202020204" pitchFamily="34" charset="0"/>
            </a:endParaRPr>
          </a:p>
          <a:p>
            <a:pPr>
              <a:lnSpc>
                <a:spcPct val="90000"/>
              </a:lnSpc>
            </a:pPr>
            <a:r>
              <a:rPr lang="en-US" sz="1200" dirty="0">
                <a:latin typeface="Arial" panose="020B0604020202020204" pitchFamily="34" charset="0"/>
                <a:cs typeface="Arial" panose="020B0604020202020204" pitchFamily="34" charset="0"/>
              </a:rPr>
              <a:t>Evans, C. (2014). A world of copper: Introducing Swansea, globalization and the Industrial Revolution. </a:t>
            </a:r>
            <a:r>
              <a:rPr lang="en-US" sz="1200" i="1" dirty="0">
                <a:latin typeface="Arial" panose="020B0604020202020204" pitchFamily="34" charset="0"/>
                <a:cs typeface="Arial" panose="020B0604020202020204" pitchFamily="34" charset="0"/>
              </a:rPr>
              <a:t>Welsh History Review, 27</a:t>
            </a:r>
            <a:r>
              <a:rPr lang="en-US" sz="1200" dirty="0">
                <a:latin typeface="Arial" panose="020B0604020202020204" pitchFamily="34" charset="0"/>
                <a:cs typeface="Arial" panose="020B0604020202020204" pitchFamily="34" charset="0"/>
              </a:rPr>
              <a:t>(1), 85–91.</a:t>
            </a:r>
          </a:p>
          <a:p>
            <a:pPr>
              <a:lnSpc>
                <a:spcPct val="90000"/>
              </a:lnSpc>
            </a:pPr>
            <a:r>
              <a:rPr lang="en-US" sz="1200" dirty="0">
                <a:latin typeface="Arial" panose="020B0604020202020204" pitchFamily="34" charset="0"/>
                <a:cs typeface="Arial" panose="020B0604020202020204" pitchFamily="34" charset="0"/>
              </a:rPr>
              <a:t>Evans, C., &amp; Saunders, O. (2015). A world of copper: Globalizing the Industrial Revolution, 1830–70. </a:t>
            </a:r>
            <a:r>
              <a:rPr lang="en-US" sz="1200" i="1" dirty="0">
                <a:latin typeface="Arial" panose="020B0604020202020204" pitchFamily="34" charset="0"/>
                <a:cs typeface="Arial" panose="020B0604020202020204" pitchFamily="34" charset="0"/>
              </a:rPr>
              <a:t>Journal of Global History, 10</a:t>
            </a:r>
            <a:r>
              <a:rPr lang="en-US" sz="1200" dirty="0">
                <a:latin typeface="Arial" panose="020B0604020202020204" pitchFamily="34" charset="0"/>
                <a:cs typeface="Arial" panose="020B0604020202020204" pitchFamily="34" charset="0"/>
              </a:rPr>
              <a:t>(1), 3–26. </a:t>
            </a:r>
            <a:r>
              <a:rPr lang="en-US" sz="1200" dirty="0">
                <a:latin typeface="Arial" panose="020B0604020202020204" pitchFamily="34" charset="0"/>
                <a:cs typeface="Arial" panose="020B0604020202020204" pitchFamily="34" charset="0"/>
                <a:hlinkClick r:id="rId4"/>
              </a:rPr>
              <a:t>https://doi.org/10.1017/S1740022814000345</a:t>
            </a:r>
            <a:endParaRPr lang="en-US" sz="1200" dirty="0">
              <a:latin typeface="Arial" panose="020B0604020202020204" pitchFamily="34" charset="0"/>
              <a:cs typeface="Arial" panose="020B0604020202020204" pitchFamily="34" charset="0"/>
            </a:endParaRPr>
          </a:p>
          <a:p>
            <a:pPr>
              <a:lnSpc>
                <a:spcPct val="90000"/>
              </a:lnSpc>
            </a:pPr>
            <a:r>
              <a:rPr lang="en-US" sz="1200" dirty="0">
                <a:latin typeface="Arial" panose="020B0604020202020204" pitchFamily="34" charset="0"/>
                <a:cs typeface="Arial" panose="020B0604020202020204" pitchFamily="34" charset="0"/>
              </a:rPr>
              <a:t>Historic UK. (2020). </a:t>
            </a:r>
            <a:r>
              <a:rPr lang="en-US" sz="1200" i="1" dirty="0">
                <a:latin typeface="Arial" panose="020B0604020202020204" pitchFamily="34" charset="0"/>
                <a:cs typeface="Arial" panose="020B0604020202020204" pitchFamily="34" charset="0"/>
              </a:rPr>
              <a:t>Timeline of the Industrial Revolution - Historic UK. </a:t>
            </a:r>
            <a:r>
              <a:rPr lang="en-US" sz="1200" dirty="0">
                <a:latin typeface="Arial" panose="020B0604020202020204" pitchFamily="34" charset="0"/>
                <a:cs typeface="Arial" panose="020B0604020202020204" pitchFamily="34" charset="0"/>
              </a:rPr>
              <a:t>Retrieved January 21, 2020, from </a:t>
            </a:r>
            <a:r>
              <a:rPr lang="en-US" sz="1200" dirty="0">
                <a:latin typeface="Arial" panose="020B0604020202020204" pitchFamily="34" charset="0"/>
                <a:cs typeface="Arial" panose="020B0604020202020204" pitchFamily="34" charset="0"/>
                <a:hlinkClick r:id="rId5"/>
              </a:rPr>
              <a:t>https://www.historic-uk.com/HistoryUK/HistoryofBritain/Timeline-Industrial-Revolution/</a:t>
            </a:r>
            <a:endParaRPr lang="en-US" sz="1200" dirty="0">
              <a:latin typeface="Arial" panose="020B0604020202020204" pitchFamily="34" charset="0"/>
              <a:cs typeface="Arial" panose="020B0604020202020204" pitchFamily="34" charset="0"/>
            </a:endParaRPr>
          </a:p>
          <a:p>
            <a:pPr>
              <a:lnSpc>
                <a:spcPct val="90000"/>
              </a:lnSpc>
            </a:pPr>
            <a:r>
              <a:rPr lang="en-US" sz="1200" dirty="0">
                <a:latin typeface="Arial" panose="020B0604020202020204" pitchFamily="34" charset="0"/>
                <a:cs typeface="Arial" panose="020B0604020202020204" pitchFamily="34" charset="0"/>
              </a:rPr>
              <a:t>Hughes, S. (2008). The characteristics of extractive and smelting landscapes of the Industrial Revolution at Swansea and Blaenavon. </a:t>
            </a:r>
            <a:r>
              <a:rPr lang="en-US" sz="1200" i="1" dirty="0">
                <a:latin typeface="Arial" panose="020B0604020202020204" pitchFamily="34" charset="0"/>
                <a:cs typeface="Arial" panose="020B0604020202020204" pitchFamily="34" charset="0"/>
              </a:rPr>
              <a:t>Landscape History, 30</a:t>
            </a:r>
            <a:r>
              <a:rPr lang="en-US" sz="1200" dirty="0">
                <a:latin typeface="Arial" panose="020B0604020202020204" pitchFamily="34" charset="0"/>
                <a:cs typeface="Arial" panose="020B0604020202020204" pitchFamily="34" charset="0"/>
              </a:rPr>
              <a:t>(1), 21–47. </a:t>
            </a:r>
            <a:r>
              <a:rPr lang="en-US" sz="1200" dirty="0">
                <a:latin typeface="Arial" panose="020B0604020202020204" pitchFamily="34" charset="0"/>
                <a:cs typeface="Arial" panose="020B0604020202020204" pitchFamily="34" charset="0"/>
                <a:hlinkClick r:id="rId6"/>
              </a:rPr>
              <a:t>https://doi.org/10.1080/01433768.2008.10594598</a:t>
            </a:r>
            <a:endParaRPr lang="en-US" sz="1200" dirty="0">
              <a:latin typeface="Arial" panose="020B0604020202020204" pitchFamily="34" charset="0"/>
              <a:cs typeface="Arial" panose="020B0604020202020204" pitchFamily="34" charset="0"/>
            </a:endParaRPr>
          </a:p>
          <a:p>
            <a:pPr>
              <a:lnSpc>
                <a:spcPct val="90000"/>
              </a:lnSpc>
            </a:pPr>
            <a:r>
              <a:rPr lang="en-US" sz="1200" dirty="0">
                <a:latin typeface="Arial" panose="020B0604020202020204" pitchFamily="34" charset="0"/>
                <a:cs typeface="Arial" panose="020B0604020202020204" pitchFamily="34" charset="0"/>
              </a:rPr>
              <a:t>History.com Editors. (2009, October 29). </a:t>
            </a:r>
            <a:r>
              <a:rPr lang="en-US" sz="1200" i="1" dirty="0">
                <a:latin typeface="Arial" panose="020B0604020202020204" pitchFamily="34" charset="0"/>
                <a:cs typeface="Arial" panose="020B0604020202020204" pitchFamily="34" charset="0"/>
              </a:rPr>
              <a:t>Industrial Revolution. HISTORY. A&amp;E Television Networks. </a:t>
            </a:r>
            <a:r>
              <a:rPr lang="en-US" sz="1200" dirty="0">
                <a:latin typeface="Arial" panose="020B0604020202020204" pitchFamily="34" charset="0"/>
                <a:cs typeface="Arial" panose="020B0604020202020204" pitchFamily="34" charset="0"/>
              </a:rPr>
              <a:t>Retrieved January 19, 2025, from </a:t>
            </a:r>
            <a:r>
              <a:rPr lang="en-US" sz="1200" dirty="0">
                <a:latin typeface="Arial" panose="020B0604020202020204" pitchFamily="34" charset="0"/>
                <a:cs typeface="Arial" panose="020B0604020202020204" pitchFamily="34" charset="0"/>
                <a:hlinkClick r:id="rId7"/>
              </a:rPr>
              <a:t>https://www.history.com/topics/industrial-revolution/industrial-revolution</a:t>
            </a:r>
            <a:endParaRPr lang="en-US" sz="1200" dirty="0">
              <a:latin typeface="Arial" panose="020B0604020202020204" pitchFamily="34" charset="0"/>
              <a:cs typeface="Arial" panose="020B0604020202020204" pitchFamily="34" charset="0"/>
            </a:endParaRPr>
          </a:p>
          <a:p>
            <a:pPr>
              <a:lnSpc>
                <a:spcPct val="90000"/>
              </a:lnSpc>
            </a:pPr>
            <a:r>
              <a:rPr lang="en-GB" sz="1200" dirty="0">
                <a:latin typeface="Arial" panose="020B0604020202020204" pitchFamily="34" charset="0"/>
                <a:cs typeface="Arial" panose="020B0604020202020204" pitchFamily="34" charset="0"/>
                <a:hlinkClick r:id="rId8"/>
              </a:rPr>
              <a:t>https://www.britannica.com/technology/history-of-technology</a:t>
            </a:r>
            <a:endParaRPr lang="en-GB" sz="1200" dirty="0">
              <a:latin typeface="Arial" panose="020B0604020202020204" pitchFamily="34" charset="0"/>
              <a:cs typeface="Arial" panose="020B0604020202020204" pitchFamily="34" charset="0"/>
            </a:endParaRPr>
          </a:p>
          <a:p>
            <a:pPr>
              <a:lnSpc>
                <a:spcPct val="90000"/>
              </a:lnSpc>
            </a:pPr>
            <a:r>
              <a:rPr lang="en-GB" sz="1200" dirty="0">
                <a:latin typeface="Arial" panose="020B0604020202020204" pitchFamily="34" charset="0"/>
                <a:cs typeface="Arial" panose="020B0604020202020204" pitchFamily="34" charset="0"/>
                <a:hlinkClick r:id="rId7"/>
              </a:rPr>
              <a:t>https://www.history.com/topics/industrial-revolution/industrial-revolution</a:t>
            </a:r>
            <a:endParaRPr lang="en-GB" sz="1200" dirty="0">
              <a:latin typeface="Arial" panose="020B0604020202020204" pitchFamily="34" charset="0"/>
              <a:cs typeface="Arial" panose="020B0604020202020204" pitchFamily="34" charset="0"/>
            </a:endParaRPr>
          </a:p>
          <a:p>
            <a:pPr>
              <a:lnSpc>
                <a:spcPct val="90000"/>
              </a:lnSpc>
            </a:pPr>
            <a:endParaRPr lang="en-GB" sz="1000" dirty="0"/>
          </a:p>
        </p:txBody>
      </p:sp>
    </p:spTree>
    <p:extLst>
      <p:ext uri="{BB962C8B-B14F-4D97-AF65-F5344CB8AC3E}">
        <p14:creationId xmlns:p14="http://schemas.microsoft.com/office/powerpoint/2010/main" val="1103746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50</TotalTime>
  <Words>484</Words>
  <Application>Microsoft Office PowerPoint</Application>
  <PresentationFormat>Widescreen</PresentationFormat>
  <Paragraphs>21</Paragraphs>
  <Slides>4</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Arial Black</vt:lpstr>
      <vt:lpstr>Century Gothic</vt:lpstr>
      <vt:lpstr>Wingdings 3</vt:lpstr>
      <vt:lpstr>Ion Boardroom</vt:lpstr>
      <vt:lpstr>Llanelli’s Prosperity During the Industrial Revolution</vt:lpstr>
      <vt:lpstr>Introduction to the Industrial Revolution</vt:lpstr>
      <vt:lpstr>Llanelli’s Prosperity During the Industrial Revolution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Ioanaaa 7</cp:lastModifiedBy>
  <cp:revision>2</cp:revision>
  <dcterms:created xsi:type="dcterms:W3CDTF">2025-01-19T00:19:00Z</dcterms:created>
  <dcterms:modified xsi:type="dcterms:W3CDTF">2025-01-26T18:43:26Z</dcterms:modified>
</cp:coreProperties>
</file>