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notesMasterIdLst>
    <p:notesMasterId r:id="rId21"/>
  </p:notesMasterIdLst>
  <p:sldIdLst>
    <p:sldId id="256" r:id="rId2"/>
    <p:sldId id="264" r:id="rId3"/>
    <p:sldId id="257" r:id="rId4"/>
    <p:sldId id="258" r:id="rId5"/>
    <p:sldId id="260" r:id="rId6"/>
    <p:sldId id="261" r:id="rId7"/>
    <p:sldId id="267" r:id="rId8"/>
    <p:sldId id="268" r:id="rId9"/>
    <p:sldId id="262" r:id="rId10"/>
    <p:sldId id="263" r:id="rId11"/>
    <p:sldId id="265" r:id="rId12"/>
    <p:sldId id="266"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0069" autoAdjust="0"/>
  </p:normalViewPr>
  <p:slideViewPr>
    <p:cSldViewPr snapToGrid="0">
      <p:cViewPr varScale="1">
        <p:scale>
          <a:sx n="68" d="100"/>
          <a:sy n="68" d="100"/>
        </p:scale>
        <p:origin x="5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7602A-F930-40C3-8C83-92D479750E57}" type="datetimeFigureOut">
              <a:rPr lang="en-GB" smtClean="0"/>
              <a:t>17/10/2016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6416B-18BD-4199-A335-768D9A7025AE}" type="slidenum">
              <a:rPr lang="en-GB" smtClean="0"/>
              <a:t>‹#›</a:t>
            </a:fld>
            <a:endParaRPr lang="en-GB"/>
          </a:p>
        </p:txBody>
      </p:sp>
    </p:spTree>
    <p:extLst>
      <p:ext uri="{BB962C8B-B14F-4D97-AF65-F5344CB8AC3E}">
        <p14:creationId xmlns:p14="http://schemas.microsoft.com/office/powerpoint/2010/main" val="3641572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a:t>
            </a:fld>
            <a:endParaRPr lang="en-GB"/>
          </a:p>
        </p:txBody>
      </p:sp>
    </p:spTree>
    <p:extLst>
      <p:ext uri="{BB962C8B-B14F-4D97-AF65-F5344CB8AC3E}">
        <p14:creationId xmlns:p14="http://schemas.microsoft.com/office/powerpoint/2010/main" val="2238858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80B6416B-18BD-4199-A335-768D9A7025AE}" type="slidenum">
              <a:rPr lang="en-GB" smtClean="0"/>
              <a:t>3</a:t>
            </a:fld>
            <a:endParaRPr lang="en-GB"/>
          </a:p>
        </p:txBody>
      </p:sp>
    </p:spTree>
    <p:extLst>
      <p:ext uri="{BB962C8B-B14F-4D97-AF65-F5344CB8AC3E}">
        <p14:creationId xmlns:p14="http://schemas.microsoft.com/office/powerpoint/2010/main" val="3669152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4</a:t>
            </a:fld>
            <a:endParaRPr lang="en-GB"/>
          </a:p>
        </p:txBody>
      </p:sp>
    </p:spTree>
    <p:extLst>
      <p:ext uri="{BB962C8B-B14F-4D97-AF65-F5344CB8AC3E}">
        <p14:creationId xmlns:p14="http://schemas.microsoft.com/office/powerpoint/2010/main" val="3980127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5</a:t>
            </a:fld>
            <a:endParaRPr lang="en-GB"/>
          </a:p>
        </p:txBody>
      </p:sp>
    </p:spTree>
    <p:extLst>
      <p:ext uri="{BB962C8B-B14F-4D97-AF65-F5344CB8AC3E}">
        <p14:creationId xmlns:p14="http://schemas.microsoft.com/office/powerpoint/2010/main" val="1670910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6</a:t>
            </a:fld>
            <a:endParaRPr lang="en-GB"/>
          </a:p>
        </p:txBody>
      </p:sp>
    </p:spTree>
    <p:extLst>
      <p:ext uri="{BB962C8B-B14F-4D97-AF65-F5344CB8AC3E}">
        <p14:creationId xmlns:p14="http://schemas.microsoft.com/office/powerpoint/2010/main" val="1834683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7</a:t>
            </a:fld>
            <a:endParaRPr lang="en-GB"/>
          </a:p>
        </p:txBody>
      </p:sp>
    </p:spTree>
    <p:extLst>
      <p:ext uri="{BB962C8B-B14F-4D97-AF65-F5344CB8AC3E}">
        <p14:creationId xmlns:p14="http://schemas.microsoft.com/office/powerpoint/2010/main" val="4108336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8</a:t>
            </a:fld>
            <a:endParaRPr lang="en-GB"/>
          </a:p>
        </p:txBody>
      </p:sp>
    </p:spTree>
    <p:extLst>
      <p:ext uri="{BB962C8B-B14F-4D97-AF65-F5344CB8AC3E}">
        <p14:creationId xmlns:p14="http://schemas.microsoft.com/office/powerpoint/2010/main" val="2898321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9</a:t>
            </a:fld>
            <a:endParaRPr lang="en-GB"/>
          </a:p>
        </p:txBody>
      </p:sp>
    </p:spTree>
    <p:extLst>
      <p:ext uri="{BB962C8B-B14F-4D97-AF65-F5344CB8AC3E}">
        <p14:creationId xmlns:p14="http://schemas.microsoft.com/office/powerpoint/2010/main" val="1461666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11</a:t>
            </a:fld>
            <a:endParaRPr lang="en-GB"/>
          </a:p>
        </p:txBody>
      </p:sp>
    </p:spTree>
    <p:extLst>
      <p:ext uri="{BB962C8B-B14F-4D97-AF65-F5344CB8AC3E}">
        <p14:creationId xmlns:p14="http://schemas.microsoft.com/office/powerpoint/2010/main" val="2685411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12</a:t>
            </a:fld>
            <a:endParaRPr lang="en-GB"/>
          </a:p>
        </p:txBody>
      </p:sp>
    </p:spTree>
    <p:extLst>
      <p:ext uri="{BB962C8B-B14F-4D97-AF65-F5344CB8AC3E}">
        <p14:creationId xmlns:p14="http://schemas.microsoft.com/office/powerpoint/2010/main" val="3344942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13</a:t>
            </a:fld>
            <a:endParaRPr lang="en-GB"/>
          </a:p>
        </p:txBody>
      </p:sp>
    </p:spTree>
    <p:extLst>
      <p:ext uri="{BB962C8B-B14F-4D97-AF65-F5344CB8AC3E}">
        <p14:creationId xmlns:p14="http://schemas.microsoft.com/office/powerpoint/2010/main" val="3191714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16</a:t>
            </a:fld>
            <a:endParaRPr lang="en-GB"/>
          </a:p>
        </p:txBody>
      </p:sp>
    </p:spTree>
    <p:extLst>
      <p:ext uri="{BB962C8B-B14F-4D97-AF65-F5344CB8AC3E}">
        <p14:creationId xmlns:p14="http://schemas.microsoft.com/office/powerpoint/2010/main" val="3958835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17</a:t>
            </a:fld>
            <a:endParaRPr lang="en-GB"/>
          </a:p>
        </p:txBody>
      </p:sp>
    </p:spTree>
    <p:extLst>
      <p:ext uri="{BB962C8B-B14F-4D97-AF65-F5344CB8AC3E}">
        <p14:creationId xmlns:p14="http://schemas.microsoft.com/office/powerpoint/2010/main" val="2956532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18</a:t>
            </a:fld>
            <a:endParaRPr lang="en-GB"/>
          </a:p>
        </p:txBody>
      </p:sp>
    </p:spTree>
    <p:extLst>
      <p:ext uri="{BB962C8B-B14F-4D97-AF65-F5344CB8AC3E}">
        <p14:creationId xmlns:p14="http://schemas.microsoft.com/office/powerpoint/2010/main" val="3622777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B6416B-18BD-4199-A335-768D9A7025AE}" type="slidenum">
              <a:rPr lang="en-GB" smtClean="0"/>
              <a:t>19</a:t>
            </a:fld>
            <a:endParaRPr lang="en-GB"/>
          </a:p>
        </p:txBody>
      </p:sp>
    </p:spTree>
    <p:extLst>
      <p:ext uri="{BB962C8B-B14F-4D97-AF65-F5344CB8AC3E}">
        <p14:creationId xmlns:p14="http://schemas.microsoft.com/office/powerpoint/2010/main" val="1898936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411690911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3533476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2188263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D8B164-5FB2-47AC-8751-ED8ADD6AF1CE}" type="datetimeFigureOut">
              <a:rPr lang="en-GB" smtClean="0"/>
              <a:t>17/10/2016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679195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D8B164-5FB2-47AC-8751-ED8ADD6AF1CE}" type="datetimeFigureOut">
              <a:rPr lang="en-GB" smtClean="0"/>
              <a:t>17/10/2016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887181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D8B164-5FB2-47AC-8751-ED8ADD6AF1CE}" type="datetimeFigureOut">
              <a:rPr lang="en-GB" smtClean="0"/>
              <a:t>17/10/2016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191944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D8B164-5FB2-47AC-8751-ED8ADD6AF1CE}" type="datetimeFigureOut">
              <a:rPr lang="en-GB" smtClean="0"/>
              <a:t>17/10/2016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248108061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D8B164-5FB2-47AC-8751-ED8ADD6AF1CE}" type="datetimeFigureOut">
              <a:rPr lang="en-GB" smtClean="0"/>
              <a:t>17/10/2016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6128923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D8B164-5FB2-47AC-8751-ED8ADD6AF1CE}" type="datetimeFigureOut">
              <a:rPr lang="en-GB" smtClean="0"/>
              <a:t>17/10/2016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1400710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2240014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6C41493-EBEC-45D4-927A-D8A237836D5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92656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CD8B164-5FB2-47AC-8751-ED8ADD6AF1CE}" type="datetimeFigureOut">
              <a:rPr lang="en-GB" smtClean="0"/>
              <a:t>17/10/2016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2485888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CD8B164-5FB2-47AC-8751-ED8ADD6AF1CE}" type="datetimeFigureOut">
              <a:rPr lang="en-GB" smtClean="0"/>
              <a:t>17/10/2016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C41493-EBEC-45D4-927A-D8A237836D5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69539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CD8B164-5FB2-47AC-8751-ED8ADD6AF1CE}" type="datetimeFigureOut">
              <a:rPr lang="en-GB" smtClean="0"/>
              <a:t>17/10/2016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2448748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3392314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D8B164-5FB2-47AC-8751-ED8ADD6AF1CE}" type="datetimeFigureOut">
              <a:rPr lang="en-GB" smtClean="0"/>
              <a:t>17/10/2016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C41493-EBEC-45D4-927A-D8A237836D52}" type="slidenum">
              <a:rPr lang="en-GB" smtClean="0"/>
              <a:t>‹#›</a:t>
            </a:fld>
            <a:endParaRPr lang="en-GB"/>
          </a:p>
        </p:txBody>
      </p:sp>
    </p:spTree>
    <p:extLst>
      <p:ext uri="{BB962C8B-B14F-4D97-AF65-F5344CB8AC3E}">
        <p14:creationId xmlns:p14="http://schemas.microsoft.com/office/powerpoint/2010/main" val="1135185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CD8B164-5FB2-47AC-8751-ED8ADD6AF1CE}" type="datetimeFigureOut">
              <a:rPr lang="en-GB" smtClean="0"/>
              <a:t>17/10/2016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6C41493-EBEC-45D4-927A-D8A237836D52}" type="slidenum">
              <a:rPr lang="en-GB" smtClean="0"/>
              <a:t>‹#›</a:t>
            </a:fld>
            <a:endParaRPr lang="en-GB"/>
          </a:p>
        </p:txBody>
      </p:sp>
    </p:spTree>
    <p:extLst>
      <p:ext uri="{BB962C8B-B14F-4D97-AF65-F5344CB8AC3E}">
        <p14:creationId xmlns:p14="http://schemas.microsoft.com/office/powerpoint/2010/main" val="4249212223"/>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2001" cy="6857999"/>
          </a:xfrm>
          <a:prstGeom prst="rect">
            <a:avLst/>
          </a:prstGeom>
        </p:spPr>
      </p:pic>
      <p:sp>
        <p:nvSpPr>
          <p:cNvPr id="2" name="Title 1"/>
          <p:cNvSpPr>
            <a:spLocks noGrp="1"/>
          </p:cNvSpPr>
          <p:nvPr>
            <p:ph type="ctrTitle"/>
          </p:nvPr>
        </p:nvSpPr>
        <p:spPr>
          <a:xfrm>
            <a:off x="318782" y="4470400"/>
            <a:ext cx="9144000" cy="2387600"/>
          </a:xfrm>
        </p:spPr>
        <p:txBody>
          <a:bodyPr>
            <a:normAutofit fontScale="90000"/>
          </a:bodyPr>
          <a:lstStyle/>
          <a:p>
            <a:r>
              <a:rPr lang="en-GB" b="1" dirty="0" smtClean="0">
                <a:solidFill>
                  <a:schemeClr val="bg1"/>
                </a:solidFill>
              </a:rPr>
              <a:t/>
            </a:r>
            <a:br>
              <a:rPr lang="en-GB" b="1" dirty="0" smtClean="0">
                <a:solidFill>
                  <a:schemeClr val="bg1"/>
                </a:solidFill>
              </a:rPr>
            </a:br>
            <a:r>
              <a:rPr lang="en-GB" b="1" dirty="0">
                <a:solidFill>
                  <a:schemeClr val="bg1"/>
                </a:solidFill>
              </a:rPr>
              <a:t/>
            </a:r>
            <a:br>
              <a:rPr lang="en-GB" b="1" dirty="0">
                <a:solidFill>
                  <a:schemeClr val="bg1"/>
                </a:solidFill>
              </a:rPr>
            </a:br>
            <a:r>
              <a:rPr lang="en-GB" b="1" dirty="0" smtClean="0">
                <a:solidFill>
                  <a:schemeClr val="bg1"/>
                </a:solidFill>
              </a:rPr>
              <a:t>Ancient World - China</a:t>
            </a:r>
            <a:endParaRPr lang="en-GB" b="1" dirty="0">
              <a:solidFill>
                <a:schemeClr val="bg1"/>
              </a:solidFill>
            </a:endParaRPr>
          </a:p>
        </p:txBody>
      </p:sp>
      <p:sp>
        <p:nvSpPr>
          <p:cNvPr id="3" name="Subtitle 2"/>
          <p:cNvSpPr>
            <a:spLocks noGrp="1"/>
          </p:cNvSpPr>
          <p:nvPr>
            <p:ph type="subTitle" idx="1"/>
          </p:nvPr>
        </p:nvSpPr>
        <p:spPr>
          <a:xfrm>
            <a:off x="318782" y="327914"/>
            <a:ext cx="5671108" cy="1307939"/>
          </a:xfrm>
        </p:spPr>
        <p:txBody>
          <a:bodyPr/>
          <a:lstStyle/>
          <a:p>
            <a:endParaRPr lang="en-GB" dirty="0"/>
          </a:p>
        </p:txBody>
      </p:sp>
    </p:spTree>
    <p:extLst>
      <p:ext uri="{BB962C8B-B14F-4D97-AF65-F5344CB8AC3E}">
        <p14:creationId xmlns:p14="http://schemas.microsoft.com/office/powerpoint/2010/main" val="885097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this Session</a:t>
            </a:r>
            <a:endParaRPr lang="en-GB" dirty="0"/>
          </a:p>
        </p:txBody>
      </p:sp>
      <p:sp>
        <p:nvSpPr>
          <p:cNvPr id="3" name="Content Placeholder 2"/>
          <p:cNvSpPr>
            <a:spLocks noGrp="1"/>
          </p:cNvSpPr>
          <p:nvPr>
            <p:ph idx="1"/>
          </p:nvPr>
        </p:nvSpPr>
        <p:spPr/>
        <p:txBody>
          <a:bodyPr/>
          <a:lstStyle/>
          <a:p>
            <a:r>
              <a:rPr lang="en-GB" dirty="0" smtClean="0"/>
              <a:t>To understand the differences between ancient Western ideas of Medicine/Madness and the beliefs and treatments in ancient China</a:t>
            </a:r>
          </a:p>
          <a:p>
            <a:r>
              <a:rPr lang="en-GB" dirty="0" smtClean="0"/>
              <a:t>To become familiar with important Chinese medical texts</a:t>
            </a:r>
          </a:p>
          <a:p>
            <a:r>
              <a:rPr lang="en-GB" dirty="0" smtClean="0"/>
              <a:t>To consider the development of our understanding since these periods in history.</a:t>
            </a:r>
            <a:endParaRPr lang="en-GB" dirty="0"/>
          </a:p>
        </p:txBody>
      </p:sp>
    </p:spTree>
    <p:extLst>
      <p:ext uri="{BB962C8B-B14F-4D97-AF65-F5344CB8AC3E}">
        <p14:creationId xmlns:p14="http://schemas.microsoft.com/office/powerpoint/2010/main" val="9716620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Chinese Dynasties</a:t>
            </a:r>
            <a:endParaRPr lang="en-GB" dirty="0"/>
          </a:p>
        </p:txBody>
      </p:sp>
      <p:pic>
        <p:nvPicPr>
          <p:cNvPr id="7" name="Picture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96640" y="4574315"/>
            <a:ext cx="3851638" cy="18931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 name="Content Placeholder 2"/>
          <p:cNvSpPr>
            <a:spLocks noGrp="1"/>
          </p:cNvSpPr>
          <p:nvPr>
            <p:ph type="body" sz="half" idx="2"/>
          </p:nvPr>
        </p:nvSpPr>
        <p:spPr/>
        <p:txBody>
          <a:bodyPr>
            <a:normAutofit/>
          </a:bodyPr>
          <a:lstStyle/>
          <a:p>
            <a:r>
              <a:rPr lang="en-GB" dirty="0" smtClean="0"/>
              <a:t>Qin Dynasty – 221-207 BC</a:t>
            </a:r>
          </a:p>
          <a:p>
            <a:r>
              <a:rPr lang="en-GB" dirty="0" smtClean="0"/>
              <a:t>Lasted only a short period, but it exerted great influence on the following dynasties.</a:t>
            </a:r>
          </a:p>
          <a:p>
            <a:endParaRPr lang="en-GB" dirty="0" smtClean="0"/>
          </a:p>
          <a:p>
            <a:endParaRPr lang="en-GB" dirty="0" smtClean="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56192" y="1422400"/>
            <a:ext cx="4132534" cy="275502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21783" y="3765071"/>
            <a:ext cx="2438400" cy="161848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8518709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 Dynasty</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79020" y="1422400"/>
            <a:ext cx="2438400" cy="3733800"/>
          </a:xfrm>
        </p:spPr>
      </p:pic>
      <p:sp>
        <p:nvSpPr>
          <p:cNvPr id="4" name="Text Placeholder 3"/>
          <p:cNvSpPr>
            <a:spLocks noGrp="1"/>
          </p:cNvSpPr>
          <p:nvPr>
            <p:ph type="body" sz="half" idx="2"/>
          </p:nvPr>
        </p:nvSpPr>
        <p:spPr/>
        <p:txBody>
          <a:bodyPr/>
          <a:lstStyle/>
          <a:p>
            <a:r>
              <a:rPr lang="en-GB" dirty="0" smtClean="0"/>
              <a:t>First Golden Age</a:t>
            </a:r>
          </a:p>
          <a:p>
            <a:r>
              <a:rPr lang="en-GB" dirty="0" smtClean="0"/>
              <a:t>Liu Bang, led a group of generals to overthrow the Qin dynasty</a:t>
            </a:r>
          </a:p>
          <a:p>
            <a:r>
              <a:rPr lang="en-GB" dirty="0" smtClean="0"/>
              <a:t>Silk Road</a:t>
            </a:r>
          </a:p>
          <a:p>
            <a:r>
              <a:rPr lang="en-GB" dirty="0" smtClean="0"/>
              <a:t>Confucianism</a:t>
            </a:r>
          </a:p>
          <a:p>
            <a:r>
              <a:rPr lang="en-GB" dirty="0" smtClean="0"/>
              <a:t>Buddhism</a:t>
            </a:r>
            <a:endParaRPr lang="en-GB" dirty="0"/>
          </a:p>
        </p:txBody>
      </p:sp>
    </p:spTree>
    <p:extLst>
      <p:ext uri="{BB962C8B-B14F-4D97-AF65-F5344CB8AC3E}">
        <p14:creationId xmlns:p14="http://schemas.microsoft.com/office/powerpoint/2010/main" val="38668411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China - Greece</a:t>
            </a:r>
            <a:endParaRPr lang="en-GB" dirty="0"/>
          </a:p>
        </p:txBody>
      </p:sp>
      <p:sp>
        <p:nvSpPr>
          <p:cNvPr id="3" name="Content Placeholder 2"/>
          <p:cNvSpPr>
            <a:spLocks noGrp="1"/>
          </p:cNvSpPr>
          <p:nvPr>
            <p:ph idx="1"/>
          </p:nvPr>
        </p:nvSpPr>
        <p:spPr/>
        <p:txBody>
          <a:bodyPr/>
          <a:lstStyle/>
          <a:p>
            <a:r>
              <a:rPr lang="en-GB" dirty="0" smtClean="0"/>
              <a:t>Despite incursions and various disruptions, Imperial China survived as a vast, civilized nation, with limited access to and from the outside world (with the exception of the Silk Road) until the Europeans arrived in the 19</a:t>
            </a:r>
            <a:r>
              <a:rPr lang="en-GB" baseline="30000" dirty="0" smtClean="0"/>
              <a:t>th</a:t>
            </a:r>
            <a:r>
              <a:rPr lang="en-GB" dirty="0" smtClean="0"/>
              <a:t> Century.</a:t>
            </a:r>
          </a:p>
          <a:p>
            <a:r>
              <a:rPr lang="en-GB" dirty="0" smtClean="0"/>
              <a:t>Differences between Classical Greece and Imperial China?</a:t>
            </a:r>
          </a:p>
          <a:p>
            <a:r>
              <a:rPr lang="en-GB" dirty="0" smtClean="0"/>
              <a:t>Physicians in Greece vs China</a:t>
            </a:r>
          </a:p>
        </p:txBody>
      </p:sp>
    </p:spTree>
    <p:extLst>
      <p:ext uri="{BB962C8B-B14F-4D97-AF65-F5344CB8AC3E}">
        <p14:creationId xmlns:p14="http://schemas.microsoft.com/office/powerpoint/2010/main" val="25893847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Chinese Physicians</a:t>
            </a:r>
            <a:endParaRPr lang="en-GB" dirty="0"/>
          </a:p>
        </p:txBody>
      </p:sp>
      <p:sp>
        <p:nvSpPr>
          <p:cNvPr id="3" name="Content Placeholder 2"/>
          <p:cNvSpPr>
            <a:spLocks noGrp="1"/>
          </p:cNvSpPr>
          <p:nvPr>
            <p:ph idx="1"/>
          </p:nvPr>
        </p:nvSpPr>
        <p:spPr/>
        <p:txBody>
          <a:bodyPr/>
          <a:lstStyle/>
          <a:p>
            <a:r>
              <a:rPr lang="en-GB" dirty="0" smtClean="0"/>
              <a:t>Apprenticeships were common during the Han period.</a:t>
            </a:r>
          </a:p>
          <a:p>
            <a:r>
              <a:rPr lang="en-GB" dirty="0" smtClean="0"/>
              <a:t>The selection of Apprenticeships was a stringent process</a:t>
            </a:r>
          </a:p>
          <a:p>
            <a:r>
              <a:rPr lang="en-GB" dirty="0" smtClean="0"/>
              <a:t>Other ways of becoming a doctor including studying the </a:t>
            </a:r>
            <a:r>
              <a:rPr lang="en-GB" dirty="0" err="1" smtClean="0"/>
              <a:t>presciptions</a:t>
            </a:r>
            <a:r>
              <a:rPr lang="en-GB" dirty="0" smtClean="0"/>
              <a:t> made by other physicians.</a:t>
            </a:r>
          </a:p>
          <a:p>
            <a:r>
              <a:rPr lang="en-GB" dirty="0" smtClean="0"/>
              <a:t>The </a:t>
            </a:r>
            <a:r>
              <a:rPr lang="en-GB" dirty="0" err="1" smtClean="0"/>
              <a:t>Shennong</a:t>
            </a:r>
            <a:r>
              <a:rPr lang="en-GB" dirty="0" smtClean="0"/>
              <a:t> </a:t>
            </a:r>
            <a:r>
              <a:rPr lang="en-GB" dirty="0" err="1" smtClean="0"/>
              <a:t>Bencaojing</a:t>
            </a:r>
            <a:r>
              <a:rPr lang="en-GB" dirty="0" smtClean="0"/>
              <a:t> (Classic of Herbal Medicine) was developed during the Han dynasty. </a:t>
            </a:r>
            <a:r>
              <a:rPr lang="en-GB" dirty="0" err="1" smtClean="0"/>
              <a:t>Becao</a:t>
            </a:r>
            <a:r>
              <a:rPr lang="en-GB" dirty="0" smtClean="0"/>
              <a:t> means “Essential Herb”.</a:t>
            </a:r>
          </a:p>
          <a:p>
            <a:r>
              <a:rPr lang="en-GB" dirty="0" smtClean="0"/>
              <a:t>It is considered one of the earliest Chinese medicinal reference text.</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3140" y="4815016"/>
            <a:ext cx="2333625" cy="1962150"/>
          </a:xfrm>
          <a:prstGeom prst="rect">
            <a:avLst/>
          </a:prstGeom>
        </p:spPr>
      </p:pic>
      <p:sp>
        <p:nvSpPr>
          <p:cNvPr id="5" name="TextBox 4"/>
          <p:cNvSpPr txBox="1"/>
          <p:nvPr/>
        </p:nvSpPr>
        <p:spPr>
          <a:xfrm>
            <a:off x="4445391" y="5974862"/>
            <a:ext cx="6316394" cy="369332"/>
          </a:xfrm>
          <a:prstGeom prst="rect">
            <a:avLst/>
          </a:prstGeom>
          <a:noFill/>
        </p:spPr>
        <p:txBody>
          <a:bodyPr wrap="square" rtlCol="0">
            <a:spAutoFit/>
          </a:bodyPr>
          <a:lstStyle/>
          <a:p>
            <a:r>
              <a:rPr lang="en-GB" dirty="0" err="1" smtClean="0"/>
              <a:t>Shennong</a:t>
            </a:r>
            <a:r>
              <a:rPr lang="en-GB" dirty="0" smtClean="0"/>
              <a:t> </a:t>
            </a:r>
            <a:r>
              <a:rPr lang="en-GB" dirty="0" err="1" smtClean="0"/>
              <a:t>Bencaojing</a:t>
            </a:r>
            <a:r>
              <a:rPr lang="en-GB" dirty="0" smtClean="0"/>
              <a:t> (Classic of Herbal Medicine)</a:t>
            </a:r>
            <a:endParaRPr lang="en-GB" dirty="0"/>
          </a:p>
        </p:txBody>
      </p:sp>
    </p:spTree>
    <p:extLst>
      <p:ext uri="{BB962C8B-B14F-4D97-AF65-F5344CB8AC3E}">
        <p14:creationId xmlns:p14="http://schemas.microsoft.com/office/powerpoint/2010/main" val="21274584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Yellow Emperor’s Inner Canon(The </a:t>
            </a:r>
            <a:r>
              <a:rPr lang="en-GB" dirty="0" err="1" smtClean="0"/>
              <a:t>Neijing</a:t>
            </a:r>
            <a:r>
              <a:rPr lang="en-GB" dirty="0" smtClean="0"/>
              <a:t> </a:t>
            </a:r>
            <a:r>
              <a:rPr lang="en-GB" dirty="0" err="1" smtClean="0"/>
              <a:t>Suwen</a:t>
            </a:r>
            <a:r>
              <a:rPr lang="en-GB" dirty="0" smtClean="0"/>
              <a:t>)</a:t>
            </a:r>
            <a:endParaRPr lang="en-GB" dirty="0"/>
          </a:p>
        </p:txBody>
      </p:sp>
      <p:sp>
        <p:nvSpPr>
          <p:cNvPr id="3" name="Content Placeholder 2"/>
          <p:cNvSpPr>
            <a:spLocks noGrp="1"/>
          </p:cNvSpPr>
          <p:nvPr>
            <p:ph sz="half" idx="1"/>
          </p:nvPr>
        </p:nvSpPr>
        <p:spPr/>
        <p:txBody>
          <a:bodyPr/>
          <a:lstStyle/>
          <a:p>
            <a:r>
              <a:rPr lang="en-GB" dirty="0" smtClean="0"/>
              <a:t>Written as a dialogue between Huang Di (the Yellow Emperor) and his acupuncturist Qi Bo.</a:t>
            </a:r>
          </a:p>
          <a:p>
            <a:r>
              <a:rPr lang="en-GB" dirty="0" smtClean="0"/>
              <a:t>Provides teachings and guidance on how to maintain balance by revealing the inner workings of universal law.</a:t>
            </a:r>
          </a:p>
          <a:p>
            <a:r>
              <a:rPr lang="en-GB" dirty="0" smtClean="0"/>
              <a:t>Our way of life, our environment and the spirit all contribute to the quality of existence.</a:t>
            </a:r>
          </a:p>
          <a:p>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8294585" y="2125663"/>
            <a:ext cx="2106817" cy="3778250"/>
          </a:xfrm>
        </p:spPr>
      </p:pic>
    </p:spTree>
    <p:extLst>
      <p:ext uri="{BB962C8B-B14F-4D97-AF65-F5344CB8AC3E}">
        <p14:creationId xmlns:p14="http://schemas.microsoft.com/office/powerpoint/2010/main" val="42414712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8921" y="1233377"/>
            <a:ext cx="8718698" cy="3539430"/>
          </a:xfrm>
          <a:prstGeom prst="rect">
            <a:avLst/>
          </a:prstGeom>
          <a:noFill/>
        </p:spPr>
        <p:txBody>
          <a:bodyPr wrap="square" rtlCol="0">
            <a:spAutoFit/>
          </a:bodyPr>
          <a:lstStyle/>
          <a:p>
            <a:r>
              <a:rPr lang="en-GB" sz="2800" dirty="0" smtClean="0"/>
              <a:t>“Health and well-being can be achieved only by remaining centred in spirit, guarding against the squandering of energy, promoting the constant flow of qi and blood, maintaining harmonious balance of yin and yang, adapting to the changing seasonal and yearly macrocosmic influences, and nourishing one’s self preventively. This is the way to a long and happy life.”</a:t>
            </a:r>
            <a:endParaRPr lang="en-GB" sz="28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0" y="4772807"/>
            <a:ext cx="1524000" cy="1524000"/>
          </a:xfrm>
          <a:prstGeom prst="rect">
            <a:avLst/>
          </a:prstGeom>
        </p:spPr>
      </p:pic>
    </p:spTree>
    <p:extLst>
      <p:ext uri="{BB962C8B-B14F-4D97-AF65-F5344CB8AC3E}">
        <p14:creationId xmlns:p14="http://schemas.microsoft.com/office/powerpoint/2010/main" val="3255282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Family Lineage</a:t>
            </a:r>
            <a:endParaRPr lang="en-GB" dirty="0"/>
          </a:p>
        </p:txBody>
      </p:sp>
      <p:sp>
        <p:nvSpPr>
          <p:cNvPr id="3" name="Content Placeholder 2"/>
          <p:cNvSpPr>
            <a:spLocks noGrp="1"/>
          </p:cNvSpPr>
          <p:nvPr>
            <p:ph idx="1"/>
          </p:nvPr>
        </p:nvSpPr>
        <p:spPr/>
        <p:txBody>
          <a:bodyPr/>
          <a:lstStyle/>
          <a:p>
            <a:r>
              <a:rPr lang="en-GB" dirty="0" smtClean="0"/>
              <a:t>As each family brought together it’s own understanding and knowledge of medicine, so they became more interested in protecting their own methods and secrets.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3145" y="3389787"/>
            <a:ext cx="5504688" cy="3342132"/>
          </a:xfrm>
          <a:prstGeom prst="rect">
            <a:avLst/>
          </a:prstGeom>
        </p:spPr>
      </p:pic>
    </p:spTree>
    <p:extLst>
      <p:ext uri="{BB962C8B-B14F-4D97-AF65-F5344CB8AC3E}">
        <p14:creationId xmlns:p14="http://schemas.microsoft.com/office/powerpoint/2010/main" val="34268546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Understanding of Imperial Chinese Response to Illness</a:t>
            </a:r>
            <a:endParaRPr lang="en-GB" dirty="0"/>
          </a:p>
        </p:txBody>
      </p:sp>
      <p:sp>
        <p:nvSpPr>
          <p:cNvPr id="3" name="Content Placeholder 2"/>
          <p:cNvSpPr>
            <a:spLocks noGrp="1"/>
          </p:cNvSpPr>
          <p:nvPr>
            <p:ph idx="1"/>
          </p:nvPr>
        </p:nvSpPr>
        <p:spPr/>
        <p:txBody>
          <a:bodyPr/>
          <a:lstStyle/>
          <a:p>
            <a:r>
              <a:rPr lang="en-GB" dirty="0" smtClean="0"/>
              <a:t>Partial</a:t>
            </a:r>
          </a:p>
          <a:p>
            <a:r>
              <a:rPr lang="en-GB" dirty="0" smtClean="0"/>
              <a:t>Developed by elite males</a:t>
            </a:r>
          </a:p>
          <a:p>
            <a:r>
              <a:rPr lang="en-GB" dirty="0" smtClean="0"/>
              <a:t>Madness drew less attention among Chinese Physician than it did from Hippocrates.</a:t>
            </a:r>
          </a:p>
          <a:p>
            <a:r>
              <a:rPr lang="en-GB" dirty="0" smtClean="0"/>
              <a:t>Illiteracy – bias towards the elite</a:t>
            </a:r>
          </a:p>
          <a:p>
            <a:r>
              <a:rPr lang="en-GB" dirty="0" smtClean="0"/>
              <a:t>We do know that the medical system worked alongside folk medicine and religious and spiritual/supernatural accounts of physical and mental health.</a:t>
            </a:r>
            <a:endParaRPr lang="en-GB" dirty="0"/>
          </a:p>
        </p:txBody>
      </p:sp>
    </p:spTree>
    <p:extLst>
      <p:ext uri="{BB962C8B-B14F-4D97-AF65-F5344CB8AC3E}">
        <p14:creationId xmlns:p14="http://schemas.microsoft.com/office/powerpoint/2010/main" val="37836501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Chinese Medicine </a:t>
            </a:r>
            <a:endParaRPr lang="en-GB" dirty="0"/>
          </a:p>
        </p:txBody>
      </p:sp>
      <p:sp>
        <p:nvSpPr>
          <p:cNvPr id="3" name="Content Placeholder 2"/>
          <p:cNvSpPr>
            <a:spLocks noGrp="1"/>
          </p:cNvSpPr>
          <p:nvPr>
            <p:ph idx="1"/>
          </p:nvPr>
        </p:nvSpPr>
        <p:spPr/>
        <p:txBody>
          <a:bodyPr/>
          <a:lstStyle/>
          <a:p>
            <a:r>
              <a:rPr lang="en-GB" dirty="0" smtClean="0"/>
              <a:t>Religious Medicine (Buddhist or Taoist)</a:t>
            </a:r>
          </a:p>
          <a:p>
            <a:r>
              <a:rPr lang="en-GB" dirty="0" smtClean="0"/>
              <a:t>Folk Medicine </a:t>
            </a:r>
          </a:p>
          <a:p>
            <a:r>
              <a:rPr lang="en-GB" dirty="0" smtClean="0"/>
              <a:t>Past life errors, fate, demonic possession, ghosts etc.</a:t>
            </a:r>
          </a:p>
          <a:p>
            <a:r>
              <a:rPr lang="en-GB" dirty="0" smtClean="0"/>
              <a:t>Forces that might explain illness could include: excessive heat or cold, dampness, dryness and wind.</a:t>
            </a:r>
          </a:p>
          <a:p>
            <a:r>
              <a:rPr lang="en-GB" dirty="0" smtClean="0"/>
              <a:t>Shamans or faith healers would be referred to as much as physicians.</a:t>
            </a:r>
            <a:endParaRPr lang="en-GB" dirty="0"/>
          </a:p>
        </p:txBody>
      </p:sp>
    </p:spTree>
    <p:extLst>
      <p:ext uri="{BB962C8B-B14F-4D97-AF65-F5344CB8AC3E}">
        <p14:creationId xmlns:p14="http://schemas.microsoft.com/office/powerpoint/2010/main" val="41209845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was disease viewed?</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Like Greece it was considered to be a disruption to internal balance.</a:t>
            </a:r>
          </a:p>
          <a:p>
            <a:r>
              <a:rPr lang="en-GB" dirty="0" smtClean="0"/>
              <a:t>In China it was thought to be something that blocked or prevented the flow of </a:t>
            </a:r>
            <a:r>
              <a:rPr lang="en-GB" i="1" dirty="0" smtClean="0"/>
              <a:t>qi</a:t>
            </a:r>
            <a:r>
              <a:rPr lang="en-GB" dirty="0" smtClean="0"/>
              <a:t> (energy or breath).</a:t>
            </a:r>
          </a:p>
          <a:p>
            <a:endParaRPr lang="en-GB" dirty="0"/>
          </a:p>
          <a:p>
            <a:r>
              <a:rPr lang="en-GB" dirty="0" smtClean="0"/>
              <a:t>The </a:t>
            </a:r>
            <a:r>
              <a:rPr lang="en-GB" dirty="0" err="1" smtClean="0"/>
              <a:t>Hippocratics</a:t>
            </a:r>
            <a:r>
              <a:rPr lang="en-GB" dirty="0" smtClean="0"/>
              <a:t> placed a significance on the imbalance of the Humours, the elite physicians within Chinese medicine saw </a:t>
            </a:r>
            <a:r>
              <a:rPr lang="en-GB" i="1" dirty="0" smtClean="0"/>
              <a:t>yin and yang as</a:t>
            </a:r>
            <a:r>
              <a:rPr lang="en-GB" dirty="0" smtClean="0"/>
              <a:t> contrary forces that were both interconnected and yet independent of each other. Disease would come from the imbalance between the two.</a:t>
            </a:r>
          </a:p>
          <a:p>
            <a:endParaRPr lang="en-GB" dirty="0"/>
          </a:p>
        </p:txBody>
      </p:sp>
      <p:pic>
        <p:nvPicPr>
          <p:cNvPr id="11" name="Content Placeholder 10"/>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744767" y="3108960"/>
            <a:ext cx="3759844" cy="1856423"/>
          </a:xfrm>
        </p:spPr>
      </p:pic>
    </p:spTree>
    <p:extLst>
      <p:ext uri="{BB962C8B-B14F-4D97-AF65-F5344CB8AC3E}">
        <p14:creationId xmlns:p14="http://schemas.microsoft.com/office/powerpoint/2010/main" val="3920074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The Seasons</a:t>
            </a:r>
            <a:endParaRPr lang="en-GB" sz="40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4411" y="1598613"/>
            <a:ext cx="5181600" cy="2916500"/>
          </a:xfrm>
        </p:spPr>
      </p:pic>
      <p:sp>
        <p:nvSpPr>
          <p:cNvPr id="4" name="Text Placeholder 3"/>
          <p:cNvSpPr>
            <a:spLocks noGrp="1"/>
          </p:cNvSpPr>
          <p:nvPr>
            <p:ph type="body" sz="half" idx="2"/>
          </p:nvPr>
        </p:nvSpPr>
        <p:spPr/>
        <p:txBody>
          <a:bodyPr>
            <a:normAutofit/>
          </a:bodyPr>
          <a:lstStyle/>
          <a:p>
            <a:r>
              <a:rPr lang="en-GB" sz="2400" dirty="0" smtClean="0"/>
              <a:t>Spring</a:t>
            </a:r>
          </a:p>
          <a:p>
            <a:r>
              <a:rPr lang="en-GB" sz="2400" dirty="0" smtClean="0"/>
              <a:t>Summer</a:t>
            </a:r>
          </a:p>
          <a:p>
            <a:r>
              <a:rPr lang="en-GB" sz="2400" dirty="0" smtClean="0"/>
              <a:t>Autumn</a:t>
            </a:r>
          </a:p>
          <a:p>
            <a:r>
              <a:rPr lang="en-GB" sz="2400" dirty="0" smtClean="0"/>
              <a:t>Winter</a:t>
            </a:r>
          </a:p>
          <a:p>
            <a:r>
              <a:rPr lang="en-GB" sz="2400" dirty="0" smtClean="0"/>
              <a:t>Full Cycle</a:t>
            </a:r>
            <a:endParaRPr lang="en-GB" sz="2400" dirty="0"/>
          </a:p>
        </p:txBody>
      </p:sp>
    </p:spTree>
    <p:extLst>
      <p:ext uri="{BB962C8B-B14F-4D97-AF65-F5344CB8AC3E}">
        <p14:creationId xmlns:p14="http://schemas.microsoft.com/office/powerpoint/2010/main" val="8539247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and Yang</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57003" y="1617515"/>
            <a:ext cx="5143500" cy="4324350"/>
          </a:xfrm>
        </p:spPr>
      </p:pic>
      <p:sp>
        <p:nvSpPr>
          <p:cNvPr id="4" name="Text Placeholder 3"/>
          <p:cNvSpPr>
            <a:spLocks noGrp="1"/>
          </p:cNvSpPr>
          <p:nvPr>
            <p:ph type="body" sz="half" idx="2"/>
          </p:nvPr>
        </p:nvSpPr>
        <p:spPr/>
        <p:txBody>
          <a:bodyPr/>
          <a:lstStyle/>
          <a:p>
            <a:r>
              <a:rPr lang="en-GB" dirty="0" smtClean="0"/>
              <a:t>The foundations of all life are Yin and Yang: this includes everything in the universe, with the heaven above and the earth below.</a:t>
            </a:r>
          </a:p>
          <a:p>
            <a:r>
              <a:rPr lang="en-GB" dirty="0" smtClean="0"/>
              <a:t>It also includes everything in the north, south, east and west, all continents on earth.</a:t>
            </a:r>
          </a:p>
          <a:p>
            <a:r>
              <a:rPr lang="en-GB" dirty="0" smtClean="0"/>
              <a:t>The Yin and Yang transform into the five elemental phases of Wood, Fire, Earth, Metal and Water</a:t>
            </a:r>
            <a:endParaRPr lang="en-GB" dirty="0"/>
          </a:p>
        </p:txBody>
      </p:sp>
    </p:spTree>
    <p:extLst>
      <p:ext uri="{BB962C8B-B14F-4D97-AF65-F5344CB8AC3E}">
        <p14:creationId xmlns:p14="http://schemas.microsoft.com/office/powerpoint/2010/main" val="18243367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Five Elements</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08813" y="1248569"/>
            <a:ext cx="3810000" cy="3810000"/>
          </a:xfrm>
        </p:spPr>
      </p:pic>
      <p:sp>
        <p:nvSpPr>
          <p:cNvPr id="4" name="Text Placeholder 3"/>
          <p:cNvSpPr>
            <a:spLocks noGrp="1"/>
          </p:cNvSpPr>
          <p:nvPr>
            <p:ph type="body" sz="half" idx="2"/>
          </p:nvPr>
        </p:nvSpPr>
        <p:spPr/>
        <p:txBody>
          <a:bodyPr>
            <a:normAutofit lnSpcReduction="10000"/>
          </a:bodyPr>
          <a:lstStyle/>
          <a:p>
            <a:r>
              <a:rPr lang="en-GB" dirty="0" smtClean="0"/>
              <a:t>Connections are made between different parts of the body and which are considered Yin and Yang.</a:t>
            </a:r>
          </a:p>
          <a:p>
            <a:r>
              <a:rPr lang="en-GB" dirty="0" smtClean="0"/>
              <a:t>The organs also correspond to the seasons.</a:t>
            </a:r>
          </a:p>
          <a:p>
            <a:endParaRPr lang="en-GB" dirty="0"/>
          </a:p>
          <a:p>
            <a:r>
              <a:rPr lang="en-GB" dirty="0" smtClean="0"/>
              <a:t>Qi Bo stated “An effective doctor is able to observe the changes and transformations of the five </a:t>
            </a:r>
            <a:r>
              <a:rPr lang="en-GB" dirty="0" err="1" smtClean="0"/>
              <a:t>zang</a:t>
            </a:r>
            <a:r>
              <a:rPr lang="en-GB" dirty="0" smtClean="0"/>
              <a:t> and the six </a:t>
            </a:r>
            <a:r>
              <a:rPr lang="en-GB" dirty="0" err="1" smtClean="0"/>
              <a:t>fu</a:t>
            </a:r>
            <a:r>
              <a:rPr lang="en-GB" dirty="0" smtClean="0"/>
              <a:t> organs. He knows the corresponding external factors and transformational energies, the yon and yang, the six atmospheric influences of heat, cold, wind, damp, dryness, and summer heat. The accomplished doctor is able to follow illnesses both on the surface and internally, and the direction and progression of a disease.”</a:t>
            </a:r>
            <a:endParaRPr lang="en-GB" dirty="0"/>
          </a:p>
        </p:txBody>
      </p:sp>
    </p:spTree>
    <p:extLst>
      <p:ext uri="{BB962C8B-B14F-4D97-AF65-F5344CB8AC3E}">
        <p14:creationId xmlns:p14="http://schemas.microsoft.com/office/powerpoint/2010/main" val="3581176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of Madness</a:t>
            </a:r>
            <a:endParaRPr lang="en-GB" dirty="0"/>
          </a:p>
        </p:txBody>
      </p:sp>
      <p:sp>
        <p:nvSpPr>
          <p:cNvPr id="3" name="Content Placeholder 2"/>
          <p:cNvSpPr>
            <a:spLocks noGrp="1"/>
          </p:cNvSpPr>
          <p:nvPr>
            <p:ph idx="1"/>
          </p:nvPr>
        </p:nvSpPr>
        <p:spPr/>
        <p:txBody>
          <a:bodyPr/>
          <a:lstStyle/>
          <a:p>
            <a:r>
              <a:rPr lang="en-GB" dirty="0" err="1" smtClean="0"/>
              <a:t>Kuang</a:t>
            </a:r>
            <a:endParaRPr lang="en-GB" dirty="0" smtClean="0"/>
          </a:p>
          <a:p>
            <a:r>
              <a:rPr lang="en-GB" dirty="0" smtClean="0"/>
              <a:t>Feng</a:t>
            </a:r>
          </a:p>
          <a:p>
            <a:r>
              <a:rPr lang="en-GB" dirty="0" smtClean="0"/>
              <a:t>Dian</a:t>
            </a:r>
          </a:p>
          <a:p>
            <a:r>
              <a:rPr lang="en-GB" dirty="0" smtClean="0"/>
              <a:t>It was seen as ill-health and thus a disharmony within the body, a disrupted equilibrium.</a:t>
            </a:r>
          </a:p>
          <a:p>
            <a:r>
              <a:rPr lang="en-GB" dirty="0" smtClean="0"/>
              <a:t>Treatments: acupuncture, diet and exercise, anything that would break up the disruption or blockage within the body.</a:t>
            </a:r>
          </a:p>
          <a:p>
            <a:r>
              <a:rPr lang="en-GB" dirty="0" smtClean="0"/>
              <a:t>Would also have exorcism and faith healing.</a:t>
            </a:r>
            <a:endParaRPr lang="en-GB" dirty="0"/>
          </a:p>
        </p:txBody>
      </p:sp>
    </p:spTree>
    <p:extLst>
      <p:ext uri="{BB962C8B-B14F-4D97-AF65-F5344CB8AC3E}">
        <p14:creationId xmlns:p14="http://schemas.microsoft.com/office/powerpoint/2010/main" val="35654480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 Chinese Responses</a:t>
            </a:r>
            <a:endParaRPr lang="en-GB" dirty="0"/>
          </a:p>
        </p:txBody>
      </p:sp>
      <p:sp>
        <p:nvSpPr>
          <p:cNvPr id="3" name="Content Placeholder 2"/>
          <p:cNvSpPr>
            <a:spLocks noGrp="1"/>
          </p:cNvSpPr>
          <p:nvPr>
            <p:ph idx="1"/>
          </p:nvPr>
        </p:nvSpPr>
        <p:spPr/>
        <p:txBody>
          <a:bodyPr/>
          <a:lstStyle/>
          <a:p>
            <a:r>
              <a:rPr lang="en-GB" dirty="0" smtClean="0"/>
              <a:t>Eventually there emerged a more practical response to depravity and acts of madness.</a:t>
            </a:r>
          </a:p>
          <a:p>
            <a:r>
              <a:rPr lang="en-GB" dirty="0" smtClean="0"/>
              <a:t>By the 17</a:t>
            </a:r>
            <a:r>
              <a:rPr lang="en-GB" baseline="30000" dirty="0" smtClean="0"/>
              <a:t>th</a:t>
            </a:r>
            <a:r>
              <a:rPr lang="en-GB" dirty="0" smtClean="0"/>
              <a:t> Century there were clear instructions on how to handle individuals who had murdered because of their madness</a:t>
            </a:r>
          </a:p>
          <a:p>
            <a:r>
              <a:rPr lang="en-GB" dirty="0" smtClean="0"/>
              <a:t>Eventually confinement was the response to acts of murder caused by madness</a:t>
            </a:r>
          </a:p>
          <a:p>
            <a:r>
              <a:rPr lang="en-GB" dirty="0" smtClean="0"/>
              <a:t>Relatives were held responsible if they did not make necessary precautions with a family member.</a:t>
            </a:r>
            <a:endParaRPr lang="en-GB" dirty="0"/>
          </a:p>
        </p:txBody>
      </p:sp>
    </p:spTree>
    <p:extLst>
      <p:ext uri="{BB962C8B-B14F-4D97-AF65-F5344CB8AC3E}">
        <p14:creationId xmlns:p14="http://schemas.microsoft.com/office/powerpoint/2010/main" val="9342440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to other acts of madness</a:t>
            </a:r>
            <a:endParaRPr lang="en-GB" dirty="0"/>
          </a:p>
        </p:txBody>
      </p:sp>
      <p:sp>
        <p:nvSpPr>
          <p:cNvPr id="3" name="Content Placeholder 2"/>
          <p:cNvSpPr>
            <a:spLocks noGrp="1"/>
          </p:cNvSpPr>
          <p:nvPr>
            <p:ph idx="1"/>
          </p:nvPr>
        </p:nvSpPr>
        <p:spPr/>
        <p:txBody>
          <a:bodyPr/>
          <a:lstStyle/>
          <a:p>
            <a:r>
              <a:rPr lang="en-GB" dirty="0" smtClean="0"/>
              <a:t>Any behaviour that called into question the order of the Imperial court could and would be treated more severely</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45759" y="3663187"/>
            <a:ext cx="4802305" cy="2841764"/>
          </a:xfrm>
          <a:prstGeom prst="rect">
            <a:avLst/>
          </a:prstGeom>
        </p:spPr>
      </p:pic>
    </p:spTree>
    <p:extLst>
      <p:ext uri="{BB962C8B-B14F-4D97-AF65-F5344CB8AC3E}">
        <p14:creationId xmlns:p14="http://schemas.microsoft.com/office/powerpoint/2010/main" val="21022627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Dreams and Interpretation in Chinese Medicine</a:t>
            </a:r>
            <a:endParaRPr lang="en-GB" dirty="0"/>
          </a:p>
        </p:txBody>
      </p:sp>
      <p:sp>
        <p:nvSpPr>
          <p:cNvPr id="3" name="Content Placeholder 2"/>
          <p:cNvSpPr>
            <a:spLocks noGrp="1"/>
          </p:cNvSpPr>
          <p:nvPr>
            <p:ph idx="1"/>
          </p:nvPr>
        </p:nvSpPr>
        <p:spPr/>
        <p:txBody>
          <a:bodyPr/>
          <a:lstStyle/>
          <a:p>
            <a:r>
              <a:rPr lang="en-GB" dirty="0" err="1" smtClean="0"/>
              <a:t>Meng</a:t>
            </a:r>
            <a:r>
              <a:rPr lang="en-GB" dirty="0" smtClean="0"/>
              <a:t> ling </a:t>
            </a:r>
            <a:r>
              <a:rPr lang="en-GB" dirty="0" err="1" smtClean="0"/>
              <a:t>xuan</a:t>
            </a:r>
            <a:r>
              <a:rPr lang="en-GB" dirty="0" smtClean="0"/>
              <a:t> </a:t>
            </a:r>
            <a:r>
              <a:rPr lang="en-GB" dirty="0" err="1" smtClean="0"/>
              <a:t>jie</a:t>
            </a:r>
            <a:r>
              <a:rPr lang="en-GB" dirty="0" smtClean="0"/>
              <a:t> – Forest of Dreams</a:t>
            </a:r>
          </a:p>
          <a:p>
            <a:r>
              <a:rPr lang="en-GB" dirty="0" smtClean="0"/>
              <a:t>Published in the late Ming Dynasty (1368-1644)34 volume tome.</a:t>
            </a:r>
          </a:p>
          <a:p>
            <a:r>
              <a:rPr lang="en-GB" dirty="0" smtClean="0"/>
              <a:t>Healing and treatment corresponding to the severity of the dream/nightmare.</a:t>
            </a:r>
          </a:p>
          <a:p>
            <a:r>
              <a:rPr lang="en-GB" dirty="0" smtClean="0"/>
              <a:t>A pre-modern example of psychiatric knowledge about they way in which we dream.</a:t>
            </a:r>
          </a:p>
          <a:p>
            <a:endParaRPr lang="en-GB" dirty="0"/>
          </a:p>
        </p:txBody>
      </p:sp>
    </p:spTree>
    <p:extLst>
      <p:ext uri="{BB962C8B-B14F-4D97-AF65-F5344CB8AC3E}">
        <p14:creationId xmlns:p14="http://schemas.microsoft.com/office/powerpoint/2010/main" val="378175937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3184</TotalTime>
  <Words>967</Words>
  <Application>Microsoft Office PowerPoint</Application>
  <PresentationFormat>Widescreen</PresentationFormat>
  <Paragraphs>99</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Wingdings 3</vt:lpstr>
      <vt:lpstr>Wisp</vt:lpstr>
      <vt:lpstr>  Ancient World - China</vt:lpstr>
      <vt:lpstr>Aims of this Session</vt:lpstr>
      <vt:lpstr>Chinese Dynasties</vt:lpstr>
      <vt:lpstr>Han Dynasty</vt:lpstr>
      <vt:lpstr>China - Greece</vt:lpstr>
      <vt:lpstr>Chinese Physicians</vt:lpstr>
      <vt:lpstr>Yellow Emperor’s Inner Canon(The Neijing Suwen)</vt:lpstr>
      <vt:lpstr>PowerPoint Presentation</vt:lpstr>
      <vt:lpstr>The Importance of Family Lineage</vt:lpstr>
      <vt:lpstr>Our Understanding of Imperial Chinese Response to Illness</vt:lpstr>
      <vt:lpstr>Chinese Medicine </vt:lpstr>
      <vt:lpstr>How was disease viewed?</vt:lpstr>
      <vt:lpstr>The Seasons</vt:lpstr>
      <vt:lpstr>Yin and Yang</vt:lpstr>
      <vt:lpstr>The Five Elements</vt:lpstr>
      <vt:lpstr>Understanding of Madness</vt:lpstr>
      <vt:lpstr>Later Chinese Responses</vt:lpstr>
      <vt:lpstr>Response to other acts of madness</vt:lpstr>
      <vt:lpstr>Dreams and Interpretation in Chinese Medicine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Ancient World - China</dc:title>
  <dc:creator>Catherine Slade</dc:creator>
  <cp:lastModifiedBy>Catherine Slade</cp:lastModifiedBy>
  <cp:revision>17</cp:revision>
  <dcterms:created xsi:type="dcterms:W3CDTF">2016-10-12T10:02:41Z</dcterms:created>
  <dcterms:modified xsi:type="dcterms:W3CDTF">2016-10-17T09:33:36Z</dcterms:modified>
</cp:coreProperties>
</file>