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9" r:id="rId3"/>
    <p:sldId id="264" r:id="rId4"/>
    <p:sldId id="257" r:id="rId5"/>
    <p:sldId id="258" r:id="rId6"/>
    <p:sldId id="261" r:id="rId7"/>
    <p:sldId id="260" r:id="rId8"/>
    <p:sldId id="265" r:id="rId9"/>
    <p:sldId id="262" r:id="rId10"/>
    <p:sldId id="263" r:id="rId11"/>
    <p:sldId id="267" r:id="rId12"/>
    <p:sldId id="269" r:id="rId13"/>
    <p:sldId id="266" r:id="rId14"/>
    <p:sldId id="271" r:id="rId15"/>
    <p:sldId id="268" r:id="rId16"/>
  </p:sldIdLst>
  <p:sldSz cx="12192000" cy="6858000"/>
  <p:notesSz cx="6888163" cy="96710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BAFD7-AD6E-56CB-473B-D5EBDF24D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879F33-D102-958C-3869-35DDF1D3BE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3CC034-98A7-0E06-9E4A-068753C67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5FD37-61D7-4BB4-BA0C-FDA1A47728D5}" type="datetimeFigureOut">
              <a:rPr lang="en-GB" smtClean="0"/>
              <a:t>15/04/2025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799455-1703-DC6B-FF84-DEDCD44FD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CE727C-0C13-59F1-97EB-F70CD36DC3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CEF27-7820-48C2-A8BF-754983328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758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83F79-C8AE-BC31-7C0E-C06CE7D08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4D94C-BD6B-56A4-DE88-130D38294B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B7B1C-EE1E-3C26-2738-1AD8055C4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5FD37-61D7-4BB4-BA0C-FDA1A47728D5}" type="datetimeFigureOut">
              <a:rPr lang="en-GB" smtClean="0"/>
              <a:t>15/04/2025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B3B31C-A0FC-9675-3C69-00C4F7630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44A12A-19A3-73F4-3851-022432088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CEF27-7820-48C2-A8BF-754983328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434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2C07E-802E-C3A2-2379-8922085F6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47272B-B43C-4815-6FA0-829AC24684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AE3F6A-DFC4-0DFC-8B60-5CAF3A966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5FD37-61D7-4BB4-BA0C-FDA1A47728D5}" type="datetimeFigureOut">
              <a:rPr lang="en-GB" smtClean="0"/>
              <a:t>15/04/2025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D35A4-EF07-2842-F383-C690E4275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C7E85-1E38-887E-BE85-D662C6ECB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CEF27-7820-48C2-A8BF-754983328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4430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55BC8-6B75-F343-A806-D7256C716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5FCC2-DF0B-2E6F-3D3D-AFF65543C8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9DD71E-114D-F09C-4C04-899A7CD1D0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0AA272-CB30-6BC5-7AF5-052B5D536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5FD37-61D7-4BB4-BA0C-FDA1A47728D5}" type="datetimeFigureOut">
              <a:rPr lang="en-GB" smtClean="0"/>
              <a:t>15/04/2025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418C75-230D-8BC9-D349-312652E1D6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A584E4-0A57-6AA3-5DDA-BA72299B6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CEF27-7820-48C2-A8BF-754983328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154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EF779-0636-302A-4F81-247AA0BDA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6E50B-DE3E-19FE-DAD1-DD03B382B8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C3EA80-486C-C3C2-B302-37162F9579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C99449-E215-BE18-66DC-08C8A5BF40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733C48-059E-D5ED-8799-E318406B8A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FF5D1F-9497-E87E-AFE5-EAF924B3F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5FD37-61D7-4BB4-BA0C-FDA1A47728D5}" type="datetimeFigureOut">
              <a:rPr lang="en-GB" smtClean="0"/>
              <a:t>15/04/2025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20C61A-F2EE-8CD8-842A-DF9774E13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578526-11DE-2AF5-AAD2-16E4C9B06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CEF27-7820-48C2-A8BF-754983328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762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E855B-716A-8C42-619E-6D53C50C3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DF6E4C-F55A-4C63-0961-3E7F829C4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5FD37-61D7-4BB4-BA0C-FDA1A47728D5}" type="datetimeFigureOut">
              <a:rPr lang="en-GB" smtClean="0"/>
              <a:t>15/04/2025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4AA08F-F3BB-5B30-636B-53A8AC94E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55FB16-68FD-51AC-CDCA-6A0CA884F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CEF27-7820-48C2-A8BF-754983328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043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BC4B9B-5028-C0DC-B4E2-3C02C5AC3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5FD37-61D7-4BB4-BA0C-FDA1A47728D5}" type="datetimeFigureOut">
              <a:rPr lang="en-GB" smtClean="0"/>
              <a:t>15/04/2025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35079B-B9F3-7D10-35C6-47D89FEFC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747C5A-B725-A11D-12D3-8E3390719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CEF27-7820-48C2-A8BF-754983328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257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C705B-8B87-853C-FF2D-FF27A437D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62E56-C667-FE3D-4277-DBFD1BE9BA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EA854-5E6D-9530-5CC6-4B1B1BEA72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1B4BDD-7E27-C9AD-7AFF-9FB4A6A0A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5FD37-61D7-4BB4-BA0C-FDA1A47728D5}" type="datetimeFigureOut">
              <a:rPr lang="en-GB" smtClean="0"/>
              <a:t>15/04/2025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B342BE-F95B-D6E2-9C6F-6D0E45E45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52696C-FE74-1B31-269E-FAF6799DD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CEF27-7820-48C2-A8BF-754983328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614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CC5E-D624-F6E2-E44C-3DD4A7140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67024B-2E4D-A7A7-5525-B013CC29A0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0ED0DE-51EE-DDAD-1FFE-BCEAAA8B32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59B163-8A98-1B29-A146-9EB21ACD5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5FD37-61D7-4BB4-BA0C-FDA1A47728D5}" type="datetimeFigureOut">
              <a:rPr lang="en-GB" smtClean="0"/>
              <a:t>15/04/2025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D3B409-EB66-9DA5-3575-9ACBE3642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F5DAA8-062C-E8CC-B8EF-B0AC2BFCF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CEF27-7820-48C2-A8BF-754983328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083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C0F19-BFD9-7E51-43FE-D74D3AAB0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851547-B466-51A3-5532-714CF481F6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C3DA3-43D9-8ED0-1CAE-92EA49E0A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5FD37-61D7-4BB4-BA0C-FDA1A47728D5}" type="datetimeFigureOut">
              <a:rPr lang="en-GB" smtClean="0"/>
              <a:t>15/04/2025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8D71B-998B-E44A-59A7-C5AA4C740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60324D-CA65-4604-920D-96E985D65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CEF27-7820-48C2-A8BF-754983328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267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2B1D08-B095-FA32-A2D7-C897D442CA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6AE9CC-16A5-321C-ECFA-9D4E4FD347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545E3B-B8F9-C5F6-010E-8563D5EC9A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5FD37-61D7-4BB4-BA0C-FDA1A47728D5}" type="datetimeFigureOut">
              <a:rPr lang="en-GB" smtClean="0"/>
              <a:t>15/04/2025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352C7-5EC6-E8B7-4889-936907E9D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AD13D1-7933-363A-C178-F628A71C6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CEF27-7820-48C2-A8BF-754983328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0952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0950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0684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542" y="2937934"/>
            <a:ext cx="5181600" cy="908050"/>
          </a:xfrm>
        </p:spPr>
        <p:txBody>
          <a:bodyPr anchor="t"/>
          <a:lstStyle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1542" y="1937809"/>
            <a:ext cx="5181600" cy="1000125"/>
          </a:xfrm>
        </p:spPr>
        <p:txBody>
          <a:bodyPr anchor="b"/>
          <a:lstStyle>
            <a:lvl1pPr marL="0" indent="0">
              <a:buNone/>
              <a:defRPr sz="1333">
                <a:solidFill>
                  <a:schemeClr val="tx1">
                    <a:tint val="75000"/>
                  </a:schemeClr>
                </a:solidFill>
              </a:defRPr>
            </a:lvl1pPr>
            <a:lvl2pPr marL="30481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09630" indent="0">
              <a:buNone/>
              <a:defRPr sz="1067">
                <a:solidFill>
                  <a:schemeClr val="tx1">
                    <a:tint val="75000"/>
                  </a:schemeClr>
                </a:solidFill>
              </a:defRPr>
            </a:lvl3pPr>
            <a:lvl4pPr marL="91444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4pPr>
            <a:lvl5pPr marL="121926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5pPr>
            <a:lvl6pPr marL="152407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6pPr>
            <a:lvl7pPr marL="182889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7pPr>
            <a:lvl8pPr marL="2133707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8pPr>
            <a:lvl9pPr marL="2438522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011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6863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4603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4120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287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82033"/>
            <a:ext cx="2005542" cy="774700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3367" y="182034"/>
            <a:ext cx="3407833" cy="3902075"/>
          </a:xfrm>
        </p:spPr>
        <p:txBody>
          <a:bodyPr/>
          <a:lstStyle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956734"/>
            <a:ext cx="2005542" cy="31273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159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4859" y="3200400"/>
            <a:ext cx="3657600" cy="377825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94859" y="408517"/>
            <a:ext cx="3657600" cy="2743200"/>
          </a:xfrm>
        </p:spPr>
        <p:txBody>
          <a:bodyPr/>
          <a:lstStyle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4859" y="3578225"/>
            <a:ext cx="3657600" cy="5365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6036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663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19600" y="183092"/>
            <a:ext cx="1371600" cy="39010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183092"/>
            <a:ext cx="4013200" cy="39010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345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86F472-1F67-A032-1FA7-441A2F8AB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342302-90C2-9D01-0CD1-D1ABA884DA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954D9-772D-7250-C061-3E306B4774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85FD37-61D7-4BB4-BA0C-FDA1A47728D5}" type="datetimeFigureOut">
              <a:rPr lang="en-GB" smtClean="0"/>
              <a:t>15/04/2025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5D05B4-3CC5-438E-429D-6D7BE83914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F07F6-66F4-8654-506B-320FACC1AC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8CEF27-7820-48C2-A8BF-7549833283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606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183092"/>
            <a:ext cx="54864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66800"/>
            <a:ext cx="548640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82800" y="4237567"/>
            <a:ext cx="1930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68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707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609630" rtl="0" eaLnBrk="1" latinLnBrk="0" hangingPunct="1">
        <a:spcBef>
          <a:spcPct val="0"/>
        </a:spcBef>
        <a:buNone/>
        <a:defRPr sz="293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609630" rtl="0" eaLnBrk="1" latinLnBrk="0" hangingPunct="1">
        <a:spcBef>
          <a:spcPct val="20000"/>
        </a:spcBef>
        <a:buFont typeface="Arial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1pPr>
      <a:lvl2pPr marL="495325" indent="-190510" algn="l" defTabSz="609630" rtl="0" eaLnBrk="1" latinLnBrk="0" hangingPunct="1">
        <a:spcBef>
          <a:spcPct val="20000"/>
        </a:spcBef>
        <a:buFont typeface="Arial" pitchFamily="34" charset="0"/>
        <a:buChar char="–"/>
        <a:defRPr sz="1867" kern="1200">
          <a:solidFill>
            <a:schemeClr val="tx1"/>
          </a:solidFill>
          <a:latin typeface="+mn-lt"/>
          <a:ea typeface="+mn-ea"/>
          <a:cs typeface="+mn-cs"/>
        </a:defRPr>
      </a:lvl2pPr>
      <a:lvl3pPr marL="762038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66853" indent="-152408" algn="l" defTabSz="609630" rtl="0" eaLnBrk="1" latinLnBrk="0" hangingPunct="1">
        <a:spcBef>
          <a:spcPct val="20000"/>
        </a:spcBef>
        <a:buFont typeface="Arial" pitchFamily="34" charset="0"/>
        <a:buChar char="–"/>
        <a:defRPr sz="1333" kern="1200">
          <a:solidFill>
            <a:schemeClr val="tx1"/>
          </a:solidFill>
          <a:latin typeface="+mn-lt"/>
          <a:ea typeface="+mn-ea"/>
          <a:cs typeface="+mn-cs"/>
        </a:defRPr>
      </a:lvl4pPr>
      <a:lvl5pPr marL="1371669" indent="-152408" algn="l" defTabSz="609630" rtl="0" eaLnBrk="1" latinLnBrk="0" hangingPunct="1">
        <a:spcBef>
          <a:spcPct val="20000"/>
        </a:spcBef>
        <a:buFont typeface="Arial" pitchFamily="34" charset="0"/>
        <a:buChar char="»"/>
        <a:defRPr sz="1333" kern="1200">
          <a:solidFill>
            <a:schemeClr val="tx1"/>
          </a:solidFill>
          <a:latin typeface="+mn-lt"/>
          <a:ea typeface="+mn-ea"/>
          <a:cs typeface="+mn-cs"/>
        </a:defRPr>
      </a:lvl5pPr>
      <a:lvl6pPr marL="167648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6pPr>
      <a:lvl7pPr marL="1981299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7pPr>
      <a:lvl8pPr marL="228611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8pPr>
      <a:lvl9pPr marL="2590930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8CBC8AEB-6EED-A670-CDCF-BED77E3AF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554351"/>
            <a:ext cx="4969565" cy="184645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200" b="1" kern="1200" dirty="0" err="1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Karsimira</a:t>
            </a:r>
            <a:r>
              <a:rPr lang="en-US" sz="2200" b="1" kern="12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Chausheva</a:t>
            </a:r>
            <a:br>
              <a:rPr lang="en-US" sz="22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ID: </a:t>
            </a:r>
            <a:r>
              <a:rPr lang="en-US" sz="22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2231627</a:t>
            </a:r>
            <a:br>
              <a:rPr lang="en-US" sz="2200" b="1" i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</a:t>
            </a:r>
            <a:r>
              <a:rPr lang="en-US" sz="22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 </a:t>
            </a:r>
            <a:r>
              <a:rPr lang="en-GB" sz="2200" b="1" dirty="0" err="1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Rexon</a:t>
            </a:r>
            <a:r>
              <a:rPr lang="en-GB" sz="22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b="1" dirty="0" err="1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Nting</a:t>
            </a:r>
            <a:r>
              <a:rPr lang="en-GB" sz="22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US" sz="22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Program:</a:t>
            </a:r>
            <a:r>
              <a:rPr lang="en-US" sz="22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BA Business Management</a:t>
            </a:r>
            <a:br>
              <a:rPr lang="en-US" sz="2000" b="1" kern="12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300" kern="12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13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Картина 6" descr="Картина, която съдържа текст&#10;&#10;Описанието е генерирано автоматично">
            <a:extLst>
              <a:ext uri="{FF2B5EF4-FFF2-40B4-BE49-F238E27FC236}">
                <a16:creationId xmlns:a16="http://schemas.microsoft.com/office/drawing/2014/main" id="{3845893E-54F9-9302-CE8F-5AAAAAEB939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4630994" cy="2303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Текстово поле 4">
            <a:extLst>
              <a:ext uri="{FF2B5EF4-FFF2-40B4-BE49-F238E27FC236}">
                <a16:creationId xmlns:a16="http://schemas.microsoft.com/office/drawing/2014/main" id="{5D4A2B5F-DE61-CE86-1802-5BB338561C51}"/>
              </a:ext>
            </a:extLst>
          </p:cNvPr>
          <p:cNvSpPr txBox="1"/>
          <p:nvPr/>
        </p:nvSpPr>
        <p:spPr>
          <a:xfrm>
            <a:off x="4969565" y="1791845"/>
            <a:ext cx="8743654" cy="102360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Coursework: Individual Presentation</a:t>
            </a:r>
            <a:endParaRPr kumimoji="0" lang="en-US" sz="2800" b="0" i="1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Текстово поле 3">
            <a:extLst>
              <a:ext uri="{FF2B5EF4-FFF2-40B4-BE49-F238E27FC236}">
                <a16:creationId xmlns:a16="http://schemas.microsoft.com/office/drawing/2014/main" id="{18F09876-5785-3EE4-9194-DE880261364C}"/>
              </a:ext>
            </a:extLst>
          </p:cNvPr>
          <p:cNvSpPr txBox="1"/>
          <p:nvPr/>
        </p:nvSpPr>
        <p:spPr>
          <a:xfrm>
            <a:off x="4969565" y="796036"/>
            <a:ext cx="672316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Business Communication</a:t>
            </a:r>
            <a:r>
              <a:rPr kumimoji="0" lang="en-GB" sz="28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(LCBB6001)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9DD8BE-597B-3C9C-E139-8F02F313C47F}"/>
              </a:ext>
            </a:extLst>
          </p:cNvPr>
          <p:cNvSpPr txBox="1"/>
          <p:nvPr/>
        </p:nvSpPr>
        <p:spPr>
          <a:xfrm>
            <a:off x="4050889" y="3038503"/>
            <a:ext cx="7098890" cy="14452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609630" rtl="0" eaLnBrk="1" fontAlgn="auto" latinLnBrk="0" hangingPunct="1">
              <a:lnSpc>
                <a:spcPts val="558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Cross-Cultural Negotiations: UK &amp; China</a:t>
            </a:r>
          </a:p>
        </p:txBody>
      </p:sp>
    </p:spTree>
    <p:extLst>
      <p:ext uri="{BB962C8B-B14F-4D97-AF65-F5344CB8AC3E}">
        <p14:creationId xmlns:p14="http://schemas.microsoft.com/office/powerpoint/2010/main" val="57144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5E414-A45F-7503-ED92-A2D7424F4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2441"/>
            <a:ext cx="10515600" cy="692287"/>
          </a:xfrm>
        </p:spPr>
        <p:txBody>
          <a:bodyPr>
            <a:normAutofit fontScale="9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Table of Contents</a:t>
            </a:r>
            <a:b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FDBB08-CEE5-AE7D-BEE2-7E081BD39B9D}"/>
              </a:ext>
            </a:extLst>
          </p:cNvPr>
          <p:cNvSpPr txBox="1"/>
          <p:nvPr/>
        </p:nvSpPr>
        <p:spPr>
          <a:xfrm>
            <a:off x="838200" y="1228397"/>
            <a:ext cx="1051560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Introduction</a:t>
            </a:r>
            <a:endParaRPr lang="en-GB" sz="28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Understanding Culture in Business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Theoretical Framework – Hofstede’s Cultural Dimensions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Key Cultural Differences &amp; Challenges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Chinese Business Culture – Elements to Overcome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Building Strong Foundations for Negotiation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Key Strategies for a Successful Deal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Role of Cultural Awareness &amp; Adaptability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Potential Risks &amp; Solutions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Conclusion</a:t>
            </a:r>
            <a:endParaRPr lang="en-GB" sz="28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013517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33011" y="1900655"/>
            <a:ext cx="10731611" cy="4957345"/>
          </a:xfrm>
          <a:custGeom>
            <a:avLst/>
            <a:gdLst/>
            <a:ahLst/>
            <a:cxnLst/>
            <a:rect l="l" t="t" r="r" b="b"/>
            <a:pathLst>
              <a:path w="14403906" h="7436017">
                <a:moveTo>
                  <a:pt x="0" y="0"/>
                </a:moveTo>
                <a:lnTo>
                  <a:pt x="14403906" y="0"/>
                </a:lnTo>
                <a:lnTo>
                  <a:pt x="14403906" y="7436016"/>
                </a:lnTo>
                <a:lnTo>
                  <a:pt x="0" y="74360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590916" y="467051"/>
            <a:ext cx="3883532" cy="6395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5430"/>
              </a:lnSpc>
            </a:pP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Introduction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2361" y="1569515"/>
            <a:ext cx="10928257" cy="474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46213" lvl="1" indent="-223106" defTabSz="609630">
              <a:lnSpc>
                <a:spcPts val="309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Cross-cultural negotiations are a critical component of international business success.</a:t>
            </a:r>
          </a:p>
          <a:p>
            <a:pPr marL="446213" lvl="1" indent="-223106" defTabSz="609630">
              <a:lnSpc>
                <a:spcPts val="309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Global business partnerships often involve diverse cultural norms and values that affect communication.</a:t>
            </a:r>
          </a:p>
          <a:p>
            <a:pPr marL="446213" lvl="1" indent="-223106" defTabSz="609630">
              <a:lnSpc>
                <a:spcPts val="309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The UK and China, two key global economies, have significant cultural differences influencing their business practices.</a:t>
            </a:r>
          </a:p>
          <a:p>
            <a:pPr marL="446213" lvl="1" indent="-223106" defTabSz="609630">
              <a:lnSpc>
                <a:spcPts val="309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Effective cross-cultural negotiations require understanding these differences to build mutual trust and respect.</a:t>
            </a:r>
          </a:p>
          <a:p>
            <a:pPr marL="446213" lvl="1" indent="-223106" defTabSz="609630">
              <a:lnSpc>
                <a:spcPts val="309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This presentation will explore the cultural challenges faced when negotiating between the UK and China.</a:t>
            </a:r>
          </a:p>
          <a:p>
            <a:pPr marL="446213" lvl="1" indent="-223106" defTabSz="609630">
              <a:lnSpc>
                <a:spcPts val="309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Emphasis will be placed on cultural awareness and adaptability for long-term business success.</a:t>
            </a:r>
          </a:p>
          <a:p>
            <a:pPr defTabSz="609630">
              <a:lnSpc>
                <a:spcPts val="3099"/>
              </a:lnSpc>
            </a:pPr>
            <a:endParaRPr lang="en-US" sz="2066" dirty="0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8657827" y="2248746"/>
            <a:ext cx="3414939" cy="2759813"/>
          </a:xfrm>
          <a:prstGeom prst="rect">
            <a:avLst/>
          </a:prstGeom>
        </p:spPr>
        <p:txBody>
          <a:bodyPr lIns="33867" tIns="33867" rIns="33867" bIns="33867" rtlCol="0" anchor="ctr"/>
          <a:lstStyle/>
          <a:p>
            <a:pPr algn="ctr" defTabSz="609630">
              <a:lnSpc>
                <a:spcPts val="1773"/>
              </a:lnSpc>
            </a:pPr>
            <a:endParaRPr sz="1200">
              <a:solidFill>
                <a:prstClr val="black"/>
              </a:solidFill>
              <a:latin typeface="Calibri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8406581" y="1553497"/>
            <a:ext cx="3903406" cy="4572000"/>
            <a:chOff x="0" y="0"/>
            <a:chExt cx="1004651" cy="6096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04651" cy="609600"/>
            </a:xfrm>
            <a:custGeom>
              <a:avLst/>
              <a:gdLst/>
              <a:ahLst/>
              <a:cxnLst/>
              <a:rect l="l" t="t" r="r" b="b"/>
              <a:pathLst>
                <a:path w="1004651" h="609600">
                  <a:moveTo>
                    <a:pt x="801451" y="0"/>
                  </a:moveTo>
                  <a:lnTo>
                    <a:pt x="0" y="0"/>
                  </a:lnTo>
                  <a:lnTo>
                    <a:pt x="203200" y="609600"/>
                  </a:lnTo>
                  <a:lnTo>
                    <a:pt x="1004651" y="609600"/>
                  </a:lnTo>
                  <a:lnTo>
                    <a:pt x="801451" y="0"/>
                  </a:lnTo>
                  <a:close/>
                </a:path>
              </a:pathLst>
            </a:custGeom>
            <a:blipFill>
              <a:blip r:embed="rId2"/>
              <a:stretch>
                <a:fillRect t="-5604" b="-5604"/>
              </a:stretch>
            </a:blipFill>
            <a:ln w="1714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960650" y="4033983"/>
            <a:ext cx="313749" cy="277668"/>
          </a:xfrm>
          <a:custGeom>
            <a:avLst/>
            <a:gdLst/>
            <a:ahLst/>
            <a:cxnLst/>
            <a:rect l="l" t="t" r="r" b="b"/>
            <a:pathLst>
              <a:path w="470624" h="416502">
                <a:moveTo>
                  <a:pt x="0" y="0"/>
                </a:moveTo>
                <a:lnTo>
                  <a:pt x="470623" y="0"/>
                </a:lnTo>
                <a:lnTo>
                  <a:pt x="470623" y="416502"/>
                </a:lnTo>
                <a:lnTo>
                  <a:pt x="0" y="41650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62116" y="1410140"/>
            <a:ext cx="8462452" cy="46413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2818"/>
              </a:lnSpc>
            </a:pPr>
            <a:endParaRPr sz="1200" dirty="0">
              <a:solidFill>
                <a:prstClr val="black"/>
              </a:solidFill>
              <a:latin typeface="Calibri"/>
            </a:endParaRPr>
          </a:p>
          <a:p>
            <a:pPr marL="403030" lvl="1" indent="-201515" defTabSz="609630">
              <a:lnSpc>
                <a:spcPts val="2818"/>
              </a:lnSpc>
              <a:buFont typeface="Arial"/>
              <a:buChar char="•"/>
            </a:pP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Definition: 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Culture refers to shared values, beliefs, and norms that shape behavior in a society or organization (Ting-Toomey &amp; Chung, 2017).</a:t>
            </a:r>
          </a:p>
          <a:p>
            <a:pPr marL="403030" lvl="1" indent="-201515" defTabSz="609630">
              <a:lnSpc>
                <a:spcPts val="2818"/>
              </a:lnSpc>
              <a:buFont typeface="Arial"/>
              <a:buChar char="•"/>
            </a:pP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Key Elements of Culture:</a:t>
            </a:r>
          </a:p>
          <a:p>
            <a:pPr marL="806060" lvl="2" indent="-268687" defTabSz="609630">
              <a:lnSpc>
                <a:spcPts val="2818"/>
              </a:lnSpc>
              <a:buFont typeface="Arial"/>
              <a:buChar char="⚬"/>
            </a:pPr>
            <a:r>
              <a:rPr lang="en-US" sz="2000" b="1" i="1" dirty="0">
                <a:solidFill>
                  <a:srgbClr val="000000"/>
                </a:solidFill>
                <a:latin typeface="Times New Roman" panose="02020603050405020304" pitchFamily="18" charset="0"/>
                <a:ea typeface="Inter Bold Italics"/>
                <a:cs typeface="Times New Roman" panose="02020603050405020304" pitchFamily="18" charset="0"/>
                <a:sym typeface="Inter Bold Italics"/>
              </a:rPr>
              <a:t> Language &amp; Communication Styles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 Bold Italics"/>
                <a:cs typeface="Times New Roman" panose="02020603050405020304" pitchFamily="18" charset="0"/>
                <a:sym typeface="Inter Bold Italics"/>
              </a:rPr>
              <a:t>: Direct vs. Indirect Communication Using Non-Verbal Cues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.</a:t>
            </a:r>
          </a:p>
          <a:p>
            <a:pPr marL="806060" lvl="2" indent="-268687" defTabSz="609630">
              <a:lnSpc>
                <a:spcPts val="2818"/>
              </a:lnSpc>
              <a:buFont typeface="Arial"/>
              <a:buChar char="⚬"/>
            </a:pPr>
            <a:r>
              <a:rPr lang="en-US" sz="2000" b="1" i="1" dirty="0">
                <a:solidFill>
                  <a:srgbClr val="000000"/>
                </a:solidFill>
                <a:latin typeface="Times New Roman" panose="02020603050405020304" pitchFamily="18" charset="0"/>
                <a:ea typeface="Inter Bold Italics"/>
                <a:cs typeface="Times New Roman" panose="02020603050405020304" pitchFamily="18" charset="0"/>
                <a:sym typeface="Inter Bold Italics"/>
              </a:rPr>
              <a:t>Values &amp; Ethics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: Importance of honesty, trust, and respect in business practices (Ting-Toomey &amp; Chung, 2017).</a:t>
            </a:r>
          </a:p>
          <a:p>
            <a:pPr marL="806060" lvl="2" indent="-268687" defTabSz="609630">
              <a:lnSpc>
                <a:spcPts val="2818"/>
              </a:lnSpc>
              <a:buFont typeface="Arial"/>
              <a:buChar char="⚬"/>
            </a:pPr>
            <a:r>
              <a:rPr lang="en-US" sz="2000" b="1" i="1" dirty="0">
                <a:solidFill>
                  <a:srgbClr val="000000"/>
                </a:solidFill>
                <a:latin typeface="Times New Roman" panose="02020603050405020304" pitchFamily="18" charset="0"/>
                <a:ea typeface="Inter Bold Italics"/>
                <a:cs typeface="Times New Roman" panose="02020603050405020304" pitchFamily="18" charset="0"/>
                <a:sym typeface="Inter Bold Italics"/>
              </a:rPr>
              <a:t>Social Hierarchy: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 The influence of authority, respect for seniority, and status.</a:t>
            </a:r>
          </a:p>
          <a:p>
            <a:pPr marL="806060" lvl="2" indent="-268687" defTabSz="609630">
              <a:lnSpc>
                <a:spcPts val="2818"/>
              </a:lnSpc>
              <a:buFont typeface="Arial"/>
              <a:buChar char="⚬"/>
            </a:pPr>
            <a:r>
              <a:rPr lang="en-US" sz="2000" b="1" i="1" dirty="0">
                <a:solidFill>
                  <a:srgbClr val="000000"/>
                </a:solidFill>
                <a:latin typeface="Times New Roman" panose="02020603050405020304" pitchFamily="18" charset="0"/>
                <a:ea typeface="Inter Bold Italics"/>
                <a:cs typeface="Times New Roman" panose="02020603050405020304" pitchFamily="18" charset="0"/>
                <a:sym typeface="Inter Bold Italics"/>
              </a:rPr>
              <a:t>Negotiation &amp; Decision-Making: 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Approaches to conflict resolution, group vs. individual decision-making.</a:t>
            </a:r>
          </a:p>
          <a:p>
            <a:pPr defTabSz="609630">
              <a:lnSpc>
                <a:spcPts val="2818"/>
              </a:lnSpc>
            </a:pPr>
            <a:endParaRPr lang="en-US" sz="1866" dirty="0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558610" y="489647"/>
            <a:ext cx="7074782" cy="5421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4404"/>
              </a:lnSpc>
            </a:pP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Understanding Culture in Business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94503" y="640767"/>
            <a:ext cx="9576620" cy="1344660"/>
            <a:chOff x="0" y="0"/>
            <a:chExt cx="3194371" cy="58636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94371" cy="586361"/>
            </a:xfrm>
            <a:custGeom>
              <a:avLst/>
              <a:gdLst/>
              <a:ahLst/>
              <a:cxnLst/>
              <a:rect l="l" t="t" r="r" b="b"/>
              <a:pathLst>
                <a:path w="3194371" h="586361">
                  <a:moveTo>
                    <a:pt x="0" y="0"/>
                  </a:moveTo>
                  <a:lnTo>
                    <a:pt x="3194371" y="0"/>
                  </a:lnTo>
                  <a:lnTo>
                    <a:pt x="3194371" y="586361"/>
                  </a:lnTo>
                  <a:lnTo>
                    <a:pt x="0" y="586361"/>
                  </a:lnTo>
                  <a:close/>
                </a:path>
              </a:pathLst>
            </a:custGeom>
            <a:solidFill>
              <a:srgbClr val="005DA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194371" cy="62446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3429000"/>
            <a:ext cx="2540677" cy="2664637"/>
            <a:chOff x="0" y="0"/>
            <a:chExt cx="1003724" cy="87535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03724" cy="875351"/>
            </a:xfrm>
            <a:custGeom>
              <a:avLst/>
              <a:gdLst/>
              <a:ahLst/>
              <a:cxnLst/>
              <a:rect l="l" t="t" r="r" b="b"/>
              <a:pathLst>
                <a:path w="1003724" h="875351">
                  <a:moveTo>
                    <a:pt x="0" y="0"/>
                  </a:moveTo>
                  <a:lnTo>
                    <a:pt x="1003724" y="0"/>
                  </a:lnTo>
                  <a:lnTo>
                    <a:pt x="1003724" y="875351"/>
                  </a:lnTo>
                  <a:lnTo>
                    <a:pt x="0" y="875351"/>
                  </a:ln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100000"/>
                  </a:srgbClr>
                </a:gs>
                <a:gs pos="100000">
                  <a:srgbClr val="00AEA9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03724" cy="91345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3445844" y="3429000"/>
            <a:ext cx="2540677" cy="2664637"/>
            <a:chOff x="0" y="0"/>
            <a:chExt cx="1003724" cy="87535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03724" cy="875351"/>
            </a:xfrm>
            <a:custGeom>
              <a:avLst/>
              <a:gdLst/>
              <a:ahLst/>
              <a:cxnLst/>
              <a:rect l="l" t="t" r="r" b="b"/>
              <a:pathLst>
                <a:path w="1003724" h="875351">
                  <a:moveTo>
                    <a:pt x="0" y="0"/>
                  </a:moveTo>
                  <a:lnTo>
                    <a:pt x="1003724" y="0"/>
                  </a:lnTo>
                  <a:lnTo>
                    <a:pt x="1003724" y="875351"/>
                  </a:lnTo>
                  <a:lnTo>
                    <a:pt x="0" y="875351"/>
                  </a:ln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100000"/>
                  </a:srgbClr>
                </a:gs>
                <a:gs pos="100000">
                  <a:srgbClr val="00AEA9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003724" cy="91345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187922" y="3428999"/>
            <a:ext cx="2540677" cy="2664637"/>
            <a:chOff x="0" y="0"/>
            <a:chExt cx="1003724" cy="875351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003724" cy="875351"/>
            </a:xfrm>
            <a:custGeom>
              <a:avLst/>
              <a:gdLst/>
              <a:ahLst/>
              <a:cxnLst/>
              <a:rect l="l" t="t" r="r" b="b"/>
              <a:pathLst>
                <a:path w="1003724" h="875351">
                  <a:moveTo>
                    <a:pt x="0" y="0"/>
                  </a:moveTo>
                  <a:lnTo>
                    <a:pt x="1003724" y="0"/>
                  </a:lnTo>
                  <a:lnTo>
                    <a:pt x="1003724" y="875351"/>
                  </a:lnTo>
                  <a:lnTo>
                    <a:pt x="0" y="875351"/>
                  </a:ln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100000"/>
                  </a:srgbClr>
                </a:gs>
                <a:gs pos="100000">
                  <a:srgbClr val="00AEA9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003724" cy="91345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980308" y="3392979"/>
            <a:ext cx="2540677" cy="2664637"/>
            <a:chOff x="0" y="0"/>
            <a:chExt cx="1003724" cy="875351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003724" cy="875351"/>
            </a:xfrm>
            <a:custGeom>
              <a:avLst/>
              <a:gdLst/>
              <a:ahLst/>
              <a:cxnLst/>
              <a:rect l="l" t="t" r="r" b="b"/>
              <a:pathLst>
                <a:path w="1003724" h="875351">
                  <a:moveTo>
                    <a:pt x="0" y="0"/>
                  </a:moveTo>
                  <a:lnTo>
                    <a:pt x="1003724" y="0"/>
                  </a:lnTo>
                  <a:lnTo>
                    <a:pt x="1003724" y="875351"/>
                  </a:lnTo>
                  <a:lnTo>
                    <a:pt x="0" y="875351"/>
                  </a:ln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100000"/>
                  </a:srgbClr>
                </a:gs>
                <a:gs pos="100000">
                  <a:srgbClr val="00AEA9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1003724" cy="913451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2248205" y="828094"/>
            <a:ext cx="7938014" cy="10611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4297"/>
              </a:lnSpc>
            </a:pPr>
            <a:r>
              <a:rPr lang="en-US" sz="3200" b="1" dirty="0">
                <a:solidFill>
                  <a:srgbClr val="FFFFFF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Theoretical Framework – Hofstede’s Cultural Dimensions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85798" y="4198766"/>
            <a:ext cx="2523121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39902" lvl="1" indent="-119951" defTabSz="609630">
              <a:lnSpc>
                <a:spcPts val="1555"/>
              </a:lnSpc>
              <a:buFont typeface="Arial"/>
              <a:buChar char="•"/>
            </a:pPr>
            <a:r>
              <a:rPr lang="en-US" sz="16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China has a high power distance; hierarchy and authority are strongly respected (Hofstede, 2019).</a:t>
            </a:r>
          </a:p>
          <a:p>
            <a:pPr marL="119951" lvl="1" defTabSz="609630">
              <a:lnSpc>
                <a:spcPts val="1555"/>
              </a:lnSpc>
            </a:pPr>
            <a:endParaRPr lang="en-US" sz="1600" dirty="0">
              <a:solidFill>
                <a:srgbClr val="FFFFFF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  <a:p>
            <a:pPr marL="239902" lvl="1" indent="-119951" defTabSz="609630">
              <a:lnSpc>
                <a:spcPts val="1555"/>
              </a:lnSpc>
              <a:spcBef>
                <a:spcPct val="0"/>
              </a:spcBef>
              <a:buFont typeface="Arial"/>
              <a:buChar char="•"/>
            </a:pPr>
            <a:r>
              <a:rPr lang="en-US" sz="16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 The UK tends to have a lower power distance, encouraging more equal relations.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365898" y="4301736"/>
            <a:ext cx="2463649" cy="18330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39902" lvl="1" indent="-119951" defTabSz="609630">
              <a:lnSpc>
                <a:spcPts val="1555"/>
              </a:lnSpc>
              <a:buFont typeface="Arial"/>
              <a:buChar char="•"/>
            </a:pPr>
            <a:r>
              <a:rPr lang="en-US" sz="16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The UK is individualistic, focusing on personal achievements.</a:t>
            </a:r>
          </a:p>
          <a:p>
            <a:pPr marL="239902" lvl="1" indent="-119951" defTabSz="609630">
              <a:lnSpc>
                <a:spcPts val="1555"/>
              </a:lnSpc>
              <a:buFont typeface="Arial"/>
              <a:buChar char="•"/>
            </a:pPr>
            <a:endParaRPr lang="en-US" sz="1600" dirty="0">
              <a:solidFill>
                <a:srgbClr val="FFFFFF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  <a:p>
            <a:pPr marL="239902" lvl="1" indent="-119951" defTabSz="609630">
              <a:lnSpc>
                <a:spcPts val="1555"/>
              </a:lnSpc>
              <a:buFont typeface="Arial"/>
              <a:buChar char="•"/>
            </a:pPr>
            <a:r>
              <a:rPr lang="en-US" sz="16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China emphasizes collectivism, valuing group harmony and interdependence.</a:t>
            </a:r>
          </a:p>
          <a:p>
            <a:pPr algn="just" defTabSz="609630">
              <a:lnSpc>
                <a:spcPts val="1555"/>
              </a:lnSpc>
              <a:spcBef>
                <a:spcPct val="0"/>
              </a:spcBef>
            </a:pPr>
            <a:endParaRPr lang="en-US" sz="1111" dirty="0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170365" y="4246061"/>
            <a:ext cx="2593352" cy="16827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39902" lvl="1" indent="-119951" defTabSz="609630">
              <a:lnSpc>
                <a:spcPts val="1555"/>
              </a:lnSpc>
              <a:buFont typeface="Arial"/>
              <a:buChar char="•"/>
            </a:pPr>
            <a:r>
              <a:rPr lang="en-US" sz="16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China prefers structured, predictable negotiations.</a:t>
            </a:r>
          </a:p>
          <a:p>
            <a:pPr marL="239902" lvl="1" indent="-119951" defTabSz="609630">
              <a:lnSpc>
                <a:spcPts val="1555"/>
              </a:lnSpc>
              <a:buFont typeface="Arial"/>
              <a:buChar char="•"/>
            </a:pPr>
            <a:endParaRPr lang="en-US" sz="1600" dirty="0">
              <a:solidFill>
                <a:srgbClr val="FFFFFF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  <a:p>
            <a:pPr marL="239902" lvl="1" indent="-119951" defTabSz="609630">
              <a:lnSpc>
                <a:spcPts val="1555"/>
              </a:lnSpc>
              <a:buFont typeface="Arial"/>
              <a:buChar char="•"/>
            </a:pPr>
            <a:r>
              <a:rPr lang="en-US" sz="16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UK is more comfortable with flexibility and uncertainty (Hofstede, 2019).</a:t>
            </a:r>
          </a:p>
          <a:p>
            <a:pPr algn="just" defTabSz="609630">
              <a:lnSpc>
                <a:spcPts val="1555"/>
              </a:lnSpc>
              <a:spcBef>
                <a:spcPct val="0"/>
              </a:spcBef>
            </a:pPr>
            <a:endParaRPr lang="en-US" sz="1600" dirty="0">
              <a:solidFill>
                <a:srgbClr val="FFFFFF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930000" y="4301736"/>
            <a:ext cx="2593352" cy="12174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39902" lvl="1" indent="-119951" defTabSz="609630">
              <a:lnSpc>
                <a:spcPts val="1555"/>
              </a:lnSpc>
              <a:buFont typeface="Arial"/>
              <a:buChar char="•"/>
            </a:pPr>
            <a:r>
              <a:rPr lang="en-US" sz="16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China values long-term relationships and goals.</a:t>
            </a:r>
          </a:p>
          <a:p>
            <a:pPr marL="119951" lvl="1" defTabSz="609630">
              <a:lnSpc>
                <a:spcPts val="1555"/>
              </a:lnSpc>
            </a:pPr>
            <a:endParaRPr lang="en-US" sz="1600" dirty="0">
              <a:solidFill>
                <a:srgbClr val="FFFFFF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  <a:p>
            <a:pPr marL="239902" lvl="1" indent="-119951" defTabSz="609630">
              <a:lnSpc>
                <a:spcPts val="1555"/>
              </a:lnSpc>
              <a:buFont typeface="Arial"/>
              <a:buChar char="•"/>
            </a:pPr>
            <a:r>
              <a:rPr lang="en-US" sz="16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 The UK tends to focus on short-term outcomes.</a:t>
            </a:r>
          </a:p>
          <a:p>
            <a:pPr algn="just" defTabSz="609630">
              <a:lnSpc>
                <a:spcPts val="1555"/>
              </a:lnSpc>
              <a:spcBef>
                <a:spcPct val="0"/>
              </a:spcBef>
            </a:pPr>
            <a:endParaRPr lang="en-US" sz="1111" dirty="0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685800" y="3608580"/>
            <a:ext cx="2540676" cy="2693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2059"/>
              </a:lnSpc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Power Distance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409412" y="3617332"/>
            <a:ext cx="2576702" cy="5386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2059"/>
              </a:lnSpc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Individualism vs. Collectivism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223039" y="3587299"/>
            <a:ext cx="2540677" cy="2693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2059"/>
              </a:lnSpc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Uncertainty Avoidance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016776" y="3617332"/>
            <a:ext cx="2467739" cy="5389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2059"/>
              </a:lnSpc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Long-term vs. Short-term Orientation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25322" y="2414170"/>
            <a:ext cx="10384485" cy="643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 defTabSz="609630">
              <a:lnSpc>
                <a:spcPts val="2582"/>
              </a:lnSpc>
              <a:spcBef>
                <a:spcPct val="0"/>
              </a:spcBef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Hofstede’s Cultural Dimensions Theory explains how the values in the workplace are influenced by culture.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669698" y="2600167"/>
            <a:ext cx="3161073" cy="3533821"/>
            <a:chOff x="0" y="0"/>
            <a:chExt cx="1016209" cy="139607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16209" cy="1396077"/>
            </a:xfrm>
            <a:custGeom>
              <a:avLst/>
              <a:gdLst/>
              <a:ahLst/>
              <a:cxnLst/>
              <a:rect l="l" t="t" r="r" b="b"/>
              <a:pathLst>
                <a:path w="1016209" h="1396077">
                  <a:moveTo>
                    <a:pt x="0" y="0"/>
                  </a:moveTo>
                  <a:lnTo>
                    <a:pt x="1016209" y="0"/>
                  </a:lnTo>
                  <a:lnTo>
                    <a:pt x="1016209" y="1396077"/>
                  </a:lnTo>
                  <a:lnTo>
                    <a:pt x="0" y="1396077"/>
                  </a:ln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100000"/>
                  </a:srgbClr>
                </a:gs>
                <a:gs pos="100000">
                  <a:srgbClr val="00AEA9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016209" cy="143417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4330089" y="2561685"/>
            <a:ext cx="3285502" cy="3533821"/>
            <a:chOff x="0" y="0"/>
            <a:chExt cx="1016209" cy="139607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016209" cy="1396077"/>
            </a:xfrm>
            <a:custGeom>
              <a:avLst/>
              <a:gdLst/>
              <a:ahLst/>
              <a:cxnLst/>
              <a:rect l="l" t="t" r="r" b="b"/>
              <a:pathLst>
                <a:path w="1016209" h="1396077">
                  <a:moveTo>
                    <a:pt x="0" y="0"/>
                  </a:moveTo>
                  <a:lnTo>
                    <a:pt x="1016209" y="0"/>
                  </a:lnTo>
                  <a:lnTo>
                    <a:pt x="1016209" y="1396077"/>
                  </a:lnTo>
                  <a:lnTo>
                    <a:pt x="0" y="1396077"/>
                  </a:ln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100000"/>
                  </a:srgbClr>
                </a:gs>
                <a:gs pos="100000">
                  <a:srgbClr val="00AEA9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1016209" cy="143417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277504" y="2571490"/>
            <a:ext cx="3161073" cy="3533821"/>
            <a:chOff x="0" y="0"/>
            <a:chExt cx="1016209" cy="139607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16209" cy="1396077"/>
            </a:xfrm>
            <a:custGeom>
              <a:avLst/>
              <a:gdLst/>
              <a:ahLst/>
              <a:cxnLst/>
              <a:rect l="l" t="t" r="r" b="b"/>
              <a:pathLst>
                <a:path w="1016209" h="1396077">
                  <a:moveTo>
                    <a:pt x="0" y="0"/>
                  </a:moveTo>
                  <a:lnTo>
                    <a:pt x="1016209" y="0"/>
                  </a:lnTo>
                  <a:lnTo>
                    <a:pt x="1016209" y="1396077"/>
                  </a:lnTo>
                  <a:lnTo>
                    <a:pt x="0" y="1396077"/>
                  </a:ln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100000"/>
                  </a:srgbClr>
                </a:gs>
                <a:gs pos="100000">
                  <a:srgbClr val="00AEA9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1016209" cy="143417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7" name="Freeform 17"/>
          <p:cNvSpPr/>
          <p:nvPr/>
        </p:nvSpPr>
        <p:spPr>
          <a:xfrm>
            <a:off x="1829739" y="2236939"/>
            <a:ext cx="632594" cy="623105"/>
          </a:xfrm>
          <a:custGeom>
            <a:avLst/>
            <a:gdLst/>
            <a:ahLst/>
            <a:cxnLst/>
            <a:rect l="l" t="t" r="r" b="b"/>
            <a:pathLst>
              <a:path w="948891" h="934658">
                <a:moveTo>
                  <a:pt x="0" y="0"/>
                </a:moveTo>
                <a:lnTo>
                  <a:pt x="948892" y="0"/>
                </a:lnTo>
                <a:lnTo>
                  <a:pt x="948892" y="934658"/>
                </a:lnTo>
                <a:lnTo>
                  <a:pt x="0" y="9346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5552213" y="2275437"/>
            <a:ext cx="632594" cy="623105"/>
          </a:xfrm>
          <a:custGeom>
            <a:avLst/>
            <a:gdLst/>
            <a:ahLst/>
            <a:cxnLst/>
            <a:rect l="l" t="t" r="r" b="b"/>
            <a:pathLst>
              <a:path w="948891" h="934658">
                <a:moveTo>
                  <a:pt x="0" y="0"/>
                </a:moveTo>
                <a:lnTo>
                  <a:pt x="948892" y="0"/>
                </a:lnTo>
                <a:lnTo>
                  <a:pt x="948892" y="934658"/>
                </a:lnTo>
                <a:lnTo>
                  <a:pt x="0" y="9346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9455569" y="2259937"/>
            <a:ext cx="632594" cy="623105"/>
          </a:xfrm>
          <a:custGeom>
            <a:avLst/>
            <a:gdLst/>
            <a:ahLst/>
            <a:cxnLst/>
            <a:rect l="l" t="t" r="r" b="b"/>
            <a:pathLst>
              <a:path w="948891" h="934658">
                <a:moveTo>
                  <a:pt x="0" y="0"/>
                </a:moveTo>
                <a:lnTo>
                  <a:pt x="948891" y="0"/>
                </a:lnTo>
                <a:lnTo>
                  <a:pt x="948891" y="934658"/>
                </a:lnTo>
                <a:lnTo>
                  <a:pt x="0" y="9346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2022397" y="2418985"/>
            <a:ext cx="293913" cy="259011"/>
          </a:xfrm>
          <a:custGeom>
            <a:avLst/>
            <a:gdLst/>
            <a:ahLst/>
            <a:cxnLst/>
            <a:rect l="l" t="t" r="r" b="b"/>
            <a:pathLst>
              <a:path w="440870" h="388516">
                <a:moveTo>
                  <a:pt x="0" y="0"/>
                </a:moveTo>
                <a:lnTo>
                  <a:pt x="440870" y="0"/>
                </a:lnTo>
                <a:lnTo>
                  <a:pt x="440870" y="388516"/>
                </a:lnTo>
                <a:lnTo>
                  <a:pt x="0" y="38851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2316310" y="554335"/>
            <a:ext cx="7559381" cy="1205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4719"/>
              </a:lnSpc>
            </a:pP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Key Cultural Differences &amp; Challenges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08965" y="3661936"/>
            <a:ext cx="3221806" cy="16006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70824" lvl="1" indent="-135411" defTabSz="609630">
              <a:lnSpc>
                <a:spcPts val="1756"/>
              </a:lnSpc>
              <a:buFont typeface="Arial"/>
              <a:buChar char="•"/>
            </a:pPr>
            <a:r>
              <a:rPr lang="en-US" sz="16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UK: Direct, explicit, task-focused; values clarity and efficiency.</a:t>
            </a:r>
          </a:p>
          <a:p>
            <a:pPr marL="270824" lvl="1" indent="-135411" defTabSz="609630">
              <a:lnSpc>
                <a:spcPts val="1756"/>
              </a:lnSpc>
              <a:buFont typeface="Arial"/>
              <a:buChar char="•"/>
            </a:pPr>
            <a:endParaRPr lang="en-US" sz="1600" dirty="0">
              <a:solidFill>
                <a:srgbClr val="FFFFFF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  <a:p>
            <a:pPr marL="270824" lvl="1" indent="-135411" defTabSz="609630">
              <a:lnSpc>
                <a:spcPts val="1756"/>
              </a:lnSpc>
              <a:spcBef>
                <a:spcPct val="0"/>
              </a:spcBef>
              <a:buFont typeface="Arial"/>
              <a:buChar char="•"/>
            </a:pPr>
            <a:r>
              <a:rPr lang="en-US" sz="16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China: Indirect, implicit, relationship-focused; avoid confrontation to maintain harmony.</a:t>
            </a:r>
          </a:p>
          <a:p>
            <a:pPr algn="just" defTabSz="609630">
              <a:lnSpc>
                <a:spcPts val="1756"/>
              </a:lnSpc>
              <a:spcBef>
                <a:spcPct val="0"/>
              </a:spcBef>
            </a:pPr>
            <a:endParaRPr lang="en-US" sz="1254" dirty="0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4352189" y="3661936"/>
            <a:ext cx="3098410" cy="18314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70824" lvl="1" indent="-135411" defTabSz="609630">
              <a:lnSpc>
                <a:spcPts val="1756"/>
              </a:lnSpc>
              <a:buFont typeface="Arial"/>
              <a:buChar char="•"/>
            </a:pPr>
            <a:r>
              <a:rPr lang="en-US" sz="16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UK: Decentralized, fast-paced; individuals have more autonomy in decision-making.</a:t>
            </a:r>
          </a:p>
          <a:p>
            <a:pPr marL="270824" lvl="1" indent="-135411" defTabSz="609630">
              <a:lnSpc>
                <a:spcPts val="1756"/>
              </a:lnSpc>
              <a:buFont typeface="Arial"/>
              <a:buChar char="•"/>
            </a:pPr>
            <a:endParaRPr lang="en-US" sz="1600" dirty="0">
              <a:solidFill>
                <a:srgbClr val="FFFFFF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  <a:p>
            <a:pPr marL="270824" lvl="1" indent="-135411" defTabSz="609630">
              <a:lnSpc>
                <a:spcPts val="1756"/>
              </a:lnSpc>
              <a:spcBef>
                <a:spcPct val="0"/>
              </a:spcBef>
              <a:buFont typeface="Arial"/>
              <a:buChar char="•"/>
            </a:pPr>
            <a:r>
              <a:rPr lang="en-US" sz="16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China: Hierarchical, consensus-driven; senior leaders have the final say (Chen, 2020).</a:t>
            </a:r>
          </a:p>
          <a:p>
            <a:pPr algn="just" defTabSz="609630">
              <a:lnSpc>
                <a:spcPts val="1756"/>
              </a:lnSpc>
              <a:spcBef>
                <a:spcPct val="0"/>
              </a:spcBef>
            </a:pPr>
            <a:endParaRPr lang="en-US" sz="1254" dirty="0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277503" y="3661936"/>
            <a:ext cx="2900663" cy="18314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70824" lvl="1" indent="-135411" defTabSz="609630">
              <a:lnSpc>
                <a:spcPts val="1756"/>
              </a:lnSpc>
              <a:buFont typeface="Arial"/>
              <a:buChar char="•"/>
            </a:pPr>
            <a:r>
              <a:rPr lang="en-US" sz="16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Business in China is built on trust, personal connections, and long-term relationships.</a:t>
            </a:r>
          </a:p>
          <a:p>
            <a:pPr marL="270824" lvl="1" indent="-135411" defTabSz="609630">
              <a:lnSpc>
                <a:spcPts val="1756"/>
              </a:lnSpc>
              <a:buFont typeface="Arial"/>
              <a:buChar char="•"/>
            </a:pPr>
            <a:endParaRPr lang="en-US" sz="1600" dirty="0">
              <a:solidFill>
                <a:srgbClr val="FFFFFF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  <a:p>
            <a:pPr marL="270824" lvl="1" indent="-135411" defTabSz="609630">
              <a:lnSpc>
                <a:spcPts val="1756"/>
              </a:lnSpc>
              <a:spcBef>
                <a:spcPct val="0"/>
              </a:spcBef>
              <a:buFont typeface="Arial"/>
              <a:buChar char="•"/>
            </a:pPr>
            <a:r>
              <a:rPr lang="en-US" sz="16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Strong networks (Guanxi) are essential for successful negotiations.</a:t>
            </a:r>
          </a:p>
          <a:p>
            <a:pPr algn="just" defTabSz="609630">
              <a:lnSpc>
                <a:spcPts val="1756"/>
              </a:lnSpc>
              <a:spcBef>
                <a:spcPct val="0"/>
              </a:spcBef>
            </a:pPr>
            <a:endParaRPr lang="en-US" sz="1254" dirty="0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013832" y="2831271"/>
            <a:ext cx="2203343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2447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Communication Style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67292" y="2893244"/>
            <a:ext cx="2081415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47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Decision-Making Process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687126" y="2850239"/>
            <a:ext cx="2081415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2447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Relationship Building (Guanxi)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4437" y="2460682"/>
            <a:ext cx="293913" cy="259011"/>
          </a:xfrm>
          <a:custGeom>
            <a:avLst/>
            <a:gdLst/>
            <a:ahLst/>
            <a:cxnLst/>
            <a:rect l="l" t="t" r="r" b="b"/>
            <a:pathLst>
              <a:path w="440870" h="388516">
                <a:moveTo>
                  <a:pt x="0" y="0"/>
                </a:moveTo>
                <a:lnTo>
                  <a:pt x="440870" y="0"/>
                </a:lnTo>
                <a:lnTo>
                  <a:pt x="440870" y="388516"/>
                </a:lnTo>
                <a:lnTo>
                  <a:pt x="0" y="38851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Freeform 29"/>
          <p:cNvSpPr/>
          <p:nvPr/>
        </p:nvSpPr>
        <p:spPr>
          <a:xfrm>
            <a:off x="9624909" y="2470662"/>
            <a:ext cx="293913" cy="259011"/>
          </a:xfrm>
          <a:custGeom>
            <a:avLst/>
            <a:gdLst/>
            <a:ahLst/>
            <a:cxnLst/>
            <a:rect l="l" t="t" r="r" b="b"/>
            <a:pathLst>
              <a:path w="440870" h="388516">
                <a:moveTo>
                  <a:pt x="0" y="0"/>
                </a:moveTo>
                <a:lnTo>
                  <a:pt x="440869" y="0"/>
                </a:lnTo>
                <a:lnTo>
                  <a:pt x="440869" y="388516"/>
                </a:lnTo>
                <a:lnTo>
                  <a:pt x="0" y="38851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1698609" y="427572"/>
            <a:ext cx="8794781" cy="1128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4376"/>
              </a:lnSpc>
            </a:pP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Chinese Business Culture – Elements to Overcome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9600" y="1418100"/>
            <a:ext cx="11484077" cy="48214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2682"/>
              </a:lnSpc>
            </a:pPr>
            <a:endParaRPr sz="1200" dirty="0">
              <a:solidFill>
                <a:prstClr val="black"/>
              </a:solidFill>
              <a:latin typeface="Calibri"/>
            </a:endParaRPr>
          </a:p>
          <a:p>
            <a:pPr marL="386121" lvl="1" indent="-193060" algn="just" defTabSz="609630">
              <a:lnSpc>
                <a:spcPts val="2682"/>
              </a:lnSpc>
              <a:buFont typeface="Arial"/>
              <a:buChar char="•"/>
            </a:pP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Face (</a:t>
            </a:r>
            <a:r>
              <a:rPr lang="en-US" sz="2000" b="1" dirty="0" err="1">
                <a:solidFill>
                  <a:srgbClr val="000000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Mianzi</a:t>
            </a: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):</a:t>
            </a:r>
          </a:p>
          <a:p>
            <a:pPr marL="772242" lvl="2" indent="-257414" algn="just" defTabSz="609630">
              <a:lnSpc>
                <a:spcPts val="2682"/>
              </a:lnSpc>
              <a:buFont typeface="Arial"/>
              <a:buChar char="⚬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Reputation and social status are highly valued.</a:t>
            </a:r>
          </a:p>
          <a:p>
            <a:pPr marL="772242" lvl="2" indent="-257414" algn="just" defTabSz="609630">
              <a:lnSpc>
                <a:spcPts val="2682"/>
              </a:lnSpc>
              <a:buFont typeface="Arial"/>
              <a:buChar char="⚬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Avoiding embarrassment and maintaining dignity is crucial in negotiations.</a:t>
            </a:r>
          </a:p>
          <a:p>
            <a:pPr marL="386121" lvl="1" indent="-193060" algn="just" defTabSz="609630">
              <a:lnSpc>
                <a:spcPts val="2682"/>
              </a:lnSpc>
              <a:buFont typeface="Arial"/>
              <a:buChar char="•"/>
            </a:pP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High-Context Communication:</a:t>
            </a:r>
          </a:p>
          <a:p>
            <a:pPr marL="772242" lvl="2" indent="-257414" algn="just" defTabSz="609630">
              <a:lnSpc>
                <a:spcPts val="2682"/>
              </a:lnSpc>
              <a:buFont typeface="Arial"/>
              <a:buChar char="⚬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Messages are indirect, requiring careful interpretation of tone and gestures.</a:t>
            </a:r>
          </a:p>
          <a:p>
            <a:pPr marL="772242" lvl="2" indent="-257414" algn="just" defTabSz="609630">
              <a:lnSpc>
                <a:spcPts val="2682"/>
              </a:lnSpc>
              <a:buFont typeface="Arial"/>
              <a:buChar char="⚬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Silence and implied meanings play a significant role in discussions (Li &amp; Wang, 2021).</a:t>
            </a:r>
          </a:p>
          <a:p>
            <a:pPr marL="386121" lvl="1" indent="-193060" algn="just" defTabSz="609630">
              <a:lnSpc>
                <a:spcPts val="2682"/>
              </a:lnSpc>
              <a:buFont typeface="Arial"/>
              <a:buChar char="•"/>
            </a:pP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Patience in Negotiation:</a:t>
            </a:r>
          </a:p>
          <a:p>
            <a:pPr marL="772242" lvl="2" indent="-257414" algn="just" defTabSz="609630">
              <a:lnSpc>
                <a:spcPts val="2682"/>
              </a:lnSpc>
              <a:buFont typeface="Arial"/>
              <a:buChar char="⚬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Business deals take time; building trust is essential.</a:t>
            </a:r>
          </a:p>
          <a:p>
            <a:pPr marL="772242" lvl="2" indent="-257414" algn="just" defTabSz="609630">
              <a:lnSpc>
                <a:spcPts val="2682"/>
              </a:lnSpc>
              <a:buFont typeface="Arial"/>
              <a:buChar char="⚬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Rushing decisions can be seen as disrespectful or untrustworthy.</a:t>
            </a:r>
          </a:p>
          <a:p>
            <a:pPr marL="386121" lvl="1" indent="-193060" algn="just" defTabSz="609630">
              <a:lnSpc>
                <a:spcPts val="2682"/>
              </a:lnSpc>
              <a:buFont typeface="Arial"/>
              <a:buChar char="•"/>
            </a:pP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Gift-Giving &amp; Business Etiquette:</a:t>
            </a:r>
          </a:p>
          <a:p>
            <a:pPr marL="772242" lvl="2" indent="-257414" algn="just" defTabSz="609630">
              <a:lnSpc>
                <a:spcPts val="2682"/>
              </a:lnSpc>
              <a:buFont typeface="Arial"/>
              <a:buChar char="⚬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Exchanging gifts symbolizes respect and goodwill (Li &amp; Wang, 2021).</a:t>
            </a:r>
          </a:p>
          <a:p>
            <a:pPr marL="772242" lvl="2" indent="-257414" algn="just" defTabSz="609630">
              <a:lnSpc>
                <a:spcPts val="2682"/>
              </a:lnSpc>
              <a:buFont typeface="Arial"/>
              <a:buChar char="⚬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Follow cultural norms, such as presenting gifts with both hands.</a:t>
            </a:r>
          </a:p>
          <a:p>
            <a:pPr defTabSz="609630">
              <a:lnSpc>
                <a:spcPts val="2682"/>
              </a:lnSpc>
            </a:pPr>
            <a:endParaRPr lang="en-US" sz="1788" dirty="0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227590" y="563100"/>
            <a:ext cx="7736822" cy="1615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4199"/>
              </a:lnSpc>
            </a:pPr>
            <a:r>
              <a:rPr lang="en-US" sz="3600" b="1" dirty="0">
                <a:solidFill>
                  <a:srgbClr val="005DAD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Building Strong Foundations for Negotiation</a:t>
            </a:r>
          </a:p>
          <a:p>
            <a:pPr algn="ctr" defTabSz="609630">
              <a:lnSpc>
                <a:spcPts val="4199"/>
              </a:lnSpc>
            </a:pPr>
            <a:endParaRPr lang="en-US" sz="3558" b="1" dirty="0">
              <a:solidFill>
                <a:srgbClr val="005DAD"/>
              </a:solidFill>
              <a:latin typeface="Inter Bold"/>
              <a:ea typeface="Inter Bold"/>
              <a:cs typeface="Inter Bold"/>
              <a:sym typeface="Inter Bold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94752" y="2372315"/>
            <a:ext cx="5889737" cy="3538703"/>
            <a:chOff x="0" y="0"/>
            <a:chExt cx="1178936" cy="10799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78936" cy="1079967"/>
            </a:xfrm>
            <a:custGeom>
              <a:avLst/>
              <a:gdLst/>
              <a:ahLst/>
              <a:cxnLst/>
              <a:rect l="l" t="t" r="r" b="b"/>
              <a:pathLst>
                <a:path w="1178936" h="1079967">
                  <a:moveTo>
                    <a:pt x="0" y="0"/>
                  </a:moveTo>
                  <a:lnTo>
                    <a:pt x="1178936" y="0"/>
                  </a:lnTo>
                  <a:lnTo>
                    <a:pt x="1178936" y="1079967"/>
                  </a:lnTo>
                  <a:lnTo>
                    <a:pt x="0" y="1079967"/>
                  </a:ln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100000"/>
                  </a:srgbClr>
                </a:gs>
                <a:gs pos="100000">
                  <a:srgbClr val="00AEA9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178936" cy="111806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8" name="Freeform 8"/>
          <p:cNvSpPr/>
          <p:nvPr/>
        </p:nvSpPr>
        <p:spPr>
          <a:xfrm>
            <a:off x="9304020" y="2493286"/>
            <a:ext cx="318210" cy="280423"/>
          </a:xfrm>
          <a:custGeom>
            <a:avLst/>
            <a:gdLst/>
            <a:ahLst/>
            <a:cxnLst/>
            <a:rect l="l" t="t" r="r" b="b"/>
            <a:pathLst>
              <a:path w="477315" h="420634">
                <a:moveTo>
                  <a:pt x="0" y="0"/>
                </a:moveTo>
                <a:lnTo>
                  <a:pt x="477315" y="0"/>
                </a:lnTo>
                <a:lnTo>
                  <a:pt x="477315" y="420634"/>
                </a:lnTo>
                <a:lnTo>
                  <a:pt x="0" y="42063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42786" y="3388791"/>
            <a:ext cx="5935874" cy="24237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40426" lvl="2" indent="-213475" defTabSz="609630">
              <a:lnSpc>
                <a:spcPts val="2076"/>
              </a:lnSpc>
              <a:buFont typeface="Arial"/>
              <a:buChar char="⚬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Engage in informal meetings to foster personal connections before formal business discussions.</a:t>
            </a:r>
          </a:p>
          <a:p>
            <a:pPr marL="640426" lvl="2" indent="-213475" defTabSz="609630">
              <a:lnSpc>
                <a:spcPts val="2076"/>
              </a:lnSpc>
              <a:buFont typeface="Arial"/>
              <a:buChar char="⚬"/>
            </a:pPr>
            <a:endParaRPr lang="en-US" sz="2000" dirty="0">
              <a:solidFill>
                <a:srgbClr val="FFFFFF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  <a:p>
            <a:pPr marL="640426" lvl="2" indent="-213475" defTabSz="609630">
              <a:lnSpc>
                <a:spcPts val="2076"/>
              </a:lnSpc>
              <a:buFont typeface="Arial"/>
              <a:buChar char="⚬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Demonstrate a long-term commitment to collaboration, not just short-term goals.</a:t>
            </a:r>
          </a:p>
          <a:p>
            <a:pPr marL="426951" lvl="2" defTabSz="609630">
              <a:lnSpc>
                <a:spcPts val="2076"/>
              </a:lnSpc>
            </a:pPr>
            <a:endParaRPr lang="en-US" sz="2000" dirty="0">
              <a:solidFill>
                <a:srgbClr val="FFFFFF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  <a:p>
            <a:pPr marL="640426" lvl="2" indent="-213475" defTabSz="609630">
              <a:lnSpc>
                <a:spcPts val="2076"/>
              </a:lnSpc>
              <a:spcBef>
                <a:spcPct val="0"/>
              </a:spcBef>
              <a:buFont typeface="Arial"/>
              <a:buChar char="⚬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Understand that trust is central to successful business partnerships in China (Mintu-Wimsatt &amp; Gable, 2018).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54746" y="2686865"/>
            <a:ext cx="4482789" cy="6333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2434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FFFFFF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Build Trust &amp; Relationship (Guanxi)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6436455" y="2372315"/>
            <a:ext cx="5502520" cy="3530475"/>
            <a:chOff x="0" y="0"/>
            <a:chExt cx="1178936" cy="1077456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178936" cy="1077456"/>
            </a:xfrm>
            <a:custGeom>
              <a:avLst/>
              <a:gdLst/>
              <a:ahLst/>
              <a:cxnLst/>
              <a:rect l="l" t="t" r="r" b="b"/>
              <a:pathLst>
                <a:path w="1178936" h="1077456">
                  <a:moveTo>
                    <a:pt x="0" y="0"/>
                  </a:moveTo>
                  <a:lnTo>
                    <a:pt x="1178936" y="0"/>
                  </a:lnTo>
                  <a:lnTo>
                    <a:pt x="1178936" y="1077456"/>
                  </a:lnTo>
                  <a:lnTo>
                    <a:pt x="0" y="1077456"/>
                  </a:ln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100000"/>
                  </a:srgbClr>
                </a:gs>
                <a:gs pos="100000">
                  <a:srgbClr val="00AEA9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1178936" cy="111555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6095999" y="3451202"/>
            <a:ext cx="5801247" cy="21373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40426" lvl="2" indent="-213475" defTabSz="609630">
              <a:lnSpc>
                <a:spcPts val="2076"/>
              </a:lnSpc>
              <a:buFont typeface="Arial"/>
              <a:buChar char="⚬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Use indirect communication when discussing sensitive topics to avoid confrontation (Mintu-Wimsatt &amp; Gable, 2018).</a:t>
            </a:r>
          </a:p>
          <a:p>
            <a:pPr marL="426951" lvl="2" defTabSz="609630">
              <a:lnSpc>
                <a:spcPts val="2076"/>
              </a:lnSpc>
            </a:pPr>
            <a:endParaRPr lang="en-US" sz="2000" dirty="0">
              <a:solidFill>
                <a:srgbClr val="FFFFFF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  <a:p>
            <a:pPr marL="640426" lvl="2" indent="-213475" defTabSz="609630">
              <a:lnSpc>
                <a:spcPts val="2076"/>
              </a:lnSpc>
              <a:buFont typeface="Arial"/>
              <a:buChar char="⚬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Pay attention to non-verbal cues, such as body language and tone, which are crucial in Chinese business culture.</a:t>
            </a:r>
          </a:p>
          <a:p>
            <a:pPr defTabSz="609630">
              <a:lnSpc>
                <a:spcPts val="2076"/>
              </a:lnSpc>
              <a:spcBef>
                <a:spcPct val="0"/>
              </a:spcBef>
            </a:pPr>
            <a:endParaRPr lang="en-US" sz="1483" dirty="0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7142557" y="2658743"/>
            <a:ext cx="3917128" cy="6676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2621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FFFFFF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Adapt Communication Style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227590" y="563100"/>
            <a:ext cx="7736822" cy="538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4199"/>
              </a:lnSpc>
            </a:pP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Key Strategies for a Successful Deal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658761" y="1730477"/>
            <a:ext cx="5229573" cy="4441725"/>
            <a:chOff x="0" y="0"/>
            <a:chExt cx="1178936" cy="10799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78936" cy="1079967"/>
            </a:xfrm>
            <a:custGeom>
              <a:avLst/>
              <a:gdLst/>
              <a:ahLst/>
              <a:cxnLst/>
              <a:rect l="l" t="t" r="r" b="b"/>
              <a:pathLst>
                <a:path w="1178936" h="1079967">
                  <a:moveTo>
                    <a:pt x="0" y="0"/>
                  </a:moveTo>
                  <a:lnTo>
                    <a:pt x="1178936" y="0"/>
                  </a:lnTo>
                  <a:lnTo>
                    <a:pt x="1178936" y="1079967"/>
                  </a:lnTo>
                  <a:lnTo>
                    <a:pt x="0" y="1079967"/>
                  </a:ln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100000"/>
                  </a:srgbClr>
                </a:gs>
                <a:gs pos="100000">
                  <a:srgbClr val="00AEA9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178936" cy="111806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8" name="Freeform 8"/>
          <p:cNvSpPr/>
          <p:nvPr/>
        </p:nvSpPr>
        <p:spPr>
          <a:xfrm>
            <a:off x="9304020" y="2493286"/>
            <a:ext cx="318210" cy="280423"/>
          </a:xfrm>
          <a:custGeom>
            <a:avLst/>
            <a:gdLst/>
            <a:ahLst/>
            <a:cxnLst/>
            <a:rect l="l" t="t" r="r" b="b"/>
            <a:pathLst>
              <a:path w="477315" h="420634">
                <a:moveTo>
                  <a:pt x="0" y="0"/>
                </a:moveTo>
                <a:lnTo>
                  <a:pt x="477315" y="0"/>
                </a:lnTo>
                <a:lnTo>
                  <a:pt x="477315" y="420634"/>
                </a:lnTo>
                <a:lnTo>
                  <a:pt x="0" y="42063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47802" y="3166183"/>
            <a:ext cx="5540531" cy="26759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40426" lvl="2" indent="-213475" defTabSz="609630">
              <a:lnSpc>
                <a:spcPts val="2076"/>
              </a:lnSpc>
              <a:buFont typeface="Arial"/>
              <a:buChar char="⚬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Acknowledge the authority of senior executives and decision-makers in Chinese firms.</a:t>
            </a:r>
          </a:p>
          <a:p>
            <a:pPr marL="640426" lvl="2" indent="-213475" defTabSz="609630">
              <a:lnSpc>
                <a:spcPts val="2076"/>
              </a:lnSpc>
              <a:buFont typeface="Arial"/>
              <a:buChar char="⚬"/>
            </a:pPr>
            <a:endParaRPr lang="en-US" sz="2000" dirty="0">
              <a:solidFill>
                <a:srgbClr val="FFFFFF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  <a:p>
            <a:pPr marL="640426" lvl="2" indent="-213475" defTabSz="609630">
              <a:lnSpc>
                <a:spcPts val="2076"/>
              </a:lnSpc>
              <a:buFont typeface="Arial"/>
              <a:buChar char="⚬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Avoid public disagreements; maintain a respectful tone in discussions (Ang et al., 2018).</a:t>
            </a:r>
          </a:p>
          <a:p>
            <a:pPr marL="426951" lvl="2" defTabSz="609630">
              <a:lnSpc>
                <a:spcPts val="2076"/>
              </a:lnSpc>
            </a:pPr>
            <a:endParaRPr lang="en-US" sz="2000" dirty="0">
              <a:solidFill>
                <a:srgbClr val="FFFFFF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  <a:p>
            <a:pPr marL="640426" lvl="2" indent="-213475" defTabSz="609630">
              <a:lnSpc>
                <a:spcPts val="2076"/>
              </a:lnSpc>
              <a:buFont typeface="Arial"/>
              <a:buChar char="⚬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Be patient and allow the decision-making process to unfold hierarchically.</a:t>
            </a:r>
          </a:p>
          <a:p>
            <a:pPr defTabSz="609630">
              <a:lnSpc>
                <a:spcPts val="2076"/>
              </a:lnSpc>
              <a:spcBef>
                <a:spcPct val="0"/>
              </a:spcBef>
            </a:pPr>
            <a:endParaRPr lang="en-US" sz="1483" dirty="0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776748" y="2185509"/>
            <a:ext cx="4916129" cy="6227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2434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FFFFFF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Respect Hierarchy &amp; Decision-Making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6594104" y="1730477"/>
            <a:ext cx="5076785" cy="4441724"/>
            <a:chOff x="0" y="0"/>
            <a:chExt cx="1178936" cy="1077456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178936" cy="1077456"/>
            </a:xfrm>
            <a:custGeom>
              <a:avLst/>
              <a:gdLst/>
              <a:ahLst/>
              <a:cxnLst/>
              <a:rect l="l" t="t" r="r" b="b"/>
              <a:pathLst>
                <a:path w="1178936" h="1077456">
                  <a:moveTo>
                    <a:pt x="0" y="0"/>
                  </a:moveTo>
                  <a:lnTo>
                    <a:pt x="1178936" y="0"/>
                  </a:lnTo>
                  <a:lnTo>
                    <a:pt x="1178936" y="1077456"/>
                  </a:lnTo>
                  <a:lnTo>
                    <a:pt x="0" y="1077456"/>
                  </a:ln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100000"/>
                  </a:srgbClr>
                </a:gs>
                <a:gs pos="100000">
                  <a:srgbClr val="00AEA9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1178936" cy="111555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6362910" y="3166183"/>
            <a:ext cx="5229573" cy="24066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40426" lvl="2" indent="-213475" defTabSz="609630">
              <a:lnSpc>
                <a:spcPts val="2076"/>
              </a:lnSpc>
              <a:buFont typeface="Arial"/>
              <a:buChar char="⚬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Focus on mutual benefits rather than viewing negotiations as a win-lose scenario.</a:t>
            </a:r>
          </a:p>
          <a:p>
            <a:pPr marL="426951" lvl="2" defTabSz="609630">
              <a:lnSpc>
                <a:spcPts val="2076"/>
              </a:lnSpc>
            </a:pPr>
            <a:endParaRPr lang="en-US" sz="2000" dirty="0">
              <a:solidFill>
                <a:srgbClr val="FFFFFF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  <a:p>
            <a:pPr marL="640426" lvl="2" indent="-213475" defTabSz="609630">
              <a:lnSpc>
                <a:spcPts val="2076"/>
              </a:lnSpc>
              <a:buFont typeface="Arial"/>
              <a:buChar char="⚬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Emphasize shared goals, such as growth and stability for both parties.</a:t>
            </a:r>
          </a:p>
          <a:p>
            <a:pPr marL="640426" lvl="2" indent="-213475" defTabSz="609630">
              <a:lnSpc>
                <a:spcPts val="2076"/>
              </a:lnSpc>
              <a:buFont typeface="Arial"/>
              <a:buChar char="⚬"/>
            </a:pPr>
            <a:endParaRPr lang="en-US" sz="2000" dirty="0">
              <a:solidFill>
                <a:srgbClr val="FFFFFF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  <a:p>
            <a:pPr marL="640426" lvl="2" indent="-213475" defTabSz="609630">
              <a:lnSpc>
                <a:spcPts val="2076"/>
              </a:lnSpc>
              <a:buFont typeface="Arial"/>
              <a:buChar char="⚬"/>
            </a:pPr>
            <a:r>
              <a:rPr lang="en-US" sz="2000" dirty="0">
                <a:solidFill>
                  <a:srgbClr val="FFFFFF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Show an understanding of China’s economic interests and business landscape.</a:t>
            </a:r>
          </a:p>
          <a:p>
            <a:pPr defTabSz="609630">
              <a:lnSpc>
                <a:spcPts val="2076"/>
              </a:lnSpc>
              <a:spcBef>
                <a:spcPct val="0"/>
              </a:spcBef>
            </a:pPr>
            <a:endParaRPr lang="en-US" sz="1483" dirty="0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7354529" y="2150635"/>
            <a:ext cx="3577995" cy="3341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2621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FFFFFF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Offer Mutual Benefits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8780523" y="2266871"/>
            <a:ext cx="2924123" cy="3250296"/>
          </a:xfrm>
          <a:prstGeom prst="rect">
            <a:avLst/>
          </a:prstGeom>
        </p:spPr>
        <p:txBody>
          <a:bodyPr lIns="33867" tIns="33867" rIns="33867" bIns="33867" rtlCol="0" anchor="ctr"/>
          <a:lstStyle/>
          <a:p>
            <a:pPr algn="ctr" defTabSz="609630">
              <a:lnSpc>
                <a:spcPts val="1773"/>
              </a:lnSpc>
              <a:spcBef>
                <a:spcPct val="0"/>
              </a:spcBef>
            </a:pPr>
            <a:endParaRPr sz="1200">
              <a:solidFill>
                <a:prstClr val="black"/>
              </a:solidFill>
              <a:latin typeface="Calibri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8495070" y="1831772"/>
            <a:ext cx="3696929" cy="4643259"/>
            <a:chOff x="0" y="0"/>
            <a:chExt cx="812800" cy="6096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609600"/>
            </a:xfrm>
            <a:custGeom>
              <a:avLst/>
              <a:gdLst/>
              <a:ahLst/>
              <a:cxnLst/>
              <a:rect l="l" t="t" r="r" b="b"/>
              <a:pathLst>
                <a:path w="812800" h="609600">
                  <a:moveTo>
                    <a:pt x="609600" y="0"/>
                  </a:moveTo>
                  <a:lnTo>
                    <a:pt x="0" y="0"/>
                  </a:lnTo>
                  <a:lnTo>
                    <a:pt x="203200" y="609600"/>
                  </a:lnTo>
                  <a:lnTo>
                    <a:pt x="812800" y="609600"/>
                  </a:lnTo>
                  <a:lnTo>
                    <a:pt x="609600" y="0"/>
                  </a:lnTo>
                  <a:close/>
                </a:path>
              </a:pathLst>
            </a:custGeom>
            <a:blipFill>
              <a:blip r:embed="rId2"/>
              <a:stretch>
                <a:fillRect l="-19767" r="-19767"/>
              </a:stretch>
            </a:blipFill>
            <a:ln w="1714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578372" y="669653"/>
            <a:ext cx="7035258" cy="1077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4199"/>
              </a:lnSpc>
            </a:pP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The Role of Cultural Awareness &amp; Adaptability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11221" y="1831772"/>
            <a:ext cx="8029157" cy="46432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 defTabSz="609630">
              <a:lnSpc>
                <a:spcPts val="2599"/>
              </a:lnSpc>
            </a:pPr>
            <a:endParaRPr sz="1200" dirty="0">
              <a:solidFill>
                <a:prstClr val="black"/>
              </a:solidFill>
              <a:latin typeface="Calibri"/>
            </a:endParaRPr>
          </a:p>
          <a:p>
            <a:pPr marL="374245" lvl="1" indent="-187122" algn="just" defTabSz="609630">
              <a:lnSpc>
                <a:spcPts val="2599"/>
              </a:lnSpc>
              <a:buFont typeface="Arial"/>
              <a:buChar char="•"/>
            </a:pP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Importance of Cultural Intelligence (CQ):</a:t>
            </a:r>
          </a:p>
          <a:p>
            <a:pPr marL="748489" lvl="2" indent="-249496" algn="just" defTabSz="609630">
              <a:lnSpc>
                <a:spcPts val="2599"/>
              </a:lnSpc>
              <a:buFont typeface="Arial"/>
              <a:buChar char="⚬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Recognizing and understanding cultural differences are vital in cross-cultural negotiations.</a:t>
            </a:r>
          </a:p>
          <a:p>
            <a:pPr marL="748489" lvl="2" indent="-249496" algn="just" defTabSz="609630">
              <a:lnSpc>
                <a:spcPts val="2599"/>
              </a:lnSpc>
              <a:buFont typeface="Arial"/>
              <a:buChar char="⚬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Cultural Intelligence (CQ) enables individuals to adjust their behavior and communication styles effectively (Liu, 2020).</a:t>
            </a:r>
          </a:p>
          <a:p>
            <a:pPr marL="374245" lvl="1" indent="-187122" algn="just" defTabSz="609630">
              <a:lnSpc>
                <a:spcPts val="2599"/>
              </a:lnSpc>
              <a:buFont typeface="Arial"/>
              <a:buChar char="•"/>
            </a:pP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Adaptability in Negotiations:</a:t>
            </a:r>
          </a:p>
          <a:p>
            <a:pPr marL="748489" lvl="2" indent="-249496" algn="just" defTabSz="609630">
              <a:lnSpc>
                <a:spcPts val="2599"/>
              </a:lnSpc>
              <a:buFont typeface="Arial"/>
              <a:buChar char="⚬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Flexibility is essential in adapting business strategies to align with cultural expectations.</a:t>
            </a:r>
          </a:p>
          <a:p>
            <a:pPr marL="748489" lvl="2" indent="-249496" defTabSz="609630">
              <a:lnSpc>
                <a:spcPts val="2599"/>
              </a:lnSpc>
              <a:buFont typeface="Arial"/>
              <a:buChar char="⚬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Be open to learning from Chinese counterparts and adapt to their negotiation style, which may involve patience and indirect communication.</a:t>
            </a:r>
          </a:p>
          <a:p>
            <a:pPr marL="748489" lvl="2" indent="-249496" algn="just" defTabSz="609630">
              <a:lnSpc>
                <a:spcPts val="2599"/>
              </a:lnSpc>
              <a:buFont typeface="Arial"/>
              <a:buChar char="⚬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Being culturally aware builds trust and improves negotiation outcomes.</a:t>
            </a:r>
          </a:p>
          <a:p>
            <a:pPr algn="just" defTabSz="609630">
              <a:lnSpc>
                <a:spcPts val="2599"/>
              </a:lnSpc>
            </a:pPr>
            <a:endParaRPr lang="en-US" sz="1733" dirty="0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678991" y="107000"/>
            <a:ext cx="10872357" cy="1163794"/>
            <a:chOff x="0" y="0"/>
            <a:chExt cx="1865051" cy="64391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65051" cy="643917"/>
            </a:xfrm>
            <a:custGeom>
              <a:avLst/>
              <a:gdLst/>
              <a:ahLst/>
              <a:cxnLst/>
              <a:rect l="l" t="t" r="r" b="b"/>
              <a:pathLst>
                <a:path w="1865051" h="643917">
                  <a:moveTo>
                    <a:pt x="0" y="0"/>
                  </a:moveTo>
                  <a:lnTo>
                    <a:pt x="1865051" y="0"/>
                  </a:lnTo>
                  <a:lnTo>
                    <a:pt x="1865051" y="643917"/>
                  </a:lnTo>
                  <a:lnTo>
                    <a:pt x="0" y="643917"/>
                  </a:lnTo>
                  <a:close/>
                </a:path>
              </a:pathLst>
            </a:custGeom>
            <a:gradFill rotWithShape="1">
              <a:gsLst>
                <a:gs pos="0">
                  <a:srgbClr val="004AAD">
                    <a:alpha val="100000"/>
                  </a:srgbClr>
                </a:gs>
                <a:gs pos="100000">
                  <a:srgbClr val="00AEA9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865051" cy="68201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7" name="Freeform 7"/>
          <p:cNvSpPr/>
          <p:nvPr/>
        </p:nvSpPr>
        <p:spPr>
          <a:xfrm>
            <a:off x="415524" y="1765196"/>
            <a:ext cx="768880" cy="757347"/>
          </a:xfrm>
          <a:custGeom>
            <a:avLst/>
            <a:gdLst/>
            <a:ahLst/>
            <a:cxnLst/>
            <a:rect l="l" t="t" r="r" b="b"/>
            <a:pathLst>
              <a:path w="1153320" h="1136020">
                <a:moveTo>
                  <a:pt x="0" y="0"/>
                </a:moveTo>
                <a:lnTo>
                  <a:pt x="1153320" y="0"/>
                </a:lnTo>
                <a:lnTo>
                  <a:pt x="1153320" y="1136020"/>
                </a:lnTo>
                <a:lnTo>
                  <a:pt x="0" y="113602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/>
          <p:cNvSpPr/>
          <p:nvPr/>
        </p:nvSpPr>
        <p:spPr>
          <a:xfrm>
            <a:off x="665843" y="2002630"/>
            <a:ext cx="357233" cy="314812"/>
          </a:xfrm>
          <a:custGeom>
            <a:avLst/>
            <a:gdLst/>
            <a:ahLst/>
            <a:cxnLst/>
            <a:rect l="l" t="t" r="r" b="b"/>
            <a:pathLst>
              <a:path w="535850" h="472218">
                <a:moveTo>
                  <a:pt x="0" y="0"/>
                </a:moveTo>
                <a:lnTo>
                  <a:pt x="535850" y="0"/>
                </a:lnTo>
                <a:lnTo>
                  <a:pt x="535850" y="472218"/>
                </a:lnTo>
                <a:lnTo>
                  <a:pt x="0" y="47221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473168" y="3172339"/>
            <a:ext cx="768880" cy="757347"/>
          </a:xfrm>
          <a:custGeom>
            <a:avLst/>
            <a:gdLst/>
            <a:ahLst/>
            <a:cxnLst/>
            <a:rect l="l" t="t" r="r" b="b"/>
            <a:pathLst>
              <a:path w="1153320" h="1136020">
                <a:moveTo>
                  <a:pt x="0" y="0"/>
                </a:moveTo>
                <a:lnTo>
                  <a:pt x="1153319" y="0"/>
                </a:lnTo>
                <a:lnTo>
                  <a:pt x="1153319" y="1136020"/>
                </a:lnTo>
                <a:lnTo>
                  <a:pt x="0" y="113602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0" name="Freeform 10"/>
          <p:cNvSpPr/>
          <p:nvPr/>
        </p:nvSpPr>
        <p:spPr>
          <a:xfrm>
            <a:off x="678992" y="3381691"/>
            <a:ext cx="357233" cy="314812"/>
          </a:xfrm>
          <a:custGeom>
            <a:avLst/>
            <a:gdLst/>
            <a:ahLst/>
            <a:cxnLst/>
            <a:rect l="l" t="t" r="r" b="b"/>
            <a:pathLst>
              <a:path w="535850" h="472218">
                <a:moveTo>
                  <a:pt x="0" y="0"/>
                </a:moveTo>
                <a:lnTo>
                  <a:pt x="535850" y="0"/>
                </a:lnTo>
                <a:lnTo>
                  <a:pt x="535850" y="472218"/>
                </a:lnTo>
                <a:lnTo>
                  <a:pt x="0" y="47221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473168" y="4579482"/>
            <a:ext cx="768880" cy="757347"/>
          </a:xfrm>
          <a:custGeom>
            <a:avLst/>
            <a:gdLst/>
            <a:ahLst/>
            <a:cxnLst/>
            <a:rect l="l" t="t" r="r" b="b"/>
            <a:pathLst>
              <a:path w="1153320" h="1136020">
                <a:moveTo>
                  <a:pt x="0" y="0"/>
                </a:moveTo>
                <a:lnTo>
                  <a:pt x="1153319" y="0"/>
                </a:lnTo>
                <a:lnTo>
                  <a:pt x="1153319" y="1136020"/>
                </a:lnTo>
                <a:lnTo>
                  <a:pt x="0" y="113602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678992" y="4788834"/>
            <a:ext cx="357233" cy="314812"/>
          </a:xfrm>
          <a:custGeom>
            <a:avLst/>
            <a:gdLst/>
            <a:ahLst/>
            <a:cxnLst/>
            <a:rect l="l" t="t" r="r" b="b"/>
            <a:pathLst>
              <a:path w="535850" h="472218">
                <a:moveTo>
                  <a:pt x="0" y="0"/>
                </a:moveTo>
                <a:lnTo>
                  <a:pt x="535850" y="0"/>
                </a:lnTo>
                <a:lnTo>
                  <a:pt x="535850" y="472218"/>
                </a:lnTo>
                <a:lnTo>
                  <a:pt x="0" y="47221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966054" y="296655"/>
            <a:ext cx="9524965" cy="5409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4533"/>
              </a:lnSpc>
            </a:pPr>
            <a:r>
              <a:rPr lang="en-US" sz="3600" b="1" dirty="0">
                <a:solidFill>
                  <a:srgbClr val="FFFFFF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Potential Risks &amp; Solution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73395" y="2283934"/>
            <a:ext cx="10277953" cy="5642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 defTabSz="609630">
              <a:lnSpc>
                <a:spcPts val="2172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Solution: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 Use local interpreters or cultural consultants to ensure an accurate understanding of subtleties in language and behavior (Liu, 2020).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42048" y="3636218"/>
            <a:ext cx="10309300" cy="5642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 defTabSz="609630">
              <a:lnSpc>
                <a:spcPts val="2172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nter Bold"/>
              </a:rPr>
              <a:t>Solution:</a:t>
            </a: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nter"/>
              </a:rPr>
              <a:t> 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nter"/>
              </a:rPr>
              <a:t>Invest time in networking and relationship-building, as Guanxi plays a pivotal role in successful business ventures in China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(Chen and Chen, 2004)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nter"/>
              </a:rPr>
              <a:t>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89430" y="5130692"/>
            <a:ext cx="10261917" cy="5642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 defTabSz="609630">
              <a:lnSpc>
                <a:spcPts val="2172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nter Bold"/>
              </a:rPr>
              <a:t>Solution: 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nter"/>
              </a:rPr>
              <a:t>Adjust expectations, recognizing that the Chinese approach to negotiations often involves careful deliberation and patience for long-term success.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42048" y="1666511"/>
            <a:ext cx="9062158" cy="3077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2439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Risk: Misinterpretation of Indirect Communication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273395" y="3095291"/>
            <a:ext cx="5249201" cy="3077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2439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nter Bold"/>
              </a:rPr>
              <a:t>Risk: Overlooking Importance of Guanxi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42048" y="4634945"/>
            <a:ext cx="5856757" cy="3077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2439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Inter Bold"/>
              </a:rPr>
              <a:t>Risk: Impatience with Lengthy Negotiations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40736" y="184964"/>
            <a:ext cx="2854615" cy="5835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4750"/>
              </a:lnSpc>
            </a:pP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Conclusion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40734" y="1500978"/>
            <a:ext cx="11454621" cy="45885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33952" lvl="1" indent="-216976" defTabSz="609630">
              <a:lnSpc>
                <a:spcPts val="3035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Cross-cultural negotiations are crucial for successful international business partnerships.</a:t>
            </a:r>
          </a:p>
          <a:p>
            <a:pPr marL="433952" lvl="1" indent="-216976" defTabSz="609630">
              <a:lnSpc>
                <a:spcPts val="3035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Understanding cultural differences between the UK and China is key to avoiding misunderstandings.</a:t>
            </a:r>
          </a:p>
          <a:p>
            <a:pPr marL="433952" lvl="1" indent="-216976" defTabSz="609630">
              <a:lnSpc>
                <a:spcPts val="3035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The UK firm must prioritize relationship-building (Guanxi) to establish trust.</a:t>
            </a:r>
          </a:p>
          <a:p>
            <a:pPr marL="433952" lvl="1" indent="-216976" defTabSz="609630">
              <a:lnSpc>
                <a:spcPts val="3035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Respecting China’s hierarchical structure and decision-making processes is essential.</a:t>
            </a:r>
          </a:p>
          <a:p>
            <a:pPr marL="433952" lvl="1" indent="-216976" defTabSz="609630">
              <a:lnSpc>
                <a:spcPts val="3035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Cultural sensitivity, including communication styles and negotiation expectations, will foster mutual respect.</a:t>
            </a:r>
          </a:p>
          <a:p>
            <a:pPr marL="433952" lvl="1" indent="-216976" defTabSz="609630">
              <a:lnSpc>
                <a:spcPts val="3035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A successful negotiation will not only lead to an agreement but also create a sustainable and profitable long-term partnership.</a:t>
            </a:r>
          </a:p>
          <a:p>
            <a:pPr marL="433952" lvl="1" indent="-216976" defTabSz="609630">
              <a:lnSpc>
                <a:spcPts val="3035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Adaptability and patience are vital for navigating the complexities of cross-cultural business interactions.</a:t>
            </a:r>
          </a:p>
          <a:p>
            <a:pPr algn="just" defTabSz="609630">
              <a:lnSpc>
                <a:spcPts val="3035"/>
              </a:lnSpc>
            </a:pPr>
            <a:endParaRPr lang="en-US" sz="2009" dirty="0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4306529" y="135453"/>
            <a:ext cx="3264310" cy="5931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4876"/>
              </a:lnSpc>
            </a:pP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Inter Bold"/>
                <a:cs typeface="Times New Roman" panose="02020603050405020304" pitchFamily="18" charset="0"/>
                <a:sym typeface="Inter Bold"/>
              </a:rPr>
              <a:t>References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8410" y="978201"/>
            <a:ext cx="11769640" cy="284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2400"/>
              </a:lnSpc>
            </a:pPr>
            <a:endParaRPr lang="en-US" sz="1600" dirty="0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E83A8B90-D0B5-08CD-BEEC-1C462B7A50BA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23139" y="1230324"/>
            <a:ext cx="11945721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Ang, S., Van Dyne, L. &amp; Koh, C., 2018. Cultural intelligence: A pathway to successful cross-cultural negotiations.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International Business Studies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49(8), pp.1005-1025.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Chen, G.M., 2020. The impact of culture on international business negotiations.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 Communication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57(3), pp.309-325.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Chen, X.P. and Chen, C.C., 2004.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the intricacies of the Chinese guanxi: A process model of guanxi development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Asia Pacific Journal of Management, 21(3), pp.305–324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Hofstede, G., 2019.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Culture's consequences: Comparing values, behaviors, institutions, and organizations across nations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2nd ed. Thousand Oaks: Sage Publications.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Li, X. &amp; Wang, Y., 2021. Understanding the Chinese concept of face in business negotiation.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Asian Business Studies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15(2), pp.118-135.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Liu, S., 2020. Risks in cross-cultural business negotiations and strategies for mitigation.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Global Business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26(5), pp.178-191.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Mintu-Wimsatt, A.T. &amp; Gable, M., 2018. Cross-cultural negotiation strategies: An analysis of UK and Chinese approaches.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Business Negotiation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34(4), pp.258-271.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Ting-Toomey, S. &amp; Chung, L., 2017.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intercultural communication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2nd ed. Oxford: Oxford University Press.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2"/>
          <p:cNvSpPr/>
          <p:nvPr/>
        </p:nvSpPr>
        <p:spPr>
          <a:xfrm>
            <a:off x="384263" y="802442"/>
            <a:ext cx="5571515" cy="6258123"/>
          </a:xfrm>
          <a:custGeom>
            <a:avLst/>
            <a:gdLst/>
            <a:ahLst/>
            <a:cxnLst/>
            <a:rect l="l" t="t" r="r" b="b"/>
            <a:pathLst>
              <a:path w="8898651" h="8898651">
                <a:moveTo>
                  <a:pt x="0" y="0"/>
                </a:moveTo>
                <a:lnTo>
                  <a:pt x="8898652" y="0"/>
                </a:lnTo>
                <a:lnTo>
                  <a:pt x="8898652" y="8898651"/>
                </a:lnTo>
                <a:lnTo>
                  <a:pt x="0" y="88986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294968" y="78658"/>
            <a:ext cx="6617812" cy="6135062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blipFill>
              <a:blip r:embed="rId4"/>
              <a:stretch>
                <a:fillRect t="-24906" b="-24906"/>
              </a:stretch>
            </a:blipFill>
            <a:ln w="352425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912780" y="2354313"/>
            <a:ext cx="4545040" cy="13593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5272"/>
              </a:lnSpc>
            </a:pPr>
            <a:r>
              <a:rPr lang="en-US" sz="5400" b="1" dirty="0">
                <a:solidFill>
                  <a:srgbClr val="005DAD"/>
                </a:solidFill>
                <a:latin typeface="Footlight MT Light" panose="0204060206030A020304" pitchFamily="18" charset="0"/>
                <a:ea typeface="Inter Bold"/>
                <a:cs typeface="Inter Bold"/>
                <a:sym typeface="Inter Bold"/>
              </a:rPr>
              <a:t>Thank You For Your Attention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1359</Words>
  <Application>Microsoft Office PowerPoint</Application>
  <PresentationFormat>Widescreen</PresentationFormat>
  <Paragraphs>135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Aptos</vt:lpstr>
      <vt:lpstr>Aptos Display</vt:lpstr>
      <vt:lpstr>Arial</vt:lpstr>
      <vt:lpstr>Calibri</vt:lpstr>
      <vt:lpstr>Footlight MT Light</vt:lpstr>
      <vt:lpstr>Inter</vt:lpstr>
      <vt:lpstr>Inter Bold</vt:lpstr>
      <vt:lpstr>Times New Roman</vt:lpstr>
      <vt:lpstr>1_Office Theme</vt:lpstr>
      <vt:lpstr>Office Theme</vt:lpstr>
      <vt:lpstr>Name: Karsimira Chausheva ID: 2231627 Lecturer: Dr Rexon Nting  Program: BA Business Management    </vt:lpstr>
      <vt:lpstr>Table of Contents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Krasimira Chausheva (2231627)</dc:creator>
  <cp:lastModifiedBy>Krasimira Chausheva (2231627)</cp:lastModifiedBy>
  <cp:revision>18</cp:revision>
  <cp:lastPrinted>2025-03-26T10:36:25Z</cp:lastPrinted>
  <dcterms:created xsi:type="dcterms:W3CDTF">2025-03-17T10:30:55Z</dcterms:created>
  <dcterms:modified xsi:type="dcterms:W3CDTF">2025-04-15T21:25:14Z</dcterms:modified>
</cp:coreProperties>
</file>