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8" r:id="rId2"/>
    <p:sldId id="283" r:id="rId3"/>
    <p:sldId id="257" r:id="rId4"/>
    <p:sldId id="260" r:id="rId5"/>
    <p:sldId id="261" r:id="rId6"/>
    <p:sldId id="264" r:id="rId7"/>
    <p:sldId id="265" r:id="rId8"/>
    <p:sldId id="266" r:id="rId9"/>
    <p:sldId id="268" r:id="rId10"/>
    <p:sldId id="269" r:id="rId11"/>
    <p:sldId id="270" r:id="rId12"/>
    <p:sldId id="271" r:id="rId13"/>
    <p:sldId id="272" r:id="rId14"/>
    <p:sldId id="273" r:id="rId15"/>
    <p:sldId id="275" r:id="rId16"/>
    <p:sldId id="276" r:id="rId17"/>
    <p:sldId id="277" r:id="rId18"/>
    <p:sldId id="278" r:id="rId19"/>
    <p:sldId id="279" r:id="rId20"/>
    <p:sldId id="256" r:id="rId21"/>
    <p:sldId id="281" r:id="rId22"/>
    <p:sldId id="282" r:id="rId23"/>
    <p:sldId id="280" r:id="rId24"/>
    <p:sldId id="274" r:id="rId25"/>
    <p:sldId id="259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82876" autoAdjust="0"/>
  </p:normalViewPr>
  <p:slideViewPr>
    <p:cSldViewPr>
      <p:cViewPr varScale="1">
        <p:scale>
          <a:sx n="52" d="100"/>
          <a:sy n="52" d="100"/>
        </p:scale>
        <p:origin x="-1592" y="-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7DFD64-47DF-4BA9-A72B-DE680D747B47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5F9E88-44B7-4862-8B98-3E9E5CB67D5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5F9E88-44B7-4862-8B98-3E9E5CB67D54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600FD7B-B196-4B29-9CF2-0EE67F58EE6B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矩形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矩形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矩形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直接连接符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直接连接符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直接连接符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直接连接符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直接连接符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直接连接符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矩形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椭圆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椭圆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椭圆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椭圆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椭圆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5B8BED0-026D-4362-AB4F-A24EFF6E7A8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600FD7B-B196-4B29-9CF2-0EE67F58EE6B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5B8BED0-026D-4362-AB4F-A24EFF6E7A8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600FD7B-B196-4B29-9CF2-0EE67F58EE6B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矩形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直接连接符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直接连接符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直接连接符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直接连接符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直接连接符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矩形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椭圆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椭圆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椭圆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椭圆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椭圆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直接连接符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5B8BED0-026D-4362-AB4F-A24EFF6E7A8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FD7B-B196-4B29-9CF2-0EE67F58EE6B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8BED0-026D-4362-AB4F-A24EFF6E7A8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FD7B-B196-4B29-9CF2-0EE67F58EE6B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8BED0-026D-4362-AB4F-A24EFF6E7A8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600FD7B-B196-4B29-9CF2-0EE67F58EE6B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5B8BED0-026D-4362-AB4F-A24EFF6E7A8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FD7B-B196-4B29-9CF2-0EE67F58EE6B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8BED0-026D-4362-AB4F-A24EFF6E7A8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直接连接符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8" name="直接连接符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直接连接符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矩形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直接连接符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椭圆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内容占位符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21" name="日期占位符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600FD7B-B196-4B29-9CF2-0EE67F58EE6B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22" name="灯片编号占位符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5B8BED0-026D-4362-AB4F-A24EFF6E7A8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页脚占位符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椭圆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10" name="直接连接符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矩形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直接连接符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直接连接符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直接连接符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日期占位符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600FD7B-B196-4B29-9CF2-0EE67F58EE6B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5B8BED0-026D-4362-AB4F-A24EFF6E7A8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页脚占位符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FD7B-B196-4B29-9CF2-0EE67F58EE6B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8BED0-026D-4362-AB4F-A24EFF6E7A8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FD7B-B196-4B29-9CF2-0EE67F58EE6B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8BED0-026D-4362-AB4F-A24EFF6E7A8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直接连接符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600FD7B-B196-4B29-9CF2-0EE67F58EE6B}" type="datetimeFigureOut">
              <a:rPr lang="en-US" smtClean="0"/>
              <a:pPr/>
              <a:t>1/6/2020</a:t>
            </a:fld>
            <a:endParaRPr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直接连接符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矩形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直接连接符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椭圆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5B8BED0-026D-4362-AB4F-A24EFF6E7A8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hinese_language" TargetMode="External"/><Relationship Id="rId2" Type="http://schemas.openxmlformats.org/officeDocument/2006/relationships/hyperlink" Target="https://en.wiktionary.org/wiki/%E6%88%90%E8%AF%AD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Vernacular_Chinese" TargetMode="External"/><Relationship Id="rId2" Type="http://schemas.openxmlformats.org/officeDocument/2006/relationships/hyperlink" Target="https://en.wikipedia.org/wiki/Classical_Chines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Chinese_culture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5soQJDnc7s" TargetMode="Externa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3400" y="2362200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https://www.youtube.com/watch?v=mrjxasofRHo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743200" y="4953000"/>
            <a:ext cx="8229600" cy="2286000"/>
          </a:xfrm>
        </p:spPr>
        <p:txBody>
          <a:bodyPr/>
          <a:lstStyle/>
          <a:p>
            <a:pPr>
              <a:buNone/>
            </a:pPr>
            <a:r>
              <a:rPr lang="zh-CN" altLang="en-US" dirty="0" smtClean="0"/>
              <a:t>   </a:t>
            </a:r>
            <a:r>
              <a:rPr lang="zh-CN" altLang="en-US" sz="4000" dirty="0" smtClean="0"/>
              <a:t>成   语</a:t>
            </a:r>
            <a:endParaRPr lang="en-US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838200" y="1066800"/>
            <a:ext cx="7086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 smtClean="0"/>
              <a:t>Wēn</a:t>
            </a:r>
            <a:r>
              <a:rPr lang="en-US" sz="3600" dirty="0" smtClean="0"/>
              <a:t> </a:t>
            </a:r>
            <a:r>
              <a:rPr lang="en-US" sz="3600" dirty="0" err="1" smtClean="0"/>
              <a:t>gù</a:t>
            </a:r>
            <a:r>
              <a:rPr lang="en-US" sz="3600" dirty="0" smtClean="0"/>
              <a:t>   </a:t>
            </a:r>
            <a:r>
              <a:rPr lang="en-US" sz="3600" dirty="0" err="1" smtClean="0"/>
              <a:t>zhī</a:t>
            </a:r>
            <a:r>
              <a:rPr lang="en-US" sz="3600" dirty="0" smtClean="0"/>
              <a:t>  </a:t>
            </a:r>
            <a:r>
              <a:rPr lang="en-US" sz="3600" dirty="0" err="1" smtClean="0"/>
              <a:t>xīn</a:t>
            </a:r>
            <a:endParaRPr lang="en-US" sz="3600" dirty="0" smtClean="0"/>
          </a:p>
          <a:p>
            <a:pPr algn="ctr"/>
            <a:r>
              <a:rPr lang="zh-CN" altLang="en-US" sz="3600" dirty="0" smtClean="0"/>
              <a:t>温    故   知   新</a:t>
            </a:r>
            <a:endParaRPr lang="en-US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381000" y="4343400"/>
            <a:ext cx="6705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 smtClean="0"/>
              <a:t>Chéng</a:t>
            </a:r>
            <a:r>
              <a:rPr lang="en-US" sz="3200" dirty="0" smtClean="0"/>
              <a:t> </a:t>
            </a:r>
            <a:r>
              <a:rPr lang="en-US" sz="3200" dirty="0" err="1" smtClean="0"/>
              <a:t>yǔ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57200" y="685800"/>
            <a:ext cx="8229600" cy="5516563"/>
          </a:xfrm>
        </p:spPr>
        <p:txBody>
          <a:bodyPr>
            <a:normAutofit fontScale="70000" lnSpcReduction="20000"/>
          </a:bodyPr>
          <a:lstStyle/>
          <a:p>
            <a:r>
              <a:rPr lang="en-US" sz="4000" b="1" dirty="0" err="1" smtClean="0"/>
              <a:t>Chengyu</a:t>
            </a:r>
            <a:r>
              <a:rPr lang="en-US" sz="4000" dirty="0" smtClean="0"/>
              <a:t> (</a:t>
            </a:r>
            <a:r>
              <a:rPr lang="zh-CN" altLang="en-US" sz="4000" dirty="0" smtClean="0">
                <a:hlinkClick r:id="rId2" tooltip="wikt:成语"/>
              </a:rPr>
              <a:t>成语</a:t>
            </a:r>
            <a:r>
              <a:rPr lang="en-US" sz="4000" i="1" dirty="0" err="1" smtClean="0"/>
              <a:t>chéngyǔ</a:t>
            </a:r>
            <a:r>
              <a:rPr lang="en-US" sz="4000" dirty="0"/>
              <a:t>; literally: </a:t>
            </a:r>
            <a:r>
              <a:rPr lang="en-US" sz="4000" dirty="0" smtClean="0"/>
              <a:t>‘[</a:t>
            </a:r>
            <a:r>
              <a:rPr lang="en-US" sz="4000" dirty="0"/>
              <a:t>already] </a:t>
            </a:r>
            <a:r>
              <a:rPr lang="en-US" sz="4000" dirty="0" smtClean="0"/>
              <a:t>are often referred to as </a:t>
            </a:r>
            <a:r>
              <a:rPr lang="en-US" sz="4000" b="1" dirty="0" smtClean="0"/>
              <a:t>Chinese idioms</a:t>
            </a:r>
            <a:r>
              <a:rPr lang="en-US" sz="4000" dirty="0" smtClean="0"/>
              <a:t> or </a:t>
            </a:r>
            <a:r>
              <a:rPr lang="en-US" sz="4000" b="1" dirty="0" smtClean="0"/>
              <a:t>four-character idioms.</a:t>
            </a:r>
          </a:p>
          <a:p>
            <a:endParaRPr lang="en-US" sz="4000" b="1" dirty="0" smtClean="0"/>
          </a:p>
          <a:p>
            <a:r>
              <a:rPr lang="en-US" sz="4000" dirty="0" smtClean="0"/>
              <a:t>About 5,000 </a:t>
            </a:r>
            <a:r>
              <a:rPr lang="en-US" sz="4000" dirty="0" err="1" smtClean="0"/>
              <a:t>chéngyǔ</a:t>
            </a:r>
            <a:r>
              <a:rPr lang="en-US" sz="4000" dirty="0" smtClean="0"/>
              <a:t> in the </a:t>
            </a:r>
            <a:r>
              <a:rPr lang="en-US" sz="4000" dirty="0" smtClean="0">
                <a:hlinkClick r:id="rId3" tooltip="Chinese language"/>
              </a:rPr>
              <a:t>Chinese language</a:t>
            </a:r>
            <a:r>
              <a:rPr lang="en-US" sz="4000" dirty="0" smtClean="0"/>
              <a:t>, though some dictionaries list over 20,000. </a:t>
            </a:r>
          </a:p>
          <a:p>
            <a:endParaRPr lang="en-US" altLang="zh-CN" sz="4000" b="1" dirty="0" smtClean="0"/>
          </a:p>
          <a:p>
            <a:r>
              <a:rPr lang="en-US" sz="4000" dirty="0" smtClean="0"/>
              <a:t>Four types of idioms:</a:t>
            </a:r>
          </a:p>
          <a:p>
            <a:pPr>
              <a:buNone/>
            </a:pPr>
            <a:r>
              <a:rPr lang="en-US" sz="4000" dirty="0" smtClean="0"/>
              <a:t>   </a:t>
            </a:r>
            <a:r>
              <a:rPr lang="en-US" sz="4000" i="1" dirty="0" smtClean="0"/>
              <a:t>Formulaic expressions (</a:t>
            </a:r>
            <a:r>
              <a:rPr lang="zh-CN" altLang="en-US" sz="4000" i="1" dirty="0" smtClean="0"/>
              <a:t>熟语</a:t>
            </a:r>
            <a:r>
              <a:rPr lang="en-US" altLang="zh-CN" sz="4000" i="1" dirty="0" smtClean="0"/>
              <a:t>, </a:t>
            </a:r>
            <a:r>
              <a:rPr lang="en-US" sz="4000" i="1" dirty="0" err="1" smtClean="0"/>
              <a:t>shuyu</a:t>
            </a:r>
            <a:r>
              <a:rPr lang="en-US" sz="4000" i="1" dirty="0" smtClean="0"/>
              <a:t>), </a:t>
            </a:r>
          </a:p>
          <a:p>
            <a:pPr>
              <a:buNone/>
            </a:pPr>
            <a:r>
              <a:rPr lang="en-US" sz="4000" i="1" dirty="0" smtClean="0"/>
              <a:t>   Collocations (</a:t>
            </a:r>
            <a:r>
              <a:rPr lang="zh-CN" altLang="en-US" sz="4000" i="1" dirty="0" smtClean="0"/>
              <a:t>惯用语</a:t>
            </a:r>
            <a:r>
              <a:rPr lang="en-US" altLang="zh-CN" sz="4000" i="1" dirty="0" smtClean="0"/>
              <a:t>), </a:t>
            </a:r>
          </a:p>
          <a:p>
            <a:pPr>
              <a:buNone/>
            </a:pPr>
            <a:r>
              <a:rPr lang="en-US" sz="4000" i="1" dirty="0" smtClean="0"/>
              <a:t>   Two-part allegorical sayings (</a:t>
            </a:r>
            <a:r>
              <a:rPr lang="zh-CN" altLang="en-US" sz="4000" i="1" dirty="0" smtClean="0"/>
              <a:t>歇后语</a:t>
            </a:r>
            <a:r>
              <a:rPr lang="en-US" altLang="zh-CN" sz="4000" i="1" dirty="0" smtClean="0"/>
              <a:t>), </a:t>
            </a:r>
          </a:p>
          <a:p>
            <a:pPr>
              <a:buNone/>
            </a:pPr>
            <a:r>
              <a:rPr lang="en-US" sz="4000" i="1" dirty="0" smtClean="0"/>
              <a:t>   Proverbs (</a:t>
            </a:r>
            <a:r>
              <a:rPr lang="zh-CN" altLang="en-US" sz="4000" i="1" dirty="0" smtClean="0"/>
              <a:t>谚语</a:t>
            </a:r>
            <a:r>
              <a:rPr lang="en-US" altLang="zh-CN" sz="4000" i="1" dirty="0" smtClean="0"/>
              <a:t>). </a:t>
            </a:r>
          </a:p>
          <a:p>
            <a:endParaRPr lang="en-US" altLang="zh-CN" sz="4000" b="1" dirty="0" smtClean="0"/>
          </a:p>
          <a:p>
            <a:endParaRPr lang="en-US" altLang="zh-CN" dirty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57200" y="762000"/>
            <a:ext cx="8229600" cy="5516563"/>
          </a:xfrm>
        </p:spPr>
        <p:txBody>
          <a:bodyPr>
            <a:normAutofit fontScale="77500" lnSpcReduction="20000"/>
          </a:bodyPr>
          <a:lstStyle/>
          <a:p>
            <a:r>
              <a:rPr lang="en-US" sz="4000" dirty="0" smtClean="0"/>
              <a:t>Scope: widely used in </a:t>
            </a:r>
            <a:r>
              <a:rPr lang="en-US" sz="4000" dirty="0" smtClean="0">
                <a:hlinkClick r:id="rId2" tooltip="Classical Chinese"/>
              </a:rPr>
              <a:t>Classical Chinese</a:t>
            </a:r>
            <a:endParaRPr lang="en-US" sz="4000" dirty="0" smtClean="0"/>
          </a:p>
          <a:p>
            <a:r>
              <a:rPr lang="en-US" sz="4000" dirty="0" smtClean="0"/>
              <a:t>  still common in </a:t>
            </a:r>
            <a:r>
              <a:rPr lang="en-US" sz="4000" dirty="0" smtClean="0">
                <a:hlinkClick r:id="rId3" tooltip="Vernacular Chinese"/>
              </a:rPr>
              <a:t>vernacular Chinese</a:t>
            </a:r>
            <a:r>
              <a:rPr lang="en-US" sz="4000" dirty="0" smtClean="0"/>
              <a:t> writing and in the spoken language today</a:t>
            </a:r>
          </a:p>
          <a:p>
            <a:pPr>
              <a:buNone/>
            </a:pPr>
            <a:endParaRPr lang="en-US" sz="4000" dirty="0" smtClean="0"/>
          </a:p>
          <a:p>
            <a:r>
              <a:rPr lang="en-US" sz="4000" dirty="0" smtClean="0"/>
              <a:t>The </a:t>
            </a:r>
            <a:r>
              <a:rPr lang="en-US" sz="4000" dirty="0"/>
              <a:t>collected wisdom of the </a:t>
            </a:r>
            <a:r>
              <a:rPr lang="en-US" sz="4000" dirty="0">
                <a:hlinkClick r:id="rId4" tooltip="Chinese culture"/>
              </a:rPr>
              <a:t>Chinese culture</a:t>
            </a:r>
            <a:r>
              <a:rPr lang="en-US" sz="4000" dirty="0"/>
              <a:t>, and contain the experiences, moral concepts, and admonishments from previous generations of </a:t>
            </a:r>
            <a:r>
              <a:rPr lang="en-US" sz="4000" dirty="0" smtClean="0"/>
              <a:t>Chinese</a:t>
            </a:r>
          </a:p>
          <a:p>
            <a:endParaRPr lang="en-US" sz="4000" dirty="0" smtClean="0"/>
          </a:p>
          <a:p>
            <a:pPr>
              <a:buNone/>
            </a:pPr>
            <a:r>
              <a:rPr lang="en-US" sz="4000" dirty="0" smtClean="0"/>
              <a:t>   Still </a:t>
            </a:r>
            <a:r>
              <a:rPr lang="en-US" sz="4000" dirty="0"/>
              <a:t>play an important role in Chinese conversations and education</a:t>
            </a:r>
            <a:r>
              <a:rPr lang="en-US" sz="4000" dirty="0" smtClean="0"/>
              <a:t>. </a:t>
            </a:r>
            <a:endParaRPr lang="en-US" altLang="zh-CN" sz="4000" dirty="0" smtClean="0"/>
          </a:p>
          <a:p>
            <a:endParaRPr lang="en-US" altLang="zh-CN" dirty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8229600" cy="1143000"/>
          </a:xfrm>
        </p:spPr>
        <p:txBody>
          <a:bodyPr>
            <a:noAutofit/>
          </a:bodyPr>
          <a:lstStyle/>
          <a:p>
            <a:r>
              <a:rPr lang="zh-CN" altLang="en-US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数字的中文书写和读法</a:t>
            </a:r>
            <a:r>
              <a:rPr lang="en-US" altLang="zh-CN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altLang="zh-CN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en-US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2590800" cy="4525963"/>
          </a:xfrm>
        </p:spPr>
        <p:txBody>
          <a:bodyPr/>
          <a:lstStyle/>
          <a:p>
            <a:r>
              <a:rPr lang="zh-CN" altLang="en-US" dirty="0" smtClean="0"/>
              <a:t>零</a:t>
            </a:r>
            <a:endParaRPr lang="en-US" altLang="zh-CN" dirty="0" smtClean="0"/>
          </a:p>
          <a:p>
            <a:r>
              <a:rPr lang="zh-CN" altLang="en-US" dirty="0"/>
              <a:t>幺</a:t>
            </a:r>
            <a:endParaRPr lang="en-US" altLang="zh-CN" dirty="0" smtClean="0"/>
          </a:p>
          <a:p>
            <a:r>
              <a:rPr lang="zh-CN" altLang="en-US" dirty="0" smtClean="0"/>
              <a:t>十</a:t>
            </a:r>
            <a:endParaRPr lang="en-US" altLang="zh-CN" dirty="0" smtClean="0"/>
          </a:p>
          <a:p>
            <a:r>
              <a:rPr lang="zh-CN" altLang="en-US" dirty="0" smtClean="0"/>
              <a:t>百</a:t>
            </a:r>
            <a:endParaRPr lang="en-US" altLang="zh-CN" dirty="0" smtClean="0"/>
          </a:p>
          <a:p>
            <a:r>
              <a:rPr lang="zh-CN" altLang="en-US" dirty="0" smtClean="0"/>
              <a:t>千</a:t>
            </a:r>
            <a:endParaRPr lang="en-US" altLang="zh-CN" dirty="0" smtClean="0"/>
          </a:p>
          <a:p>
            <a:r>
              <a:rPr lang="zh-CN" altLang="en-US" dirty="0" smtClean="0"/>
              <a:t>万</a:t>
            </a:r>
            <a:endParaRPr lang="en-US" altLang="zh-CN" dirty="0" smtClean="0"/>
          </a:p>
          <a:p>
            <a:r>
              <a:rPr lang="zh-CN" altLang="en-US" dirty="0" smtClean="0"/>
              <a:t>亿：千万</a:t>
            </a:r>
            <a:endParaRPr lang="en-US" altLang="zh-CN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3429000" y="990600"/>
            <a:ext cx="39624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smtClean="0"/>
              <a:t>0</a:t>
            </a:r>
          </a:p>
          <a:p>
            <a:r>
              <a:rPr lang="en-US" altLang="zh-CN" sz="3200" dirty="0" smtClean="0"/>
              <a:t>1</a:t>
            </a:r>
          </a:p>
          <a:p>
            <a:r>
              <a:rPr lang="en-US" altLang="zh-CN" sz="3200" dirty="0" smtClean="0"/>
              <a:t>10</a:t>
            </a:r>
          </a:p>
          <a:p>
            <a:r>
              <a:rPr lang="en-US" altLang="zh-CN" sz="3200" dirty="0" smtClean="0"/>
              <a:t>100</a:t>
            </a:r>
          </a:p>
          <a:p>
            <a:r>
              <a:rPr lang="en-US" altLang="zh-CN" sz="3200" dirty="0" smtClean="0"/>
              <a:t>1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000</a:t>
            </a:r>
          </a:p>
          <a:p>
            <a:r>
              <a:rPr lang="en-US" altLang="zh-CN" sz="3200" dirty="0" smtClean="0"/>
              <a:t>10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000</a:t>
            </a:r>
          </a:p>
          <a:p>
            <a:r>
              <a:rPr lang="en-US" altLang="zh-CN" sz="3200" dirty="0" smtClean="0"/>
              <a:t>100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000</a:t>
            </a:r>
          </a:p>
          <a:p>
            <a:r>
              <a:rPr lang="en-US" altLang="zh-CN" sz="3200" dirty="0" smtClean="0"/>
              <a:t>1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000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000</a:t>
            </a:r>
          </a:p>
          <a:p>
            <a:r>
              <a:rPr lang="en-US" altLang="zh-CN" sz="3200" dirty="0" smtClean="0"/>
              <a:t>10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000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000</a:t>
            </a:r>
          </a:p>
          <a:p>
            <a:r>
              <a:rPr lang="en-US" altLang="zh-CN" sz="3200" dirty="0" smtClean="0"/>
              <a:t>100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000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000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324600" y="2133600"/>
            <a:ext cx="28194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smtClean="0"/>
              <a:t>98</a:t>
            </a:r>
          </a:p>
          <a:p>
            <a:r>
              <a:rPr lang="en-US" altLang="zh-CN" sz="3200" dirty="0" smtClean="0"/>
              <a:t>105</a:t>
            </a:r>
          </a:p>
          <a:p>
            <a:r>
              <a:rPr lang="en-US" altLang="zh-CN" sz="3200" dirty="0" smtClean="0"/>
              <a:t>4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276</a:t>
            </a:r>
          </a:p>
          <a:p>
            <a:r>
              <a:rPr lang="en-US" altLang="zh-CN" sz="3200" dirty="0" smtClean="0"/>
              <a:t>39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714</a:t>
            </a:r>
          </a:p>
          <a:p>
            <a:r>
              <a:rPr lang="en-US" altLang="zh-CN" sz="3200" dirty="0" smtClean="0"/>
              <a:t>566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789</a:t>
            </a:r>
          </a:p>
          <a:p>
            <a:r>
              <a:rPr lang="en-US" altLang="zh-CN" sz="3200" dirty="0" smtClean="0"/>
              <a:t>7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893</a:t>
            </a:r>
            <a:r>
              <a:rPr lang="zh-CN" altLang="en-US" sz="3200" dirty="0" smtClean="0"/>
              <a:t>，</a:t>
            </a:r>
            <a:r>
              <a:rPr lang="en-US" altLang="zh-CN" sz="3200" dirty="0" smtClean="0"/>
              <a:t>521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3400" y="-457200"/>
            <a:ext cx="7467600" cy="1143000"/>
          </a:xfrm>
        </p:spPr>
        <p:txBody>
          <a:bodyPr/>
          <a:lstStyle/>
          <a:p>
            <a:r>
              <a:rPr lang="en-US" b="1" dirty="0" smtClean="0"/>
              <a:t>Pronoun (</a:t>
            </a:r>
            <a:r>
              <a:rPr lang="zh-CN" altLang="en-US" b="1" dirty="0" smtClean="0"/>
              <a:t>代词）</a:t>
            </a:r>
            <a:endParaRPr lang="en-US" b="1" dirty="0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sz="quarter" idx="1"/>
          </p:nvPr>
        </p:nvGraphicFramePr>
        <p:xfrm>
          <a:off x="304800" y="762000"/>
          <a:ext cx="8839200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9600"/>
                <a:gridCol w="4419600"/>
              </a:tblGrid>
              <a:tr h="370840"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我：</a:t>
                      </a:r>
                      <a:endParaRPr lang="en-US" altLang="zh-CN" sz="3200" dirty="0" smtClean="0"/>
                    </a:p>
                    <a:p>
                      <a:r>
                        <a:rPr lang="en-US" sz="3200" b="0" dirty="0" smtClean="0"/>
                        <a:t>1SG</a:t>
                      </a:r>
                      <a:endParaRPr lang="en-US" sz="3200" b="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我们：</a:t>
                      </a:r>
                      <a:r>
                        <a:rPr lang="en-US" sz="3200" dirty="0" smtClean="0"/>
                        <a:t>1stperson plural</a:t>
                      </a:r>
                      <a:endParaRPr lang="en-US" sz="3200" dirty="0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你：</a:t>
                      </a:r>
                      <a:endParaRPr lang="en-US" altLang="zh-CN" sz="3200" dirty="0" smtClean="0"/>
                    </a:p>
                    <a:p>
                      <a:r>
                        <a:rPr lang="en-US" altLang="zh-CN" sz="3200" dirty="0" smtClean="0"/>
                        <a:t>2SG</a:t>
                      </a:r>
                      <a:endParaRPr lang="en-US" sz="320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你们：</a:t>
                      </a:r>
                      <a:endParaRPr lang="en-US" altLang="zh-CN" sz="3200" dirty="0" smtClean="0"/>
                    </a:p>
                    <a:p>
                      <a:r>
                        <a:rPr lang="en-US" sz="3200" dirty="0" smtClean="0"/>
                        <a:t>2nd person plural</a:t>
                      </a:r>
                      <a:r>
                        <a:rPr lang="en-US" sz="3200" baseline="0" dirty="0" smtClean="0"/>
                        <a:t> </a:t>
                      </a:r>
                      <a:endParaRPr lang="en-US" sz="3200" dirty="0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他：</a:t>
                      </a:r>
                      <a:endParaRPr lang="en-US" altLang="zh-CN" sz="3200" dirty="0" smtClean="0"/>
                    </a:p>
                    <a:p>
                      <a:r>
                        <a:rPr lang="en-US" altLang="zh-CN" sz="3200" dirty="0" smtClean="0"/>
                        <a:t>3SG</a:t>
                      </a:r>
                      <a:endParaRPr lang="en-US" sz="320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他们：</a:t>
                      </a:r>
                      <a:r>
                        <a:rPr lang="en-US" sz="3200" dirty="0" smtClean="0"/>
                        <a:t>3rd</a:t>
                      </a:r>
                      <a:r>
                        <a:rPr lang="en-US" sz="3200" baseline="0" dirty="0" smtClean="0"/>
                        <a:t> person plural</a:t>
                      </a:r>
                      <a:endParaRPr lang="en-US" sz="3200" dirty="0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3200" baseline="0" dirty="0" smtClean="0"/>
                        <a:t>她：</a:t>
                      </a:r>
                      <a:endParaRPr lang="en-US" altLang="zh-CN" sz="3200" baseline="0" dirty="0" smtClean="0"/>
                    </a:p>
                    <a:p>
                      <a:r>
                        <a:rPr lang="en-US" sz="3200" baseline="0" dirty="0" smtClean="0"/>
                        <a:t>3SG</a:t>
                      </a:r>
                      <a:endParaRPr lang="en-US" sz="320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她们：</a:t>
                      </a:r>
                      <a:r>
                        <a:rPr lang="en-US" sz="3200" dirty="0" smtClean="0"/>
                        <a:t>3rd person plural</a:t>
                      </a:r>
                      <a:endParaRPr lang="en-US" sz="3200" dirty="0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它：</a:t>
                      </a:r>
                      <a:endParaRPr lang="en-US" altLang="zh-CN" sz="3200" dirty="0" smtClean="0"/>
                    </a:p>
                    <a:p>
                      <a:r>
                        <a:rPr lang="en-US" sz="3200" dirty="0" smtClean="0"/>
                        <a:t>3SG</a:t>
                      </a:r>
                      <a:endParaRPr lang="en-US" sz="320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它们：</a:t>
                      </a:r>
                      <a:r>
                        <a:rPr lang="en-US" sz="3200" dirty="0" smtClean="0"/>
                        <a:t>3rd person plural</a:t>
                      </a:r>
                      <a:endParaRPr lang="en-US" sz="3200" dirty="0"/>
                    </a:p>
                  </a:txBody>
                  <a:tcPr marL="82973" marR="8297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您：</a:t>
                      </a:r>
                      <a:r>
                        <a:rPr lang="en-US" sz="3200" dirty="0" smtClean="0"/>
                        <a:t>Second</a:t>
                      </a:r>
                      <a:r>
                        <a:rPr lang="en-US" sz="3200" baseline="0" dirty="0" smtClean="0"/>
                        <a:t> person (respectful)</a:t>
                      </a:r>
                      <a:endParaRPr lang="en-US" sz="3200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x</a:t>
                      </a:r>
                      <a:endParaRPr lang="en-US" sz="3200" dirty="0"/>
                    </a:p>
                  </a:txBody>
                  <a:tcPr marL="82973" marR="82973"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-381000"/>
            <a:ext cx="8229600" cy="1143000"/>
          </a:xfrm>
        </p:spPr>
        <p:txBody>
          <a:bodyPr/>
          <a:lstStyle/>
          <a:p>
            <a:r>
              <a:rPr lang="zh-CN" altLang="en-US" dirty="0" smtClean="0"/>
              <a:t>代词（</a:t>
            </a:r>
            <a:r>
              <a:rPr lang="en-US" dirty="0" smtClean="0"/>
              <a:t>Pronoun</a:t>
            </a:r>
            <a:r>
              <a:rPr lang="zh-CN" altLang="en-US" dirty="0" smtClean="0"/>
              <a:t>）</a:t>
            </a:r>
            <a:endParaRPr lang="en-US" dirty="0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sz="quarter" idx="1"/>
          </p:nvPr>
        </p:nvGraphicFramePr>
        <p:xfrm>
          <a:off x="228600" y="838200"/>
          <a:ext cx="8915400" cy="563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57700"/>
                <a:gridCol w="4457700"/>
              </a:tblGrid>
              <a:tr h="685800"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我 （</a:t>
                      </a:r>
                      <a:r>
                        <a:rPr lang="en-US" sz="3200" b="0" i="0" u="none" strike="noStrike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wǒ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我们   （</a:t>
                      </a:r>
                      <a:r>
                        <a:rPr lang="en-US" sz="3200" b="0" i="0" u="none" strike="noStrike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wǒmen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endParaRPr lang="en-US" sz="3200" dirty="0"/>
                    </a:p>
                  </a:txBody>
                  <a:tcPr/>
                </a:tc>
              </a:tr>
              <a:tr h="990600"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你（</a:t>
                      </a:r>
                      <a:r>
                        <a:rPr lang="en-US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nǐ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r>
                        <a:rPr lang="zh-CN" altLang="en-US" sz="32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你们 （</a:t>
                      </a:r>
                      <a:r>
                        <a:rPr lang="en-US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nǐmen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endParaRPr lang="en-US" sz="3200" dirty="0"/>
                    </a:p>
                  </a:txBody>
                  <a:tcPr/>
                </a:tc>
              </a:tr>
              <a:tr h="990600"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他（</a:t>
                      </a:r>
                      <a:r>
                        <a:rPr lang="en-US" altLang="zh-CN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lang="en-US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ā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他们（</a:t>
                      </a:r>
                      <a:r>
                        <a:rPr lang="en-US" altLang="zh-CN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lang="en-US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āmen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endParaRPr lang="en-US" sz="3200" dirty="0"/>
                    </a:p>
                  </a:txBody>
                  <a:tcPr/>
                </a:tc>
              </a:tr>
              <a:tr h="990600"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她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（</a:t>
                      </a:r>
                      <a:r>
                        <a:rPr lang="en-US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tā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她们（</a:t>
                      </a:r>
                      <a:r>
                        <a:rPr lang="en-US" altLang="zh-CN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lang="en-US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āmen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endParaRPr lang="en-US" sz="3200" dirty="0"/>
                    </a:p>
                  </a:txBody>
                  <a:tcPr/>
                </a:tc>
              </a:tr>
              <a:tr h="990600"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它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（</a:t>
                      </a:r>
                      <a:r>
                        <a:rPr lang="en-US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tā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） 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它们（</a:t>
                      </a:r>
                      <a:r>
                        <a:rPr lang="en-US" altLang="zh-CN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lang="en-US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āmen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endParaRPr lang="en-US" sz="3200" dirty="0"/>
                    </a:p>
                  </a:txBody>
                  <a:tcPr/>
                </a:tc>
              </a:tr>
              <a:tr h="990600"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您（</a:t>
                      </a:r>
                      <a:r>
                        <a:rPr lang="en-US" sz="3200" b="0" i="0" u="none" strike="noStrike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nín</a:t>
                      </a:r>
                      <a:r>
                        <a:rPr lang="zh-CN" altLang="en-US" sz="3200" b="0" i="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CN" altLang="en-US" sz="5400" dirty="0" smtClean="0"/>
              <a:t>世界地图</a:t>
            </a:r>
            <a:r>
              <a:rPr lang="en-US" altLang="zh-CN" sz="5400" dirty="0" smtClean="0"/>
              <a:t/>
            </a:r>
            <a:br>
              <a:rPr lang="en-US" altLang="zh-CN" sz="5400" dirty="0" smtClean="0"/>
            </a:b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shì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jiè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dì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tú</a:t>
            </a:r>
            <a:r>
              <a:rPr lang="en-US" altLang="zh-CN" sz="5400" dirty="0" smtClean="0"/>
              <a:t> </a:t>
            </a:r>
            <a:endParaRPr lang="en-US" sz="5400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1"/>
          </p:nvPr>
        </p:nvSpPr>
        <p:spPr>
          <a:xfrm>
            <a:off x="1066800" y="5562600"/>
            <a:ext cx="8229600" cy="452596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000" y="1752600"/>
            <a:ext cx="8458200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1"/>
          </p:nvPr>
        </p:nvSpPr>
        <p:spPr>
          <a:xfrm>
            <a:off x="1066800" y="5562600"/>
            <a:ext cx="8229600" cy="452596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4400" y="914400"/>
            <a:ext cx="6324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8" name="直接箭头连接符 7"/>
          <p:cNvCxnSpPr/>
          <p:nvPr/>
        </p:nvCxnSpPr>
        <p:spPr>
          <a:xfrm rot="16200000" flipV="1">
            <a:off x="1981200" y="2286000"/>
            <a:ext cx="3352800" cy="28956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箭头连接符 9"/>
          <p:cNvCxnSpPr/>
          <p:nvPr/>
        </p:nvCxnSpPr>
        <p:spPr>
          <a:xfrm rot="10800000">
            <a:off x="2514600" y="3581400"/>
            <a:ext cx="2590800" cy="18288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3"/>
          <p:cNvCxnSpPr/>
          <p:nvPr/>
        </p:nvCxnSpPr>
        <p:spPr>
          <a:xfrm rot="5400000" flipH="1" flipV="1">
            <a:off x="3848100" y="3543300"/>
            <a:ext cx="3200400" cy="5334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曲线连接符 22"/>
          <p:cNvCxnSpPr/>
          <p:nvPr/>
        </p:nvCxnSpPr>
        <p:spPr>
          <a:xfrm rot="16200000" flipV="1">
            <a:off x="2781300" y="2933700"/>
            <a:ext cx="3505200" cy="1295400"/>
          </a:xfrm>
          <a:prstGeom prst="curvedConnector3">
            <a:avLst>
              <a:gd name="adj1" fmla="val 25362"/>
            </a:avLst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5257800" y="1676400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endParaRPr lang="en-US" dirty="0"/>
          </a:p>
        </p:txBody>
      </p:sp>
      <p:sp>
        <p:nvSpPr>
          <p:cNvPr id="39" name="TextBox 38"/>
          <p:cNvSpPr txBox="1"/>
          <p:nvPr/>
        </p:nvSpPr>
        <p:spPr>
          <a:xfrm>
            <a:off x="4343400" y="1600200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</a:t>
            </a:r>
            <a:endParaRPr lang="en-US" dirty="0"/>
          </a:p>
        </p:txBody>
      </p:sp>
      <p:sp>
        <p:nvSpPr>
          <p:cNvPr id="40" name="TextBox 39"/>
          <p:cNvSpPr txBox="1"/>
          <p:nvPr/>
        </p:nvSpPr>
        <p:spPr>
          <a:xfrm>
            <a:off x="1752600" y="1676400"/>
            <a:ext cx="5334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en-US" dirty="0"/>
          </a:p>
        </p:txBody>
      </p:sp>
      <p:cxnSp>
        <p:nvCxnSpPr>
          <p:cNvPr id="41" name="直接箭头连接符 40"/>
          <p:cNvCxnSpPr/>
          <p:nvPr/>
        </p:nvCxnSpPr>
        <p:spPr>
          <a:xfrm rot="16200000" flipV="1">
            <a:off x="3505200" y="3733800"/>
            <a:ext cx="2514600" cy="6858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2286000" y="3200400"/>
            <a:ext cx="5334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</a:t>
            </a:r>
            <a:endParaRPr lang="en-US" dirty="0"/>
          </a:p>
        </p:txBody>
      </p:sp>
      <p:sp>
        <p:nvSpPr>
          <p:cNvPr id="51" name="TextBox 50"/>
          <p:cNvSpPr txBox="1"/>
          <p:nvPr/>
        </p:nvSpPr>
        <p:spPr>
          <a:xfrm>
            <a:off x="4038600" y="2514600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7315200" y="1676400"/>
            <a:ext cx="1828800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E</a:t>
            </a:r>
            <a:r>
              <a:rPr lang="en-US" altLang="zh-CN" sz="3200" dirty="0" smtClean="0"/>
              <a:t>urope</a:t>
            </a:r>
          </a:p>
          <a:p>
            <a:r>
              <a:rPr lang="en-US" sz="3200" dirty="0" smtClean="0"/>
              <a:t>Asia </a:t>
            </a:r>
          </a:p>
          <a:p>
            <a:r>
              <a:rPr lang="en-US" sz="3200" dirty="0" smtClean="0"/>
              <a:t>Africa</a:t>
            </a:r>
          </a:p>
          <a:p>
            <a:r>
              <a:rPr lang="en-US" sz="3200" dirty="0" smtClean="0"/>
              <a:t>America</a:t>
            </a:r>
          </a:p>
          <a:p>
            <a:r>
              <a:rPr lang="en-US" sz="3200" dirty="0" smtClean="0"/>
              <a:t>Australia</a:t>
            </a:r>
          </a:p>
          <a:p>
            <a:endParaRPr lang="en-US" dirty="0"/>
          </a:p>
        </p:txBody>
      </p:sp>
      <p:cxnSp>
        <p:nvCxnSpPr>
          <p:cNvPr id="19" name="直接箭头连接符 18"/>
          <p:cNvCxnSpPr/>
          <p:nvPr/>
        </p:nvCxnSpPr>
        <p:spPr>
          <a:xfrm rot="5400000" flipH="1" flipV="1">
            <a:off x="4991100" y="3924300"/>
            <a:ext cx="1600200" cy="13716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1"/>
          </p:nvPr>
        </p:nvSpPr>
        <p:spPr>
          <a:xfrm>
            <a:off x="1066800" y="5562600"/>
            <a:ext cx="8229600" cy="452596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4400" y="914400"/>
            <a:ext cx="6324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8" name="直接箭头连接符 7"/>
          <p:cNvCxnSpPr/>
          <p:nvPr/>
        </p:nvCxnSpPr>
        <p:spPr>
          <a:xfrm rot="16200000" flipV="1">
            <a:off x="1981200" y="2286000"/>
            <a:ext cx="3352800" cy="28956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箭头连接符 9"/>
          <p:cNvCxnSpPr/>
          <p:nvPr/>
        </p:nvCxnSpPr>
        <p:spPr>
          <a:xfrm rot="10800000">
            <a:off x="2514600" y="3581400"/>
            <a:ext cx="2590800" cy="18288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3"/>
          <p:cNvCxnSpPr/>
          <p:nvPr/>
        </p:nvCxnSpPr>
        <p:spPr>
          <a:xfrm rot="5400000" flipH="1" flipV="1">
            <a:off x="3848100" y="3543300"/>
            <a:ext cx="3200400" cy="5334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曲线连接符 22"/>
          <p:cNvCxnSpPr/>
          <p:nvPr/>
        </p:nvCxnSpPr>
        <p:spPr>
          <a:xfrm rot="16200000" flipV="1">
            <a:off x="2743200" y="2971800"/>
            <a:ext cx="3505200" cy="1219200"/>
          </a:xfrm>
          <a:prstGeom prst="curvedConnector3">
            <a:avLst>
              <a:gd name="adj1" fmla="val 35869"/>
            </a:avLst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5257800" y="1676400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</a:t>
            </a:r>
            <a:endParaRPr lang="en-US" dirty="0"/>
          </a:p>
        </p:txBody>
      </p:sp>
      <p:sp>
        <p:nvSpPr>
          <p:cNvPr id="39" name="TextBox 38"/>
          <p:cNvSpPr txBox="1"/>
          <p:nvPr/>
        </p:nvSpPr>
        <p:spPr>
          <a:xfrm>
            <a:off x="4343400" y="1600200"/>
            <a:ext cx="30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B</a:t>
            </a:r>
            <a:endParaRPr lang="en-US" dirty="0"/>
          </a:p>
        </p:txBody>
      </p:sp>
      <p:sp>
        <p:nvSpPr>
          <p:cNvPr id="40" name="TextBox 39"/>
          <p:cNvSpPr txBox="1"/>
          <p:nvPr/>
        </p:nvSpPr>
        <p:spPr>
          <a:xfrm>
            <a:off x="1752600" y="1676400"/>
            <a:ext cx="5334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en-US" dirty="0"/>
          </a:p>
        </p:txBody>
      </p:sp>
      <p:cxnSp>
        <p:nvCxnSpPr>
          <p:cNvPr id="41" name="直接箭头连接符 40"/>
          <p:cNvCxnSpPr/>
          <p:nvPr/>
        </p:nvCxnSpPr>
        <p:spPr>
          <a:xfrm rot="16200000" flipV="1">
            <a:off x="3543300" y="3695700"/>
            <a:ext cx="2438400" cy="6858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2286000" y="3200400"/>
            <a:ext cx="5334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</a:t>
            </a:r>
            <a:endParaRPr lang="en-US" dirty="0"/>
          </a:p>
        </p:txBody>
      </p:sp>
      <p:sp>
        <p:nvSpPr>
          <p:cNvPr id="51" name="TextBox 50"/>
          <p:cNvSpPr txBox="1"/>
          <p:nvPr/>
        </p:nvSpPr>
        <p:spPr>
          <a:xfrm>
            <a:off x="4038600" y="2514600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7391400" y="762000"/>
            <a:ext cx="12192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 smtClean="0"/>
              <a:t>欧洲</a:t>
            </a:r>
            <a:endParaRPr lang="en-US" altLang="zh-CN" sz="2800" dirty="0" smtClean="0"/>
          </a:p>
          <a:p>
            <a:r>
              <a:rPr lang="zh-CN" altLang="en-US" sz="2800" dirty="0" smtClean="0"/>
              <a:t>亚洲</a:t>
            </a:r>
            <a:endParaRPr lang="en-US" altLang="zh-CN" sz="2800" dirty="0" smtClean="0"/>
          </a:p>
          <a:p>
            <a:r>
              <a:rPr lang="zh-CN" altLang="en-US" sz="2800" dirty="0" smtClean="0"/>
              <a:t>非洲</a:t>
            </a:r>
            <a:endParaRPr lang="en-US" altLang="zh-CN" sz="2800" dirty="0" smtClean="0"/>
          </a:p>
          <a:p>
            <a:r>
              <a:rPr lang="zh-CN" altLang="en-US" sz="2800" dirty="0" smtClean="0"/>
              <a:t>美洲</a:t>
            </a:r>
            <a:endParaRPr lang="en-US" altLang="zh-CN" sz="2800" dirty="0" smtClean="0"/>
          </a:p>
          <a:p>
            <a:r>
              <a:rPr lang="zh-CN" altLang="en-US" sz="2800" dirty="0" smtClean="0"/>
              <a:t>澳洲</a:t>
            </a:r>
            <a:endParaRPr lang="en-US" sz="2800" dirty="0"/>
          </a:p>
        </p:txBody>
      </p:sp>
      <p:cxnSp>
        <p:nvCxnSpPr>
          <p:cNvPr id="19" name="直接箭头连接符 18"/>
          <p:cNvCxnSpPr/>
          <p:nvPr/>
        </p:nvCxnSpPr>
        <p:spPr>
          <a:xfrm rot="5400000" flipH="1" flipV="1">
            <a:off x="4991100" y="3924300"/>
            <a:ext cx="1600200" cy="13716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矩形 16"/>
          <p:cNvSpPr/>
          <p:nvPr/>
        </p:nvSpPr>
        <p:spPr>
          <a:xfrm>
            <a:off x="7315200" y="3352800"/>
            <a:ext cx="4572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3200" dirty="0" err="1" smtClean="0"/>
              <a:t>ōu</a:t>
            </a:r>
            <a:r>
              <a:rPr lang="en-US" sz="3200" dirty="0" smtClean="0"/>
              <a:t> </a:t>
            </a:r>
            <a:r>
              <a:rPr lang="en-US" sz="3200" dirty="0" err="1" smtClean="0"/>
              <a:t>zhōu</a:t>
            </a:r>
            <a:r>
              <a:rPr lang="en-US" sz="3200" dirty="0" smtClean="0"/>
              <a:t> </a:t>
            </a:r>
          </a:p>
          <a:p>
            <a:r>
              <a:rPr lang="en-US" sz="3200" dirty="0" err="1" smtClean="0"/>
              <a:t>yà</a:t>
            </a:r>
            <a:r>
              <a:rPr lang="en-US" sz="3200" dirty="0" smtClean="0"/>
              <a:t> </a:t>
            </a:r>
            <a:r>
              <a:rPr lang="en-US" sz="3200" dirty="0" err="1" smtClean="0"/>
              <a:t>zhōu</a:t>
            </a:r>
            <a:r>
              <a:rPr lang="en-US" sz="3200" dirty="0" smtClean="0"/>
              <a:t> </a:t>
            </a:r>
          </a:p>
          <a:p>
            <a:r>
              <a:rPr lang="en-US" sz="3200" dirty="0" err="1" smtClean="0"/>
              <a:t>fēi</a:t>
            </a:r>
            <a:r>
              <a:rPr lang="en-US" sz="3200" dirty="0" smtClean="0"/>
              <a:t> </a:t>
            </a:r>
            <a:r>
              <a:rPr lang="en-US" sz="3200" dirty="0" err="1" smtClean="0"/>
              <a:t>zhōu</a:t>
            </a:r>
            <a:r>
              <a:rPr lang="en-US" sz="3200" dirty="0" smtClean="0"/>
              <a:t> </a:t>
            </a:r>
          </a:p>
          <a:p>
            <a:r>
              <a:rPr lang="en-US" sz="3200" dirty="0" err="1" smtClean="0"/>
              <a:t>měi</a:t>
            </a:r>
            <a:r>
              <a:rPr lang="en-US" sz="3200" dirty="0" smtClean="0"/>
              <a:t> </a:t>
            </a:r>
            <a:r>
              <a:rPr lang="en-US" sz="3200" dirty="0" err="1" smtClean="0"/>
              <a:t>zhōu</a:t>
            </a:r>
            <a:r>
              <a:rPr lang="en-US" sz="3200" dirty="0" smtClean="0"/>
              <a:t> </a:t>
            </a:r>
          </a:p>
          <a:p>
            <a:r>
              <a:rPr lang="en-US" sz="3200" dirty="0" err="1" smtClean="0"/>
              <a:t>ào</a:t>
            </a:r>
            <a:r>
              <a:rPr lang="en-US" sz="3200" dirty="0" smtClean="0"/>
              <a:t> </a:t>
            </a:r>
            <a:r>
              <a:rPr lang="en-US" sz="3200" dirty="0" err="1" smtClean="0"/>
              <a:t>zhōu</a:t>
            </a:r>
            <a:r>
              <a:rPr lang="en-US" sz="3200" dirty="0" smtClean="0"/>
              <a:t> 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533400" y="533400"/>
            <a:ext cx="3200400" cy="4525963"/>
          </a:xfrm>
        </p:spPr>
        <p:txBody>
          <a:bodyPr>
            <a:noAutofit/>
          </a:bodyPr>
          <a:lstStyle/>
          <a:p>
            <a:r>
              <a:rPr lang="zh-CN" altLang="en-US" dirty="0" smtClean="0"/>
              <a:t>说</a:t>
            </a:r>
          </a:p>
          <a:p>
            <a:r>
              <a:rPr lang="zh-CN" altLang="en-US" dirty="0" smtClean="0"/>
              <a:t>国家</a:t>
            </a:r>
          </a:p>
          <a:p>
            <a:r>
              <a:rPr lang="zh-CN" altLang="en-US" dirty="0" smtClean="0"/>
              <a:t>中国</a:t>
            </a:r>
          </a:p>
          <a:p>
            <a:r>
              <a:rPr lang="zh-CN" altLang="en-US" dirty="0" smtClean="0"/>
              <a:t>英国</a:t>
            </a:r>
          </a:p>
          <a:p>
            <a:r>
              <a:rPr lang="zh-CN" altLang="en-US" dirty="0" smtClean="0"/>
              <a:t>美国</a:t>
            </a:r>
          </a:p>
          <a:p>
            <a:r>
              <a:rPr lang="zh-CN" altLang="en-US" dirty="0" smtClean="0"/>
              <a:t>法国</a:t>
            </a:r>
          </a:p>
          <a:p>
            <a:r>
              <a:rPr lang="zh-CN" altLang="en-US" dirty="0" smtClean="0"/>
              <a:t>日本</a:t>
            </a:r>
          </a:p>
          <a:p>
            <a:r>
              <a:rPr lang="zh-CN" altLang="en-US" dirty="0" smtClean="0"/>
              <a:t>印度</a:t>
            </a:r>
          </a:p>
          <a:p>
            <a:r>
              <a:rPr lang="zh-CN" altLang="en-US" dirty="0" smtClean="0"/>
              <a:t>新加坡</a:t>
            </a:r>
          </a:p>
          <a:p>
            <a:r>
              <a:rPr lang="zh-CN" altLang="en-US" dirty="0" smtClean="0"/>
              <a:t>马来西亚</a:t>
            </a:r>
            <a:endParaRPr lang="en-US" dirty="0"/>
          </a:p>
        </p:txBody>
      </p:sp>
      <p:sp>
        <p:nvSpPr>
          <p:cNvPr id="4" name="矩形 3"/>
          <p:cNvSpPr/>
          <p:nvPr/>
        </p:nvSpPr>
        <p:spPr>
          <a:xfrm>
            <a:off x="2590800" y="609600"/>
            <a:ext cx="45720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err="1" smtClean="0"/>
              <a:t>shuō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guó</a:t>
            </a:r>
            <a:r>
              <a:rPr lang="en-US" sz="3600" dirty="0" smtClean="0"/>
              <a:t> </a:t>
            </a:r>
            <a:r>
              <a:rPr lang="en-US" sz="3600" dirty="0" err="1" smtClean="0"/>
              <a:t>jiā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zhōng</a:t>
            </a:r>
            <a:r>
              <a:rPr lang="en-US" sz="3600" dirty="0" smtClean="0"/>
              <a:t> </a:t>
            </a:r>
            <a:r>
              <a:rPr lang="en-US" sz="3600" dirty="0" err="1" smtClean="0"/>
              <a:t>guó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yīng</a:t>
            </a:r>
            <a:r>
              <a:rPr lang="en-US" sz="3600" dirty="0" smtClean="0"/>
              <a:t> </a:t>
            </a:r>
            <a:r>
              <a:rPr lang="en-US" sz="3600" dirty="0" err="1" smtClean="0"/>
              <a:t>guó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měi</a:t>
            </a:r>
            <a:r>
              <a:rPr lang="en-US" sz="3600" dirty="0" smtClean="0"/>
              <a:t> </a:t>
            </a:r>
            <a:r>
              <a:rPr lang="en-US" sz="3600" dirty="0" err="1" smtClean="0"/>
              <a:t>guó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fǎ</a:t>
            </a:r>
            <a:r>
              <a:rPr lang="en-US" sz="3600" dirty="0" smtClean="0"/>
              <a:t> </a:t>
            </a:r>
            <a:r>
              <a:rPr lang="en-US" sz="3600" dirty="0" err="1" smtClean="0"/>
              <a:t>guó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rì</a:t>
            </a:r>
            <a:r>
              <a:rPr lang="en-US" sz="3600" dirty="0" smtClean="0"/>
              <a:t> </a:t>
            </a:r>
            <a:r>
              <a:rPr lang="en-US" sz="3600" dirty="0" err="1" smtClean="0"/>
              <a:t>běn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yìn</a:t>
            </a:r>
            <a:r>
              <a:rPr lang="en-US" sz="3600" dirty="0" smtClean="0"/>
              <a:t> </a:t>
            </a:r>
            <a:r>
              <a:rPr lang="en-US" sz="3600" dirty="0" err="1" smtClean="0"/>
              <a:t>dù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xīn</a:t>
            </a:r>
            <a:r>
              <a:rPr lang="en-US" sz="3600" dirty="0" smtClean="0"/>
              <a:t> </a:t>
            </a:r>
            <a:r>
              <a:rPr lang="en-US" sz="3600" dirty="0" err="1" smtClean="0"/>
              <a:t>jiā</a:t>
            </a:r>
            <a:r>
              <a:rPr lang="en-US" sz="3600" dirty="0" smtClean="0"/>
              <a:t> </a:t>
            </a:r>
            <a:r>
              <a:rPr lang="en-US" sz="3600" dirty="0" err="1" smtClean="0"/>
              <a:t>pō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mǎ</a:t>
            </a:r>
            <a:r>
              <a:rPr lang="en-US" sz="3600" dirty="0" smtClean="0"/>
              <a:t> </a:t>
            </a:r>
            <a:r>
              <a:rPr lang="en-US" sz="3600" dirty="0" err="1" smtClean="0"/>
              <a:t>lái</a:t>
            </a:r>
            <a:r>
              <a:rPr lang="en-US" sz="3600" dirty="0" smtClean="0"/>
              <a:t> </a:t>
            </a:r>
            <a:r>
              <a:rPr lang="en-US" sz="3600" dirty="0" err="1" smtClean="0"/>
              <a:t>xī</a:t>
            </a:r>
            <a:r>
              <a:rPr lang="en-US" sz="3600" dirty="0" smtClean="0"/>
              <a:t> </a:t>
            </a:r>
            <a:r>
              <a:rPr lang="en-US" sz="3600" dirty="0" err="1" smtClean="0"/>
              <a:t>yà</a:t>
            </a:r>
            <a:r>
              <a:rPr lang="en-US" sz="3600" dirty="0" smtClean="0"/>
              <a:t> </a:t>
            </a:r>
            <a:endParaRPr lang="en-US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5410200" y="2819400"/>
            <a:ext cx="2209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 smtClean="0"/>
              <a:t>在哪儿？</a:t>
            </a:r>
            <a:endParaRPr lang="en-US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CN" altLang="en-US" sz="5400" dirty="0" smtClean="0"/>
              <a:t>亚洲地图</a:t>
            </a:r>
            <a:r>
              <a:rPr lang="en-US" altLang="zh-CN" sz="5400" dirty="0" smtClean="0"/>
              <a:t/>
            </a:r>
            <a:br>
              <a:rPr lang="en-US" altLang="zh-CN" sz="5400" dirty="0" smtClean="0"/>
            </a:b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yà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zhōu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dì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tú</a:t>
            </a:r>
            <a:r>
              <a:rPr lang="en-US" altLang="zh-CN" sz="5400" dirty="0" smtClean="0"/>
              <a:t> </a:t>
            </a:r>
            <a:endParaRPr lang="en-US" sz="5400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1"/>
          </p:nvPr>
        </p:nvSpPr>
        <p:spPr>
          <a:xfrm>
            <a:off x="1066800" y="5562600"/>
            <a:ext cx="8229600" cy="452596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400" y="1838324"/>
            <a:ext cx="807720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欧洲地图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 smtClean="0"/>
              <a:t> </a:t>
            </a:r>
            <a:r>
              <a:rPr lang="en-US" altLang="zh-CN" dirty="0" err="1" smtClean="0"/>
              <a:t>ōu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zhōu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tú</a:t>
            </a:r>
            <a:r>
              <a:rPr lang="en-US" altLang="zh-CN" dirty="0" smtClean="0"/>
              <a:t> </a:t>
            </a:r>
            <a:endParaRPr lang="en-US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 bwMode="auto">
          <a:xfrm>
            <a:off x="2247900" y="2398712"/>
            <a:ext cx="388620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3200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打招呼（</a:t>
            </a:r>
            <a:r>
              <a:rPr lang="en-US" dirty="0" err="1" smtClean="0"/>
              <a:t>dǎ</a:t>
            </a:r>
            <a:r>
              <a:rPr lang="en-US" dirty="0" smtClean="0"/>
              <a:t> </a:t>
            </a:r>
            <a:r>
              <a:rPr lang="en-US" dirty="0" err="1" smtClean="0"/>
              <a:t>zhāo</a:t>
            </a:r>
            <a:r>
              <a:rPr lang="en-US" dirty="0" smtClean="0"/>
              <a:t> </a:t>
            </a:r>
            <a:r>
              <a:rPr lang="en-US" dirty="0" err="1" smtClean="0"/>
              <a:t>hū</a:t>
            </a:r>
            <a:r>
              <a:rPr lang="zh-CN" altLang="en-US" dirty="0" smtClean="0"/>
              <a:t>）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 smtClean="0"/>
              <a:t>greetings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zh-CN" altLang="en-US" dirty="0" smtClean="0"/>
              <a:t>问候 （</a:t>
            </a:r>
            <a:r>
              <a:rPr lang="en-US" dirty="0" err="1" smtClean="0"/>
              <a:t>wèn</a:t>
            </a:r>
            <a:r>
              <a:rPr lang="en-US" dirty="0" smtClean="0"/>
              <a:t> </a:t>
            </a:r>
            <a:r>
              <a:rPr lang="en-US" dirty="0" err="1" smtClean="0"/>
              <a:t>hòu</a:t>
            </a:r>
            <a:r>
              <a:rPr lang="en-US" dirty="0" smtClean="0"/>
              <a:t> </a:t>
            </a:r>
            <a:r>
              <a:rPr lang="zh-CN" altLang="en-US" dirty="0" smtClean="0"/>
              <a:t>）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57200" y="3733800"/>
            <a:ext cx="8229600" cy="4525963"/>
          </a:xfrm>
        </p:spPr>
        <p:txBody>
          <a:bodyPr/>
          <a:lstStyle/>
          <a:p>
            <a:pPr>
              <a:buNone/>
            </a:pP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04800" y="228600"/>
            <a:ext cx="4114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b="1" dirty="0" smtClean="0"/>
              <a:t>阅读（一）</a:t>
            </a:r>
            <a:endParaRPr lang="en-US" altLang="zh-CN" sz="4400" b="1" dirty="0" smtClean="0"/>
          </a:p>
          <a:p>
            <a:r>
              <a:rPr lang="zh-CN" altLang="en-US" sz="4400" b="1" dirty="0" smtClean="0"/>
              <a:t>（</a:t>
            </a:r>
            <a:r>
              <a:rPr lang="en-US" altLang="zh-CN" sz="4400" b="1" dirty="0" err="1" smtClean="0"/>
              <a:t>yuè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dú</a:t>
            </a:r>
            <a:r>
              <a:rPr lang="zh-CN" altLang="en-US" sz="4400" b="1" dirty="0" smtClean="0"/>
              <a:t>）</a:t>
            </a:r>
            <a:endParaRPr lang="en-US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533400" y="990600"/>
            <a:ext cx="3276600" cy="4525963"/>
          </a:xfrm>
        </p:spPr>
        <p:txBody>
          <a:bodyPr>
            <a:noAutofit/>
          </a:bodyPr>
          <a:lstStyle/>
          <a:p>
            <a:r>
              <a:rPr lang="zh-CN" altLang="en-US" dirty="0" smtClean="0"/>
              <a:t>你好！</a:t>
            </a:r>
          </a:p>
          <a:p>
            <a:r>
              <a:rPr lang="zh-CN" altLang="en-US" dirty="0" smtClean="0"/>
              <a:t>你好吗？</a:t>
            </a:r>
          </a:p>
          <a:p>
            <a:r>
              <a:rPr lang="zh-CN" altLang="en-US" dirty="0" smtClean="0"/>
              <a:t>我很好！</a:t>
            </a:r>
          </a:p>
          <a:p>
            <a:r>
              <a:rPr lang="zh-CN" altLang="en-US" dirty="0" smtClean="0"/>
              <a:t>认识你很高兴。 </a:t>
            </a:r>
          </a:p>
          <a:p>
            <a:r>
              <a:rPr lang="zh-CN" altLang="en-US" dirty="0" smtClean="0"/>
              <a:t>谢谢。</a:t>
            </a:r>
          </a:p>
          <a:p>
            <a:r>
              <a:rPr lang="zh-CN" altLang="en-US" dirty="0" smtClean="0"/>
              <a:t>不用谢！</a:t>
            </a:r>
          </a:p>
          <a:p>
            <a:r>
              <a:rPr lang="zh-CN" altLang="en-US" dirty="0" smtClean="0"/>
              <a:t>对不起！</a:t>
            </a:r>
          </a:p>
          <a:p>
            <a:r>
              <a:rPr lang="zh-CN" altLang="en-US" dirty="0" smtClean="0"/>
              <a:t>没关系！</a:t>
            </a:r>
          </a:p>
          <a:p>
            <a:r>
              <a:rPr lang="zh-CN" altLang="en-US" dirty="0" smtClean="0"/>
              <a:t>再见！</a:t>
            </a:r>
            <a:endParaRPr lang="en-US" dirty="0"/>
          </a:p>
        </p:txBody>
      </p:sp>
      <p:sp>
        <p:nvSpPr>
          <p:cNvPr id="4" name="矩形 3"/>
          <p:cNvSpPr/>
          <p:nvPr/>
        </p:nvSpPr>
        <p:spPr>
          <a:xfrm>
            <a:off x="3810000" y="1066800"/>
            <a:ext cx="45720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hǎo</a:t>
            </a:r>
            <a:r>
              <a:rPr lang="en-US" sz="3200" dirty="0" smtClean="0"/>
              <a:t> ！</a:t>
            </a:r>
          </a:p>
          <a:p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hǎo</a:t>
            </a:r>
            <a:r>
              <a:rPr lang="en-US" sz="3200" dirty="0" smtClean="0"/>
              <a:t> ma ？</a:t>
            </a:r>
          </a:p>
          <a:p>
            <a:r>
              <a:rPr lang="en-US" sz="3200" dirty="0" err="1" smtClean="0"/>
              <a:t>wǒ</a:t>
            </a:r>
            <a:r>
              <a:rPr lang="en-US" sz="3200" dirty="0" smtClean="0"/>
              <a:t> </a:t>
            </a:r>
            <a:r>
              <a:rPr lang="en-US" sz="3200" dirty="0" err="1" smtClean="0"/>
              <a:t>hěn</a:t>
            </a:r>
            <a:r>
              <a:rPr lang="en-US" sz="3200" dirty="0" smtClean="0"/>
              <a:t> </a:t>
            </a:r>
            <a:r>
              <a:rPr lang="en-US" sz="3200" dirty="0" err="1" smtClean="0"/>
              <a:t>hǎo</a:t>
            </a:r>
            <a:r>
              <a:rPr lang="en-US" sz="3200" dirty="0" smtClean="0"/>
              <a:t> ！</a:t>
            </a:r>
          </a:p>
          <a:p>
            <a:r>
              <a:rPr lang="en-US" sz="3200" dirty="0" err="1" smtClean="0"/>
              <a:t>rèn</a:t>
            </a:r>
            <a:r>
              <a:rPr lang="en-US" sz="3200" dirty="0" smtClean="0"/>
              <a:t> </a:t>
            </a:r>
            <a:r>
              <a:rPr lang="en-US" sz="3200" dirty="0" err="1" smtClean="0"/>
              <a:t>shí</a:t>
            </a:r>
            <a:r>
              <a:rPr lang="en-US" sz="3200" dirty="0" smtClean="0"/>
              <a:t> </a:t>
            </a:r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hěn</a:t>
            </a:r>
            <a:r>
              <a:rPr lang="en-US" sz="3200" dirty="0" smtClean="0"/>
              <a:t> </a:t>
            </a:r>
            <a:r>
              <a:rPr lang="en-US" sz="3200" dirty="0" err="1" smtClean="0"/>
              <a:t>gāo</a:t>
            </a:r>
            <a:r>
              <a:rPr lang="en-US" sz="3200" dirty="0" smtClean="0"/>
              <a:t> </a:t>
            </a:r>
            <a:r>
              <a:rPr lang="en-US" sz="3200" dirty="0" err="1" smtClean="0"/>
              <a:t>xìng</a:t>
            </a:r>
            <a:r>
              <a:rPr lang="en-US" sz="3200" dirty="0" smtClean="0"/>
              <a:t> 。 </a:t>
            </a:r>
          </a:p>
          <a:p>
            <a:r>
              <a:rPr lang="en-US" sz="3200" dirty="0" err="1" smtClean="0"/>
              <a:t>xiè</a:t>
            </a:r>
            <a:r>
              <a:rPr lang="en-US" sz="3200" dirty="0" smtClean="0"/>
              <a:t> </a:t>
            </a:r>
            <a:r>
              <a:rPr lang="en-US" sz="3200" dirty="0" err="1" smtClean="0"/>
              <a:t>xie</a:t>
            </a:r>
            <a:r>
              <a:rPr lang="en-US" sz="3200" dirty="0" smtClean="0"/>
              <a:t> 。</a:t>
            </a:r>
          </a:p>
          <a:p>
            <a:r>
              <a:rPr lang="en-US" sz="3200" dirty="0" err="1" smtClean="0"/>
              <a:t>bú</a:t>
            </a:r>
            <a:r>
              <a:rPr lang="en-US" sz="3200" dirty="0" smtClean="0"/>
              <a:t> </a:t>
            </a:r>
            <a:r>
              <a:rPr lang="en-US" sz="3200" dirty="0" err="1" smtClean="0"/>
              <a:t>yòng</a:t>
            </a:r>
            <a:r>
              <a:rPr lang="en-US" sz="3200" dirty="0" smtClean="0"/>
              <a:t> </a:t>
            </a:r>
            <a:r>
              <a:rPr lang="en-US" sz="3200" dirty="0" err="1" smtClean="0"/>
              <a:t>xiè</a:t>
            </a:r>
            <a:r>
              <a:rPr lang="en-US" sz="3200" dirty="0" smtClean="0"/>
              <a:t> ！</a:t>
            </a:r>
          </a:p>
          <a:p>
            <a:r>
              <a:rPr lang="en-US" sz="3200" dirty="0" err="1" smtClean="0"/>
              <a:t>duì</a:t>
            </a:r>
            <a:r>
              <a:rPr lang="en-US" sz="3200" dirty="0" smtClean="0"/>
              <a:t> </a:t>
            </a:r>
            <a:r>
              <a:rPr lang="en-US" sz="3200" dirty="0" err="1" smtClean="0"/>
              <a:t>bú</a:t>
            </a:r>
            <a:r>
              <a:rPr lang="en-US" sz="3200" dirty="0" smtClean="0"/>
              <a:t> </a:t>
            </a:r>
            <a:r>
              <a:rPr lang="en-US" sz="3200" dirty="0" err="1" smtClean="0"/>
              <a:t>qǐ</a:t>
            </a:r>
            <a:r>
              <a:rPr lang="en-US" sz="3200" dirty="0" smtClean="0"/>
              <a:t> ！</a:t>
            </a:r>
          </a:p>
          <a:p>
            <a:r>
              <a:rPr lang="en-US" sz="3200" dirty="0" err="1" smtClean="0"/>
              <a:t>méi</a:t>
            </a:r>
            <a:r>
              <a:rPr lang="en-US" sz="3200" dirty="0" smtClean="0"/>
              <a:t> </a:t>
            </a:r>
            <a:r>
              <a:rPr lang="en-US" sz="3200" dirty="0" err="1" smtClean="0"/>
              <a:t>guān</a:t>
            </a:r>
            <a:r>
              <a:rPr lang="en-US" sz="3200" dirty="0" smtClean="0"/>
              <a:t> </a:t>
            </a:r>
            <a:r>
              <a:rPr lang="en-US" sz="3200" dirty="0" err="1" smtClean="0"/>
              <a:t>xì</a:t>
            </a:r>
            <a:r>
              <a:rPr lang="en-US" sz="3200" dirty="0" smtClean="0"/>
              <a:t> ！</a:t>
            </a:r>
          </a:p>
          <a:p>
            <a:r>
              <a:rPr lang="en-US" sz="3200" dirty="0" err="1" smtClean="0"/>
              <a:t>zài</a:t>
            </a:r>
            <a:r>
              <a:rPr lang="en-US" sz="3200" dirty="0" smtClean="0"/>
              <a:t> </a:t>
            </a:r>
            <a:r>
              <a:rPr lang="en-US" sz="3200" dirty="0" err="1" smtClean="0"/>
              <a:t>jiàn</a:t>
            </a:r>
            <a:r>
              <a:rPr lang="en-US" sz="3200" dirty="0" smtClean="0"/>
              <a:t> ！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zh-CN" altLang="en-US" b="1" dirty="0" smtClean="0"/>
              <a:t>阅读（二）</a:t>
            </a:r>
            <a:r>
              <a:rPr lang="en-US" altLang="zh-CN" b="1" dirty="0" smtClean="0"/>
              <a:t/>
            </a:r>
            <a:br>
              <a:rPr lang="en-US" altLang="zh-CN" b="1" dirty="0" smtClean="0"/>
            </a:br>
            <a:r>
              <a:rPr lang="zh-CN" altLang="en-US" b="1" dirty="0" smtClean="0"/>
              <a:t>（</a:t>
            </a:r>
            <a:r>
              <a:rPr lang="en-US" altLang="zh-CN" b="1" dirty="0" err="1" smtClean="0"/>
              <a:t>yuè</a:t>
            </a:r>
            <a:r>
              <a:rPr lang="en-US" altLang="zh-CN" b="1" dirty="0" smtClean="0"/>
              <a:t> </a:t>
            </a:r>
            <a:r>
              <a:rPr lang="en-US" altLang="zh-CN" b="1" dirty="0" err="1" smtClean="0"/>
              <a:t>dú</a:t>
            </a:r>
            <a:r>
              <a:rPr lang="zh-CN" altLang="en-US" b="1" dirty="0" smtClean="0"/>
              <a:t>）</a:t>
            </a:r>
            <a:r>
              <a:rPr lang="en-US" altLang="zh-CN" b="1" dirty="0" smtClean="0"/>
              <a:t> </a:t>
            </a:r>
            <a:endParaRPr lang="en-US" b="1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133600" y="1600200"/>
            <a:ext cx="4495800" cy="4525963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问：你姓什么？</a:t>
            </a:r>
          </a:p>
          <a:p>
            <a:r>
              <a:rPr lang="zh-CN" altLang="en-US" dirty="0" smtClean="0"/>
              <a:t>答： 我姓</a:t>
            </a:r>
          </a:p>
          <a:p>
            <a:r>
              <a:rPr lang="zh-CN" altLang="en-US" dirty="0" smtClean="0"/>
              <a:t>问：你叫什么名字？</a:t>
            </a:r>
          </a:p>
          <a:p>
            <a:r>
              <a:rPr lang="zh-CN" altLang="en-US" dirty="0" smtClean="0"/>
              <a:t>答： 我叫</a:t>
            </a:r>
          </a:p>
          <a:p>
            <a:r>
              <a:rPr lang="zh-CN" altLang="en-US" dirty="0" smtClean="0"/>
              <a:t>问：你多大？</a:t>
            </a:r>
          </a:p>
          <a:p>
            <a:r>
              <a:rPr lang="zh-CN" altLang="en-US" dirty="0" smtClean="0"/>
              <a:t>答：我</a:t>
            </a:r>
          </a:p>
          <a:p>
            <a:r>
              <a:rPr lang="zh-CN" altLang="en-US" dirty="0" smtClean="0"/>
              <a:t>问：你是哪国人？</a:t>
            </a:r>
          </a:p>
          <a:p>
            <a:r>
              <a:rPr lang="zh-CN" altLang="en-US" dirty="0" smtClean="0"/>
              <a:t>答：我是</a:t>
            </a:r>
          </a:p>
          <a:p>
            <a:r>
              <a:rPr lang="zh-CN" altLang="en-US" dirty="0" smtClean="0"/>
              <a:t>问：你住在哪儿？</a:t>
            </a:r>
          </a:p>
          <a:p>
            <a:r>
              <a:rPr lang="zh-CN" altLang="en-US" dirty="0" smtClean="0"/>
              <a:t>答： 我住在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495800" cy="4525963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057400" y="914400"/>
            <a:ext cx="54102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wèn</a:t>
            </a:r>
            <a:r>
              <a:rPr lang="en-US" sz="3200" dirty="0" smtClean="0"/>
              <a:t> ：</a:t>
            </a:r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xìng</a:t>
            </a:r>
            <a:r>
              <a:rPr lang="en-US" sz="3200" dirty="0" smtClean="0"/>
              <a:t> </a:t>
            </a:r>
            <a:r>
              <a:rPr lang="en-US" sz="3200" dirty="0" err="1" smtClean="0"/>
              <a:t>shí</a:t>
            </a:r>
            <a:r>
              <a:rPr lang="en-US" sz="3200" dirty="0" smtClean="0"/>
              <a:t> me ？</a:t>
            </a:r>
          </a:p>
          <a:p>
            <a:r>
              <a:rPr lang="en-US" sz="3200" dirty="0" err="1" smtClean="0"/>
              <a:t>dá</a:t>
            </a:r>
            <a:r>
              <a:rPr lang="en-US" sz="3200" dirty="0" smtClean="0"/>
              <a:t> ： </a:t>
            </a:r>
            <a:r>
              <a:rPr lang="en-US" sz="3200" dirty="0" err="1" smtClean="0"/>
              <a:t>wǒ</a:t>
            </a:r>
            <a:r>
              <a:rPr lang="en-US" sz="3200" dirty="0" smtClean="0"/>
              <a:t> </a:t>
            </a:r>
            <a:r>
              <a:rPr lang="en-US" sz="3200" dirty="0" err="1" smtClean="0"/>
              <a:t>xìng</a:t>
            </a:r>
            <a:r>
              <a:rPr lang="en-US" sz="3200" dirty="0" smtClean="0"/>
              <a:t> </a:t>
            </a:r>
          </a:p>
          <a:p>
            <a:r>
              <a:rPr lang="en-US" sz="3200" dirty="0" err="1" smtClean="0"/>
              <a:t>wèn</a:t>
            </a:r>
            <a:r>
              <a:rPr lang="en-US" sz="3200" dirty="0" smtClean="0"/>
              <a:t> ：</a:t>
            </a:r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jiào</a:t>
            </a:r>
            <a:r>
              <a:rPr lang="en-US" sz="3200" dirty="0" smtClean="0"/>
              <a:t> </a:t>
            </a:r>
            <a:r>
              <a:rPr lang="en-US" sz="3200" dirty="0" err="1" smtClean="0"/>
              <a:t>shí</a:t>
            </a:r>
            <a:r>
              <a:rPr lang="en-US" sz="3200" dirty="0" smtClean="0"/>
              <a:t> me </a:t>
            </a:r>
            <a:r>
              <a:rPr lang="en-US" sz="3200" dirty="0" err="1" smtClean="0"/>
              <a:t>míng</a:t>
            </a:r>
            <a:r>
              <a:rPr lang="en-US" sz="3200" dirty="0" smtClean="0"/>
              <a:t> </a:t>
            </a:r>
            <a:r>
              <a:rPr lang="en-US" sz="3200" dirty="0" err="1" smtClean="0"/>
              <a:t>zì</a:t>
            </a:r>
            <a:r>
              <a:rPr lang="en-US" sz="3200" dirty="0" smtClean="0"/>
              <a:t> ？</a:t>
            </a:r>
          </a:p>
          <a:p>
            <a:r>
              <a:rPr lang="en-US" sz="3200" dirty="0" err="1" smtClean="0"/>
              <a:t>dá</a:t>
            </a:r>
            <a:r>
              <a:rPr lang="en-US" sz="3200" dirty="0" smtClean="0"/>
              <a:t> ： </a:t>
            </a:r>
            <a:r>
              <a:rPr lang="en-US" sz="3200" dirty="0" err="1" smtClean="0"/>
              <a:t>wǒ</a:t>
            </a:r>
            <a:r>
              <a:rPr lang="en-US" sz="3200" dirty="0" smtClean="0"/>
              <a:t> </a:t>
            </a:r>
            <a:r>
              <a:rPr lang="en-US" sz="3200" dirty="0" err="1" smtClean="0"/>
              <a:t>jiào</a:t>
            </a:r>
            <a:r>
              <a:rPr lang="en-US" sz="3200" dirty="0" smtClean="0"/>
              <a:t> </a:t>
            </a:r>
          </a:p>
          <a:p>
            <a:r>
              <a:rPr lang="en-US" sz="3200" dirty="0" err="1" smtClean="0"/>
              <a:t>wèn</a:t>
            </a:r>
            <a:r>
              <a:rPr lang="en-US" sz="3200" dirty="0" smtClean="0"/>
              <a:t> ：</a:t>
            </a:r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duō</a:t>
            </a:r>
            <a:r>
              <a:rPr lang="en-US" sz="3200" dirty="0" smtClean="0"/>
              <a:t> </a:t>
            </a:r>
            <a:r>
              <a:rPr lang="en-US" sz="3200" dirty="0" err="1" smtClean="0"/>
              <a:t>dà</a:t>
            </a:r>
            <a:r>
              <a:rPr lang="en-US" sz="3200" dirty="0" smtClean="0"/>
              <a:t> ？</a:t>
            </a:r>
          </a:p>
          <a:p>
            <a:r>
              <a:rPr lang="en-US" sz="3200" dirty="0" err="1" smtClean="0"/>
              <a:t>dá</a:t>
            </a:r>
            <a:r>
              <a:rPr lang="en-US" sz="3200" dirty="0" smtClean="0"/>
              <a:t> ：</a:t>
            </a:r>
            <a:r>
              <a:rPr lang="en-US" sz="3200" dirty="0" err="1" smtClean="0"/>
              <a:t>wǒ</a:t>
            </a:r>
            <a:r>
              <a:rPr lang="en-US" sz="3200" dirty="0" smtClean="0"/>
              <a:t> </a:t>
            </a:r>
          </a:p>
          <a:p>
            <a:r>
              <a:rPr lang="en-US" sz="3200" dirty="0" err="1" smtClean="0"/>
              <a:t>wèn</a:t>
            </a:r>
            <a:r>
              <a:rPr lang="en-US" sz="3200" dirty="0" smtClean="0"/>
              <a:t> ：</a:t>
            </a:r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shì</a:t>
            </a:r>
            <a:r>
              <a:rPr lang="en-US" sz="3200" dirty="0" smtClean="0"/>
              <a:t> </a:t>
            </a:r>
            <a:r>
              <a:rPr lang="en-US" sz="3200" dirty="0" err="1" smtClean="0"/>
              <a:t>nǎ</a:t>
            </a:r>
            <a:r>
              <a:rPr lang="en-US" sz="3200" dirty="0" smtClean="0"/>
              <a:t> </a:t>
            </a:r>
            <a:r>
              <a:rPr lang="en-US" sz="3200" dirty="0" err="1" smtClean="0"/>
              <a:t>guó</a:t>
            </a:r>
            <a:r>
              <a:rPr lang="en-US" sz="3200" dirty="0" smtClean="0"/>
              <a:t> </a:t>
            </a:r>
            <a:r>
              <a:rPr lang="en-US" sz="3200" dirty="0" err="1" smtClean="0"/>
              <a:t>rén</a:t>
            </a:r>
            <a:r>
              <a:rPr lang="en-US" sz="3200" dirty="0" smtClean="0"/>
              <a:t> ？</a:t>
            </a:r>
          </a:p>
          <a:p>
            <a:r>
              <a:rPr lang="en-US" sz="3200" dirty="0" err="1" smtClean="0"/>
              <a:t>dá</a:t>
            </a:r>
            <a:r>
              <a:rPr lang="en-US" sz="3200" dirty="0" smtClean="0"/>
              <a:t> ：</a:t>
            </a:r>
            <a:r>
              <a:rPr lang="en-US" sz="3200" dirty="0" err="1" smtClean="0"/>
              <a:t>wǒ</a:t>
            </a:r>
            <a:r>
              <a:rPr lang="en-US" sz="3200" dirty="0" smtClean="0"/>
              <a:t> </a:t>
            </a:r>
            <a:r>
              <a:rPr lang="en-US" sz="3200" dirty="0" err="1" smtClean="0"/>
              <a:t>shì</a:t>
            </a:r>
            <a:r>
              <a:rPr lang="en-US" sz="3200" dirty="0" smtClean="0"/>
              <a:t> </a:t>
            </a:r>
          </a:p>
          <a:p>
            <a:r>
              <a:rPr lang="en-US" sz="3200" dirty="0" err="1" smtClean="0"/>
              <a:t>wèn</a:t>
            </a:r>
            <a:r>
              <a:rPr lang="en-US" sz="3200" dirty="0" smtClean="0"/>
              <a:t> ：</a:t>
            </a:r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zhù</a:t>
            </a:r>
            <a:r>
              <a:rPr lang="en-US" sz="3200" dirty="0" smtClean="0"/>
              <a:t> </a:t>
            </a:r>
            <a:r>
              <a:rPr lang="en-US" sz="3200" dirty="0" err="1" smtClean="0"/>
              <a:t>zài</a:t>
            </a:r>
            <a:r>
              <a:rPr lang="en-US" sz="3200" dirty="0" smtClean="0"/>
              <a:t> </a:t>
            </a:r>
            <a:r>
              <a:rPr lang="en-US" sz="3200" dirty="0" err="1" smtClean="0"/>
              <a:t>nǎ</a:t>
            </a:r>
            <a:r>
              <a:rPr lang="en-US" sz="3200" dirty="0" smtClean="0"/>
              <a:t> </a:t>
            </a:r>
            <a:r>
              <a:rPr lang="en-US" sz="3200" dirty="0" err="1" smtClean="0"/>
              <a:t>ér</a:t>
            </a:r>
            <a:r>
              <a:rPr lang="en-US" sz="3200" dirty="0" smtClean="0"/>
              <a:t> ？</a:t>
            </a:r>
          </a:p>
          <a:p>
            <a:r>
              <a:rPr lang="en-US" sz="3200" dirty="0" err="1" smtClean="0"/>
              <a:t>dá</a:t>
            </a:r>
            <a:r>
              <a:rPr lang="en-US" sz="3200" dirty="0" smtClean="0"/>
              <a:t> ： </a:t>
            </a:r>
            <a:r>
              <a:rPr lang="en-US" sz="3200" dirty="0" err="1" smtClean="0"/>
              <a:t>wǒ</a:t>
            </a:r>
            <a:r>
              <a:rPr lang="en-US" sz="3200" dirty="0" smtClean="0"/>
              <a:t> </a:t>
            </a:r>
            <a:r>
              <a:rPr lang="en-US" sz="3200" dirty="0" err="1" smtClean="0"/>
              <a:t>zhù</a:t>
            </a:r>
            <a:r>
              <a:rPr lang="en-US" sz="3200" dirty="0" smtClean="0"/>
              <a:t> </a:t>
            </a:r>
            <a:r>
              <a:rPr lang="en-US" sz="3200" dirty="0" err="1" smtClean="0"/>
              <a:t>zài</a:t>
            </a:r>
            <a:r>
              <a:rPr lang="en-US" sz="3200" dirty="0" smtClean="0"/>
              <a:t> 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495800" cy="4525963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问：你姓什么？</a:t>
            </a:r>
          </a:p>
          <a:p>
            <a:r>
              <a:rPr lang="zh-CN" altLang="en-US" dirty="0" smtClean="0"/>
              <a:t>答： 我姓</a:t>
            </a:r>
          </a:p>
          <a:p>
            <a:r>
              <a:rPr lang="zh-CN" altLang="en-US" dirty="0" smtClean="0"/>
              <a:t>问：你叫什么名字？</a:t>
            </a:r>
          </a:p>
          <a:p>
            <a:r>
              <a:rPr lang="zh-CN" altLang="en-US" dirty="0" smtClean="0"/>
              <a:t>答： 我叫</a:t>
            </a:r>
          </a:p>
          <a:p>
            <a:r>
              <a:rPr lang="zh-CN" altLang="en-US" dirty="0" smtClean="0"/>
              <a:t>问：你多大？</a:t>
            </a:r>
          </a:p>
          <a:p>
            <a:r>
              <a:rPr lang="zh-CN" altLang="en-US" dirty="0" smtClean="0"/>
              <a:t>答：我</a:t>
            </a:r>
          </a:p>
          <a:p>
            <a:r>
              <a:rPr lang="zh-CN" altLang="en-US" dirty="0" smtClean="0"/>
              <a:t>问：你是哪国人？</a:t>
            </a:r>
          </a:p>
          <a:p>
            <a:r>
              <a:rPr lang="zh-CN" altLang="en-US" dirty="0" smtClean="0"/>
              <a:t>答：我是</a:t>
            </a:r>
          </a:p>
          <a:p>
            <a:r>
              <a:rPr lang="zh-CN" altLang="en-US" dirty="0" smtClean="0"/>
              <a:t>问：你住在哪儿？</a:t>
            </a:r>
          </a:p>
          <a:p>
            <a:r>
              <a:rPr lang="zh-CN" altLang="en-US" dirty="0" smtClean="0"/>
              <a:t>答： 我住在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886200" y="1447800"/>
            <a:ext cx="54102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wèn</a:t>
            </a:r>
            <a:r>
              <a:rPr lang="en-US" sz="3200" dirty="0" smtClean="0"/>
              <a:t> ：</a:t>
            </a:r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xìng</a:t>
            </a:r>
            <a:r>
              <a:rPr lang="en-US" sz="3200" dirty="0" smtClean="0"/>
              <a:t> </a:t>
            </a:r>
            <a:r>
              <a:rPr lang="en-US" sz="3200" dirty="0" err="1" smtClean="0"/>
              <a:t>shí</a:t>
            </a:r>
            <a:r>
              <a:rPr lang="en-US" sz="3200" dirty="0" smtClean="0"/>
              <a:t> me ？</a:t>
            </a:r>
          </a:p>
          <a:p>
            <a:r>
              <a:rPr lang="en-US" sz="3200" dirty="0" err="1" smtClean="0"/>
              <a:t>dá</a:t>
            </a:r>
            <a:r>
              <a:rPr lang="en-US" sz="3200" dirty="0" smtClean="0"/>
              <a:t> ：   </a:t>
            </a:r>
            <a:r>
              <a:rPr lang="en-US" sz="3200" dirty="0" err="1" smtClean="0"/>
              <a:t>wǒ</a:t>
            </a:r>
            <a:r>
              <a:rPr lang="en-US" sz="3200" dirty="0" smtClean="0"/>
              <a:t> </a:t>
            </a:r>
            <a:r>
              <a:rPr lang="en-US" sz="3200" dirty="0" err="1" smtClean="0"/>
              <a:t>xìng</a:t>
            </a:r>
            <a:r>
              <a:rPr lang="en-US" sz="3200" dirty="0" smtClean="0"/>
              <a:t> </a:t>
            </a:r>
          </a:p>
          <a:p>
            <a:r>
              <a:rPr lang="en-US" sz="3200" dirty="0" err="1" smtClean="0"/>
              <a:t>wèn</a:t>
            </a:r>
            <a:r>
              <a:rPr lang="en-US" sz="3200" dirty="0" smtClean="0"/>
              <a:t> ：</a:t>
            </a:r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jiào</a:t>
            </a:r>
            <a:r>
              <a:rPr lang="en-US" sz="3200" dirty="0" smtClean="0"/>
              <a:t> </a:t>
            </a:r>
            <a:r>
              <a:rPr lang="en-US" sz="3200" dirty="0" err="1" smtClean="0"/>
              <a:t>shí</a:t>
            </a:r>
            <a:r>
              <a:rPr lang="en-US" sz="3200" dirty="0" smtClean="0"/>
              <a:t> me </a:t>
            </a:r>
            <a:r>
              <a:rPr lang="en-US" sz="3200" dirty="0" err="1" smtClean="0"/>
              <a:t>míng</a:t>
            </a:r>
            <a:r>
              <a:rPr lang="en-US" sz="3200" dirty="0" smtClean="0"/>
              <a:t> </a:t>
            </a:r>
            <a:r>
              <a:rPr lang="en-US" sz="3200" dirty="0" err="1" smtClean="0"/>
              <a:t>zì</a:t>
            </a:r>
            <a:r>
              <a:rPr lang="en-US" sz="3200" dirty="0" smtClean="0"/>
              <a:t> ？</a:t>
            </a:r>
          </a:p>
          <a:p>
            <a:r>
              <a:rPr lang="en-US" sz="3200" dirty="0" err="1" smtClean="0"/>
              <a:t>dá</a:t>
            </a:r>
            <a:r>
              <a:rPr lang="en-US" sz="3200" dirty="0" smtClean="0"/>
              <a:t> ：   </a:t>
            </a:r>
            <a:r>
              <a:rPr lang="en-US" sz="3200" dirty="0" err="1" smtClean="0"/>
              <a:t>wǒ</a:t>
            </a:r>
            <a:r>
              <a:rPr lang="en-US" sz="3200" dirty="0" smtClean="0"/>
              <a:t> </a:t>
            </a:r>
            <a:r>
              <a:rPr lang="en-US" sz="3200" dirty="0" err="1" smtClean="0"/>
              <a:t>jiào</a:t>
            </a:r>
            <a:r>
              <a:rPr lang="en-US" sz="3200" dirty="0" smtClean="0"/>
              <a:t> </a:t>
            </a:r>
          </a:p>
          <a:p>
            <a:r>
              <a:rPr lang="en-US" sz="3200" dirty="0" err="1" smtClean="0"/>
              <a:t>wèn</a:t>
            </a:r>
            <a:r>
              <a:rPr lang="en-US" sz="3200" dirty="0" smtClean="0"/>
              <a:t> ：</a:t>
            </a:r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duō</a:t>
            </a:r>
            <a:r>
              <a:rPr lang="en-US" sz="3200" dirty="0" smtClean="0"/>
              <a:t> </a:t>
            </a:r>
            <a:r>
              <a:rPr lang="en-US" sz="3200" dirty="0" err="1" smtClean="0"/>
              <a:t>dà</a:t>
            </a:r>
            <a:r>
              <a:rPr lang="en-US" sz="3200" dirty="0" smtClean="0"/>
              <a:t> ？</a:t>
            </a:r>
          </a:p>
          <a:p>
            <a:r>
              <a:rPr lang="en-US" sz="3200" dirty="0" err="1" smtClean="0"/>
              <a:t>dá</a:t>
            </a:r>
            <a:r>
              <a:rPr lang="en-US" sz="3200" dirty="0" smtClean="0"/>
              <a:t> ：  </a:t>
            </a:r>
            <a:r>
              <a:rPr lang="en-US" sz="3200" dirty="0" err="1" smtClean="0"/>
              <a:t>wǒ</a:t>
            </a:r>
            <a:r>
              <a:rPr lang="en-US" sz="3200" dirty="0" smtClean="0"/>
              <a:t> </a:t>
            </a:r>
          </a:p>
          <a:p>
            <a:r>
              <a:rPr lang="en-US" sz="3200" dirty="0" err="1" smtClean="0"/>
              <a:t>wèn</a:t>
            </a:r>
            <a:r>
              <a:rPr lang="en-US" sz="3200" dirty="0" smtClean="0"/>
              <a:t> ：</a:t>
            </a:r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shì</a:t>
            </a:r>
            <a:r>
              <a:rPr lang="en-US" sz="3200" dirty="0" smtClean="0"/>
              <a:t> </a:t>
            </a:r>
            <a:r>
              <a:rPr lang="en-US" sz="3200" dirty="0" err="1" smtClean="0"/>
              <a:t>nǎ</a:t>
            </a:r>
            <a:r>
              <a:rPr lang="en-US" sz="3200" dirty="0" smtClean="0"/>
              <a:t> </a:t>
            </a:r>
            <a:r>
              <a:rPr lang="en-US" sz="3200" dirty="0" err="1" smtClean="0"/>
              <a:t>guó</a:t>
            </a:r>
            <a:r>
              <a:rPr lang="en-US" sz="3200" dirty="0" smtClean="0"/>
              <a:t> </a:t>
            </a:r>
            <a:r>
              <a:rPr lang="en-US" sz="3200" dirty="0" err="1" smtClean="0"/>
              <a:t>rén</a:t>
            </a:r>
            <a:r>
              <a:rPr lang="en-US" sz="3200" dirty="0" smtClean="0"/>
              <a:t> ？</a:t>
            </a:r>
          </a:p>
          <a:p>
            <a:r>
              <a:rPr lang="en-US" sz="3200" dirty="0" err="1" smtClean="0"/>
              <a:t>dá</a:t>
            </a:r>
            <a:r>
              <a:rPr lang="en-US" sz="3200" dirty="0" smtClean="0"/>
              <a:t> ：   </a:t>
            </a:r>
            <a:r>
              <a:rPr lang="en-US" sz="3200" dirty="0" err="1" smtClean="0"/>
              <a:t>wǒ</a:t>
            </a:r>
            <a:r>
              <a:rPr lang="en-US" sz="3200" dirty="0" smtClean="0"/>
              <a:t> </a:t>
            </a:r>
            <a:r>
              <a:rPr lang="en-US" sz="3200" dirty="0" err="1" smtClean="0"/>
              <a:t>shì</a:t>
            </a:r>
            <a:r>
              <a:rPr lang="en-US" sz="3200" dirty="0" smtClean="0"/>
              <a:t> </a:t>
            </a:r>
          </a:p>
          <a:p>
            <a:r>
              <a:rPr lang="en-US" sz="3200" dirty="0" err="1" smtClean="0"/>
              <a:t>wèn</a:t>
            </a:r>
            <a:r>
              <a:rPr lang="en-US" sz="3200" dirty="0" smtClean="0"/>
              <a:t> ：</a:t>
            </a:r>
            <a:r>
              <a:rPr lang="en-US" sz="3200" dirty="0" err="1" smtClean="0"/>
              <a:t>nǐ</a:t>
            </a:r>
            <a:r>
              <a:rPr lang="en-US" sz="3200" dirty="0" smtClean="0"/>
              <a:t> </a:t>
            </a:r>
            <a:r>
              <a:rPr lang="en-US" sz="3200" dirty="0" err="1" smtClean="0"/>
              <a:t>zhù</a:t>
            </a:r>
            <a:r>
              <a:rPr lang="en-US" sz="3200" dirty="0" smtClean="0"/>
              <a:t> </a:t>
            </a:r>
            <a:r>
              <a:rPr lang="en-US" sz="3200" dirty="0" err="1" smtClean="0"/>
              <a:t>zài</a:t>
            </a:r>
            <a:r>
              <a:rPr lang="en-US" sz="3200" dirty="0" smtClean="0"/>
              <a:t> </a:t>
            </a:r>
            <a:r>
              <a:rPr lang="en-US" sz="3200" dirty="0" err="1" smtClean="0"/>
              <a:t>nǎ</a:t>
            </a:r>
            <a:r>
              <a:rPr lang="en-US" sz="3200" dirty="0" smtClean="0"/>
              <a:t> </a:t>
            </a:r>
            <a:r>
              <a:rPr lang="en-US" sz="3200" dirty="0" err="1" smtClean="0"/>
              <a:t>ér</a:t>
            </a:r>
            <a:r>
              <a:rPr lang="en-US" sz="3200" dirty="0" smtClean="0"/>
              <a:t> ？</a:t>
            </a:r>
          </a:p>
          <a:p>
            <a:r>
              <a:rPr lang="en-US" sz="3200" dirty="0" err="1" smtClean="0"/>
              <a:t>dá</a:t>
            </a:r>
            <a:r>
              <a:rPr lang="en-US" sz="3200" dirty="0" smtClean="0"/>
              <a:t> ：   </a:t>
            </a:r>
            <a:r>
              <a:rPr lang="en-US" sz="3200" dirty="0" err="1" smtClean="0"/>
              <a:t>wǒ</a:t>
            </a:r>
            <a:r>
              <a:rPr lang="en-US" sz="3200" dirty="0" smtClean="0"/>
              <a:t> </a:t>
            </a:r>
            <a:r>
              <a:rPr lang="en-US" sz="3200" dirty="0" err="1" smtClean="0"/>
              <a:t>zhù</a:t>
            </a:r>
            <a:r>
              <a:rPr lang="en-US" sz="3200" dirty="0" smtClean="0"/>
              <a:t> </a:t>
            </a:r>
            <a:r>
              <a:rPr lang="en-US" sz="3200" dirty="0" err="1" smtClean="0"/>
              <a:t>zài</a:t>
            </a:r>
            <a:r>
              <a:rPr lang="en-US" sz="3200" dirty="0" smtClean="0"/>
              <a:t> 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962400" y="0"/>
            <a:ext cx="4724400" cy="4525963"/>
          </a:xfrm>
        </p:spPr>
        <p:txBody>
          <a:bodyPr>
            <a:noAutofit/>
          </a:bodyPr>
          <a:lstStyle/>
          <a:p>
            <a:r>
              <a:rPr lang="en-US" dirty="0" err="1" smtClean="0"/>
              <a:t>shì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kōng</a:t>
            </a:r>
            <a:r>
              <a:rPr lang="en-US" dirty="0" smtClean="0"/>
              <a:t> </a:t>
            </a:r>
            <a:r>
              <a:rPr lang="en-US" dirty="0" err="1" smtClean="0"/>
              <a:t>bái</a:t>
            </a:r>
            <a:r>
              <a:rPr lang="en-US" dirty="0" smtClean="0"/>
              <a:t> </a:t>
            </a:r>
            <a:r>
              <a:rPr lang="en-US" dirty="0" err="1" smtClean="0"/>
              <a:t>chù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wèn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shí</a:t>
            </a:r>
            <a:r>
              <a:rPr lang="en-US" dirty="0" smtClean="0"/>
              <a:t> me </a:t>
            </a:r>
          </a:p>
          <a:p>
            <a:r>
              <a:rPr lang="en-US" dirty="0" err="1" smtClean="0"/>
              <a:t>duō</a:t>
            </a:r>
            <a:r>
              <a:rPr lang="en-US" dirty="0" smtClean="0"/>
              <a:t> </a:t>
            </a:r>
            <a:r>
              <a:rPr lang="en-US" dirty="0" err="1" smtClean="0"/>
              <a:t>dà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suì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shì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nǎ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guó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jiā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rén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zhù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295400" y="117693"/>
            <a:ext cx="2667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 smtClean="0"/>
              <a:t>是</a:t>
            </a:r>
          </a:p>
          <a:p>
            <a:r>
              <a:rPr lang="zh-CN" altLang="en-US" sz="3600" dirty="0" smtClean="0"/>
              <a:t>空白处</a:t>
            </a:r>
          </a:p>
          <a:p>
            <a:r>
              <a:rPr lang="zh-CN" altLang="en-US" sz="3600" dirty="0" smtClean="0"/>
              <a:t>问</a:t>
            </a:r>
          </a:p>
          <a:p>
            <a:r>
              <a:rPr lang="zh-CN" altLang="en-US" sz="3600" dirty="0" smtClean="0"/>
              <a:t>什么</a:t>
            </a:r>
          </a:p>
          <a:p>
            <a:r>
              <a:rPr lang="zh-CN" altLang="en-US" sz="3600" dirty="0" smtClean="0"/>
              <a:t>多大</a:t>
            </a:r>
          </a:p>
          <a:p>
            <a:r>
              <a:rPr lang="zh-CN" altLang="en-US" sz="3600" dirty="0" smtClean="0"/>
              <a:t>岁</a:t>
            </a:r>
          </a:p>
          <a:p>
            <a:r>
              <a:rPr lang="zh-CN" altLang="en-US" sz="3600" dirty="0" smtClean="0"/>
              <a:t>是</a:t>
            </a:r>
          </a:p>
          <a:p>
            <a:r>
              <a:rPr lang="zh-CN" altLang="en-US" sz="3600" dirty="0" smtClean="0"/>
              <a:t>哪</a:t>
            </a:r>
          </a:p>
          <a:p>
            <a:r>
              <a:rPr lang="zh-CN" altLang="en-US" sz="3600" dirty="0" smtClean="0"/>
              <a:t>国</a:t>
            </a:r>
          </a:p>
          <a:p>
            <a:r>
              <a:rPr lang="zh-CN" altLang="en-US" sz="3600" dirty="0" smtClean="0"/>
              <a:t>家</a:t>
            </a:r>
          </a:p>
          <a:p>
            <a:r>
              <a:rPr lang="zh-CN" altLang="en-US" sz="3600" dirty="0" smtClean="0"/>
              <a:t>人</a:t>
            </a:r>
          </a:p>
          <a:p>
            <a:r>
              <a:rPr lang="zh-CN" altLang="en-US" sz="3600" dirty="0" smtClean="0"/>
              <a:t>住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自我介绍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zh-CN" altLang="en-US" dirty="0" smtClean="0"/>
              <a:t>你好。 我姓</a:t>
            </a:r>
            <a:r>
              <a:rPr lang="en-US" altLang="zh-CN" dirty="0" smtClean="0"/>
              <a:t>——</a:t>
            </a:r>
            <a:r>
              <a:rPr lang="zh-CN" altLang="en-US" dirty="0" smtClean="0"/>
              <a:t>，我叫</a:t>
            </a:r>
            <a:r>
              <a:rPr lang="en-US" altLang="zh-CN" dirty="0" smtClean="0"/>
              <a:t>——</a:t>
            </a:r>
            <a:r>
              <a:rPr lang="zh-CN" altLang="en-US" dirty="0" smtClean="0"/>
              <a:t>，我</a:t>
            </a:r>
            <a:r>
              <a:rPr lang="en-US" altLang="zh-CN" dirty="0" smtClean="0"/>
              <a:t>——</a:t>
            </a:r>
            <a:r>
              <a:rPr lang="zh-CN" altLang="en-US" dirty="0" smtClean="0"/>
              <a:t>岁。 我是</a:t>
            </a:r>
            <a:r>
              <a:rPr lang="en-US" altLang="zh-CN" dirty="0" smtClean="0"/>
              <a:t>——</a:t>
            </a:r>
            <a:r>
              <a:rPr lang="zh-CN" altLang="en-US" dirty="0" smtClean="0"/>
              <a:t>人。 我住在</a:t>
            </a:r>
            <a:r>
              <a:rPr lang="en-US" altLang="zh-CN" dirty="0" smtClean="0"/>
              <a:t>——</a:t>
            </a:r>
            <a:r>
              <a:rPr lang="zh-CN" altLang="en-US" dirty="0" smtClean="0"/>
              <a:t>。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https://www.youtube.com/watch?v=N5soQJDnc7s</a:t>
            </a:r>
            <a:endParaRPr 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447800" y="1066800"/>
            <a:ext cx="6400800" cy="1752600"/>
          </a:xfrm>
        </p:spPr>
        <p:txBody>
          <a:bodyPr>
            <a:normAutofit/>
          </a:bodyPr>
          <a:lstStyle/>
          <a:p>
            <a:r>
              <a:rPr lang="zh-CN" altLang="en-US" sz="4400" b="1" dirty="0" smtClean="0"/>
              <a:t>你有一个中国名字吗</a:t>
            </a:r>
            <a:r>
              <a:rPr lang="zh-CN" altLang="en-US" sz="4400" b="1" dirty="0"/>
              <a:t>？</a:t>
            </a:r>
            <a:endParaRPr lang="en-US" sz="4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381000" y="4191000"/>
            <a:ext cx="8763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1. What are the problems with Chinese names?</a:t>
            </a:r>
          </a:p>
          <a:p>
            <a:r>
              <a:rPr lang="en-US" sz="3200" dirty="0" smtClean="0"/>
              <a:t>2. Why?</a:t>
            </a:r>
          </a:p>
          <a:p>
            <a:r>
              <a:rPr lang="en-US" sz="3200" dirty="0" smtClean="0"/>
              <a:t>3. What authentic Chinese names  were like?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采访</a:t>
            </a:r>
            <a:endParaRPr lang="en-US" dirty="0"/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6800"/>
                <a:gridCol w="1066800"/>
                <a:gridCol w="1066800"/>
                <a:gridCol w="1066800"/>
                <a:gridCol w="1066800"/>
                <a:gridCol w="1066800"/>
                <a:gridCol w="1066800"/>
              </a:tblGrid>
              <a:tr h="882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zh-CN" altLang="en-US" dirty="0" smtClean="0"/>
                        <a:t>姓</a:t>
                      </a:r>
                      <a:endParaRPr lang="en-US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zh-CN" altLang="en-US" dirty="0" smtClean="0"/>
                        <a:t>名</a:t>
                      </a:r>
                      <a:endParaRPr lang="en-US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zh-CN" altLang="en-US" dirty="0" smtClean="0"/>
                        <a:t>年龄</a:t>
                      </a:r>
                      <a:endParaRPr lang="en-US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zh-CN" altLang="en-US" dirty="0" smtClean="0"/>
                        <a:t>国籍</a:t>
                      </a:r>
                      <a:endParaRPr lang="en-US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zh-CN" altLang="en-US" dirty="0" smtClean="0"/>
                        <a:t>城市</a:t>
                      </a:r>
                      <a:endParaRPr lang="en-US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r>
                        <a:rPr lang="zh-CN" altLang="en-US" dirty="0" smtClean="0"/>
                        <a:t>所使用的语言</a:t>
                      </a:r>
                      <a:endParaRPr lang="en-US" dirty="0"/>
                    </a:p>
                  </a:txBody>
                  <a:tcPr marL="82973" marR="82973"/>
                </a:tc>
              </a:tr>
              <a:tr h="511268">
                <a:tc>
                  <a:txBody>
                    <a:bodyPr/>
                    <a:lstStyle/>
                    <a:p>
                      <a:r>
                        <a:rPr lang="zh-CN" altLang="en-US" dirty="0" smtClean="0"/>
                        <a:t>同学</a:t>
                      </a:r>
                      <a:r>
                        <a:rPr lang="en-US" altLang="zh-CN" dirty="0" smtClean="0"/>
                        <a:t>1</a:t>
                      </a:r>
                    </a:p>
                    <a:p>
                      <a:r>
                        <a:rPr lang="en-US" dirty="0" err="1" smtClean="0"/>
                        <a:t>tóng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xué</a:t>
                      </a: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2973" marR="82973"/>
                </a:tc>
              </a:tr>
              <a:tr h="511268">
                <a:tc>
                  <a:txBody>
                    <a:bodyPr/>
                    <a:lstStyle/>
                    <a:p>
                      <a:r>
                        <a:rPr lang="zh-CN" altLang="en-US" dirty="0" smtClean="0"/>
                        <a:t>同学</a:t>
                      </a:r>
                      <a:r>
                        <a:rPr lang="en-US" altLang="zh-CN" dirty="0" smtClean="0"/>
                        <a:t>2</a:t>
                      </a:r>
                    </a:p>
                    <a:p>
                      <a:r>
                        <a:rPr lang="en-US" dirty="0" err="1" smtClean="0"/>
                        <a:t>tóng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xué</a:t>
                      </a: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2973" marR="82973"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82973" marR="82973"/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371600" y="4343400"/>
            <a:ext cx="6172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 smtClean="0"/>
              <a:t>                介绍他人</a:t>
            </a:r>
            <a:endParaRPr lang="en-US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听力</a:t>
            </a:r>
            <a:endParaRPr lang="en-US" dirty="0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sz="quarter" idx="1"/>
          </p:nvPr>
        </p:nvGraphicFramePr>
        <p:xfrm>
          <a:off x="1905000" y="1447800"/>
          <a:ext cx="6096000" cy="24542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632178">
                <a:tc>
                  <a:txBody>
                    <a:bodyPr/>
                    <a:lstStyle/>
                    <a:p>
                      <a:r>
                        <a:rPr lang="en-US" sz="3600" dirty="0" smtClean="0"/>
                        <a:t>A</a:t>
                      </a:r>
                      <a:r>
                        <a:rPr lang="zh-CN" altLang="en-US" sz="3600" dirty="0" smtClean="0"/>
                        <a:t> 英国人</a:t>
                      </a:r>
                      <a:endParaRPr 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 smtClean="0"/>
                        <a:t>B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zh-CN" altLang="en-US" sz="3600" baseline="0" dirty="0" smtClean="0"/>
                        <a:t>印度人</a:t>
                      </a:r>
                      <a:endParaRPr lang="en-US" sz="3600" dirty="0"/>
                    </a:p>
                  </a:txBody>
                  <a:tcPr/>
                </a:tc>
              </a:tr>
              <a:tr h="632178">
                <a:tc>
                  <a:txBody>
                    <a:bodyPr/>
                    <a:lstStyle/>
                    <a:p>
                      <a:r>
                        <a:rPr lang="en-US" altLang="zh-CN" sz="3600" baseline="0" dirty="0" smtClean="0"/>
                        <a:t>C</a:t>
                      </a:r>
                      <a:r>
                        <a:rPr lang="zh-CN" altLang="en-US" sz="3600" baseline="0" dirty="0" smtClean="0"/>
                        <a:t> 中国人</a:t>
                      </a:r>
                      <a:endParaRPr 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 smtClean="0"/>
                        <a:t>D </a:t>
                      </a:r>
                      <a:r>
                        <a:rPr lang="zh-CN" altLang="en-US" sz="3600" dirty="0" smtClean="0"/>
                        <a:t>日本人</a:t>
                      </a:r>
                      <a:endParaRPr lang="en-US" sz="3600" dirty="0"/>
                    </a:p>
                  </a:txBody>
                  <a:tcPr/>
                </a:tc>
              </a:tr>
              <a:tr h="1174044">
                <a:tc>
                  <a:txBody>
                    <a:bodyPr/>
                    <a:lstStyle/>
                    <a:p>
                      <a:r>
                        <a:rPr lang="en-US" sz="3600" baseline="0" dirty="0" smtClean="0"/>
                        <a:t>E </a:t>
                      </a:r>
                      <a:r>
                        <a:rPr lang="zh-CN" altLang="en-US" sz="3600" baseline="0" dirty="0" smtClean="0"/>
                        <a:t>马来西亚人</a:t>
                      </a:r>
                      <a:endParaRPr 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3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1524000" y="4343400"/>
          <a:ext cx="7010400" cy="1447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080"/>
                <a:gridCol w="1402080"/>
                <a:gridCol w="1402080"/>
                <a:gridCol w="1402080"/>
                <a:gridCol w="1402080"/>
              </a:tblGrid>
              <a:tr h="1074339"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例：陈海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王明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田中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马丽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200" dirty="0" smtClean="0"/>
                        <a:t>李山</a:t>
                      </a:r>
                      <a:endParaRPr lang="en-US" sz="3200" dirty="0"/>
                    </a:p>
                  </a:txBody>
                  <a:tcPr/>
                </a:tc>
              </a:tr>
              <a:tr h="37346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1143000" y="1066800"/>
            <a:ext cx="2209800" cy="4525963"/>
          </a:xfrm>
        </p:spPr>
        <p:txBody>
          <a:bodyPr/>
          <a:lstStyle/>
          <a:p>
            <a:r>
              <a:rPr lang="zh-CN" altLang="en-US" dirty="0" smtClean="0"/>
              <a:t>介绍</a:t>
            </a:r>
          </a:p>
          <a:p>
            <a:r>
              <a:rPr lang="zh-CN" altLang="en-US" dirty="0" smtClean="0"/>
              <a:t>自己</a:t>
            </a:r>
          </a:p>
          <a:p>
            <a:r>
              <a:rPr lang="zh-CN" altLang="en-US" dirty="0" smtClean="0"/>
              <a:t>早上好</a:t>
            </a:r>
          </a:p>
          <a:p>
            <a:r>
              <a:rPr lang="zh-CN" altLang="en-US" dirty="0" smtClean="0"/>
              <a:t>谁</a:t>
            </a:r>
            <a:endParaRPr lang="en-US" dirty="0"/>
          </a:p>
        </p:txBody>
      </p:sp>
      <p:sp>
        <p:nvSpPr>
          <p:cNvPr id="4" name="矩形 3"/>
          <p:cNvSpPr/>
          <p:nvPr/>
        </p:nvSpPr>
        <p:spPr>
          <a:xfrm>
            <a:off x="3733800" y="106680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3600" dirty="0" err="1" smtClean="0"/>
              <a:t>jiè</a:t>
            </a:r>
            <a:r>
              <a:rPr lang="en-US" sz="3600" dirty="0" smtClean="0"/>
              <a:t> </a:t>
            </a:r>
            <a:r>
              <a:rPr lang="en-US" sz="3600" dirty="0" err="1" smtClean="0"/>
              <a:t>shào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zì</a:t>
            </a:r>
            <a:r>
              <a:rPr lang="en-US" sz="3600" dirty="0" smtClean="0"/>
              <a:t> </a:t>
            </a:r>
            <a:r>
              <a:rPr lang="en-US" sz="3600" dirty="0" err="1" smtClean="0"/>
              <a:t>jǐ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zǎo</a:t>
            </a:r>
            <a:r>
              <a:rPr lang="en-US" sz="3600" dirty="0" smtClean="0"/>
              <a:t> </a:t>
            </a:r>
            <a:r>
              <a:rPr lang="en-US" sz="3600" dirty="0" err="1" smtClean="0"/>
              <a:t>shàng</a:t>
            </a:r>
            <a:r>
              <a:rPr lang="en-US" sz="3600" dirty="0" smtClean="0"/>
              <a:t> </a:t>
            </a:r>
            <a:r>
              <a:rPr lang="en-US" sz="3600" dirty="0" err="1" smtClean="0"/>
              <a:t>hǎo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shuí</a:t>
            </a:r>
            <a:r>
              <a:rPr lang="en-US" sz="3600" dirty="0" smtClean="0"/>
              <a:t> </a:t>
            </a:r>
            <a:endParaRPr lang="en-US" sz="3600" dirty="0"/>
          </a:p>
        </p:txBody>
      </p:sp>
      <p:sp>
        <p:nvSpPr>
          <p:cNvPr id="5" name="矩形 4"/>
          <p:cNvSpPr/>
          <p:nvPr/>
        </p:nvSpPr>
        <p:spPr>
          <a:xfrm>
            <a:off x="1066800" y="3886200"/>
            <a:ext cx="4572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3200" dirty="0" smtClean="0"/>
              <a:t>上海 上海话</a:t>
            </a:r>
          </a:p>
          <a:p>
            <a:r>
              <a:rPr lang="zh-CN" altLang="en-US" sz="3200" dirty="0" smtClean="0"/>
              <a:t>香港  粤语</a:t>
            </a:r>
          </a:p>
          <a:p>
            <a:r>
              <a:rPr lang="zh-CN" altLang="en-US" sz="3200" dirty="0" smtClean="0"/>
              <a:t>东京   日语</a:t>
            </a:r>
            <a:endParaRPr lang="en-US" sz="3200" dirty="0"/>
          </a:p>
        </p:txBody>
      </p:sp>
      <p:sp>
        <p:nvSpPr>
          <p:cNvPr id="6" name="矩形 5"/>
          <p:cNvSpPr/>
          <p:nvPr/>
        </p:nvSpPr>
        <p:spPr>
          <a:xfrm>
            <a:off x="3733800" y="3733800"/>
            <a:ext cx="52578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err="1" smtClean="0"/>
              <a:t>shàng</a:t>
            </a:r>
            <a:r>
              <a:rPr lang="en-US" sz="3600" dirty="0" smtClean="0"/>
              <a:t> </a:t>
            </a:r>
            <a:r>
              <a:rPr lang="en-US" sz="3600" dirty="0" err="1" smtClean="0"/>
              <a:t>hǎi</a:t>
            </a:r>
            <a:r>
              <a:rPr lang="en-US" sz="3600" dirty="0" smtClean="0"/>
              <a:t>  </a:t>
            </a:r>
            <a:r>
              <a:rPr lang="en-US" sz="3600" dirty="0" err="1" smtClean="0"/>
              <a:t>shàng</a:t>
            </a:r>
            <a:r>
              <a:rPr lang="en-US" sz="3600" dirty="0" smtClean="0"/>
              <a:t> </a:t>
            </a:r>
            <a:r>
              <a:rPr lang="en-US" sz="3600" dirty="0" err="1" smtClean="0"/>
              <a:t>hǎi</a:t>
            </a:r>
            <a:r>
              <a:rPr lang="en-US" sz="3600" dirty="0" smtClean="0"/>
              <a:t> </a:t>
            </a:r>
            <a:r>
              <a:rPr lang="en-US" sz="3600" dirty="0" err="1" smtClean="0"/>
              <a:t>huà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xiāng</a:t>
            </a:r>
            <a:r>
              <a:rPr lang="en-US" sz="3600" dirty="0" smtClean="0"/>
              <a:t> </a:t>
            </a:r>
            <a:r>
              <a:rPr lang="en-US" sz="3600" dirty="0" err="1" smtClean="0"/>
              <a:t>gǎng</a:t>
            </a:r>
            <a:r>
              <a:rPr lang="en-US" sz="3600" dirty="0" smtClean="0"/>
              <a:t>   </a:t>
            </a:r>
            <a:r>
              <a:rPr lang="en-US" sz="3600" dirty="0" err="1" smtClean="0"/>
              <a:t>yuè</a:t>
            </a:r>
            <a:r>
              <a:rPr lang="en-US" sz="3600" dirty="0" smtClean="0"/>
              <a:t> </a:t>
            </a:r>
            <a:r>
              <a:rPr lang="en-US" sz="3600" dirty="0" err="1" smtClean="0"/>
              <a:t>yǔ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dōng</a:t>
            </a:r>
            <a:r>
              <a:rPr lang="en-US" sz="3600" dirty="0" smtClean="0"/>
              <a:t> </a:t>
            </a:r>
            <a:r>
              <a:rPr lang="en-US" sz="3600" dirty="0" err="1" smtClean="0"/>
              <a:t>jīng</a:t>
            </a:r>
            <a:r>
              <a:rPr lang="en-US" sz="3600" dirty="0" smtClean="0"/>
              <a:t>    </a:t>
            </a:r>
            <a:r>
              <a:rPr lang="en-US" sz="3600" dirty="0" err="1" smtClean="0"/>
              <a:t>rì</a:t>
            </a:r>
            <a:r>
              <a:rPr lang="en-US" sz="3600" dirty="0" smtClean="0"/>
              <a:t> </a:t>
            </a:r>
            <a:r>
              <a:rPr lang="en-US" sz="3600" dirty="0" err="1" smtClean="0"/>
              <a:t>yǔ</a:t>
            </a:r>
            <a:r>
              <a:rPr lang="en-US" sz="3600" dirty="0" smtClean="0"/>
              <a:t> 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Reading 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743200" y="1676400"/>
            <a:ext cx="2514600" cy="4525963"/>
          </a:xfrm>
        </p:spPr>
        <p:txBody>
          <a:bodyPr/>
          <a:lstStyle/>
          <a:p>
            <a:r>
              <a:rPr lang="zh-CN" altLang="en-US" dirty="0" smtClean="0"/>
              <a:t>姓</a:t>
            </a:r>
          </a:p>
          <a:p>
            <a:r>
              <a:rPr lang="zh-CN" altLang="en-US" dirty="0" smtClean="0"/>
              <a:t>名</a:t>
            </a:r>
          </a:p>
          <a:p>
            <a:r>
              <a:rPr lang="zh-CN" altLang="en-US" dirty="0" smtClean="0"/>
              <a:t>年龄</a:t>
            </a:r>
          </a:p>
          <a:p>
            <a:r>
              <a:rPr lang="zh-CN" altLang="en-US" dirty="0" smtClean="0"/>
              <a:t>国籍</a:t>
            </a:r>
          </a:p>
          <a:p>
            <a:r>
              <a:rPr lang="zh-CN" altLang="en-US" dirty="0" smtClean="0"/>
              <a:t>城市</a:t>
            </a:r>
          </a:p>
          <a:p>
            <a:r>
              <a:rPr lang="zh-CN" altLang="en-US" dirty="0" smtClean="0"/>
              <a:t>北京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419600" y="1676400"/>
            <a:ext cx="32004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err="1" smtClean="0"/>
              <a:t>xìng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míng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nián</a:t>
            </a:r>
            <a:r>
              <a:rPr lang="en-US" sz="3600" dirty="0" smtClean="0"/>
              <a:t> </a:t>
            </a:r>
            <a:r>
              <a:rPr lang="en-US" sz="3600" dirty="0" err="1" smtClean="0"/>
              <a:t>líng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guó</a:t>
            </a:r>
            <a:r>
              <a:rPr lang="en-US" sz="3600" dirty="0" smtClean="0"/>
              <a:t> </a:t>
            </a:r>
            <a:r>
              <a:rPr lang="en-US" sz="3600" dirty="0" err="1" smtClean="0"/>
              <a:t>jí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chéng</a:t>
            </a:r>
            <a:r>
              <a:rPr lang="en-US" sz="3600" dirty="0" smtClean="0"/>
              <a:t> </a:t>
            </a:r>
            <a:r>
              <a:rPr lang="en-US" sz="3600" dirty="0" err="1" smtClean="0"/>
              <a:t>shì</a:t>
            </a:r>
            <a:r>
              <a:rPr lang="en-US" sz="3600" dirty="0" smtClean="0"/>
              <a:t> </a:t>
            </a:r>
          </a:p>
          <a:p>
            <a:r>
              <a:rPr lang="en-US" sz="3600" dirty="0" err="1" smtClean="0"/>
              <a:t>běi</a:t>
            </a:r>
            <a:r>
              <a:rPr lang="en-US" sz="3600" dirty="0" smtClean="0"/>
              <a:t> </a:t>
            </a:r>
            <a:r>
              <a:rPr lang="en-US" sz="3600" dirty="0" err="1" smtClean="0"/>
              <a:t>jīng</a:t>
            </a:r>
            <a:r>
              <a:rPr lang="en-US" sz="3600" dirty="0" smtClean="0"/>
              <a:t> 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1524000" y="1676400"/>
            <a:ext cx="8229600" cy="4525963"/>
          </a:xfrm>
        </p:spPr>
        <p:txBody>
          <a:bodyPr/>
          <a:lstStyle/>
          <a:p>
            <a:r>
              <a:rPr lang="zh-CN" altLang="en-US" dirty="0" smtClean="0"/>
              <a:t>陈一</a:t>
            </a:r>
            <a:endParaRPr lang="en-US" altLang="zh-CN" dirty="0" smtClean="0"/>
          </a:p>
          <a:p>
            <a:r>
              <a:rPr lang="zh-CN" altLang="en-US" dirty="0" smtClean="0"/>
              <a:t>顾康瑞</a:t>
            </a:r>
            <a:endParaRPr lang="en-US" altLang="zh-CN" dirty="0" smtClean="0"/>
          </a:p>
          <a:p>
            <a:r>
              <a:rPr lang="zh-CN" altLang="en-US" dirty="0" smtClean="0"/>
              <a:t>池浩翔</a:t>
            </a:r>
            <a:endParaRPr lang="en-US" altLang="zh-CN" dirty="0" smtClean="0"/>
          </a:p>
          <a:p>
            <a:r>
              <a:rPr lang="zh-CN" altLang="en-US" dirty="0" smtClean="0"/>
              <a:t>池佩雯</a:t>
            </a:r>
            <a:endParaRPr lang="en-US" altLang="zh-CN" dirty="0" smtClean="0"/>
          </a:p>
          <a:p>
            <a:r>
              <a:rPr lang="zh-CN" altLang="en-US" dirty="0" smtClean="0"/>
              <a:t>刘嘉骅</a:t>
            </a:r>
            <a:endParaRPr lang="en-US" altLang="zh-CN" dirty="0" smtClean="0"/>
          </a:p>
          <a:p>
            <a:r>
              <a:rPr lang="zh-CN" altLang="en-US" dirty="0" smtClean="0"/>
              <a:t>肖紫清</a:t>
            </a:r>
            <a:endParaRPr lang="en-US" altLang="zh-CN" dirty="0" smtClean="0"/>
          </a:p>
          <a:p>
            <a:r>
              <a:rPr lang="zh-CN" altLang="en-US" dirty="0" smtClean="0"/>
              <a:t>曹心怡</a:t>
            </a:r>
            <a:endParaRPr lang="en-US" altLang="zh-CN" dirty="0" smtClean="0"/>
          </a:p>
          <a:p>
            <a:endParaRPr lang="en-US" altLang="zh-CN" dirty="0" smtClean="0"/>
          </a:p>
          <a:p>
            <a:endParaRPr lang="en-US" altLang="zh-CN" dirty="0"/>
          </a:p>
          <a:p>
            <a:endParaRPr lang="en-US" altLang="zh-CN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凸显">
  <a:themeElements>
    <a:clrScheme name="凸显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凸显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凸显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200</TotalTime>
  <Words>863</Words>
  <Application>Microsoft Office PowerPoint</Application>
  <PresentationFormat>全屏显示(4:3)</PresentationFormat>
  <Paragraphs>278</Paragraphs>
  <Slides>25</Slides>
  <Notes>1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25</vt:i4>
      </vt:variant>
    </vt:vector>
  </HeadingPairs>
  <TitlesOfParts>
    <vt:vector size="26" baseType="lpstr">
      <vt:lpstr>凸显</vt:lpstr>
      <vt:lpstr>https://www.youtube.com/watch?v=mrjxasofRHo</vt:lpstr>
      <vt:lpstr>幻灯片 2</vt:lpstr>
      <vt:lpstr>幻灯片 3</vt:lpstr>
      <vt:lpstr>数字的中文书写和读法 </vt:lpstr>
      <vt:lpstr>Pronoun (代词）</vt:lpstr>
      <vt:lpstr>代词（Pronoun）</vt:lpstr>
      <vt:lpstr>世界地图  shì jiè dì tú </vt:lpstr>
      <vt:lpstr>幻灯片 8</vt:lpstr>
      <vt:lpstr>幻灯片 9</vt:lpstr>
      <vt:lpstr>幻灯片 10</vt:lpstr>
      <vt:lpstr>亚洲地图  yà zhōu dì tú </vt:lpstr>
      <vt:lpstr>欧洲地图  ōu zhōu dì tú </vt:lpstr>
      <vt:lpstr>打招呼（dǎ zhāo hū） greetings   问候 （wèn hòu ） </vt:lpstr>
      <vt:lpstr>幻灯片 14</vt:lpstr>
      <vt:lpstr>阅读（二） （yuè dú） </vt:lpstr>
      <vt:lpstr>幻灯片 16</vt:lpstr>
      <vt:lpstr>幻灯片 17</vt:lpstr>
      <vt:lpstr>幻灯片 18</vt:lpstr>
      <vt:lpstr>自我介绍</vt:lpstr>
      <vt:lpstr>https://www.youtube.com/watch?v=N5soQJDnc7s</vt:lpstr>
      <vt:lpstr>采访</vt:lpstr>
      <vt:lpstr>听力</vt:lpstr>
      <vt:lpstr>幻灯片 23</vt:lpstr>
      <vt:lpstr>Reading </vt:lpstr>
      <vt:lpstr>幻灯片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https://www.youtube.com/watch?v=mrjxasofRHo</dc:title>
  <dc:creator>D.lydia</dc:creator>
  <cp:lastModifiedBy>D.lydia</cp:lastModifiedBy>
  <cp:revision>2</cp:revision>
  <dcterms:created xsi:type="dcterms:W3CDTF">2019-11-10T05:09:01Z</dcterms:created>
  <dcterms:modified xsi:type="dcterms:W3CDTF">2020-01-06T14:33:59Z</dcterms:modified>
</cp:coreProperties>
</file>