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6"/>
  </p:notesMasterIdLst>
  <p:handoutMasterIdLst>
    <p:handoutMasterId r:id="rId27"/>
  </p:handoutMasterIdLst>
  <p:sldIdLst>
    <p:sldId id="284" r:id="rId2"/>
    <p:sldId id="287" r:id="rId3"/>
    <p:sldId id="285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86" r:id="rId12"/>
    <p:sldId id="295" r:id="rId13"/>
    <p:sldId id="296" r:id="rId14"/>
    <p:sldId id="303" r:id="rId15"/>
    <p:sldId id="297" r:id="rId16"/>
    <p:sldId id="302" r:id="rId17"/>
    <p:sldId id="298" r:id="rId18"/>
    <p:sldId id="300" r:id="rId19"/>
    <p:sldId id="299" r:id="rId20"/>
    <p:sldId id="301" r:id="rId21"/>
    <p:sldId id="304" r:id="rId22"/>
    <p:sldId id="307" r:id="rId23"/>
    <p:sldId id="305" r:id="rId24"/>
    <p:sldId id="306" r:id="rId25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r>
              <a:rPr lang="en-US" smtClean="0"/>
              <a:t>November 2018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1628800"/>
            <a:ext cx="7772400" cy="1143000"/>
          </a:xfrm>
        </p:spPr>
        <p:txBody>
          <a:bodyPr/>
          <a:lstStyle/>
          <a:p>
            <a:r>
              <a:rPr lang="en-US" b="1" dirty="0" smtClean="0"/>
              <a:t>Topic </a:t>
            </a:r>
            <a:r>
              <a:rPr lang="en-US" b="1" dirty="0"/>
              <a:t>8</a:t>
            </a:r>
            <a:r>
              <a:rPr lang="en-US" b="1" dirty="0" smtClean="0"/>
              <a:t> – NoSQL Databases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NoSQL</a:t>
            </a:r>
            <a:r>
              <a:rPr lang="en-US" dirty="0" smtClean="0"/>
              <a:t> isn’t so much an advance in technology as it is a way of matching database performance and capability to application demands and giving users the ability to use data sources they never thought they could access.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52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NoSQL represents a fundamental change in the way people think about storing and retrieving data.</a:t>
            </a:r>
          </a:p>
          <a:p>
            <a:r>
              <a:rPr lang="en-GB" sz="2800" dirty="0" smtClean="0"/>
              <a:t>Most information being generated is either unstructured or semi-structured.</a:t>
            </a:r>
          </a:p>
          <a:p>
            <a:r>
              <a:rPr lang="en-GB" sz="2800" dirty="0" smtClean="0"/>
              <a:t>Existing relational databases aren’t well suited to this type of data.</a:t>
            </a:r>
          </a:p>
          <a:p>
            <a:r>
              <a:rPr lang="en-GB" sz="2800" dirty="0" smtClean="0"/>
              <a:t>NoSQL is a release from the constraints imposed on database management systems by the relational database model.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48321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NoSQL</a:t>
            </a:r>
            <a:r>
              <a:rPr lang="en-US" dirty="0" smtClean="0"/>
              <a:t> Terminology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Node;</a:t>
            </a:r>
          </a:p>
          <a:p>
            <a:r>
              <a:rPr lang="en-US" dirty="0" smtClean="0"/>
              <a:t>Clusters;</a:t>
            </a:r>
          </a:p>
          <a:p>
            <a:r>
              <a:rPr lang="en-US" dirty="0" err="1" smtClean="0"/>
              <a:t>Sharding</a:t>
            </a:r>
            <a:r>
              <a:rPr lang="en-US" dirty="0" smtClean="0"/>
              <a:t>;</a:t>
            </a:r>
          </a:p>
          <a:p>
            <a:r>
              <a:rPr lang="en-US" dirty="0" smtClean="0"/>
              <a:t>Replication;</a:t>
            </a:r>
          </a:p>
          <a:p>
            <a:r>
              <a:rPr lang="en-US" dirty="0" smtClean="0"/>
              <a:t>ACID;</a:t>
            </a:r>
          </a:p>
          <a:p>
            <a:r>
              <a:rPr lang="en-US" dirty="0" smtClean="0"/>
              <a:t>BASE.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292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</a:t>
            </a:r>
            <a:r>
              <a:rPr lang="en-US" i="1" dirty="0" smtClean="0"/>
              <a:t>Node</a:t>
            </a:r>
            <a:r>
              <a:rPr lang="en-US" dirty="0" smtClean="0"/>
              <a:t> is a networked computer that offers a: </a:t>
            </a:r>
          </a:p>
          <a:p>
            <a:pPr lvl="1"/>
            <a:r>
              <a:rPr lang="en-US" dirty="0" smtClean="0"/>
              <a:t>Service</a:t>
            </a:r>
            <a:r>
              <a:rPr lang="en-US" dirty="0"/>
              <a:t>;</a:t>
            </a:r>
            <a:r>
              <a:rPr lang="en-US" dirty="0" smtClean="0"/>
              <a:t> </a:t>
            </a:r>
          </a:p>
          <a:p>
            <a:pPr lvl="1"/>
            <a:r>
              <a:rPr lang="en-US" dirty="0" smtClean="0"/>
              <a:t>Local storage;</a:t>
            </a:r>
          </a:p>
          <a:p>
            <a:pPr lvl="1"/>
            <a:r>
              <a:rPr lang="en-US" dirty="0" smtClean="0"/>
              <a:t>Access to a much larger distributed data store.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277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</a:t>
            </a:r>
            <a:r>
              <a:rPr lang="en-US" i="1" dirty="0" smtClean="0"/>
              <a:t>Cluster</a:t>
            </a:r>
            <a:r>
              <a:rPr lang="en-US" dirty="0" smtClean="0"/>
              <a:t> is a set of nodes that constitute a single unit.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748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Sharding</a:t>
            </a:r>
            <a:r>
              <a:rPr lang="en-US" dirty="0" smtClean="0"/>
              <a:t> / Horizontal Partitioning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Sharding</a:t>
            </a:r>
            <a:r>
              <a:rPr lang="en-US" dirty="0" smtClean="0"/>
              <a:t> involves partitioning the database on the value of some field.</a:t>
            </a:r>
          </a:p>
          <a:p>
            <a:r>
              <a:rPr lang="en-US" dirty="0" smtClean="0"/>
              <a:t>This is done to </a:t>
            </a:r>
            <a:r>
              <a:rPr lang="en-US" dirty="0" err="1" smtClean="0"/>
              <a:t>equalise</a:t>
            </a:r>
            <a:r>
              <a:rPr lang="en-US" dirty="0" smtClean="0"/>
              <a:t> the amount of data between nodes.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663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Replication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Replication is the mechanism that provides database availability.</a:t>
            </a:r>
          </a:p>
          <a:p>
            <a:pPr lvl="1"/>
            <a:r>
              <a:rPr lang="en-US" dirty="0" smtClean="0"/>
              <a:t>Portions of the database are written to multiple nodes so that if: </a:t>
            </a:r>
          </a:p>
          <a:p>
            <a:pPr lvl="2"/>
            <a:r>
              <a:rPr lang="en-US" dirty="0" smtClean="0"/>
              <a:t>one node fails, </a:t>
            </a:r>
          </a:p>
          <a:p>
            <a:pPr lvl="2"/>
            <a:r>
              <a:rPr lang="en-US" dirty="0" smtClean="0"/>
              <a:t>another node contains a replica of the failed node’s data.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8497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ACID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ACID is the acronym for:</a:t>
            </a:r>
          </a:p>
          <a:p>
            <a:pPr lvl="1"/>
            <a:r>
              <a:rPr lang="en-US" dirty="0" smtClean="0"/>
              <a:t>Atomicity;</a:t>
            </a:r>
          </a:p>
          <a:p>
            <a:pPr lvl="1"/>
            <a:r>
              <a:rPr lang="en-US" dirty="0" smtClean="0"/>
              <a:t>Consistency;</a:t>
            </a:r>
          </a:p>
          <a:p>
            <a:pPr lvl="1"/>
            <a:r>
              <a:rPr lang="en-US" dirty="0" smtClean="0"/>
              <a:t>Isolation;</a:t>
            </a:r>
          </a:p>
          <a:p>
            <a:pPr lvl="1"/>
            <a:r>
              <a:rPr lang="en-US" dirty="0" smtClean="0"/>
              <a:t>Durability.</a:t>
            </a:r>
          </a:p>
          <a:p>
            <a:pPr lvl="1"/>
            <a:endParaRPr lang="en-US" dirty="0"/>
          </a:p>
          <a:p>
            <a:pPr lvl="1"/>
            <a:r>
              <a:rPr lang="en-US" dirty="0" smtClean="0"/>
              <a:t>The same concept as in Relational Databases.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751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772816"/>
            <a:ext cx="7772400" cy="4608512"/>
          </a:xfrm>
        </p:spPr>
        <p:txBody>
          <a:bodyPr/>
          <a:lstStyle/>
          <a:p>
            <a:r>
              <a:rPr lang="en-US" dirty="0" smtClean="0"/>
              <a:t>BASE is the acronym for:</a:t>
            </a:r>
          </a:p>
          <a:p>
            <a:pPr lvl="1"/>
            <a:r>
              <a:rPr lang="en-US" dirty="0" smtClean="0"/>
              <a:t>Basically Available;</a:t>
            </a:r>
          </a:p>
          <a:p>
            <a:pPr lvl="2"/>
            <a:r>
              <a:rPr lang="en-US" dirty="0" smtClean="0"/>
              <a:t>The database may not be available 24/7.</a:t>
            </a:r>
          </a:p>
          <a:p>
            <a:pPr lvl="1"/>
            <a:r>
              <a:rPr lang="en-US" dirty="0" smtClean="0"/>
              <a:t>Soft-state;</a:t>
            </a:r>
          </a:p>
          <a:p>
            <a:pPr lvl="2"/>
            <a:r>
              <a:rPr lang="en-US" dirty="0" smtClean="0"/>
              <a:t>The state of the database may be inconsistent due to the time taken to update all replicated data items.</a:t>
            </a:r>
          </a:p>
          <a:p>
            <a:pPr lvl="1"/>
            <a:r>
              <a:rPr lang="en-US" dirty="0" smtClean="0"/>
              <a:t>Eventually consistent.</a:t>
            </a:r>
          </a:p>
          <a:p>
            <a:pPr lvl="2"/>
            <a:r>
              <a:rPr lang="en-US" dirty="0" smtClean="0"/>
              <a:t>Eventually consistent when all replicated data items are updated.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35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NoSQL Databases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Key-value;</a:t>
            </a:r>
          </a:p>
          <a:p>
            <a:r>
              <a:rPr lang="en-GB" dirty="0" smtClean="0"/>
              <a:t>Document;</a:t>
            </a:r>
          </a:p>
          <a:p>
            <a:r>
              <a:rPr lang="en-GB" dirty="0" smtClean="0"/>
              <a:t>Column-family;</a:t>
            </a:r>
          </a:p>
          <a:p>
            <a:r>
              <a:rPr lang="en-GB" dirty="0" smtClean="0"/>
              <a:t>Graph.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693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Key-Value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700808"/>
            <a:ext cx="7772400" cy="4258816"/>
          </a:xfrm>
        </p:spPr>
        <p:txBody>
          <a:bodyPr/>
          <a:lstStyle/>
          <a:p>
            <a:r>
              <a:rPr lang="en-US" sz="2800" dirty="0" smtClean="0"/>
              <a:t>Key-value databases are the simplest form of </a:t>
            </a:r>
            <a:r>
              <a:rPr lang="en-US" sz="2800" dirty="0" err="1" smtClean="0"/>
              <a:t>NoSQL</a:t>
            </a:r>
            <a:r>
              <a:rPr lang="en-US" sz="2800" dirty="0" smtClean="0"/>
              <a:t> databases.</a:t>
            </a:r>
          </a:p>
          <a:p>
            <a:r>
              <a:rPr lang="en-US" sz="2800" dirty="0" smtClean="0"/>
              <a:t>The basic data structure is a dictionary or map.</a:t>
            </a:r>
          </a:p>
          <a:p>
            <a:r>
              <a:rPr lang="en-US" sz="2800" dirty="0" smtClean="0"/>
              <a:t>You can store a value, such as an integer, string, a JSON structure, or an array, along with a key used to reference that value.</a:t>
            </a:r>
          </a:p>
          <a:p>
            <a:r>
              <a:rPr lang="en-US" sz="2800" dirty="0" smtClean="0"/>
              <a:t>You can quickly and easily read a given record based on its key.</a:t>
            </a:r>
          </a:p>
        </p:txBody>
      </p:sp>
    </p:spTree>
    <p:extLst>
      <p:ext uri="{BB962C8B-B14F-4D97-AF65-F5344CB8AC3E}">
        <p14:creationId xmlns:p14="http://schemas.microsoft.com/office/powerpoint/2010/main" val="2710243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Key-Value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844824"/>
            <a:ext cx="7772400" cy="4114800"/>
          </a:xfrm>
        </p:spPr>
        <p:txBody>
          <a:bodyPr/>
          <a:lstStyle/>
          <a:p>
            <a:r>
              <a:rPr lang="en-US" dirty="0"/>
              <a:t>You cannot search value data across multiple records</a:t>
            </a:r>
            <a:r>
              <a:rPr lang="en-US" dirty="0" smtClean="0"/>
              <a:t>.</a:t>
            </a:r>
          </a:p>
          <a:p>
            <a:r>
              <a:rPr lang="en-US" dirty="0" smtClean="0"/>
              <a:t>Example:</a:t>
            </a:r>
          </a:p>
          <a:p>
            <a:pPr lvl="1"/>
            <a:r>
              <a:rPr lang="en-US" dirty="0" smtClean="0"/>
              <a:t>Using a URL as the key of a given web page;</a:t>
            </a:r>
          </a:p>
          <a:p>
            <a:pPr lvl="1"/>
            <a:r>
              <a:rPr lang="en-US" dirty="0" smtClean="0"/>
              <a:t>The contents can be expressed as:</a:t>
            </a:r>
          </a:p>
          <a:p>
            <a:pPr lvl="2"/>
            <a:r>
              <a:rPr lang="en-US" dirty="0" smtClean="0"/>
              <a:t>HTML;</a:t>
            </a:r>
          </a:p>
          <a:p>
            <a:pPr lvl="2"/>
            <a:r>
              <a:rPr lang="en-US" dirty="0" smtClean="0"/>
              <a:t>PHP;</a:t>
            </a:r>
          </a:p>
          <a:p>
            <a:pPr lvl="2"/>
            <a:r>
              <a:rPr lang="en-US" dirty="0" smtClean="0"/>
              <a:t>JavaScript;</a:t>
            </a:r>
          </a:p>
          <a:p>
            <a:pPr lvl="2"/>
            <a:r>
              <a:rPr lang="en-US" dirty="0" smtClean="0"/>
              <a:t>Binary data.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79417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Key-value Example Usage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 storing user session </a:t>
            </a:r>
            <a:r>
              <a:rPr lang="en-US" dirty="0" smtClean="0"/>
              <a:t>data;</a:t>
            </a:r>
            <a:endParaRPr lang="en-US" dirty="0"/>
          </a:p>
          <a:p>
            <a:r>
              <a:rPr lang="en-US" dirty="0"/>
              <a:t>Maintaining schema-less user </a:t>
            </a:r>
            <a:r>
              <a:rPr lang="en-US" dirty="0" smtClean="0"/>
              <a:t>profiles;</a:t>
            </a:r>
            <a:endParaRPr lang="en-US" dirty="0"/>
          </a:p>
          <a:p>
            <a:r>
              <a:rPr lang="en-US" dirty="0"/>
              <a:t>Storing user </a:t>
            </a:r>
            <a:r>
              <a:rPr lang="en-US" dirty="0" smtClean="0"/>
              <a:t>preferences;</a:t>
            </a:r>
            <a:endParaRPr lang="en-US" dirty="0"/>
          </a:p>
          <a:p>
            <a:r>
              <a:rPr lang="en-US" dirty="0"/>
              <a:t>Storing shopping cart </a:t>
            </a:r>
            <a:r>
              <a:rPr lang="en-US" dirty="0" smtClean="0"/>
              <a:t>data.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1872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Document/Aggregate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772816"/>
            <a:ext cx="7772400" cy="4114800"/>
          </a:xfrm>
        </p:spPr>
        <p:txBody>
          <a:bodyPr/>
          <a:lstStyle/>
          <a:p>
            <a:r>
              <a:rPr lang="en-US" dirty="0" smtClean="0"/>
              <a:t>Similar to key-value databases:</a:t>
            </a:r>
          </a:p>
          <a:p>
            <a:pPr lvl="1"/>
            <a:r>
              <a:rPr lang="en-US" dirty="0" smtClean="0"/>
              <a:t>The value associated with the key contains structured or semi-structured data.</a:t>
            </a:r>
          </a:p>
          <a:p>
            <a:r>
              <a:rPr lang="en-US" dirty="0" smtClean="0"/>
              <a:t>Queries against the structure of the document as well as elements within that structure are permissible.</a:t>
            </a:r>
          </a:p>
          <a:p>
            <a:r>
              <a:rPr lang="en-US" dirty="0" smtClean="0"/>
              <a:t>Example:</a:t>
            </a:r>
          </a:p>
          <a:p>
            <a:pPr lvl="1"/>
            <a:r>
              <a:rPr lang="en-US" dirty="0" smtClean="0"/>
              <a:t>Book database in which the title is the key and the value is the book meta data expressed as an XML document.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0148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Document Example Usage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E-commerce platforms</a:t>
            </a:r>
          </a:p>
          <a:p>
            <a:r>
              <a:rPr lang="en-US" dirty="0"/>
              <a:t>Content management systems</a:t>
            </a:r>
          </a:p>
          <a:p>
            <a:r>
              <a:rPr lang="en-US" dirty="0"/>
              <a:t>Analytics platforms</a:t>
            </a:r>
          </a:p>
          <a:p>
            <a:r>
              <a:rPr lang="en-US" dirty="0"/>
              <a:t>Blogging platforms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7238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Column-Family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Mathematicians recognize this type of database as a </a:t>
            </a:r>
            <a:r>
              <a:rPr lang="en-US" sz="2800" i="1" dirty="0" smtClean="0"/>
              <a:t>Sparse </a:t>
            </a:r>
            <a:r>
              <a:rPr lang="en-US" sz="2800" i="1" dirty="0"/>
              <a:t>M</a:t>
            </a:r>
            <a:r>
              <a:rPr lang="en-US" sz="2800" i="1" dirty="0" smtClean="0"/>
              <a:t>atrix</a:t>
            </a:r>
            <a:r>
              <a:rPr lang="en-US" sz="2800" dirty="0" smtClean="0"/>
              <a:t>.</a:t>
            </a:r>
          </a:p>
          <a:p>
            <a:r>
              <a:rPr lang="en-US" sz="2800" dirty="0" smtClean="0"/>
              <a:t>Programmers would see this type of database as a </a:t>
            </a:r>
            <a:r>
              <a:rPr lang="en-US" sz="2800" i="1" dirty="0" smtClean="0"/>
              <a:t>Hash Table</a:t>
            </a:r>
            <a:r>
              <a:rPr lang="en-US" sz="2800" dirty="0" smtClean="0"/>
              <a:t>. </a:t>
            </a:r>
          </a:p>
          <a:p>
            <a:r>
              <a:rPr lang="en-US" sz="2800" dirty="0"/>
              <a:t>In column-oriented </a:t>
            </a:r>
            <a:r>
              <a:rPr lang="en-US" sz="2800" dirty="0" err="1"/>
              <a:t>NoSQL</a:t>
            </a:r>
            <a:r>
              <a:rPr lang="en-US" sz="2800" dirty="0"/>
              <a:t> databases, data is stored in cells grouped in columns of data rather than as rows of Columns are logically grouped into column families.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455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Column-family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Column </a:t>
            </a:r>
            <a:r>
              <a:rPr lang="en-US" sz="2800" dirty="0"/>
              <a:t>families can contain a virtually unlimited number of columns that can be created at runtime or while defining the </a:t>
            </a:r>
            <a:r>
              <a:rPr lang="en-US" sz="2800" dirty="0" smtClean="0"/>
              <a:t>schema data</a:t>
            </a:r>
            <a:r>
              <a:rPr lang="en-US" sz="2800" dirty="0"/>
              <a:t>. </a:t>
            </a:r>
            <a:endParaRPr lang="en-US" sz="2800" dirty="0" smtClean="0"/>
          </a:p>
          <a:p>
            <a:r>
              <a:rPr lang="en-US" sz="2800" dirty="0" smtClean="0"/>
              <a:t>Read </a:t>
            </a:r>
            <a:r>
              <a:rPr lang="en-US" sz="2800" dirty="0"/>
              <a:t>and write is done using columns rather than rows. Column families are groups of similar data that is usually accessed together.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5664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Column-Family Example Usage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Content management </a:t>
            </a:r>
            <a:r>
              <a:rPr lang="en-US" dirty="0" smtClean="0"/>
              <a:t>systems;</a:t>
            </a:r>
            <a:endParaRPr lang="en-US" dirty="0"/>
          </a:p>
          <a:p>
            <a:r>
              <a:rPr lang="en-US" dirty="0"/>
              <a:t>Blogging </a:t>
            </a:r>
            <a:r>
              <a:rPr lang="en-US" dirty="0" smtClean="0"/>
              <a:t>platforms;</a:t>
            </a:r>
            <a:endParaRPr lang="en-US" dirty="0"/>
          </a:p>
          <a:p>
            <a:r>
              <a:rPr lang="en-US" dirty="0"/>
              <a:t>Systems that maintain </a:t>
            </a:r>
            <a:r>
              <a:rPr lang="en-US" dirty="0" smtClean="0"/>
              <a:t>counters;</a:t>
            </a:r>
            <a:endParaRPr lang="en-US" dirty="0"/>
          </a:p>
          <a:p>
            <a:r>
              <a:rPr lang="en-US" dirty="0"/>
              <a:t>Services that have expiring </a:t>
            </a:r>
            <a:r>
              <a:rPr lang="en-US" dirty="0" smtClean="0"/>
              <a:t>usage;</a:t>
            </a:r>
            <a:endParaRPr lang="en-US" dirty="0"/>
          </a:p>
          <a:p>
            <a:r>
              <a:rPr lang="en-US" dirty="0"/>
              <a:t>Systems that require heavy write requests (like log aggregators</a:t>
            </a:r>
            <a:r>
              <a:rPr lang="en-US" dirty="0" smtClean="0"/>
              <a:t>).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590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Graph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Graph databases are basically built upon the Entity – Attribute – Value model. </a:t>
            </a:r>
            <a:endParaRPr lang="en-US" sz="2800" dirty="0" smtClean="0"/>
          </a:p>
          <a:p>
            <a:r>
              <a:rPr lang="en-US" sz="2800" dirty="0" smtClean="0"/>
              <a:t>Entities </a:t>
            </a:r>
            <a:r>
              <a:rPr lang="en-US" sz="2800" dirty="0"/>
              <a:t>are also known as nodes, which have properties. </a:t>
            </a:r>
            <a:endParaRPr lang="en-US" sz="2800" dirty="0" smtClean="0"/>
          </a:p>
          <a:p>
            <a:r>
              <a:rPr lang="en-US" sz="2800" dirty="0" smtClean="0"/>
              <a:t>It </a:t>
            </a:r>
            <a:r>
              <a:rPr lang="en-US" sz="2800" dirty="0"/>
              <a:t>is a very flexible way to describe how data relates to other data. </a:t>
            </a:r>
            <a:endParaRPr lang="en-US" sz="2800" dirty="0" smtClean="0"/>
          </a:p>
          <a:p>
            <a:r>
              <a:rPr lang="en-US" sz="2800" dirty="0" smtClean="0"/>
              <a:t>Nodes </a:t>
            </a:r>
            <a:r>
              <a:rPr lang="en-US" sz="2800" dirty="0"/>
              <a:t>store data about each entity in the database, relationships describe a relationship between nodes, and a property is simply the node on the opposite end of the relationship.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2798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4557" b="-982"/>
          <a:stretch/>
        </p:blipFill>
        <p:spPr>
          <a:xfrm>
            <a:off x="107504" y="548680"/>
            <a:ext cx="8712968" cy="5814392"/>
          </a:xfrm>
        </p:spPr>
      </p:pic>
    </p:spTree>
    <p:extLst>
      <p:ext uri="{BB962C8B-B14F-4D97-AF65-F5344CB8AC3E}">
        <p14:creationId xmlns:p14="http://schemas.microsoft.com/office/powerpoint/2010/main" val="5232400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304800"/>
            <a:ext cx="8640960" cy="6076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3553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Graph Example Usage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Fraud </a:t>
            </a:r>
            <a:r>
              <a:rPr lang="en-US" dirty="0" smtClean="0"/>
              <a:t>detection;</a:t>
            </a:r>
            <a:endParaRPr lang="en-US" dirty="0"/>
          </a:p>
          <a:p>
            <a:r>
              <a:rPr lang="en-US" dirty="0"/>
              <a:t>Graph based </a:t>
            </a:r>
            <a:r>
              <a:rPr lang="en-US" dirty="0" smtClean="0"/>
              <a:t>search;</a:t>
            </a:r>
            <a:endParaRPr lang="en-US" dirty="0"/>
          </a:p>
          <a:p>
            <a:r>
              <a:rPr lang="en-US" dirty="0"/>
              <a:t>Network and IT </a:t>
            </a:r>
            <a:r>
              <a:rPr lang="en-US" dirty="0" smtClean="0"/>
              <a:t>operations;</a:t>
            </a:r>
            <a:endParaRPr lang="en-US" dirty="0"/>
          </a:p>
          <a:p>
            <a:r>
              <a:rPr lang="en-US" dirty="0"/>
              <a:t>Social </a:t>
            </a:r>
            <a:r>
              <a:rPr lang="en-US" dirty="0" smtClean="0"/>
              <a:t>networks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438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Enterprise NoSQL for Dummies, </a:t>
            </a:r>
            <a:r>
              <a:rPr lang="en-US" dirty="0" err="1" smtClean="0"/>
              <a:t>MarkLogic</a:t>
            </a:r>
            <a:r>
              <a:rPr lang="en-US" dirty="0" smtClean="0"/>
              <a:t> Special Edition.</a:t>
            </a:r>
          </a:p>
          <a:p>
            <a:r>
              <a:rPr lang="en-US" dirty="0" smtClean="0"/>
              <a:t>https</a:t>
            </a:r>
            <a:r>
              <a:rPr lang="en-US" dirty="0"/>
              <a:t>://opensourceforu.com/2017/05/different-types-nosql-databases/</a:t>
            </a:r>
          </a:p>
        </p:txBody>
      </p:sp>
    </p:spTree>
    <p:extLst>
      <p:ext uri="{BB962C8B-B14F-4D97-AF65-F5344CB8AC3E}">
        <p14:creationId xmlns:p14="http://schemas.microsoft.com/office/powerpoint/2010/main" val="312246087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1472215027</TotalTime>
  <Words>753</Words>
  <Application>Microsoft Office PowerPoint</Application>
  <PresentationFormat>On-screen Show (4:3)</PresentationFormat>
  <Paragraphs>114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MS PGothic</vt:lpstr>
      <vt:lpstr>MS PGothic</vt:lpstr>
      <vt:lpstr>Tahoma</vt:lpstr>
      <vt:lpstr>Wingdings</vt:lpstr>
      <vt:lpstr>Blends</vt:lpstr>
      <vt:lpstr>Topic 8 – NoSQL Databases</vt:lpstr>
      <vt:lpstr>Introduction</vt:lpstr>
      <vt:lpstr>Definition</vt:lpstr>
      <vt:lpstr>NoSQL Terminology</vt:lpstr>
      <vt:lpstr>Node</vt:lpstr>
      <vt:lpstr>Cluster</vt:lpstr>
      <vt:lpstr>Sharding / Horizontal Partitioning</vt:lpstr>
      <vt:lpstr>Replication</vt:lpstr>
      <vt:lpstr>ACID</vt:lpstr>
      <vt:lpstr>BASE</vt:lpstr>
      <vt:lpstr>Types of NoSQL Databases</vt:lpstr>
      <vt:lpstr>Key-Value</vt:lpstr>
      <vt:lpstr>Key-Value</vt:lpstr>
      <vt:lpstr>Key-value Example Usage</vt:lpstr>
      <vt:lpstr>Document/Aggregate</vt:lpstr>
      <vt:lpstr>Document Example Usage</vt:lpstr>
      <vt:lpstr>Column-Family</vt:lpstr>
      <vt:lpstr>Column-family</vt:lpstr>
      <vt:lpstr>Column-Family Example Usage</vt:lpstr>
      <vt:lpstr>Graph</vt:lpstr>
      <vt:lpstr>PowerPoint Presentation</vt:lpstr>
      <vt:lpstr>PowerPoint Presentation</vt:lpstr>
      <vt:lpstr>Graph Example Usage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Hole, Stephen</cp:lastModifiedBy>
  <cp:revision>70</cp:revision>
  <cp:lastPrinted>2018-10-31T08:24:02Z</cp:lastPrinted>
  <dcterms:created xsi:type="dcterms:W3CDTF">1996-12-09T10:09:10Z</dcterms:created>
  <dcterms:modified xsi:type="dcterms:W3CDTF">2018-11-21T10:27:54Z</dcterms:modified>
</cp:coreProperties>
</file>