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5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alphaModFix amt="33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C192AE-6D43-49C2-95B6-D299AA78D7D4}" type="datetimeFigureOut">
              <a:rPr lang="en-US" smtClean="0"/>
              <a:pPr/>
              <a:t>2/5/2024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63D9F4-6C32-42EB-8F83-9D4B8BD4DA9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orldhistory.org/Roman_Siege_Warfare/" TargetMode="External"/><Relationship Id="rId7" Type="http://schemas.openxmlformats.org/officeDocument/2006/relationships/hyperlink" Target="https://www.youtube.com/watch?v=B9dhvsW8oFI" TargetMode="External"/><Relationship Id="rId2" Type="http://schemas.openxmlformats.org/officeDocument/2006/relationships/hyperlink" Target="https://www.worldhistory.org/hoplit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ncient-origins.net/history-ancient-traditions/roman-decimation-0017137" TargetMode="External"/><Relationship Id="rId5" Type="http://schemas.openxmlformats.org/officeDocument/2006/relationships/hyperlink" Target="https://imperiumromanum.pl/en/curiosities/roman-testudo-defensive-formation-of-legions/" TargetMode="External"/><Relationship Id="rId4" Type="http://schemas.openxmlformats.org/officeDocument/2006/relationships/hyperlink" Target="https://greekreporte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Isosceles Triangle 3"/>
          <p:cNvSpPr/>
          <p:nvPr/>
        </p:nvSpPr>
        <p:spPr>
          <a:xfrm>
            <a:off x="1524000" y="609600"/>
            <a:ext cx="5791200" cy="6248400"/>
          </a:xfrm>
          <a:prstGeom prst="triangl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2">
                  <a:lumMod val="50000"/>
                </a:schemeClr>
              </a:solidFill>
            </a:endParaRPr>
          </a:p>
        </p:txBody>
      </p:sp>
      <p:cxnSp>
        <p:nvCxnSpPr>
          <p:cNvPr id="6" name="Straight Connector 5"/>
          <p:cNvCxnSpPr/>
          <p:nvPr/>
        </p:nvCxnSpPr>
        <p:spPr>
          <a:xfrm flipV="1">
            <a:off x="0" y="3886200"/>
            <a:ext cx="9144000" cy="76200"/>
          </a:xfrm>
          <a:prstGeom prst="line">
            <a:avLst/>
          </a:prstGeom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smtClean="0">
                <a:latin typeface="Algerian" pitchFamily="82" charset="0"/>
              </a:rPr>
              <a:t>Comparative Analysis of Greek Phalanx and Roman Legion Warfare Tactics</a:t>
            </a:r>
            <a:endParaRPr lang="en-US" sz="2000" b="1" dirty="0">
              <a:latin typeface="Algerian" pitchFamily="82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71800" y="2590800"/>
            <a:ext cx="2933653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en-US" sz="5400" b="1" dirty="0">
                <a:ln w="50800"/>
                <a:solidFill>
                  <a:schemeClr val="bg2">
                    <a:lumMod val="25000"/>
                  </a:schemeClr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</a:rPr>
              <a:t>P</a:t>
            </a:r>
            <a:r>
              <a:rPr lang="en-US" sz="5400" b="1" cap="none" spc="0" dirty="0" smtClean="0">
                <a:ln w="50800"/>
                <a:solidFill>
                  <a:schemeClr val="bg2">
                    <a:lumMod val="25000"/>
                  </a:schemeClr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6350" stA="55000" endA="300" endPos="45500" dir="5400000" sy="-100000" algn="bl" rotWithShape="0"/>
                </a:effectLst>
              </a:rPr>
              <a:t>halanx</a:t>
            </a:r>
            <a:endParaRPr lang="en-US" sz="5400" b="1" cap="none" spc="0" dirty="0">
              <a:ln w="50800"/>
              <a:solidFill>
                <a:schemeClr val="bg2">
                  <a:lumMod val="25000"/>
                </a:schemeClr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3429000" y="3733800"/>
            <a:ext cx="20681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en-US" sz="5400" b="1" cap="none" spc="0" dirty="0" smtClean="0">
                <a:ln w="50800"/>
                <a:solidFill>
                  <a:schemeClr val="bg2">
                    <a:lumMod val="25000"/>
                  </a:schemeClr>
                </a:solidFill>
                <a:effectLst>
                  <a:outerShdw blurRad="50800" dist="38100" dir="10800000" algn="r" rotWithShape="0">
                    <a:prstClr val="black">
                      <a:alpha val="40000"/>
                    </a:prstClr>
                  </a:outerShdw>
                  <a:reflection blurRad="6350" stA="50000" endA="300" endPos="50000" dist="29997" dir="5400000" sy="-100000" algn="bl" rotWithShape="0"/>
                </a:effectLst>
              </a:rPr>
              <a:t>Legion</a:t>
            </a:r>
            <a:endParaRPr lang="en-US" sz="5400" b="1" cap="none" spc="0" dirty="0">
              <a:ln w="50800"/>
              <a:solidFill>
                <a:schemeClr val="bg2">
                  <a:lumMod val="25000"/>
                </a:schemeClr>
              </a:solidFill>
              <a:effectLst>
                <a:outerShdw blurRad="50800" dist="38100" dir="10800000" algn="r" rotWithShape="0">
                  <a:prstClr val="black">
                    <a:alpha val="40000"/>
                  </a:prstClr>
                </a:outerShdw>
                <a:reflection blurRad="6350" stA="50000" endA="300" endPos="50000" dist="29997" dir="5400000" sy="-100000" algn="bl" rotWithShape="0"/>
              </a:effectLst>
            </a:endParaRPr>
          </a:p>
        </p:txBody>
      </p:sp>
      <p:sp>
        <p:nvSpPr>
          <p:cNvPr id="10" name="Rounded Rectangle 9"/>
          <p:cNvSpPr/>
          <p:nvPr/>
        </p:nvSpPr>
        <p:spPr>
          <a:xfrm rot="20614003">
            <a:off x="15204" y="905233"/>
            <a:ext cx="1600200" cy="338554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lIns="91440" tIns="45720" rIns="91440" bIns="45720">
            <a:prstTxWarp prst="textWave1">
              <a:avLst/>
            </a:prstTxWarp>
            <a:spAutoFit/>
          </a:bodyPr>
          <a:lstStyle/>
          <a:p>
            <a:pPr algn="ctr"/>
            <a:r>
              <a:rPr lang="en-US" sz="16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lumMod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Formation</a:t>
            </a:r>
            <a:endParaRPr lang="en-US" sz="16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lumMod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  <p:cxnSp>
        <p:nvCxnSpPr>
          <p:cNvPr id="12" name="Straight Arrow Connector 11"/>
          <p:cNvCxnSpPr/>
          <p:nvPr/>
        </p:nvCxnSpPr>
        <p:spPr>
          <a:xfrm rot="5400000">
            <a:off x="609600" y="1752600"/>
            <a:ext cx="6096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scene3d>
            <a:camera prst="orthographicFront"/>
            <a:lightRig rig="threePt" dir="t"/>
          </a:scene3d>
          <a:sp3d>
            <a:bevelT w="139700" prst="cross"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3" name="Picture 12" descr="download (6).jpg"/>
          <p:cNvPicPr>
            <a:picLocks noChangeAspect="1"/>
          </p:cNvPicPr>
          <p:nvPr/>
        </p:nvPicPr>
        <p:blipFill>
          <a:blip r:embed="rId2" cstate="email">
            <a:lum/>
          </a:blip>
          <a:stretch>
            <a:fillRect/>
          </a:stretch>
        </p:blipFill>
        <p:spPr>
          <a:xfrm>
            <a:off x="914400" y="1143000"/>
            <a:ext cx="1676400" cy="9220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Rounded Rectangle 13"/>
          <p:cNvSpPr/>
          <p:nvPr/>
        </p:nvSpPr>
        <p:spPr>
          <a:xfrm rot="1082572">
            <a:off x="159717" y="2162653"/>
            <a:ext cx="1714453" cy="319445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prstTxWarp prst="textWave2">
              <a:avLst/>
            </a:prstTxWarp>
            <a:spAutoFit/>
          </a:bodyPr>
          <a:lstStyle/>
          <a:p>
            <a:pPr algn="ctr"/>
            <a:r>
              <a:rPr lang="en-US" sz="2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Amor &amp; Weapons</a:t>
            </a:r>
            <a:endParaRPr lang="en-US" sz="2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15" name="Picture 14" descr="greek-weapons.png"/>
          <p:cNvPicPr>
            <a:picLocks noChangeAspect="1"/>
          </p:cNvPicPr>
          <p:nvPr/>
        </p:nvPicPr>
        <p:blipFill>
          <a:blip r:embed="rId3" cstate="email">
            <a:grayscl/>
            <a:lum contrast="-40000"/>
          </a:blip>
          <a:stretch>
            <a:fillRect/>
          </a:stretch>
        </p:blipFill>
        <p:spPr>
          <a:xfrm rot="20433780">
            <a:off x="137204" y="2611809"/>
            <a:ext cx="1219200" cy="1033417"/>
          </a:xfrm>
          <a:prstGeom prst="ellipse">
            <a:avLst/>
          </a:prstGeom>
          <a:ln w="34925"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cxnSp>
        <p:nvCxnSpPr>
          <p:cNvPr id="17" name="Curved Connector 16"/>
          <p:cNvCxnSpPr/>
          <p:nvPr/>
        </p:nvCxnSpPr>
        <p:spPr>
          <a:xfrm>
            <a:off x="914400" y="3657600"/>
            <a:ext cx="609600" cy="76200"/>
          </a:xfrm>
          <a:prstGeom prst="curvedConnector3">
            <a:avLst>
              <a:gd name="adj1" fmla="val 50000"/>
            </a:avLst>
          </a:prstGeom>
          <a:ln>
            <a:solidFill>
              <a:schemeClr val="tx1"/>
            </a:solidFill>
            <a:tailEnd type="arrow"/>
          </a:ln>
          <a:effectLst>
            <a:reflection blurRad="6350" stA="50000" endA="300" endPos="55500" dist="50800" dir="5400000" sy="-100000" algn="bl" rotWithShape="0"/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9" name="Rounded Rectangle 18"/>
          <p:cNvSpPr/>
          <p:nvPr/>
        </p:nvSpPr>
        <p:spPr>
          <a:xfrm rot="20825230">
            <a:off x="1599386" y="3436185"/>
            <a:ext cx="1754227" cy="19124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prstTxWarp prst="textArchDown">
              <a:avLst/>
            </a:prstTxWarp>
            <a:spAutoFit/>
          </a:bodyPr>
          <a:lstStyle/>
          <a:p>
            <a:pPr algn="ctr"/>
            <a:r>
              <a:rPr lang="en-US" sz="2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Pushing Tactics</a:t>
            </a:r>
            <a:endParaRPr lang="en-US" sz="2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0" name="Picture 19" descr="be22beede584c291e2f7f09728ca1177.jpg"/>
          <p:cNvPicPr>
            <a:picLocks noChangeAspect="1"/>
          </p:cNvPicPr>
          <p:nvPr/>
        </p:nvPicPr>
        <p:blipFill>
          <a:blip r:embed="rId4" cstate="email">
            <a:lum contrast="40000"/>
          </a:blip>
          <a:stretch>
            <a:fillRect/>
          </a:stretch>
        </p:blipFill>
        <p:spPr>
          <a:xfrm>
            <a:off x="1905000" y="2438400"/>
            <a:ext cx="1417964" cy="9235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2" name="Straight Arrow Connector 21"/>
          <p:cNvCxnSpPr/>
          <p:nvPr/>
        </p:nvCxnSpPr>
        <p:spPr>
          <a:xfrm>
            <a:off x="3505200" y="3810000"/>
            <a:ext cx="106680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3" name="Rounded Rectangle 22"/>
          <p:cNvSpPr/>
          <p:nvPr/>
        </p:nvSpPr>
        <p:spPr>
          <a:xfrm rot="20851432">
            <a:off x="4980462" y="3339820"/>
            <a:ext cx="1334468" cy="400110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prstTxWarp prst="textFadeRight">
              <a:avLst/>
            </a:prstTxWarp>
            <a:spAutoFit/>
          </a:bodyPr>
          <a:lstStyle/>
          <a:p>
            <a:pPr algn="ctr"/>
            <a:r>
              <a:rPr lang="en-US" sz="2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Shield wall</a:t>
            </a:r>
            <a:endParaRPr lang="en-US" sz="20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4" name="Picture 23" descr="487ebf29c6178345d63cbfb9ea9c4775.jpg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 rot="790783">
            <a:off x="6397021" y="3058824"/>
            <a:ext cx="1525507" cy="8114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26" name="Straight Arrow Connector 25"/>
          <p:cNvCxnSpPr/>
          <p:nvPr/>
        </p:nvCxnSpPr>
        <p:spPr>
          <a:xfrm rot="5400000" flipH="1" flipV="1">
            <a:off x="8077200" y="3276600"/>
            <a:ext cx="533400" cy="381000"/>
          </a:xfrm>
          <a:prstGeom prst="straightConnector1">
            <a:avLst/>
          </a:prstGeom>
          <a:ln>
            <a:tailEnd type="arrow"/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7" name="Rounded Rectangle 26"/>
          <p:cNvSpPr/>
          <p:nvPr/>
        </p:nvSpPr>
        <p:spPr>
          <a:xfrm rot="1002411">
            <a:off x="7603962" y="2572252"/>
            <a:ext cx="1517298" cy="381000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prstTxWarp prst="textSlantDown">
              <a:avLst/>
            </a:prstTxWarp>
            <a:spAutoFit/>
          </a:bodyPr>
          <a:lstStyle/>
          <a:p>
            <a:pPr algn="ctr"/>
            <a:r>
              <a:rPr lang="en-US" sz="2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Hoplite Soldiers</a:t>
            </a:r>
            <a:endParaRPr lang="en-US" sz="2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8" name="Picture 27" descr="c63f7157c62e0cb1c5b4a6f59ecdde07.jpg"/>
          <p:cNvPicPr>
            <a:picLocks noChangeAspect="1"/>
          </p:cNvPicPr>
          <p:nvPr/>
        </p:nvPicPr>
        <p:blipFill>
          <a:blip r:embed="rId6" cstate="email"/>
          <a:stretch>
            <a:fillRect/>
          </a:stretch>
        </p:blipFill>
        <p:spPr>
          <a:xfrm>
            <a:off x="8001001" y="1219200"/>
            <a:ext cx="1142999" cy="131884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30" name="Straight Arrow Connector 29"/>
          <p:cNvCxnSpPr/>
          <p:nvPr/>
        </p:nvCxnSpPr>
        <p:spPr>
          <a:xfrm rot="10800000" flipV="1">
            <a:off x="7315200" y="1905002"/>
            <a:ext cx="609600" cy="304798"/>
          </a:xfrm>
          <a:prstGeom prst="straightConnector1">
            <a:avLst/>
          </a:prstGeom>
          <a:ln>
            <a:tailEnd type="arrow"/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Rounded Rectangle 31"/>
          <p:cNvSpPr/>
          <p:nvPr/>
        </p:nvSpPr>
        <p:spPr>
          <a:xfrm>
            <a:off x="5638800" y="2133600"/>
            <a:ext cx="1638253" cy="783193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0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  <a:reflection blurRad="6350" stA="60000" endA="900" endPos="58000" dir="5400000" sy="-100000" algn="bl" rotWithShape="0"/>
                </a:effectLst>
              </a:rPr>
              <a:t>Flanking Maneuvers</a:t>
            </a:r>
            <a:endParaRPr lang="en-US" sz="2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  <a:reflection blurRad="6350" stA="60000" endA="900" endPos="58000" dir="5400000" sy="-100000" algn="bl" rotWithShape="0"/>
              </a:effectLst>
            </a:endParaRPr>
          </a:p>
        </p:txBody>
      </p:sp>
      <p:pic>
        <p:nvPicPr>
          <p:cNvPr id="34" name="Picture 33" descr="Greek_flanking_manoeuvre_at_the_Battle_of_Bizani.png"/>
          <p:cNvPicPr>
            <a:picLocks noChangeAspect="1"/>
          </p:cNvPicPr>
          <p:nvPr/>
        </p:nvPicPr>
        <p:blipFill>
          <a:blip r:embed="rId7" cstate="email">
            <a:lum contrast="-40000"/>
          </a:blip>
          <a:stretch>
            <a:fillRect/>
          </a:stretch>
        </p:blipFill>
        <p:spPr>
          <a:xfrm>
            <a:off x="4876800" y="990600"/>
            <a:ext cx="1443246" cy="12192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36" name="Straight Arrow Connector 35"/>
          <p:cNvCxnSpPr/>
          <p:nvPr/>
        </p:nvCxnSpPr>
        <p:spPr>
          <a:xfrm flipV="1">
            <a:off x="6324600" y="1295400"/>
            <a:ext cx="609600" cy="533400"/>
          </a:xfrm>
          <a:prstGeom prst="straightConnector1">
            <a:avLst/>
          </a:prstGeom>
          <a:ln>
            <a:tailEnd type="arrow"/>
          </a:ln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Rounded Rectangle 37"/>
          <p:cNvSpPr/>
          <p:nvPr/>
        </p:nvSpPr>
        <p:spPr>
          <a:xfrm rot="20803869">
            <a:off x="6355138" y="625497"/>
            <a:ext cx="1517995" cy="442674"/>
          </a:xfrm>
          <a:prstGeom prst="roundRect">
            <a:avLst/>
          </a:prstGeom>
          <a:ln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0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Adaptability</a:t>
            </a:r>
            <a:endParaRPr lang="en-US" sz="20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9" name="Down Arrow 28"/>
          <p:cNvSpPr/>
          <p:nvPr/>
        </p:nvSpPr>
        <p:spPr>
          <a:xfrm>
            <a:off x="304800" y="381000"/>
            <a:ext cx="381000" cy="533400"/>
          </a:xfrm>
          <a:prstGeom prst="downArrow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1" name="Picture 30" descr="aba21059211a47216531ce9417ed2ec7.jpg"/>
          <p:cNvPicPr>
            <a:picLocks noChangeAspect="1"/>
          </p:cNvPicPr>
          <p:nvPr/>
        </p:nvPicPr>
        <p:blipFill>
          <a:blip r:embed="rId8" cstate="print">
            <a:lum contrast="-40000"/>
          </a:blip>
          <a:stretch>
            <a:fillRect/>
          </a:stretch>
        </p:blipFill>
        <p:spPr>
          <a:xfrm>
            <a:off x="7772400" y="304800"/>
            <a:ext cx="1371600" cy="11094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5" name="Picture 34" descr="sddefault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3581400" y="1371600"/>
            <a:ext cx="1651000" cy="1447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7" name="Down Arrow 36"/>
          <p:cNvSpPr/>
          <p:nvPr/>
        </p:nvSpPr>
        <p:spPr>
          <a:xfrm rot="4628771">
            <a:off x="2684922" y="4050598"/>
            <a:ext cx="403749" cy="671399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9" name="Picture 38" descr="20210314123404_1.jpg"/>
          <p:cNvPicPr>
            <a:picLocks noChangeAspect="1"/>
          </p:cNvPicPr>
          <p:nvPr/>
        </p:nvPicPr>
        <p:blipFill>
          <a:blip r:embed="rId10" cstate="print">
            <a:lum contrast="40000"/>
          </a:blip>
          <a:stretch>
            <a:fillRect/>
          </a:stretch>
        </p:blipFill>
        <p:spPr>
          <a:xfrm>
            <a:off x="990600" y="4114800"/>
            <a:ext cx="1523999" cy="12192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0" name="Rounded Rectangle 39"/>
          <p:cNvSpPr/>
          <p:nvPr/>
        </p:nvSpPr>
        <p:spPr>
          <a:xfrm rot="19874373">
            <a:off x="-2363" y="4301085"/>
            <a:ext cx="1598867" cy="44267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en-US" sz="2000" b="1" cap="none" spc="0" dirty="0" smtClean="0">
                <a:ln w="1905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Triplex Acies</a:t>
            </a:r>
            <a:endParaRPr lang="en-US" sz="2000" b="1" cap="none" spc="0" dirty="0">
              <a:ln w="1905"/>
              <a:solidFill>
                <a:schemeClr val="accent6">
                  <a:lumMod val="60000"/>
                  <a:lumOff val="40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1" name="Down Arrow 40"/>
          <p:cNvSpPr/>
          <p:nvPr/>
        </p:nvSpPr>
        <p:spPr>
          <a:xfrm>
            <a:off x="381000" y="5029200"/>
            <a:ext cx="381000" cy="533400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ounded Rectangle 41"/>
          <p:cNvSpPr/>
          <p:nvPr/>
        </p:nvSpPr>
        <p:spPr>
          <a:xfrm rot="20337479">
            <a:off x="167955" y="5698778"/>
            <a:ext cx="949392" cy="44267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en-US" sz="2000" b="1" cap="none" spc="0" dirty="0" smtClean="0">
                <a:ln w="1905">
                  <a:solidFill>
                    <a:schemeClr val="accent6">
                      <a:lumMod val="20000"/>
                      <a:lumOff val="80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Cohort</a:t>
            </a:r>
            <a:endParaRPr lang="en-US" sz="2000" b="1" cap="none" spc="0" dirty="0">
              <a:ln w="1905">
                <a:solidFill>
                  <a:schemeClr val="accent6">
                    <a:lumMod val="20000"/>
                    <a:lumOff val="80000"/>
                  </a:schemeClr>
                </a:solidFill>
              </a:ln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3" name="Picture 42" descr="why-were-romans-so-good-in-battle-best-roman-military-tactics.jpg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990600" y="5562601"/>
            <a:ext cx="1601356" cy="1295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4" name="Down Arrow 43"/>
          <p:cNvSpPr/>
          <p:nvPr/>
        </p:nvSpPr>
        <p:spPr>
          <a:xfrm rot="16352688">
            <a:off x="2866332" y="6146799"/>
            <a:ext cx="381000" cy="610953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5" name="Rounded Rectangle 44"/>
          <p:cNvSpPr/>
          <p:nvPr/>
        </p:nvSpPr>
        <p:spPr>
          <a:xfrm rot="20690341">
            <a:off x="3304875" y="5701198"/>
            <a:ext cx="1701527" cy="44267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en-US" sz="2000" b="1" cap="none" spc="0" dirty="0" smtClean="0">
                <a:ln w="1905">
                  <a:solidFill>
                    <a:schemeClr val="bg1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Siege Warfare</a:t>
            </a:r>
            <a:endParaRPr lang="en-US" sz="2000" b="1" cap="none" spc="0" dirty="0">
              <a:ln w="1905">
                <a:solidFill>
                  <a:schemeClr val="bg1"/>
                </a:solidFill>
              </a:ln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46" name="Picture 45" descr="2286.jpg"/>
          <p:cNvPicPr>
            <a:picLocks noChangeAspect="1"/>
          </p:cNvPicPr>
          <p:nvPr/>
        </p:nvPicPr>
        <p:blipFill>
          <a:blip r:embed="rId12" cstate="print">
            <a:lum contrast="40000"/>
          </a:blip>
          <a:stretch>
            <a:fillRect/>
          </a:stretch>
        </p:blipFill>
        <p:spPr>
          <a:xfrm>
            <a:off x="4114800" y="6012986"/>
            <a:ext cx="1524000" cy="84501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7" name="Rounded Rectangle 46"/>
          <p:cNvSpPr/>
          <p:nvPr/>
        </p:nvSpPr>
        <p:spPr>
          <a:xfrm>
            <a:off x="6324600" y="5562600"/>
            <a:ext cx="1059882" cy="44267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en-US" sz="2000" b="1" cap="none" spc="0" dirty="0" smtClean="0">
                <a:ln w="1905">
                  <a:solidFill>
                    <a:schemeClr val="bg1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Testudo</a:t>
            </a:r>
            <a:endParaRPr lang="en-US" sz="2000" b="1" cap="none" spc="0" dirty="0">
              <a:ln w="1905">
                <a:solidFill>
                  <a:schemeClr val="bg1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8" name="Down Arrow 47"/>
          <p:cNvSpPr/>
          <p:nvPr/>
        </p:nvSpPr>
        <p:spPr>
          <a:xfrm rot="16200000">
            <a:off x="5943600" y="6096000"/>
            <a:ext cx="381000" cy="533400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9" name="Picture 48" descr="d376f455c4b035055ff8ed8add52dde9.jpg"/>
          <p:cNvPicPr>
            <a:picLocks noChangeAspect="1"/>
          </p:cNvPicPr>
          <p:nvPr/>
        </p:nvPicPr>
        <p:blipFill>
          <a:blip r:embed="rId13" cstate="print">
            <a:lum contrast="40000"/>
          </a:blip>
          <a:stretch>
            <a:fillRect/>
          </a:stretch>
        </p:blipFill>
        <p:spPr>
          <a:xfrm>
            <a:off x="6477000" y="5943600"/>
            <a:ext cx="1371600" cy="914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0" name="Down Arrow 49"/>
          <p:cNvSpPr/>
          <p:nvPr/>
        </p:nvSpPr>
        <p:spPr>
          <a:xfrm rot="16200000">
            <a:off x="7810500" y="6210300"/>
            <a:ext cx="381000" cy="457200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" name="Rounded Rectangle 50"/>
          <p:cNvSpPr/>
          <p:nvPr/>
        </p:nvSpPr>
        <p:spPr>
          <a:xfrm rot="1419367">
            <a:off x="8259871" y="6057511"/>
            <a:ext cx="830512" cy="44267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en-US" sz="2000" b="1" cap="none" spc="0" dirty="0" smtClean="0">
                <a:ln w="1905">
                  <a:solidFill>
                    <a:schemeClr val="bg1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Pilum</a:t>
            </a:r>
            <a:endParaRPr lang="en-US" sz="2000" b="1" cap="none" spc="0" dirty="0">
              <a:ln w="1905">
                <a:solidFill>
                  <a:schemeClr val="bg1"/>
                </a:solidFill>
              </a:ln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2" name="Picture 51" descr="pilum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848601" y="4953000"/>
            <a:ext cx="1295400" cy="10668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3" name="Down Arrow 52"/>
          <p:cNvSpPr/>
          <p:nvPr/>
        </p:nvSpPr>
        <p:spPr>
          <a:xfrm rot="10800000">
            <a:off x="8382000" y="4495800"/>
            <a:ext cx="381000" cy="457200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4" name="Rounded Rectangle 53"/>
          <p:cNvSpPr/>
          <p:nvPr/>
        </p:nvSpPr>
        <p:spPr>
          <a:xfrm>
            <a:off x="7543800" y="3962400"/>
            <a:ext cx="1446160" cy="442674"/>
          </a:xfrm>
          <a:prstGeom prst="round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w="57150" h="38100" prst="artDeco"/>
            </a:sp3d>
          </a:bodyPr>
          <a:lstStyle/>
          <a:p>
            <a:pPr algn="ctr"/>
            <a:r>
              <a:rPr lang="en-US" sz="2000" b="1" cap="none" spc="0" dirty="0" smtClean="0">
                <a:ln w="1905">
                  <a:solidFill>
                    <a:schemeClr val="bg1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Decimation</a:t>
            </a:r>
            <a:endParaRPr lang="en-US" sz="2000" b="1" cap="none" spc="0" dirty="0">
              <a:ln w="1905">
                <a:solidFill>
                  <a:schemeClr val="bg1"/>
                </a:solidFill>
              </a:ln>
              <a:solidFill>
                <a:schemeClr val="accent6">
                  <a:lumMod val="7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5" name="Picture 54" descr="download (7).jpg"/>
          <p:cNvPicPr>
            <a:picLocks noChangeAspect="1"/>
          </p:cNvPicPr>
          <p:nvPr/>
        </p:nvPicPr>
        <p:blipFill>
          <a:blip r:embed="rId15">
            <a:lum contrast="20000"/>
          </a:blip>
          <a:stretch>
            <a:fillRect/>
          </a:stretch>
        </p:blipFill>
        <p:spPr>
          <a:xfrm>
            <a:off x="6324600" y="4114800"/>
            <a:ext cx="1327198" cy="11430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6" name="Picture 55" descr="13598.jpg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3276600" y="4419600"/>
            <a:ext cx="2286000" cy="109347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Reference List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en-US" sz="4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Adan, M. (2023).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How the Pilum Gave the Roman Legionaries an Edge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HubPages. Available at: https://discover.hubpages.com/education/how-the-pilum-gave-the-roman-legionnaires-an-edge [Accessed 5 Feb. 2024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].</a:t>
            </a:r>
          </a:p>
          <a:p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Cartwright, M. (2013).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Hoplite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World History Encyclopedia. Available at: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https://www.worldhistory.org/hoplite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/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Cartwright, M. (2016).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Roman Siege Warfare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World History Encyclopedia. Available at: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https://www.worldhistory.org/Roman_Siege_Warfare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3"/>
              </a:rPr>
              <a:t>/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Greekreporter.com. (2019).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Greek News from Greece and Around the World: GreekReporter.com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Available at: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https://greekreporter.com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4"/>
              </a:rPr>
              <a:t>/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Jasiński, J. (2019).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Roman testudo - defensive formation of legions «IMPERIUM ROMANUM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Imperium Romanum. Available at: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https://imperiumromanum.pl/en/curiosities/roman-testudo-defensive-formation-of-legions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5"/>
              </a:rPr>
              <a:t>/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Leune, J. (1913).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English: Sketch of the flanking manoeuvre of the Greek left wing during the Battle of Bizani that led to the capture of Ioannina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Wikimedia Commons. Available at: https://commons.wikimedia.org/wiki/File:Greek_flanking_manoeuvre_at_the_Battle_of_Bizani.png [Accessed 5 Feb. 2024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Mark (n.d.).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Roman Decimation: The Cruelest Form of Punishment in History?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[online] Ancient Origins Reconstructing the story of humanity’s past. Available at: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6"/>
              </a:rPr>
              <a:t>https://www.ancient-origins.net/history-ancient-traditions/roman-decimation-0017137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ModDB. (2021).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Roman Triplex Acies image - AFistfulOfGames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Available at: https://www.moddb.com/members/afistfulofgames/images/roman-triplex-acies [Accessed 5 Feb. 2024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Pinterest. (n.d.).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This looks like a bunch of Greeks in a shield wall, which I don’t think they used this formation | História antiga, Antiguidade clássica, Grécia antiga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Available at: https://www.pinterest.com/pin/407012885047251507/ [Accessed 5 Feb. 2024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Redeeming God. (n.d.).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shield of faith Archives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Available at: https://redeeminggod.com/bible-theology-topics/shield-of-faith/ [Accessed 5 Feb. 2024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].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See (2017).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Hoplites: The Greek Phalanx - Ancient History # 04 - See U in History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YouTube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Available at: 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7"/>
              </a:rPr>
              <a:t>https://www.youtube.com/watch?v=B9dhvsW8oFI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None/>
            </a:pPr>
            <a:endParaRPr lang="en-US" sz="4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Wasson, D. (2021). </a:t>
            </a:r>
            <a:r>
              <a:rPr lang="en-US" sz="4000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Roman Legionary</a:t>
            </a:r>
            <a:r>
              <a:rPr lang="en-US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 [online] World History Encyclopedia. Available at: https://www.worldhistory.org/Roman_Legionary/.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1046</TotalTime>
  <Words>421</Words>
  <Application>Microsoft Office PowerPoint</Application>
  <PresentationFormat>On-screen Show (4:3)</PresentationFormat>
  <Paragraphs>41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Reference List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Dru Sutherland</dc:creator>
  <cp:lastModifiedBy>Dru Sutherland</cp:lastModifiedBy>
  <cp:revision>32</cp:revision>
  <dcterms:created xsi:type="dcterms:W3CDTF">2024-02-05T00:14:24Z</dcterms:created>
  <dcterms:modified xsi:type="dcterms:W3CDTF">2024-02-05T18:11:03Z</dcterms:modified>
</cp:coreProperties>
</file>