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9144000" cy="5143500" type="screen16x9"/>
  <p:notesSz cx="51435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5" roundtripDataSignature="AMtx7miChI9wqa4R1fTniON6+9060XeHG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52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customschemas.google.com/relationships/presentationmetadata" Target="meta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
        <p:cNvGrpSpPr/>
        <p:nvPr/>
      </p:nvGrpSpPr>
      <p:grpSpPr>
        <a:xfrm>
          <a:off x="0" y="0"/>
          <a:ext cx="0" cy="0"/>
          <a:chOff x="0" y="0"/>
          <a:chExt cx="0" cy="0"/>
        </a:xfrm>
      </p:grpSpPr>
      <p:sp>
        <p:nvSpPr>
          <p:cNvPr id="12" name="Google Shape;12;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 name="Google Shape;13;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 name="Google Shape;14;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
        <p:cNvGrpSpPr/>
        <p:nvPr/>
      </p:nvGrpSpPr>
      <p:grpSpPr>
        <a:xfrm>
          <a:off x="0" y="0"/>
          <a:ext cx="0" cy="0"/>
          <a:chOff x="0" y="0"/>
          <a:chExt cx="0" cy="0"/>
        </a:xfrm>
      </p:grpSpPr>
      <p:sp>
        <p:nvSpPr>
          <p:cNvPr id="22" name="Google Shape;2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 name="Google Shape;23;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 name="Google Shape;24;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
        <p:cNvGrpSpPr/>
        <p:nvPr/>
      </p:nvGrpSpPr>
      <p:grpSpPr>
        <a:xfrm>
          <a:off x="0" y="0"/>
          <a:ext cx="0" cy="0"/>
          <a:chOff x="0" y="0"/>
          <a:chExt cx="0" cy="0"/>
        </a:xfrm>
      </p:grpSpPr>
      <p:sp>
        <p:nvSpPr>
          <p:cNvPr id="41" name="Google Shape;41;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 name="Google Shape;42;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3" name="Google Shape;43;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
        <p:cNvGrpSpPr/>
        <p:nvPr/>
      </p:nvGrpSpPr>
      <p:grpSpPr>
        <a:xfrm>
          <a:off x="0" y="0"/>
          <a:ext cx="0" cy="0"/>
          <a:chOff x="0" y="0"/>
          <a:chExt cx="0" cy="0"/>
        </a:xfrm>
      </p:grpSpPr>
      <p:sp>
        <p:nvSpPr>
          <p:cNvPr id="49" name="Google Shape;49;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0" name="Google Shape;50;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1" name="Google Shape;51;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8" name="Google Shape;58;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9" name="Google Shape;59;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1" name="Google Shape;8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2" name="Google Shape;8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0" name="Google Shape;90;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1" name="Google Shape;91;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2" name="Google Shape;112;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3" name="Google Shape;113;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2" name="Google Shape;122;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3" name="Google Shape;123;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6" name="Google Shape;186;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7" name="Google Shape;187;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4" name="Google Shape;194;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5" name="Google Shape;195;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4" name="Google Shape;204;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9" name="Google Shape;249;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0" name="Google Shape;250;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1" name="Google Shape;281;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2" name="Google Shape;282;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9" name="Google Shape;289;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0" name="Google Shape;290;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9" name="Google Shape;299;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0" name="Google Shape;300;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8" name="Google Shape;308;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9" name="Google Shape;309;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1" name="Google Shape;321;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2" name="Google Shape;322;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1" name="Google Shape;331;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2" name="Google Shape;332;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0" name="Google Shape;360;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1" name="Google Shape;361;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8" name="Google Shape;368;p2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9" name="Google Shape;369;p2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7" name="Google Shape;387;p2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8" name="Google Shape;388;p2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5"/>
        <p:cNvGrpSpPr/>
        <p:nvPr/>
      </p:nvGrpSpPr>
      <p:grpSpPr>
        <a:xfrm>
          <a:off x="0" y="0"/>
          <a:ext cx="0" cy="0"/>
          <a:chOff x="0" y="0"/>
          <a:chExt cx="0" cy="0"/>
        </a:xfrm>
      </p:grpSpPr>
      <p:sp>
        <p:nvSpPr>
          <p:cNvPr id="396" name="Google Shape;396;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97" name="Google Shape;397;p2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98" name="Google Shape;398;p2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24</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6" name="Google Shape;406;p2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07" name="Google Shape;407;p2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7"/>
        <p:cNvGrpSpPr/>
        <p:nvPr/>
      </p:nvGrpSpPr>
      <p:grpSpPr>
        <a:xfrm>
          <a:off x="0" y="0"/>
          <a:ext cx="0" cy="0"/>
          <a:chOff x="0" y="0"/>
          <a:chExt cx="0" cy="0"/>
        </a:xfrm>
      </p:grpSpPr>
      <p:sp>
        <p:nvSpPr>
          <p:cNvPr id="438" name="Google Shape;438;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9" name="Google Shape;439;p2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0" name="Google Shape;440;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5"/>
        <p:cNvGrpSpPr/>
        <p:nvPr/>
      </p:nvGrpSpPr>
      <p:grpSpPr>
        <a:xfrm>
          <a:off x="0" y="0"/>
          <a:ext cx="0" cy="0"/>
          <a:chOff x="0" y="0"/>
          <a:chExt cx="0" cy="0"/>
        </a:xfrm>
      </p:grpSpPr>
      <p:sp>
        <p:nvSpPr>
          <p:cNvPr id="446" name="Google Shape;446;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7" name="Google Shape;447;p2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8" name="Google Shape;448;p2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27</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6" name="Google Shape;456;p2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7" name="Google Shape;457;p2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28</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4"/>
        <p:cNvGrpSpPr/>
        <p:nvPr/>
      </p:nvGrpSpPr>
      <p:grpSpPr>
        <a:xfrm>
          <a:off x="0" y="0"/>
          <a:ext cx="0" cy="0"/>
          <a:chOff x="0" y="0"/>
          <a:chExt cx="0" cy="0"/>
        </a:xfrm>
      </p:grpSpPr>
      <p:sp>
        <p:nvSpPr>
          <p:cNvPr id="465" name="Google Shape;46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66" name="Google Shape;466;p2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67" name="Google Shape;467;p2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29</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2"/>
        <p:cNvGrpSpPr/>
        <p:nvPr/>
      </p:nvGrpSpPr>
      <p:grpSpPr>
        <a:xfrm>
          <a:off x="0" y="0"/>
          <a:ext cx="0" cy="0"/>
          <a:chOff x="0" y="0"/>
          <a:chExt cx="0" cy="0"/>
        </a:xfrm>
      </p:grpSpPr>
      <p:sp>
        <p:nvSpPr>
          <p:cNvPr id="473" name="Google Shape;473;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74" name="Google Shape;474;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75" name="Google Shape;475;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30</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9"/>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B2A4A"/>
        </a:solidFill>
        <a:effectLst/>
      </p:bgPr>
    </p:bg>
    <p:spTree>
      <p:nvGrpSpPr>
        <p:cNvPr id="1" name="Shape 15"/>
        <p:cNvGrpSpPr/>
        <p:nvPr/>
      </p:nvGrpSpPr>
      <p:grpSpPr>
        <a:xfrm>
          <a:off x="0" y="0"/>
          <a:ext cx="0" cy="0"/>
          <a:chOff x="0" y="0"/>
          <a:chExt cx="0" cy="0"/>
        </a:xfrm>
      </p:grpSpPr>
      <p:sp>
        <p:nvSpPr>
          <p:cNvPr id="16" name="Google Shape;16;p1"/>
          <p:cNvSpPr/>
          <p:nvPr/>
        </p:nvSpPr>
        <p:spPr>
          <a:xfrm>
            <a:off x="0" y="3520440"/>
            <a:ext cx="9144000" cy="1623060"/>
          </a:xfrm>
          <a:prstGeom prst="rect">
            <a:avLst/>
          </a:prstGeom>
          <a:solidFill>
            <a:srgbClr val="C9A535"/>
          </a:solidFill>
          <a:ln w="12700" cap="flat" cmpd="sng">
            <a:solidFill>
              <a:srgbClr val="C9A53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1"/>
          <p:cNvSpPr/>
          <p:nvPr/>
        </p:nvSpPr>
        <p:spPr>
          <a:xfrm>
            <a:off x="548640" y="502920"/>
            <a:ext cx="8046720" cy="192024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4400"/>
              <a:buFont typeface="Cambria"/>
              <a:buNone/>
            </a:pPr>
            <a:r>
              <a:rPr lang="en-US" sz="4400" b="1" i="0" u="none" strike="noStrike" cap="none">
                <a:solidFill>
                  <a:srgbClr val="FFFFFF"/>
                </a:solidFill>
                <a:latin typeface="Cambria"/>
                <a:ea typeface="Cambria"/>
                <a:cs typeface="Cambria"/>
                <a:sym typeface="Cambria"/>
              </a:rPr>
              <a:t>Theory and the Pilot Study</a:t>
            </a:r>
            <a:endParaRPr sz="4400" b="0" i="0" u="none" strike="noStrike" cap="none">
              <a:solidFill>
                <a:schemeClr val="dk1"/>
              </a:solidFill>
              <a:latin typeface="Calibri"/>
              <a:ea typeface="Calibri"/>
              <a:cs typeface="Calibri"/>
              <a:sym typeface="Calibri"/>
            </a:endParaRPr>
          </a:p>
        </p:txBody>
      </p:sp>
      <p:sp>
        <p:nvSpPr>
          <p:cNvPr id="18" name="Google Shape;18;p1"/>
          <p:cNvSpPr/>
          <p:nvPr/>
        </p:nvSpPr>
        <p:spPr>
          <a:xfrm>
            <a:off x="548640" y="2514600"/>
            <a:ext cx="8046720" cy="77724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C0D0D8"/>
              </a:buClr>
              <a:buSzPts val="2300"/>
              <a:buFont typeface="Calibri"/>
              <a:buNone/>
            </a:pPr>
            <a:r>
              <a:rPr lang="en-US" sz="2300" b="0" i="0" u="none" strike="noStrike" cap="none">
                <a:solidFill>
                  <a:srgbClr val="C0D0D8"/>
                </a:solidFill>
                <a:latin typeface="Calibri"/>
                <a:ea typeface="Calibri"/>
                <a:cs typeface="Calibri"/>
                <a:sym typeface="Calibri"/>
              </a:rPr>
              <a:t>Using theory purposefully — and knowing when not to conclude</a:t>
            </a:r>
            <a:endParaRPr sz="2300" b="0" i="0" u="none" strike="noStrike" cap="none">
              <a:solidFill>
                <a:schemeClr val="dk1"/>
              </a:solidFill>
              <a:latin typeface="Calibri"/>
              <a:ea typeface="Calibri"/>
              <a:cs typeface="Calibri"/>
              <a:sym typeface="Calibri"/>
            </a:endParaRPr>
          </a:p>
        </p:txBody>
      </p:sp>
      <p:sp>
        <p:nvSpPr>
          <p:cNvPr id="19" name="Google Shape;19;p1"/>
          <p:cNvSpPr/>
          <p:nvPr/>
        </p:nvSpPr>
        <p:spPr>
          <a:xfrm>
            <a:off x="548640" y="3566160"/>
            <a:ext cx="8046720" cy="47548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800"/>
              <a:buFont typeface="Calibri"/>
              <a:buNone/>
            </a:pPr>
            <a:r>
              <a:rPr lang="en-US" sz="1800" b="1" i="0" u="none" strike="noStrike" cap="none">
                <a:solidFill>
                  <a:srgbClr val="1A1A2E"/>
                </a:solidFill>
                <a:latin typeface="Calibri"/>
                <a:ea typeface="Calibri"/>
                <a:cs typeface="Calibri"/>
                <a:sym typeface="Calibri"/>
              </a:rPr>
              <a:t>LCDB70</a:t>
            </a:r>
            <a:r>
              <a:rPr lang="en-US" sz="1800" b="1">
                <a:solidFill>
                  <a:srgbClr val="1A1A2E"/>
                </a:solidFill>
                <a:latin typeface="Calibri"/>
                <a:ea typeface="Calibri"/>
                <a:cs typeface="Calibri"/>
                <a:sym typeface="Calibri"/>
              </a:rPr>
              <a:t>10 Converting Research Into Practice</a:t>
            </a:r>
            <a:r>
              <a:rPr lang="en-US" sz="1800" b="1" i="0" u="none" strike="noStrike" cap="none">
                <a:solidFill>
                  <a:srgbClr val="1A1A2E"/>
                </a:solidFill>
                <a:latin typeface="Calibri"/>
                <a:ea typeface="Calibri"/>
                <a:cs typeface="Calibri"/>
                <a:sym typeface="Calibri"/>
              </a:rPr>
              <a:t>  |  Dr Caroline Jawad</a:t>
            </a:r>
            <a:endParaRPr sz="1800" b="0" i="0" u="none" strike="noStrike" cap="none">
              <a:solidFill>
                <a:schemeClr val="dk1"/>
              </a:solidFill>
              <a:latin typeface="Calibri"/>
              <a:ea typeface="Calibri"/>
              <a:cs typeface="Calibri"/>
              <a:sym typeface="Calibri"/>
            </a:endParaRPr>
          </a:p>
        </p:txBody>
      </p:sp>
      <p:sp>
        <p:nvSpPr>
          <p:cNvPr id="20" name="Google Shape;20;p1"/>
          <p:cNvSpPr/>
          <p:nvPr/>
        </p:nvSpPr>
        <p:spPr>
          <a:xfrm>
            <a:off x="548640" y="4069080"/>
            <a:ext cx="8046720" cy="384048"/>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700"/>
              <a:buFont typeface="Calibri"/>
              <a:buNone/>
            </a:pPr>
            <a:r>
              <a:rPr lang="en-US" sz="1700" b="0" i="0" u="none" strike="noStrike" cap="none">
                <a:solidFill>
                  <a:srgbClr val="1A1A2E"/>
                </a:solidFill>
                <a:latin typeface="Calibri"/>
                <a:ea typeface="Calibri"/>
                <a:cs typeface="Calibri"/>
                <a:sym typeface="Calibri"/>
              </a:rPr>
              <a:t>University of Wales Trinity Saint David</a:t>
            </a:r>
            <a:endParaRPr sz="1700" b="0" i="0" u="none" strike="noStrike" cap="non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5"/>
        <p:cNvGrpSpPr/>
        <p:nvPr/>
      </p:nvGrpSpPr>
      <p:grpSpPr>
        <a:xfrm>
          <a:off x="0" y="0"/>
          <a:ext cx="0" cy="0"/>
          <a:chOff x="0" y="0"/>
          <a:chExt cx="0" cy="0"/>
        </a:xfrm>
      </p:grpSpPr>
      <p:sp>
        <p:nvSpPr>
          <p:cNvPr id="26" name="Google Shape;26;p2"/>
          <p:cNvSpPr/>
          <p:nvPr/>
        </p:nvSpPr>
        <p:spPr>
          <a:xfrm>
            <a:off x="320040" y="658368"/>
            <a:ext cx="64008" cy="4160520"/>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502920" y="91440"/>
            <a:ext cx="8229600" cy="5943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1A2E"/>
              </a:buClr>
              <a:buSzPts val="2800"/>
              <a:buFont typeface="Cambria"/>
              <a:buNone/>
            </a:pPr>
            <a:r>
              <a:rPr lang="en-US" sz="2800" b="1" i="0" u="none" strike="noStrike" cap="none" dirty="0">
                <a:solidFill>
                  <a:srgbClr val="1A1A2E"/>
                </a:solidFill>
                <a:latin typeface="Cambria"/>
                <a:ea typeface="Cambria"/>
                <a:cs typeface="Cambria"/>
                <a:sym typeface="Cambria"/>
              </a:rPr>
              <a:t>Overview</a:t>
            </a:r>
            <a:endParaRPr sz="2800" b="0" i="0" u="none" strike="noStrike" cap="none" dirty="0">
              <a:solidFill>
                <a:schemeClr val="dk1"/>
              </a:solidFill>
              <a:latin typeface="Calibri"/>
              <a:ea typeface="Calibri"/>
              <a:cs typeface="Calibri"/>
              <a:sym typeface="Calibri"/>
            </a:endParaRPr>
          </a:p>
        </p:txBody>
      </p:sp>
      <p:sp>
        <p:nvSpPr>
          <p:cNvPr id="28" name="Google Shape;28;p2"/>
          <p:cNvSpPr/>
          <p:nvPr/>
        </p:nvSpPr>
        <p:spPr>
          <a:xfrm>
            <a:off x="548640" y="850392"/>
            <a:ext cx="8229600" cy="594360"/>
          </a:xfrm>
          <a:prstGeom prst="rect">
            <a:avLst/>
          </a:prstGeom>
          <a:solidFill>
            <a:srgbClr val="EEF4F4"/>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85800" y="923544"/>
            <a:ext cx="7955280"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700"/>
              <a:buFont typeface="Calibri"/>
              <a:buNone/>
            </a:pPr>
            <a:r>
              <a:rPr lang="en-US" sz="1700" b="0" i="0" u="none" strike="noStrike" cap="none">
                <a:solidFill>
                  <a:srgbClr val="1A1A2E"/>
                </a:solidFill>
                <a:latin typeface="Calibri"/>
                <a:ea typeface="Calibri"/>
                <a:cs typeface="Calibri"/>
                <a:sym typeface="Calibri"/>
              </a:rPr>
              <a:t>Why theory? What it does, how to choose it, and the three types of literature.</a:t>
            </a:r>
            <a:endParaRPr sz="1700" b="0" i="0" u="none" strike="noStrike" cap="none">
              <a:solidFill>
                <a:schemeClr val="dk1"/>
              </a:solidFill>
              <a:latin typeface="Calibri"/>
              <a:ea typeface="Calibri"/>
              <a:cs typeface="Calibri"/>
              <a:sym typeface="Calibri"/>
            </a:endParaRPr>
          </a:p>
        </p:txBody>
      </p:sp>
      <p:sp>
        <p:nvSpPr>
          <p:cNvPr id="30" name="Google Shape;30;p2"/>
          <p:cNvSpPr/>
          <p:nvPr/>
        </p:nvSpPr>
        <p:spPr>
          <a:xfrm>
            <a:off x="548640" y="1545336"/>
            <a:ext cx="8229600" cy="594360"/>
          </a:xfrm>
          <a:prstGeom prst="rect">
            <a:avLst/>
          </a:prstGeom>
          <a:solidFill>
            <a:srgbClr val="FFFFFF"/>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685800" y="1618488"/>
            <a:ext cx="7955280"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700"/>
              <a:buFont typeface="Calibri"/>
              <a:buNone/>
            </a:pPr>
            <a:r>
              <a:rPr lang="en-US" sz="1700" b="0" i="0" u="none" strike="noStrike" cap="none">
                <a:solidFill>
                  <a:srgbClr val="1A1A2E"/>
                </a:solidFill>
                <a:latin typeface="Calibri"/>
                <a:ea typeface="Calibri"/>
                <a:cs typeface="Calibri"/>
                <a:sym typeface="Calibri"/>
              </a:rPr>
              <a:t>Theory in qualitative research: timing, flexibility and the theory-data relationship.</a:t>
            </a:r>
            <a:endParaRPr sz="1700" b="0" i="0" u="none" strike="noStrike" cap="none">
              <a:solidFill>
                <a:schemeClr val="dk1"/>
              </a:solidFill>
              <a:latin typeface="Calibri"/>
              <a:ea typeface="Calibri"/>
              <a:cs typeface="Calibri"/>
              <a:sym typeface="Calibri"/>
            </a:endParaRPr>
          </a:p>
        </p:txBody>
      </p:sp>
      <p:sp>
        <p:nvSpPr>
          <p:cNvPr id="32" name="Google Shape;32;p2"/>
          <p:cNvSpPr/>
          <p:nvPr/>
        </p:nvSpPr>
        <p:spPr>
          <a:xfrm>
            <a:off x="548640" y="2240280"/>
            <a:ext cx="8229600" cy="594360"/>
          </a:xfrm>
          <a:prstGeom prst="rect">
            <a:avLst/>
          </a:prstGeom>
          <a:solidFill>
            <a:srgbClr val="EEF4F4"/>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85800" y="2313432"/>
            <a:ext cx="7955280"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700"/>
              <a:buFont typeface="Calibri"/>
              <a:buNone/>
            </a:pPr>
            <a:r>
              <a:rPr lang="en-US" sz="1700" b="0" i="0" u="none" strike="noStrike" cap="none">
                <a:solidFill>
                  <a:srgbClr val="1A1A2E"/>
                </a:solidFill>
                <a:latin typeface="Calibri"/>
                <a:ea typeface="Calibri"/>
                <a:cs typeface="Calibri"/>
                <a:sym typeface="Calibri"/>
              </a:rPr>
              <a:t>Working with multiple theories: the gambling and employability frameworks in practice.</a:t>
            </a:r>
            <a:endParaRPr sz="1700" b="0" i="0" u="none" strike="noStrike" cap="none">
              <a:solidFill>
                <a:schemeClr val="dk1"/>
              </a:solidFill>
              <a:latin typeface="Calibri"/>
              <a:ea typeface="Calibri"/>
              <a:cs typeface="Calibri"/>
              <a:sym typeface="Calibri"/>
            </a:endParaRPr>
          </a:p>
        </p:txBody>
      </p:sp>
      <p:sp>
        <p:nvSpPr>
          <p:cNvPr id="34" name="Google Shape;34;p2"/>
          <p:cNvSpPr/>
          <p:nvPr/>
        </p:nvSpPr>
        <p:spPr>
          <a:xfrm>
            <a:off x="548640" y="2935224"/>
            <a:ext cx="8229600" cy="594360"/>
          </a:xfrm>
          <a:prstGeom prst="rect">
            <a:avLst/>
          </a:prstGeom>
          <a:solidFill>
            <a:srgbClr val="FFFFFF"/>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685800" y="3008376"/>
            <a:ext cx="7955280"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700"/>
              <a:buFont typeface="Calibri"/>
              <a:buNone/>
            </a:pPr>
            <a:r>
              <a:rPr lang="en-US" sz="1700" b="0" i="0" u="none" strike="noStrike" cap="none">
                <a:solidFill>
                  <a:srgbClr val="1A1A2E"/>
                </a:solidFill>
                <a:latin typeface="Calibri"/>
                <a:ea typeface="Calibri"/>
                <a:cs typeface="Calibri"/>
                <a:sym typeface="Calibri"/>
              </a:rPr>
              <a:t>The pilot study and theory: what you can and cannot claim.</a:t>
            </a:r>
            <a:endParaRPr sz="1700" b="0" i="0" u="none" strike="noStrike" cap="none">
              <a:solidFill>
                <a:schemeClr val="dk1"/>
              </a:solidFill>
              <a:latin typeface="Calibri"/>
              <a:ea typeface="Calibri"/>
              <a:cs typeface="Calibri"/>
              <a:sym typeface="Calibri"/>
            </a:endParaRPr>
          </a:p>
        </p:txBody>
      </p:sp>
      <p:sp>
        <p:nvSpPr>
          <p:cNvPr id="36" name="Google Shape;36;p2"/>
          <p:cNvSpPr/>
          <p:nvPr/>
        </p:nvSpPr>
        <p:spPr>
          <a:xfrm>
            <a:off x="548640" y="3630168"/>
            <a:ext cx="8229600" cy="594360"/>
          </a:xfrm>
          <a:prstGeom prst="rect">
            <a:avLst/>
          </a:prstGeom>
          <a:solidFill>
            <a:srgbClr val="EEF4F4"/>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685800" y="3703320"/>
            <a:ext cx="7955280"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700"/>
              <a:buFont typeface="Calibri"/>
              <a:buNone/>
            </a:pPr>
            <a:r>
              <a:rPr lang="en-US" sz="1700" b="0" i="0" u="none" strike="noStrike" cap="none">
                <a:solidFill>
                  <a:srgbClr val="1A1A2E"/>
                </a:solidFill>
                <a:latin typeface="Calibri"/>
                <a:ea typeface="Calibri"/>
                <a:cs typeface="Calibri"/>
                <a:sym typeface="Calibri"/>
              </a:rPr>
              <a:t>Conceptual framework vs conceptual model: definitions, distinctions and when each belongs.</a:t>
            </a:r>
            <a:endParaRPr sz="1700" b="0" i="0" u="none" strike="noStrike" cap="none">
              <a:solidFill>
                <a:schemeClr val="dk1"/>
              </a:solidFill>
              <a:latin typeface="Calibri"/>
              <a:ea typeface="Calibri"/>
              <a:cs typeface="Calibri"/>
              <a:sym typeface="Calibri"/>
            </a:endParaRPr>
          </a:p>
        </p:txBody>
      </p:sp>
      <p:sp>
        <p:nvSpPr>
          <p:cNvPr id="38" name="Google Shape;38;p2"/>
          <p:cNvSpPr/>
          <p:nvPr/>
        </p:nvSpPr>
        <p:spPr>
          <a:xfrm>
            <a:off x="548640" y="4325112"/>
            <a:ext cx="8229600" cy="594360"/>
          </a:xfrm>
          <a:prstGeom prst="rect">
            <a:avLst/>
          </a:prstGeom>
          <a:solidFill>
            <a:srgbClr val="FFFFFF"/>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685800" y="4398264"/>
            <a:ext cx="7955280"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700"/>
              <a:buFont typeface="Calibri"/>
              <a:buNone/>
            </a:pPr>
            <a:r>
              <a:rPr lang="en-US" sz="1700">
                <a:solidFill>
                  <a:srgbClr val="1A1A2E"/>
                </a:solidFill>
                <a:latin typeface="Calibri"/>
                <a:ea typeface="Calibri"/>
                <a:cs typeface="Calibri"/>
                <a:sym typeface="Calibri"/>
              </a:rPr>
              <a:t>Sy</a:t>
            </a:r>
            <a:r>
              <a:rPr lang="en-US" sz="1700" b="0" i="0" u="none" strike="noStrike" cap="none">
                <a:solidFill>
                  <a:srgbClr val="1A1A2E"/>
                </a:solidFill>
                <a:latin typeface="Calibri"/>
                <a:ea typeface="Calibri"/>
                <a:cs typeface="Calibri"/>
                <a:sym typeface="Calibri"/>
              </a:rPr>
              <a:t>nthesis activity: mapping your own theoretical position.</a:t>
            </a:r>
            <a:endParaRPr sz="1700" b="0" i="0" u="none" strike="noStrike" cap="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B2A4A"/>
        </a:solidFill>
        <a:effectLst/>
      </p:bgPr>
    </p:bg>
    <p:spTree>
      <p:nvGrpSpPr>
        <p:cNvPr id="1" name="Shape 44"/>
        <p:cNvGrpSpPr/>
        <p:nvPr/>
      </p:nvGrpSpPr>
      <p:grpSpPr>
        <a:xfrm>
          <a:off x="0" y="0"/>
          <a:ext cx="0" cy="0"/>
          <a:chOff x="0" y="0"/>
          <a:chExt cx="0" cy="0"/>
        </a:xfrm>
      </p:grpSpPr>
      <p:sp>
        <p:nvSpPr>
          <p:cNvPr id="45" name="Google Shape;45;p3"/>
          <p:cNvSpPr/>
          <p:nvPr/>
        </p:nvSpPr>
        <p:spPr>
          <a:xfrm>
            <a:off x="0" y="4480560"/>
            <a:ext cx="9144000" cy="662940"/>
          </a:xfrm>
          <a:prstGeom prst="rect">
            <a:avLst/>
          </a:prstGeom>
          <a:solidFill>
            <a:srgbClr val="C9A535"/>
          </a:solidFill>
          <a:ln w="12700" cap="flat" cmpd="sng">
            <a:solidFill>
              <a:srgbClr val="C9A53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548640" y="2926080"/>
            <a:ext cx="8046720" cy="8229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C0D0D8"/>
              </a:buClr>
              <a:buSzPts val="2200"/>
              <a:buFont typeface="Calibri"/>
              <a:buNone/>
            </a:pPr>
            <a:r>
              <a:rPr lang="en-US" sz="2200" b="0" i="0" u="none" strike="noStrike" cap="none">
                <a:solidFill>
                  <a:srgbClr val="C0D0D8"/>
                </a:solidFill>
                <a:latin typeface="Calibri"/>
                <a:ea typeface="Calibri"/>
                <a:cs typeface="Calibri"/>
                <a:sym typeface="Calibri"/>
              </a:rPr>
              <a:t>Why Theory? What It Does and How to Choose It</a:t>
            </a:r>
            <a:endParaRPr sz="2200" b="0" i="0" u="none" strike="noStrike" cap="none">
              <a:solidFill>
                <a:schemeClr val="dk1"/>
              </a:solidFill>
              <a:latin typeface="Calibri"/>
              <a:ea typeface="Calibri"/>
              <a:cs typeface="Calibri"/>
              <a:sym typeface="Calibri"/>
            </a:endParaRPr>
          </a:p>
        </p:txBody>
      </p:sp>
      <p:sp>
        <p:nvSpPr>
          <p:cNvPr id="47" name="Google Shape;47;p3"/>
          <p:cNvSpPr/>
          <p:nvPr/>
        </p:nvSpPr>
        <p:spPr>
          <a:xfrm>
            <a:off x="457200" y="4526280"/>
            <a:ext cx="8229600" cy="5029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LCDB70</a:t>
            </a:r>
            <a:r>
              <a:rPr lang="en-US" sz="1500">
                <a:solidFill>
                  <a:srgbClr val="1A1A2E"/>
                </a:solidFill>
                <a:latin typeface="Calibri"/>
                <a:ea typeface="Calibri"/>
                <a:cs typeface="Calibri"/>
                <a:sym typeface="Calibri"/>
              </a:rPr>
              <a:t>10</a:t>
            </a:r>
            <a:r>
              <a:rPr lang="en-US" sz="1500" b="0" i="0" u="none" strike="noStrike" cap="none">
                <a:solidFill>
                  <a:srgbClr val="1A1A2E"/>
                </a:solidFill>
                <a:latin typeface="Calibri"/>
                <a:ea typeface="Calibri"/>
                <a:cs typeface="Calibri"/>
                <a:sym typeface="Calibri"/>
              </a:rPr>
              <a:t> | Dr Caroline Jawad</a:t>
            </a:r>
            <a:endParaRPr sz="1500" b="0"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B2A4A"/>
        </a:solidFill>
        <a:effectLst/>
      </p:bgPr>
    </p:bg>
    <p:spTree>
      <p:nvGrpSpPr>
        <p:cNvPr id="1" name="Shape 52"/>
        <p:cNvGrpSpPr/>
        <p:nvPr/>
      </p:nvGrpSpPr>
      <p:grpSpPr>
        <a:xfrm>
          <a:off x="0" y="0"/>
          <a:ext cx="0" cy="0"/>
          <a:chOff x="0" y="0"/>
          <a:chExt cx="0" cy="0"/>
        </a:xfrm>
      </p:grpSpPr>
      <p:sp>
        <p:nvSpPr>
          <p:cNvPr id="53" name="Google Shape;53;p4"/>
          <p:cNvSpPr/>
          <p:nvPr/>
        </p:nvSpPr>
        <p:spPr>
          <a:xfrm>
            <a:off x="914400" y="1005840"/>
            <a:ext cx="7315200" cy="3017520"/>
          </a:xfrm>
          <a:prstGeom prst="rect">
            <a:avLst/>
          </a:prstGeom>
          <a:solidFill>
            <a:srgbClr val="132038"/>
          </a:solidFill>
          <a:ln w="25400" cap="flat" cmpd="sng">
            <a:solidFill>
              <a:srgbClr val="C9A53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4"/>
          <p:cNvSpPr/>
          <p:nvPr/>
        </p:nvSpPr>
        <p:spPr>
          <a:xfrm>
            <a:off x="1188720" y="1188720"/>
            <a:ext cx="6766560" cy="201168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C9A535"/>
              </a:buClr>
              <a:buSzPts val="2400"/>
              <a:buFont typeface="Cambria"/>
              <a:buNone/>
            </a:pPr>
            <a:r>
              <a:rPr lang="en-US" sz="2400" b="0" i="1" u="none" strike="noStrike" cap="none">
                <a:solidFill>
                  <a:srgbClr val="C9A535"/>
                </a:solidFill>
                <a:latin typeface="Cambria"/>
                <a:ea typeface="Cambria"/>
                <a:cs typeface="Cambria"/>
                <a:sym typeface="Cambria"/>
              </a:rPr>
              <a:t>“Without theory, research can become descriptive rather than analytical.”</a:t>
            </a:r>
            <a:endParaRPr sz="2400" b="0" i="0" u="none" strike="noStrike" cap="none">
              <a:solidFill>
                <a:schemeClr val="dk1"/>
              </a:solidFill>
              <a:latin typeface="Calibri"/>
              <a:ea typeface="Calibri"/>
              <a:cs typeface="Calibri"/>
              <a:sym typeface="Calibri"/>
            </a:endParaRPr>
          </a:p>
        </p:txBody>
      </p:sp>
      <p:sp>
        <p:nvSpPr>
          <p:cNvPr id="55" name="Google Shape;55;p4"/>
          <p:cNvSpPr/>
          <p:nvPr/>
        </p:nvSpPr>
        <p:spPr>
          <a:xfrm>
            <a:off x="548640" y="4343400"/>
            <a:ext cx="8046720" cy="5029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C0D0D8"/>
              </a:buClr>
              <a:buSzPts val="1800"/>
              <a:buFont typeface="Calibri"/>
              <a:buNone/>
            </a:pPr>
            <a:r>
              <a:rPr lang="en-US" sz="1800" b="0" i="0" u="none" strike="noStrike" cap="none">
                <a:solidFill>
                  <a:srgbClr val="C0D0D8"/>
                </a:solidFill>
                <a:latin typeface="Calibri"/>
                <a:ea typeface="Calibri"/>
                <a:cs typeface="Calibri"/>
                <a:sym typeface="Calibri"/>
              </a:rPr>
              <a:t>The purpose of theory is not to decorate a chapter — it is to do analytical work.</a:t>
            </a: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60"/>
        <p:cNvGrpSpPr/>
        <p:nvPr/>
      </p:nvGrpSpPr>
      <p:grpSpPr>
        <a:xfrm>
          <a:off x="0" y="0"/>
          <a:ext cx="0" cy="0"/>
          <a:chOff x="0" y="0"/>
          <a:chExt cx="0" cy="0"/>
        </a:xfrm>
      </p:grpSpPr>
      <p:sp>
        <p:nvSpPr>
          <p:cNvPr id="61" name="Google Shape;61;p5"/>
          <p:cNvSpPr/>
          <p:nvPr/>
        </p:nvSpPr>
        <p:spPr>
          <a:xfrm>
            <a:off x="0" y="0"/>
            <a:ext cx="9144000" cy="658368"/>
          </a:xfrm>
          <a:prstGeom prst="rect">
            <a:avLst/>
          </a:prstGeom>
          <a:solidFill>
            <a:srgbClr val="1B2A4A"/>
          </a:solidFill>
          <a:ln w="12700" cap="flat" cmpd="sng">
            <a:solidFill>
              <a:srgbClr val="1B2A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5"/>
          <p:cNvSpPr/>
          <p:nvPr/>
        </p:nvSpPr>
        <p:spPr>
          <a:xfrm>
            <a:off x="365760" y="91440"/>
            <a:ext cx="8412480" cy="47548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600"/>
              <a:buFont typeface="Cambria"/>
              <a:buNone/>
            </a:pPr>
            <a:r>
              <a:rPr lang="en-US" sz="2600" b="1" i="0" u="none" strike="noStrike" cap="none">
                <a:solidFill>
                  <a:srgbClr val="FFFFFF"/>
                </a:solidFill>
                <a:latin typeface="Cambria"/>
                <a:ea typeface="Cambria"/>
                <a:cs typeface="Cambria"/>
                <a:sym typeface="Cambria"/>
              </a:rPr>
              <a:t>Why Theory? Three Functions at Doctoral Level</a:t>
            </a:r>
            <a:endParaRPr sz="2600" b="0" i="0" u="none" strike="noStrike" cap="none">
              <a:solidFill>
                <a:schemeClr val="dk1"/>
              </a:solidFill>
              <a:latin typeface="Calibri"/>
              <a:ea typeface="Calibri"/>
              <a:cs typeface="Calibri"/>
              <a:sym typeface="Calibri"/>
            </a:endParaRPr>
          </a:p>
        </p:txBody>
      </p:sp>
      <p:sp>
        <p:nvSpPr>
          <p:cNvPr id="63" name="Google Shape;63;p5"/>
          <p:cNvSpPr/>
          <p:nvPr/>
        </p:nvSpPr>
        <p:spPr>
          <a:xfrm>
            <a:off x="228600" y="777240"/>
            <a:ext cx="4160520" cy="1737360"/>
          </a:xfrm>
          <a:prstGeom prst="rect">
            <a:avLst/>
          </a:prstGeom>
          <a:solidFill>
            <a:srgbClr val="FFFFFF"/>
          </a:solidFill>
          <a:ln w="25400" cap="flat" cmpd="sng">
            <a:solidFill>
              <a:srgbClr val="006D77"/>
            </a:solidFill>
            <a:prstDash val="solid"/>
            <a:round/>
            <a:headEnd type="none" w="sm" len="sm"/>
            <a:tailEnd type="none" w="sm" len="sm"/>
          </a:ln>
          <a:effectLst>
            <a:outerShdw blurRad="63500" dist="25400" dir="8100000" algn="bl" rotWithShape="0">
              <a:srgbClr val="000000">
                <a:alpha val="7843"/>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5"/>
          <p:cNvSpPr/>
          <p:nvPr/>
        </p:nvSpPr>
        <p:spPr>
          <a:xfrm>
            <a:off x="228600" y="777240"/>
            <a:ext cx="182880" cy="1737360"/>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5"/>
          <p:cNvSpPr/>
          <p:nvPr/>
        </p:nvSpPr>
        <p:spPr>
          <a:xfrm>
            <a:off x="484632" y="868680"/>
            <a:ext cx="3840480" cy="34747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6D77"/>
              </a:buClr>
              <a:buSzPts val="1700"/>
              <a:buFont typeface="Cambria"/>
              <a:buNone/>
            </a:pPr>
            <a:r>
              <a:rPr lang="en-US" sz="1700" b="1" i="0" u="none" strike="noStrike" cap="none">
                <a:solidFill>
                  <a:srgbClr val="006D77"/>
                </a:solidFill>
                <a:latin typeface="Cambria"/>
                <a:ea typeface="Cambria"/>
                <a:cs typeface="Cambria"/>
                <a:sym typeface="Cambria"/>
              </a:rPr>
              <a:t>1. Frame your analysis</a:t>
            </a:r>
            <a:endParaRPr sz="1700" b="0" i="0" u="none" strike="noStrike" cap="none">
              <a:solidFill>
                <a:schemeClr val="dk1"/>
              </a:solidFill>
              <a:latin typeface="Calibri"/>
              <a:ea typeface="Calibri"/>
              <a:cs typeface="Calibri"/>
              <a:sym typeface="Calibri"/>
            </a:endParaRPr>
          </a:p>
        </p:txBody>
      </p:sp>
      <p:sp>
        <p:nvSpPr>
          <p:cNvPr id="66" name="Google Shape;66;p5"/>
          <p:cNvSpPr/>
          <p:nvPr/>
        </p:nvSpPr>
        <p:spPr>
          <a:xfrm>
            <a:off x="484632" y="1252728"/>
            <a:ext cx="3840480" cy="11430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Theory provides the lens through which data is interpreted. Without it, findings describe rather than explain.</a:t>
            </a:r>
            <a:endParaRPr sz="1500" b="0" i="0" u="none" strike="noStrike" cap="none">
              <a:solidFill>
                <a:schemeClr val="dk1"/>
              </a:solidFill>
              <a:latin typeface="Calibri"/>
              <a:ea typeface="Calibri"/>
              <a:cs typeface="Calibri"/>
              <a:sym typeface="Calibri"/>
            </a:endParaRPr>
          </a:p>
        </p:txBody>
      </p:sp>
      <p:sp>
        <p:nvSpPr>
          <p:cNvPr id="67" name="Google Shape;67;p5"/>
          <p:cNvSpPr/>
          <p:nvPr/>
        </p:nvSpPr>
        <p:spPr>
          <a:xfrm>
            <a:off x="4754880" y="777240"/>
            <a:ext cx="4160520" cy="1737360"/>
          </a:xfrm>
          <a:prstGeom prst="rect">
            <a:avLst/>
          </a:prstGeom>
          <a:solidFill>
            <a:srgbClr val="FFFFFF"/>
          </a:solidFill>
          <a:ln w="25400" cap="flat" cmpd="sng">
            <a:solidFill>
              <a:srgbClr val="B8860B"/>
            </a:solidFill>
            <a:prstDash val="solid"/>
            <a:round/>
            <a:headEnd type="none" w="sm" len="sm"/>
            <a:tailEnd type="none" w="sm" len="sm"/>
          </a:ln>
          <a:effectLst>
            <a:outerShdw blurRad="63500" dist="25400" dir="8100000" algn="bl" rotWithShape="0">
              <a:srgbClr val="000000">
                <a:alpha val="7843"/>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5"/>
          <p:cNvSpPr/>
          <p:nvPr/>
        </p:nvSpPr>
        <p:spPr>
          <a:xfrm>
            <a:off x="4754880" y="777240"/>
            <a:ext cx="182880" cy="1737360"/>
          </a:xfrm>
          <a:prstGeom prst="rect">
            <a:avLst/>
          </a:prstGeom>
          <a:solidFill>
            <a:srgbClr val="B8860B"/>
          </a:solidFill>
          <a:ln w="12700" cap="flat" cmpd="sng">
            <a:solidFill>
              <a:srgbClr val="B8860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5"/>
          <p:cNvSpPr/>
          <p:nvPr/>
        </p:nvSpPr>
        <p:spPr>
          <a:xfrm>
            <a:off x="5010912" y="868680"/>
            <a:ext cx="3840480" cy="34747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B8860B"/>
              </a:buClr>
              <a:buSzPts val="1700"/>
              <a:buFont typeface="Cambria"/>
              <a:buNone/>
            </a:pPr>
            <a:r>
              <a:rPr lang="en-US" sz="1700" b="1" i="0" u="none" strike="noStrike" cap="none">
                <a:solidFill>
                  <a:srgbClr val="B8860B"/>
                </a:solidFill>
                <a:latin typeface="Cambria"/>
                <a:ea typeface="Cambria"/>
                <a:cs typeface="Cambria"/>
                <a:sym typeface="Cambria"/>
              </a:rPr>
              <a:t>2. Position your research</a:t>
            </a:r>
            <a:endParaRPr sz="1700" b="0" i="0" u="none" strike="noStrike" cap="none">
              <a:solidFill>
                <a:schemeClr val="dk1"/>
              </a:solidFill>
              <a:latin typeface="Calibri"/>
              <a:ea typeface="Calibri"/>
              <a:cs typeface="Calibri"/>
              <a:sym typeface="Calibri"/>
            </a:endParaRPr>
          </a:p>
        </p:txBody>
      </p:sp>
      <p:sp>
        <p:nvSpPr>
          <p:cNvPr id="70" name="Google Shape;70;p5"/>
          <p:cNvSpPr/>
          <p:nvPr/>
        </p:nvSpPr>
        <p:spPr>
          <a:xfrm>
            <a:off x="5010912" y="1252728"/>
            <a:ext cx="3840480" cy="11430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Theory locates your study within a scholarly conversation. It shows you know the intellectual terrain.</a:t>
            </a:r>
            <a:endParaRPr sz="1500" b="0" i="0" u="none" strike="noStrike" cap="none">
              <a:solidFill>
                <a:schemeClr val="dk1"/>
              </a:solidFill>
              <a:latin typeface="Calibri"/>
              <a:ea typeface="Calibri"/>
              <a:cs typeface="Calibri"/>
              <a:sym typeface="Calibri"/>
            </a:endParaRPr>
          </a:p>
        </p:txBody>
      </p:sp>
      <p:sp>
        <p:nvSpPr>
          <p:cNvPr id="71" name="Google Shape;71;p5"/>
          <p:cNvSpPr/>
          <p:nvPr/>
        </p:nvSpPr>
        <p:spPr>
          <a:xfrm>
            <a:off x="228600" y="2816352"/>
            <a:ext cx="4160520" cy="1737360"/>
          </a:xfrm>
          <a:prstGeom prst="rect">
            <a:avLst/>
          </a:prstGeom>
          <a:solidFill>
            <a:srgbClr val="FFFFFF"/>
          </a:solidFill>
          <a:ln w="25400" cap="flat" cmpd="sng">
            <a:solidFill>
              <a:srgbClr val="1B4F72"/>
            </a:solidFill>
            <a:prstDash val="solid"/>
            <a:round/>
            <a:headEnd type="none" w="sm" len="sm"/>
            <a:tailEnd type="none" w="sm" len="sm"/>
          </a:ln>
          <a:effectLst>
            <a:outerShdw blurRad="63500" dist="25400" dir="8100000" algn="bl" rotWithShape="0">
              <a:srgbClr val="000000">
                <a:alpha val="7843"/>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5"/>
          <p:cNvSpPr/>
          <p:nvPr/>
        </p:nvSpPr>
        <p:spPr>
          <a:xfrm>
            <a:off x="228600" y="2816352"/>
            <a:ext cx="182880" cy="1737360"/>
          </a:xfrm>
          <a:prstGeom prst="rect">
            <a:avLst/>
          </a:prstGeom>
          <a:solidFill>
            <a:srgbClr val="1B4F72"/>
          </a:solidFill>
          <a:ln w="12700" cap="flat" cmpd="sng">
            <a:solidFill>
              <a:srgbClr val="1B4F7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5"/>
          <p:cNvSpPr/>
          <p:nvPr/>
        </p:nvSpPr>
        <p:spPr>
          <a:xfrm>
            <a:off x="484632" y="2907792"/>
            <a:ext cx="3840480" cy="34747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4F72"/>
              </a:buClr>
              <a:buSzPts val="1700"/>
              <a:buFont typeface="Cambria"/>
              <a:buNone/>
            </a:pPr>
            <a:r>
              <a:rPr lang="en-US" sz="1700" b="1" i="0" u="none" strike="noStrike" cap="none">
                <a:solidFill>
                  <a:srgbClr val="1B4F72"/>
                </a:solidFill>
                <a:latin typeface="Cambria"/>
                <a:ea typeface="Cambria"/>
                <a:cs typeface="Cambria"/>
                <a:sym typeface="Cambria"/>
              </a:rPr>
              <a:t>3. Generate contribution</a:t>
            </a:r>
            <a:endParaRPr sz="1700" b="0" i="0" u="none" strike="noStrike" cap="none">
              <a:solidFill>
                <a:schemeClr val="dk1"/>
              </a:solidFill>
              <a:latin typeface="Calibri"/>
              <a:ea typeface="Calibri"/>
              <a:cs typeface="Calibri"/>
              <a:sym typeface="Calibri"/>
            </a:endParaRPr>
          </a:p>
        </p:txBody>
      </p:sp>
      <p:sp>
        <p:nvSpPr>
          <p:cNvPr id="74" name="Google Shape;74;p5"/>
          <p:cNvSpPr/>
          <p:nvPr/>
        </p:nvSpPr>
        <p:spPr>
          <a:xfrm>
            <a:off x="484632" y="3291840"/>
            <a:ext cx="3840480" cy="11430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Doctoral research must contribute to knowledge. Theory is the mechanism by which findings connect to broader understanding.</a:t>
            </a:r>
            <a:endParaRPr sz="1500" b="0" i="0" u="none" strike="noStrike" cap="none">
              <a:solidFill>
                <a:schemeClr val="dk1"/>
              </a:solidFill>
              <a:latin typeface="Calibri"/>
              <a:ea typeface="Calibri"/>
              <a:cs typeface="Calibri"/>
              <a:sym typeface="Calibri"/>
            </a:endParaRPr>
          </a:p>
        </p:txBody>
      </p:sp>
      <p:sp>
        <p:nvSpPr>
          <p:cNvPr id="75" name="Google Shape;75;p5"/>
          <p:cNvSpPr/>
          <p:nvPr/>
        </p:nvSpPr>
        <p:spPr>
          <a:xfrm>
            <a:off x="4754880" y="2816352"/>
            <a:ext cx="4160520" cy="1737360"/>
          </a:xfrm>
          <a:prstGeom prst="rect">
            <a:avLst/>
          </a:prstGeom>
          <a:solidFill>
            <a:srgbClr val="FFFFFF"/>
          </a:solidFill>
          <a:ln w="25400" cap="flat" cmpd="sng">
            <a:solidFill>
              <a:srgbClr val="7B3F00"/>
            </a:solidFill>
            <a:prstDash val="solid"/>
            <a:round/>
            <a:headEnd type="none" w="sm" len="sm"/>
            <a:tailEnd type="none" w="sm" len="sm"/>
          </a:ln>
          <a:effectLst>
            <a:outerShdw blurRad="63500" dist="25400" dir="8100000" algn="bl" rotWithShape="0">
              <a:srgbClr val="000000">
                <a:alpha val="7843"/>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5"/>
          <p:cNvSpPr/>
          <p:nvPr/>
        </p:nvSpPr>
        <p:spPr>
          <a:xfrm>
            <a:off x="4754880" y="2816352"/>
            <a:ext cx="182880" cy="1737360"/>
          </a:xfrm>
          <a:prstGeom prst="rect">
            <a:avLst/>
          </a:prstGeom>
          <a:solidFill>
            <a:srgbClr val="7B3F00"/>
          </a:solidFill>
          <a:ln w="12700" cap="flat" cmpd="sng">
            <a:solidFill>
              <a:srgbClr val="7B3F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5"/>
          <p:cNvSpPr/>
          <p:nvPr/>
        </p:nvSpPr>
        <p:spPr>
          <a:xfrm>
            <a:off x="5010912" y="2907792"/>
            <a:ext cx="3840480" cy="34747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7B3F00"/>
              </a:buClr>
              <a:buSzPts val="1700"/>
              <a:buFont typeface="Cambria"/>
              <a:buNone/>
            </a:pPr>
            <a:r>
              <a:rPr lang="en-US" sz="1700" b="1" i="0" u="none" strike="noStrike" cap="none">
                <a:solidFill>
                  <a:srgbClr val="7B3F00"/>
                </a:solidFill>
                <a:latin typeface="Cambria"/>
                <a:ea typeface="Cambria"/>
                <a:cs typeface="Cambria"/>
                <a:sym typeface="Cambria"/>
              </a:rPr>
              <a:t>4. Guide your questions</a:t>
            </a:r>
            <a:endParaRPr sz="1700" b="0" i="0" u="none" strike="noStrike" cap="none">
              <a:solidFill>
                <a:schemeClr val="dk1"/>
              </a:solidFill>
              <a:latin typeface="Calibri"/>
              <a:ea typeface="Calibri"/>
              <a:cs typeface="Calibri"/>
              <a:sym typeface="Calibri"/>
            </a:endParaRPr>
          </a:p>
        </p:txBody>
      </p:sp>
      <p:sp>
        <p:nvSpPr>
          <p:cNvPr id="78" name="Google Shape;78;p5"/>
          <p:cNvSpPr/>
          <p:nvPr/>
        </p:nvSpPr>
        <p:spPr>
          <a:xfrm>
            <a:off x="5010912" y="3291840"/>
            <a:ext cx="3840480" cy="11430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Your research questions should emerge from theoretical gaps, not just practical interest. Theory reveals what is not yet known.</a:t>
            </a:r>
            <a:endParaRPr sz="1500" b="0" i="0" u="none" strike="noStrike" cap="non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3"/>
        <p:cNvGrpSpPr/>
        <p:nvPr/>
      </p:nvGrpSpPr>
      <p:grpSpPr>
        <a:xfrm>
          <a:off x="0" y="0"/>
          <a:ext cx="0" cy="0"/>
          <a:chOff x="0" y="0"/>
          <a:chExt cx="0" cy="0"/>
        </a:xfrm>
      </p:grpSpPr>
      <p:sp>
        <p:nvSpPr>
          <p:cNvPr id="84" name="Google Shape;84;p6"/>
          <p:cNvSpPr/>
          <p:nvPr/>
        </p:nvSpPr>
        <p:spPr>
          <a:xfrm>
            <a:off x="320040" y="932688"/>
            <a:ext cx="64008" cy="3749040"/>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6"/>
          <p:cNvSpPr/>
          <p:nvPr/>
        </p:nvSpPr>
        <p:spPr>
          <a:xfrm>
            <a:off x="502920" y="91440"/>
            <a:ext cx="8321040" cy="7498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1A2E"/>
              </a:buClr>
              <a:buSzPts val="2800"/>
              <a:buFont typeface="Cambria"/>
              <a:buNone/>
            </a:pPr>
            <a:r>
              <a:rPr lang="en-US" sz="2800" b="1" i="0" u="none" strike="noStrike" cap="none">
                <a:solidFill>
                  <a:srgbClr val="1A1A2E"/>
                </a:solidFill>
                <a:latin typeface="Cambria"/>
                <a:ea typeface="Cambria"/>
                <a:cs typeface="Cambria"/>
                <a:sym typeface="Cambria"/>
              </a:rPr>
              <a:t>How to Choose a Theory</a:t>
            </a:r>
            <a:endParaRPr sz="2800" b="0" i="0" u="none" strike="noStrike" cap="none">
              <a:solidFill>
                <a:schemeClr val="dk1"/>
              </a:solidFill>
              <a:latin typeface="Calibri"/>
              <a:ea typeface="Calibri"/>
              <a:cs typeface="Calibri"/>
              <a:sym typeface="Calibri"/>
            </a:endParaRPr>
          </a:p>
        </p:txBody>
      </p:sp>
      <p:sp>
        <p:nvSpPr>
          <p:cNvPr id="86" name="Google Shape;86;p6"/>
          <p:cNvSpPr/>
          <p:nvPr/>
        </p:nvSpPr>
        <p:spPr>
          <a:xfrm>
            <a:off x="548640" y="978408"/>
            <a:ext cx="8229600" cy="3657600"/>
          </a:xfrm>
          <a:prstGeom prst="rect">
            <a:avLst/>
          </a:prstGeom>
          <a:noFill/>
          <a:ln>
            <a:noFill/>
          </a:ln>
        </p:spPr>
        <p:txBody>
          <a:bodyPr spcFirstLastPara="1" wrap="square" lIns="91425" tIns="45700" rIns="91425" bIns="45700" anchor="ctr" anchorCtr="0">
            <a:noAutofit/>
          </a:bodyPr>
          <a:lstStyle/>
          <a:p>
            <a:pPr marL="342900" marR="0" lvl="0" indent="-342900" algn="l" rtl="0">
              <a:spcBef>
                <a:spcPts val="0"/>
              </a:spcBef>
              <a:spcAft>
                <a:spcPts val="0"/>
              </a:spcAft>
              <a:buClr>
                <a:srgbClr val="1A1A2E"/>
              </a:buClr>
              <a:buSzPts val="1900"/>
              <a:buFont typeface="Calibri"/>
              <a:buChar char="•"/>
            </a:pPr>
            <a:r>
              <a:rPr lang="en-US" sz="1900" b="0" i="0" u="none" strike="noStrike" cap="none" dirty="0">
                <a:solidFill>
                  <a:srgbClr val="1A1A2E"/>
                </a:solidFill>
                <a:latin typeface="Calibri"/>
                <a:ea typeface="Calibri"/>
                <a:cs typeface="Calibri"/>
                <a:sym typeface="Calibri"/>
              </a:rPr>
              <a:t>Start with your research question — what phenomenon are you trying to explain? What angle are you taking?</a:t>
            </a:r>
            <a:endParaRPr sz="1900" b="0" i="0" u="none" strike="noStrike" cap="none" dirty="0">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1900"/>
              <a:buFont typeface="Calibri"/>
              <a:buChar char="•"/>
            </a:pPr>
            <a:r>
              <a:rPr lang="en-US" sz="1900" b="0" i="0" u="none" strike="noStrike" cap="none" dirty="0">
                <a:solidFill>
                  <a:srgbClr val="1A1A2E"/>
                </a:solidFill>
                <a:latin typeface="Calibri"/>
                <a:ea typeface="Calibri"/>
                <a:cs typeface="Calibri"/>
                <a:sym typeface="Calibri"/>
              </a:rPr>
              <a:t>Consider your paradigm — a constructivist researcher will engage theory differently to a post-positivist one</a:t>
            </a:r>
            <a:endParaRPr sz="1900" b="0" i="0" u="none" strike="noStrike" cap="none" dirty="0">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1900"/>
              <a:buFont typeface="Calibri"/>
              <a:buChar char="•"/>
            </a:pPr>
            <a:r>
              <a:rPr lang="en-US" sz="1900" b="0" i="0" u="none" strike="noStrike" cap="none" dirty="0">
                <a:solidFill>
                  <a:srgbClr val="1A1A2E"/>
                </a:solidFill>
                <a:latin typeface="Calibri"/>
                <a:ea typeface="Calibri"/>
                <a:cs typeface="Calibri"/>
                <a:sym typeface="Calibri"/>
              </a:rPr>
              <a:t>Review what theories are already used and debated in your specific field — what are the dominant lenses?</a:t>
            </a:r>
            <a:endParaRPr sz="1900" b="0" i="0" u="none" strike="noStrike" cap="none" dirty="0">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1900"/>
              <a:buFont typeface="Calibri"/>
              <a:buChar char="•"/>
            </a:pPr>
            <a:r>
              <a:rPr lang="en-US" sz="1900" b="0" i="0" u="none" strike="noStrike" cap="none" dirty="0">
                <a:solidFill>
                  <a:srgbClr val="1A1A2E"/>
                </a:solidFill>
                <a:latin typeface="Calibri"/>
                <a:ea typeface="Calibri"/>
                <a:cs typeface="Calibri"/>
                <a:sym typeface="Calibri"/>
              </a:rPr>
              <a:t>Ask: does this theory illuminate something my data can speak to? Not: which theory sounds impressive?</a:t>
            </a:r>
            <a:endParaRPr sz="1900" b="0" i="0" u="none" strike="noStrike" cap="none" dirty="0">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1900"/>
              <a:buFont typeface="Calibri"/>
              <a:buChar char="•"/>
            </a:pPr>
            <a:r>
              <a:rPr lang="en-US" sz="1900" b="0" i="0" u="none" strike="noStrike" cap="none" dirty="0">
                <a:solidFill>
                  <a:srgbClr val="1A1A2E"/>
                </a:solidFill>
                <a:latin typeface="Calibri"/>
                <a:ea typeface="Calibri"/>
                <a:cs typeface="Calibri"/>
                <a:sym typeface="Calibri"/>
              </a:rPr>
              <a:t>A theory should fit your methodology — IPA calls for phenomenological theory; grounded theory generates rather than tests theory</a:t>
            </a:r>
            <a:endParaRPr sz="1900" b="0" i="0" u="none" strike="noStrike" cap="none" dirty="0">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1900"/>
              <a:buFont typeface="Calibri"/>
              <a:buChar char="•"/>
            </a:pPr>
            <a:r>
              <a:rPr lang="en-US" sz="1900" b="0" i="0" u="none" strike="noStrike" cap="none" dirty="0">
                <a:solidFill>
                  <a:srgbClr val="1A1A2E"/>
                </a:solidFill>
                <a:latin typeface="Calibri"/>
                <a:ea typeface="Calibri"/>
                <a:cs typeface="Calibri"/>
                <a:sym typeface="Calibri"/>
              </a:rPr>
              <a:t>Multiple theories are legitimate in qualitative DBA research, provided each is doing distinct analytical work</a:t>
            </a:r>
            <a:endParaRPr sz="1900" b="0" i="0" u="none" strike="noStrike" cap="none" dirty="0">
              <a:solidFill>
                <a:schemeClr val="dk1"/>
              </a:solidFill>
              <a:latin typeface="Calibri"/>
              <a:ea typeface="Calibri"/>
              <a:cs typeface="Calibri"/>
              <a:sym typeface="Calibri"/>
            </a:endParaRPr>
          </a:p>
        </p:txBody>
      </p:sp>
      <p:sp>
        <p:nvSpPr>
          <p:cNvPr id="87" name="Google Shape;87;p6"/>
          <p:cNvSpPr/>
          <p:nvPr/>
        </p:nvSpPr>
        <p:spPr>
          <a:xfrm>
            <a:off x="548640" y="4828032"/>
            <a:ext cx="8229600" cy="25603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607085"/>
              </a:buClr>
              <a:buSzPts val="1300"/>
              <a:buFont typeface="Calibri"/>
              <a:buNone/>
            </a:pPr>
            <a:r>
              <a:rPr lang="en-US" sz="1300" b="0" i="0" u="none" strike="noStrike" cap="none">
                <a:solidFill>
                  <a:srgbClr val="607085"/>
                </a:solidFill>
                <a:latin typeface="Calibri"/>
                <a:ea typeface="Calibri"/>
                <a:cs typeface="Calibri"/>
                <a:sym typeface="Calibri"/>
              </a:rPr>
              <a:t>Source: adapted from REVISITING_THEORY session materials and Creswell (2013)</a:t>
            </a:r>
            <a:endParaRPr sz="130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2"/>
        <p:cNvGrpSpPr/>
        <p:nvPr/>
      </p:nvGrpSpPr>
      <p:grpSpPr>
        <a:xfrm>
          <a:off x="0" y="0"/>
          <a:ext cx="0" cy="0"/>
          <a:chOff x="0" y="0"/>
          <a:chExt cx="0" cy="0"/>
        </a:xfrm>
      </p:grpSpPr>
      <p:sp>
        <p:nvSpPr>
          <p:cNvPr id="93" name="Google Shape;93;p7"/>
          <p:cNvSpPr/>
          <p:nvPr/>
        </p:nvSpPr>
        <p:spPr>
          <a:xfrm>
            <a:off x="0" y="0"/>
            <a:ext cx="9144000" cy="658368"/>
          </a:xfrm>
          <a:prstGeom prst="rect">
            <a:avLst/>
          </a:prstGeom>
          <a:solidFill>
            <a:srgbClr val="1B2A4A"/>
          </a:solidFill>
          <a:ln w="12700" cap="flat" cmpd="sng">
            <a:solidFill>
              <a:srgbClr val="1B2A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7"/>
          <p:cNvSpPr/>
          <p:nvPr/>
        </p:nvSpPr>
        <p:spPr>
          <a:xfrm>
            <a:off x="365760" y="91440"/>
            <a:ext cx="8412480" cy="47548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600"/>
              <a:buFont typeface="Cambria"/>
              <a:buNone/>
            </a:pPr>
            <a:r>
              <a:rPr lang="en-US" sz="2600" b="1" i="0" u="none" strike="noStrike" cap="none">
                <a:solidFill>
                  <a:srgbClr val="FFFFFF"/>
                </a:solidFill>
                <a:latin typeface="Cambria"/>
                <a:ea typeface="Cambria"/>
                <a:cs typeface="Cambria"/>
                <a:sym typeface="Cambria"/>
              </a:rPr>
              <a:t>Three Types of Literature in Qualitative Research</a:t>
            </a:r>
            <a:endParaRPr sz="2600" b="0" i="0" u="none" strike="noStrike" cap="none">
              <a:solidFill>
                <a:schemeClr val="dk1"/>
              </a:solidFill>
              <a:latin typeface="Calibri"/>
              <a:ea typeface="Calibri"/>
              <a:cs typeface="Calibri"/>
              <a:sym typeface="Calibri"/>
            </a:endParaRPr>
          </a:p>
        </p:txBody>
      </p:sp>
      <p:sp>
        <p:nvSpPr>
          <p:cNvPr id="95" name="Google Shape;95;p7"/>
          <p:cNvSpPr/>
          <p:nvPr/>
        </p:nvSpPr>
        <p:spPr>
          <a:xfrm>
            <a:off x="274320" y="804672"/>
            <a:ext cx="1005840" cy="1234440"/>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7"/>
          <p:cNvSpPr/>
          <p:nvPr/>
        </p:nvSpPr>
        <p:spPr>
          <a:xfrm>
            <a:off x="274320" y="1124712"/>
            <a:ext cx="1005840" cy="59436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3200"/>
              <a:buFont typeface="Cambria"/>
              <a:buNone/>
            </a:pPr>
            <a:r>
              <a:rPr lang="en-US" sz="3200" b="1" i="0" u="none" strike="noStrike" cap="none">
                <a:solidFill>
                  <a:srgbClr val="FFFFFF"/>
                </a:solidFill>
                <a:latin typeface="Cambria"/>
                <a:ea typeface="Cambria"/>
                <a:cs typeface="Cambria"/>
                <a:sym typeface="Cambria"/>
              </a:rPr>
              <a:t>1</a:t>
            </a:r>
            <a:endParaRPr sz="3200" b="0" i="0" u="none" strike="noStrike" cap="none">
              <a:solidFill>
                <a:schemeClr val="dk1"/>
              </a:solidFill>
              <a:latin typeface="Calibri"/>
              <a:ea typeface="Calibri"/>
              <a:cs typeface="Calibri"/>
              <a:sym typeface="Calibri"/>
            </a:endParaRPr>
          </a:p>
        </p:txBody>
      </p:sp>
      <p:sp>
        <p:nvSpPr>
          <p:cNvPr id="97" name="Google Shape;97;p7"/>
          <p:cNvSpPr/>
          <p:nvPr/>
        </p:nvSpPr>
        <p:spPr>
          <a:xfrm>
            <a:off x="1371600" y="804672"/>
            <a:ext cx="7498080" cy="1234440"/>
          </a:xfrm>
          <a:prstGeom prst="rect">
            <a:avLst/>
          </a:prstGeom>
          <a:solidFill>
            <a:srgbClr val="EEF4F4"/>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7"/>
          <p:cNvSpPr/>
          <p:nvPr/>
        </p:nvSpPr>
        <p:spPr>
          <a:xfrm>
            <a:off x="1508760" y="896112"/>
            <a:ext cx="7223760" cy="34747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6D77"/>
              </a:buClr>
              <a:buSzPts val="2000"/>
              <a:buFont typeface="Cambria"/>
              <a:buNone/>
            </a:pPr>
            <a:r>
              <a:rPr lang="en-US" sz="2000" b="1" i="0" u="none" strike="noStrike" cap="none">
                <a:solidFill>
                  <a:srgbClr val="006D77"/>
                </a:solidFill>
                <a:latin typeface="Cambria"/>
                <a:ea typeface="Cambria"/>
                <a:cs typeface="Cambria"/>
                <a:sym typeface="Cambria"/>
              </a:rPr>
              <a:t>Theoretical literature</a:t>
            </a:r>
            <a:endParaRPr sz="2000" b="0" i="0" u="none" strike="noStrike" cap="none">
              <a:solidFill>
                <a:schemeClr val="dk1"/>
              </a:solidFill>
              <a:latin typeface="Calibri"/>
              <a:ea typeface="Calibri"/>
              <a:cs typeface="Calibri"/>
              <a:sym typeface="Calibri"/>
            </a:endParaRPr>
          </a:p>
        </p:txBody>
      </p:sp>
      <p:sp>
        <p:nvSpPr>
          <p:cNvPr id="99" name="Google Shape;99;p7"/>
          <p:cNvSpPr/>
          <p:nvPr/>
        </p:nvSpPr>
        <p:spPr>
          <a:xfrm>
            <a:off x="1508760" y="1280160"/>
            <a:ext cx="7223760" cy="6858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600"/>
              <a:buFont typeface="Calibri"/>
              <a:buNone/>
            </a:pPr>
            <a:r>
              <a:rPr lang="en-US" sz="1600" b="0" i="0" u="none" strike="noStrike" cap="none">
                <a:solidFill>
                  <a:srgbClr val="1A1A2E"/>
                </a:solidFill>
                <a:latin typeface="Calibri"/>
                <a:ea typeface="Calibri"/>
                <a:cs typeface="Calibri"/>
                <a:sym typeface="Calibri"/>
              </a:rPr>
              <a:t>Writings about the social situation, concepts and theories in your field. Provides the analytical frameworks you will use to interpret your data. Essential for establishing what is known and what is debated.</a:t>
            </a:r>
            <a:endParaRPr sz="1600" b="0" i="0" u="none" strike="noStrike" cap="none">
              <a:solidFill>
                <a:schemeClr val="dk1"/>
              </a:solidFill>
              <a:latin typeface="Calibri"/>
              <a:ea typeface="Calibri"/>
              <a:cs typeface="Calibri"/>
              <a:sym typeface="Calibri"/>
            </a:endParaRPr>
          </a:p>
        </p:txBody>
      </p:sp>
      <p:sp>
        <p:nvSpPr>
          <p:cNvPr id="100" name="Google Shape;100;p7"/>
          <p:cNvSpPr/>
          <p:nvPr/>
        </p:nvSpPr>
        <p:spPr>
          <a:xfrm>
            <a:off x="274320" y="2221992"/>
            <a:ext cx="1005840" cy="1234440"/>
          </a:xfrm>
          <a:prstGeom prst="rect">
            <a:avLst/>
          </a:prstGeom>
          <a:solidFill>
            <a:srgbClr val="B8860B"/>
          </a:solidFill>
          <a:ln w="12700" cap="flat" cmpd="sng">
            <a:solidFill>
              <a:srgbClr val="B8860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7"/>
          <p:cNvSpPr/>
          <p:nvPr/>
        </p:nvSpPr>
        <p:spPr>
          <a:xfrm>
            <a:off x="274320" y="2542032"/>
            <a:ext cx="1005840" cy="59436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3200"/>
              <a:buFont typeface="Cambria"/>
              <a:buNone/>
            </a:pPr>
            <a:r>
              <a:rPr lang="en-US" sz="3200" b="1" i="0" u="none" strike="noStrike" cap="none">
                <a:solidFill>
                  <a:srgbClr val="FFFFFF"/>
                </a:solidFill>
                <a:latin typeface="Cambria"/>
                <a:ea typeface="Cambria"/>
                <a:cs typeface="Cambria"/>
                <a:sym typeface="Cambria"/>
              </a:rPr>
              <a:t>2</a:t>
            </a:r>
            <a:endParaRPr sz="3200" b="0" i="0" u="none" strike="noStrike" cap="none">
              <a:solidFill>
                <a:schemeClr val="dk1"/>
              </a:solidFill>
              <a:latin typeface="Calibri"/>
              <a:ea typeface="Calibri"/>
              <a:cs typeface="Calibri"/>
              <a:sym typeface="Calibri"/>
            </a:endParaRPr>
          </a:p>
        </p:txBody>
      </p:sp>
      <p:sp>
        <p:nvSpPr>
          <p:cNvPr id="102" name="Google Shape;102;p7"/>
          <p:cNvSpPr/>
          <p:nvPr/>
        </p:nvSpPr>
        <p:spPr>
          <a:xfrm>
            <a:off x="1371600" y="2221992"/>
            <a:ext cx="7498080" cy="1234440"/>
          </a:xfrm>
          <a:prstGeom prst="rect">
            <a:avLst/>
          </a:prstGeom>
          <a:solidFill>
            <a:srgbClr val="EEF4F4"/>
          </a:solidFill>
          <a:ln w="12700" cap="flat" cmpd="sng">
            <a:solidFill>
              <a:srgbClr val="B8860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7"/>
          <p:cNvSpPr/>
          <p:nvPr/>
        </p:nvSpPr>
        <p:spPr>
          <a:xfrm>
            <a:off x="1508760" y="2313432"/>
            <a:ext cx="7223760" cy="34747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B8860B"/>
              </a:buClr>
              <a:buSzPts val="2000"/>
              <a:buFont typeface="Cambria"/>
              <a:buNone/>
            </a:pPr>
            <a:r>
              <a:rPr lang="en-US" sz="2000" b="1" i="0" u="none" strike="noStrike" cap="none">
                <a:solidFill>
                  <a:srgbClr val="B8860B"/>
                </a:solidFill>
                <a:latin typeface="Cambria"/>
                <a:ea typeface="Cambria"/>
                <a:cs typeface="Cambria"/>
                <a:sym typeface="Cambria"/>
              </a:rPr>
              <a:t>Empirical literature</a:t>
            </a:r>
            <a:endParaRPr sz="2000" b="0" i="0" u="none" strike="noStrike" cap="none">
              <a:solidFill>
                <a:schemeClr val="dk1"/>
              </a:solidFill>
              <a:latin typeface="Calibri"/>
              <a:ea typeface="Calibri"/>
              <a:cs typeface="Calibri"/>
              <a:sym typeface="Calibri"/>
            </a:endParaRPr>
          </a:p>
        </p:txBody>
      </p:sp>
      <p:sp>
        <p:nvSpPr>
          <p:cNvPr id="104" name="Google Shape;104;p7"/>
          <p:cNvSpPr/>
          <p:nvPr/>
        </p:nvSpPr>
        <p:spPr>
          <a:xfrm>
            <a:off x="1508760" y="2697480"/>
            <a:ext cx="7223760" cy="6858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600"/>
              <a:buFont typeface="Calibri"/>
              <a:buNone/>
            </a:pPr>
            <a:r>
              <a:rPr lang="en-US" sz="1600" b="0" i="0" u="none" strike="noStrike" cap="none">
                <a:solidFill>
                  <a:srgbClr val="1A1A2E"/>
                </a:solidFill>
                <a:latin typeface="Calibri"/>
                <a:ea typeface="Calibri"/>
                <a:cs typeface="Calibri"/>
                <a:sym typeface="Calibri"/>
              </a:rPr>
              <a:t>Studies and research findings in your field or related areas. Tells you how similar research has been conducted, what has been found, and where contradictions or gaps exist that your study can address.</a:t>
            </a:r>
            <a:endParaRPr sz="1600" b="0" i="0" u="none" strike="noStrike" cap="none">
              <a:solidFill>
                <a:schemeClr val="dk1"/>
              </a:solidFill>
              <a:latin typeface="Calibri"/>
              <a:ea typeface="Calibri"/>
              <a:cs typeface="Calibri"/>
              <a:sym typeface="Calibri"/>
            </a:endParaRPr>
          </a:p>
        </p:txBody>
      </p:sp>
      <p:sp>
        <p:nvSpPr>
          <p:cNvPr id="105" name="Google Shape;105;p7"/>
          <p:cNvSpPr/>
          <p:nvPr/>
        </p:nvSpPr>
        <p:spPr>
          <a:xfrm>
            <a:off x="274320" y="3639312"/>
            <a:ext cx="1005840" cy="1234440"/>
          </a:xfrm>
          <a:prstGeom prst="rect">
            <a:avLst/>
          </a:prstGeom>
          <a:solidFill>
            <a:srgbClr val="1B4F72"/>
          </a:solidFill>
          <a:ln w="12700" cap="flat" cmpd="sng">
            <a:solidFill>
              <a:srgbClr val="1B4F7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7"/>
          <p:cNvSpPr/>
          <p:nvPr/>
        </p:nvSpPr>
        <p:spPr>
          <a:xfrm>
            <a:off x="274320" y="3959352"/>
            <a:ext cx="1005840" cy="59436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3200"/>
              <a:buFont typeface="Cambria"/>
              <a:buNone/>
            </a:pPr>
            <a:r>
              <a:rPr lang="en-US" sz="3200" b="1" i="0" u="none" strike="noStrike" cap="none">
                <a:solidFill>
                  <a:srgbClr val="FFFFFF"/>
                </a:solidFill>
                <a:latin typeface="Cambria"/>
                <a:ea typeface="Cambria"/>
                <a:cs typeface="Cambria"/>
                <a:sym typeface="Cambria"/>
              </a:rPr>
              <a:t>3</a:t>
            </a:r>
            <a:endParaRPr sz="3200" b="0" i="0" u="none" strike="noStrike" cap="none">
              <a:solidFill>
                <a:schemeClr val="dk1"/>
              </a:solidFill>
              <a:latin typeface="Calibri"/>
              <a:ea typeface="Calibri"/>
              <a:cs typeface="Calibri"/>
              <a:sym typeface="Calibri"/>
            </a:endParaRPr>
          </a:p>
        </p:txBody>
      </p:sp>
      <p:sp>
        <p:nvSpPr>
          <p:cNvPr id="107" name="Google Shape;107;p7"/>
          <p:cNvSpPr/>
          <p:nvPr/>
        </p:nvSpPr>
        <p:spPr>
          <a:xfrm>
            <a:off x="1371600" y="3639312"/>
            <a:ext cx="7498080" cy="1234440"/>
          </a:xfrm>
          <a:prstGeom prst="rect">
            <a:avLst/>
          </a:prstGeom>
          <a:solidFill>
            <a:srgbClr val="EEF4F4"/>
          </a:solidFill>
          <a:ln w="12700" cap="flat" cmpd="sng">
            <a:solidFill>
              <a:srgbClr val="1B4F7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7"/>
          <p:cNvSpPr/>
          <p:nvPr/>
        </p:nvSpPr>
        <p:spPr>
          <a:xfrm>
            <a:off x="1508760" y="3730752"/>
            <a:ext cx="7223760" cy="34747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4F72"/>
              </a:buClr>
              <a:buSzPts val="2000"/>
              <a:buFont typeface="Cambria"/>
              <a:buNone/>
            </a:pPr>
            <a:r>
              <a:rPr lang="en-US" sz="2000" b="1" i="0" u="none" strike="noStrike" cap="none">
                <a:solidFill>
                  <a:srgbClr val="1B4F72"/>
                </a:solidFill>
                <a:latin typeface="Cambria"/>
                <a:ea typeface="Cambria"/>
                <a:cs typeface="Cambria"/>
                <a:sym typeface="Cambria"/>
              </a:rPr>
              <a:t>Methodological literature</a:t>
            </a:r>
            <a:endParaRPr sz="2000" b="0" i="0" u="none" strike="noStrike" cap="none">
              <a:solidFill>
                <a:schemeClr val="dk1"/>
              </a:solidFill>
              <a:latin typeface="Calibri"/>
              <a:ea typeface="Calibri"/>
              <a:cs typeface="Calibri"/>
              <a:sym typeface="Calibri"/>
            </a:endParaRPr>
          </a:p>
        </p:txBody>
      </p:sp>
      <p:sp>
        <p:nvSpPr>
          <p:cNvPr id="109" name="Google Shape;109;p7"/>
          <p:cNvSpPr/>
          <p:nvPr/>
        </p:nvSpPr>
        <p:spPr>
          <a:xfrm>
            <a:off x="1508760" y="4114800"/>
            <a:ext cx="7223760" cy="6858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600"/>
              <a:buFont typeface="Calibri"/>
              <a:buNone/>
            </a:pPr>
            <a:r>
              <a:rPr lang="en-US" sz="1600" b="0" i="0" u="none" strike="noStrike" cap="none">
                <a:solidFill>
                  <a:srgbClr val="1A1A2E"/>
                </a:solidFill>
                <a:latin typeface="Calibri"/>
                <a:ea typeface="Calibri"/>
                <a:cs typeface="Calibri"/>
                <a:sym typeface="Calibri"/>
              </a:rPr>
              <a:t>Literature on your chosen research methods. Justifies your methodological choices and situates them within established traditions. Demonstrates that your approach is principled and defensible.</a:t>
            </a:r>
            <a:endParaRPr sz="1600" b="0" i="0" u="none" strike="noStrike" cap="non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9F0"/>
        </a:solidFill>
        <a:effectLst/>
      </p:bgPr>
    </p:bg>
    <p:spTree>
      <p:nvGrpSpPr>
        <p:cNvPr id="1" name="Shape 114"/>
        <p:cNvGrpSpPr/>
        <p:nvPr/>
      </p:nvGrpSpPr>
      <p:grpSpPr>
        <a:xfrm>
          <a:off x="0" y="0"/>
          <a:ext cx="0" cy="0"/>
          <a:chOff x="0" y="0"/>
          <a:chExt cx="0" cy="0"/>
        </a:xfrm>
      </p:grpSpPr>
      <p:sp>
        <p:nvSpPr>
          <p:cNvPr id="115" name="Google Shape;115;p8"/>
          <p:cNvSpPr/>
          <p:nvPr/>
        </p:nvSpPr>
        <p:spPr>
          <a:xfrm>
            <a:off x="0" y="0"/>
            <a:ext cx="9144000" cy="640080"/>
          </a:xfrm>
          <a:prstGeom prst="rect">
            <a:avLst/>
          </a:prstGeom>
          <a:solidFill>
            <a:srgbClr val="E07B39"/>
          </a:solidFill>
          <a:ln w="12700" cap="flat" cmpd="sng">
            <a:solidFill>
              <a:srgbClr val="E07B3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8"/>
          <p:cNvSpPr/>
          <p:nvPr/>
        </p:nvSpPr>
        <p:spPr>
          <a:xfrm>
            <a:off x="365760" y="91440"/>
            <a:ext cx="841248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800"/>
              <a:buFont typeface="Calibri"/>
              <a:buNone/>
            </a:pPr>
            <a:r>
              <a:rPr lang="en-US" sz="1800" b="1" i="0" u="none" strike="noStrike" cap="none">
                <a:solidFill>
                  <a:srgbClr val="FFFFFF"/>
                </a:solidFill>
                <a:latin typeface="Calibri"/>
                <a:ea typeface="Calibri"/>
                <a:cs typeface="Calibri"/>
                <a:sym typeface="Calibri"/>
              </a:rPr>
              <a:t>DOCTORAL ACTIVITY</a:t>
            </a:r>
            <a:endParaRPr sz="1800" b="0" i="0" u="none" strike="noStrike" cap="none">
              <a:solidFill>
                <a:schemeClr val="dk1"/>
              </a:solidFill>
              <a:latin typeface="Calibri"/>
              <a:ea typeface="Calibri"/>
              <a:cs typeface="Calibri"/>
              <a:sym typeface="Calibri"/>
            </a:endParaRPr>
          </a:p>
        </p:txBody>
      </p:sp>
      <p:sp>
        <p:nvSpPr>
          <p:cNvPr id="117" name="Google Shape;117;p8"/>
          <p:cNvSpPr/>
          <p:nvPr/>
        </p:nvSpPr>
        <p:spPr>
          <a:xfrm>
            <a:off x="457200" y="777240"/>
            <a:ext cx="8229600" cy="5943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6B3F00"/>
              </a:buClr>
              <a:buSzPts val="2600"/>
              <a:buFont typeface="Cambria"/>
              <a:buNone/>
            </a:pPr>
            <a:r>
              <a:rPr lang="en-US" sz="2600" b="1" i="0" u="none" strike="noStrike" cap="none">
                <a:solidFill>
                  <a:srgbClr val="6B3F00"/>
                </a:solidFill>
                <a:latin typeface="Cambria"/>
                <a:ea typeface="Cambria"/>
                <a:cs typeface="Cambria"/>
                <a:sym typeface="Cambria"/>
              </a:rPr>
              <a:t>Activity 1 – First Encounter with Theory</a:t>
            </a:r>
            <a:endParaRPr sz="2600" b="0" i="0" u="none" strike="noStrike" cap="none">
              <a:solidFill>
                <a:schemeClr val="dk1"/>
              </a:solidFill>
              <a:latin typeface="Calibri"/>
              <a:ea typeface="Calibri"/>
              <a:cs typeface="Calibri"/>
              <a:sym typeface="Calibri"/>
            </a:endParaRPr>
          </a:p>
        </p:txBody>
      </p:sp>
      <p:sp>
        <p:nvSpPr>
          <p:cNvPr id="118" name="Google Shape;118;p8"/>
          <p:cNvSpPr/>
          <p:nvPr/>
        </p:nvSpPr>
        <p:spPr>
          <a:xfrm>
            <a:off x="457200" y="1463040"/>
            <a:ext cx="8229600" cy="3383280"/>
          </a:xfrm>
          <a:prstGeom prst="rect">
            <a:avLst/>
          </a:prstGeom>
          <a:noFill/>
          <a:ln>
            <a:noFill/>
          </a:ln>
        </p:spPr>
        <p:txBody>
          <a:bodyPr spcFirstLastPara="1" wrap="square" lIns="91425" tIns="45700" rIns="91425" bIns="45700" anchor="ctr" anchorCtr="0">
            <a:noAutofit/>
          </a:bodyPr>
          <a:lstStyle/>
          <a:p>
            <a:pPr marL="342900" marR="0" lvl="0" indent="-342900" algn="l" rtl="0">
              <a:spcBef>
                <a:spcPts val="0"/>
              </a:spcBef>
              <a:spcAft>
                <a:spcPts val="0"/>
              </a:spcAft>
              <a:buClr>
                <a:srgbClr val="1A1A2E"/>
              </a:buClr>
              <a:buSzPts val="2000"/>
              <a:buFont typeface="Calibri"/>
              <a:buAutoNum type="arabicPeriod"/>
            </a:pPr>
            <a:r>
              <a:rPr lang="en-US" sz="2000" b="0" i="0" u="none" strike="noStrike" cap="none">
                <a:solidFill>
                  <a:srgbClr val="1A1A2E"/>
                </a:solidFill>
                <a:latin typeface="Calibri"/>
                <a:ea typeface="Calibri"/>
                <a:cs typeface="Calibri"/>
                <a:sym typeface="Calibri"/>
              </a:rPr>
              <a:t>On your own: write down the primary theory or theories you are using (or plan to use) in your research. In one sentence each, say what analytical work each theory does for you.</a:t>
            </a:r>
            <a:endParaRPr sz="20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2000" b="0" i="0" u="none" strike="noStrike" cap="none">
                <a:solidFill>
                  <a:srgbClr val="1A1A2E"/>
                </a:solidFill>
                <a:latin typeface="Calibri"/>
                <a:ea typeface="Calibri"/>
                <a:cs typeface="Calibri"/>
                <a:sym typeface="Calibri"/>
              </a:rPr>
              <a:t>Share with a partner: does your partner’s theory choice fit their research question? Could a different theory do the same work better?</a:t>
            </a:r>
            <a:endParaRPr sz="20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2000" b="0" i="0" u="none" strike="noStrike" cap="none">
                <a:solidFill>
                  <a:srgbClr val="1A1A2E"/>
                </a:solidFill>
                <a:latin typeface="Calibri"/>
                <a:ea typeface="Calibri"/>
                <a:cs typeface="Calibri"/>
                <a:sym typeface="Calibri"/>
              </a:rPr>
              <a:t>As a group: compile a list of the theories represented in the room. Where do they cluster? What fields or traditions are most represented?</a:t>
            </a:r>
            <a:endParaRPr sz="20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2000" b="0" i="0" u="none" strike="noStrike" cap="none">
                <a:solidFill>
                  <a:srgbClr val="1A1A2E"/>
                </a:solidFill>
                <a:latin typeface="Calibri"/>
                <a:ea typeface="Calibri"/>
                <a:cs typeface="Calibri"/>
                <a:sym typeface="Calibri"/>
              </a:rPr>
              <a:t>Discussion: what is the difference between using a theory to interpret data and using it to decorate a literature review?</a:t>
            </a:r>
            <a:endParaRPr sz="2000" b="0" i="0" u="none" strike="noStrike" cap="none">
              <a:solidFill>
                <a:schemeClr val="dk1"/>
              </a:solidFill>
              <a:latin typeface="Calibri"/>
              <a:ea typeface="Calibri"/>
              <a:cs typeface="Calibri"/>
              <a:sym typeface="Calibri"/>
            </a:endParaRPr>
          </a:p>
        </p:txBody>
      </p:sp>
      <p:sp>
        <p:nvSpPr>
          <p:cNvPr id="119" name="Google Shape;119;p8"/>
          <p:cNvSpPr/>
          <p:nvPr/>
        </p:nvSpPr>
        <p:spPr>
          <a:xfrm>
            <a:off x="457200" y="4663440"/>
            <a:ext cx="822960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E07B39"/>
              </a:buClr>
              <a:buSzPts val="1700"/>
              <a:buFont typeface="Calibri"/>
              <a:buNone/>
            </a:pPr>
            <a:r>
              <a:rPr lang="en-US" sz="1700" b="1" i="0" u="none" strike="noStrike" cap="none">
                <a:solidFill>
                  <a:srgbClr val="E07B39"/>
                </a:solidFill>
                <a:latin typeface="Calibri"/>
                <a:ea typeface="Calibri"/>
                <a:cs typeface="Calibri"/>
                <a:sym typeface="Calibri"/>
              </a:rPr>
              <a:t>⏱  15 minutes</a:t>
            </a:r>
            <a:endParaRPr sz="17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B2A4A"/>
        </a:solidFill>
        <a:effectLst/>
      </p:bgPr>
    </p:bg>
    <p:spTree>
      <p:nvGrpSpPr>
        <p:cNvPr id="1" name="Shape 124"/>
        <p:cNvGrpSpPr/>
        <p:nvPr/>
      </p:nvGrpSpPr>
      <p:grpSpPr>
        <a:xfrm>
          <a:off x="0" y="0"/>
          <a:ext cx="0" cy="0"/>
          <a:chOff x="0" y="0"/>
          <a:chExt cx="0" cy="0"/>
        </a:xfrm>
      </p:grpSpPr>
      <p:sp>
        <p:nvSpPr>
          <p:cNvPr id="125" name="Google Shape;125;p9"/>
          <p:cNvSpPr/>
          <p:nvPr/>
        </p:nvSpPr>
        <p:spPr>
          <a:xfrm>
            <a:off x="0" y="4480560"/>
            <a:ext cx="9144000" cy="662940"/>
          </a:xfrm>
          <a:prstGeom prst="rect">
            <a:avLst/>
          </a:prstGeom>
          <a:solidFill>
            <a:srgbClr val="C9A535"/>
          </a:solidFill>
          <a:ln w="12700" cap="flat" cmpd="sng">
            <a:solidFill>
              <a:srgbClr val="C9A53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9"/>
          <p:cNvSpPr/>
          <p:nvPr/>
        </p:nvSpPr>
        <p:spPr>
          <a:xfrm>
            <a:off x="548640" y="2926080"/>
            <a:ext cx="8046720" cy="8229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C0D0D8"/>
              </a:buClr>
              <a:buSzPts val="2200"/>
              <a:buFont typeface="Calibri"/>
              <a:buNone/>
            </a:pPr>
            <a:r>
              <a:rPr lang="en-US" sz="2200" b="0" i="0" u="none" strike="noStrike" cap="none">
                <a:solidFill>
                  <a:srgbClr val="C0D0D8"/>
                </a:solidFill>
                <a:latin typeface="Calibri"/>
                <a:ea typeface="Calibri"/>
                <a:cs typeface="Calibri"/>
                <a:sym typeface="Calibri"/>
              </a:rPr>
              <a:t>Theory in Qualitative Research: Timing, Flexibility and the Theory–Data Relationship</a:t>
            </a:r>
            <a:endParaRPr sz="2200" b="0" i="0" u="none" strike="noStrike" cap="none">
              <a:solidFill>
                <a:schemeClr val="dk1"/>
              </a:solidFill>
              <a:latin typeface="Calibri"/>
              <a:ea typeface="Calibri"/>
              <a:cs typeface="Calibri"/>
              <a:sym typeface="Calibri"/>
            </a:endParaRPr>
          </a:p>
        </p:txBody>
      </p:sp>
      <p:sp>
        <p:nvSpPr>
          <p:cNvPr id="128" name="Google Shape;128;p9"/>
          <p:cNvSpPr/>
          <p:nvPr/>
        </p:nvSpPr>
        <p:spPr>
          <a:xfrm>
            <a:off x="457200" y="4526280"/>
            <a:ext cx="8229600" cy="5029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LCDB7007 | Dr Caroline Jawad</a:t>
            </a:r>
            <a:endParaRPr sz="1500" b="0" i="0" u="none" strike="noStrike" cap="non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33"/>
        <p:cNvGrpSpPr/>
        <p:nvPr/>
      </p:nvGrpSpPr>
      <p:grpSpPr>
        <a:xfrm>
          <a:off x="0" y="0"/>
          <a:ext cx="0" cy="0"/>
          <a:chOff x="0" y="0"/>
          <a:chExt cx="0" cy="0"/>
        </a:xfrm>
      </p:grpSpPr>
      <p:sp>
        <p:nvSpPr>
          <p:cNvPr id="134" name="Google Shape;134;p10"/>
          <p:cNvSpPr/>
          <p:nvPr/>
        </p:nvSpPr>
        <p:spPr>
          <a:xfrm>
            <a:off x="0" y="0"/>
            <a:ext cx="9144000" cy="658368"/>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0"/>
          <p:cNvSpPr/>
          <p:nvPr/>
        </p:nvSpPr>
        <p:spPr>
          <a:xfrm>
            <a:off x="365760" y="91440"/>
            <a:ext cx="8412480" cy="47548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600"/>
              <a:buFont typeface="Cambria"/>
              <a:buNone/>
            </a:pPr>
            <a:r>
              <a:rPr lang="en-US" sz="2600" b="1" i="0" u="none" strike="noStrike" cap="none">
                <a:solidFill>
                  <a:srgbClr val="FFFFFF"/>
                </a:solidFill>
                <a:latin typeface="Cambria"/>
                <a:ea typeface="Cambria"/>
                <a:cs typeface="Cambria"/>
                <a:sym typeface="Cambria"/>
              </a:rPr>
              <a:t>Theory Across Research Approaches</a:t>
            </a:r>
            <a:endParaRPr sz="2600" b="0" i="0" u="none" strike="noStrike" cap="none">
              <a:solidFill>
                <a:schemeClr val="dk1"/>
              </a:solidFill>
              <a:latin typeface="Calibri"/>
              <a:ea typeface="Calibri"/>
              <a:cs typeface="Calibri"/>
              <a:sym typeface="Calibri"/>
            </a:endParaRPr>
          </a:p>
        </p:txBody>
      </p:sp>
      <p:sp>
        <p:nvSpPr>
          <p:cNvPr id="136" name="Google Shape;136;p10"/>
          <p:cNvSpPr/>
          <p:nvPr/>
        </p:nvSpPr>
        <p:spPr>
          <a:xfrm>
            <a:off x="228600" y="749808"/>
            <a:ext cx="2057400" cy="530352"/>
          </a:xfrm>
          <a:prstGeom prst="rect">
            <a:avLst/>
          </a:prstGeom>
          <a:solidFill>
            <a:srgbClr val="1B2A4A"/>
          </a:solidFill>
          <a:ln w="12700" cap="flat" cmpd="sng">
            <a:solidFill>
              <a:srgbClr val="1B2A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0"/>
          <p:cNvSpPr/>
          <p:nvPr/>
        </p:nvSpPr>
        <p:spPr>
          <a:xfrm>
            <a:off x="274320" y="795528"/>
            <a:ext cx="1965960"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600"/>
              <a:buFont typeface="Calibri"/>
              <a:buNone/>
            </a:pPr>
            <a:r>
              <a:rPr lang="en-US" sz="1600" b="1" i="0" u="none" strike="noStrike" cap="none">
                <a:solidFill>
                  <a:srgbClr val="FFFFFF"/>
                </a:solidFill>
                <a:latin typeface="Calibri"/>
                <a:ea typeface="Calibri"/>
                <a:cs typeface="Calibri"/>
                <a:sym typeface="Calibri"/>
              </a:rPr>
              <a:t>Aspect</a:t>
            </a:r>
            <a:endParaRPr sz="1600" b="0" i="0" u="none" strike="noStrike" cap="none">
              <a:solidFill>
                <a:schemeClr val="dk1"/>
              </a:solidFill>
              <a:latin typeface="Calibri"/>
              <a:ea typeface="Calibri"/>
              <a:cs typeface="Calibri"/>
              <a:sym typeface="Calibri"/>
            </a:endParaRPr>
          </a:p>
        </p:txBody>
      </p:sp>
      <p:sp>
        <p:nvSpPr>
          <p:cNvPr id="138" name="Google Shape;138;p10"/>
          <p:cNvSpPr/>
          <p:nvPr/>
        </p:nvSpPr>
        <p:spPr>
          <a:xfrm>
            <a:off x="2359152" y="749808"/>
            <a:ext cx="2048256" cy="530352"/>
          </a:xfrm>
          <a:prstGeom prst="rect">
            <a:avLst/>
          </a:prstGeom>
          <a:solidFill>
            <a:srgbClr val="1B2A4A"/>
          </a:solidFill>
          <a:ln w="12700" cap="flat" cmpd="sng">
            <a:solidFill>
              <a:srgbClr val="1B2A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0"/>
          <p:cNvSpPr/>
          <p:nvPr/>
        </p:nvSpPr>
        <p:spPr>
          <a:xfrm>
            <a:off x="2404872" y="795528"/>
            <a:ext cx="1956816"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600"/>
              <a:buFont typeface="Calibri"/>
              <a:buNone/>
            </a:pPr>
            <a:r>
              <a:rPr lang="en-US" sz="1600" b="1" i="0" u="none" strike="noStrike" cap="none">
                <a:solidFill>
                  <a:srgbClr val="FFFFFF"/>
                </a:solidFill>
                <a:latin typeface="Calibri"/>
                <a:ea typeface="Calibri"/>
                <a:cs typeface="Calibri"/>
                <a:sym typeface="Calibri"/>
              </a:rPr>
              <a:t>Quantitative</a:t>
            </a:r>
            <a:endParaRPr sz="1600" b="0" i="0" u="none" strike="noStrike" cap="none">
              <a:solidFill>
                <a:schemeClr val="dk1"/>
              </a:solidFill>
              <a:latin typeface="Calibri"/>
              <a:ea typeface="Calibri"/>
              <a:cs typeface="Calibri"/>
              <a:sym typeface="Calibri"/>
            </a:endParaRPr>
          </a:p>
        </p:txBody>
      </p:sp>
      <p:sp>
        <p:nvSpPr>
          <p:cNvPr id="140" name="Google Shape;140;p10"/>
          <p:cNvSpPr/>
          <p:nvPr/>
        </p:nvSpPr>
        <p:spPr>
          <a:xfrm>
            <a:off x="4480560" y="749808"/>
            <a:ext cx="2130552" cy="530352"/>
          </a:xfrm>
          <a:prstGeom prst="rect">
            <a:avLst/>
          </a:prstGeom>
          <a:solidFill>
            <a:srgbClr val="1B2A4A"/>
          </a:solidFill>
          <a:ln w="12700" cap="flat" cmpd="sng">
            <a:solidFill>
              <a:srgbClr val="1B2A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0"/>
          <p:cNvSpPr/>
          <p:nvPr/>
        </p:nvSpPr>
        <p:spPr>
          <a:xfrm>
            <a:off x="4526280" y="795528"/>
            <a:ext cx="2039112"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600"/>
              <a:buFont typeface="Calibri"/>
              <a:buNone/>
            </a:pPr>
            <a:r>
              <a:rPr lang="en-US" sz="1600" b="1" i="0" u="none" strike="noStrike" cap="none">
                <a:solidFill>
                  <a:srgbClr val="FFFFFF"/>
                </a:solidFill>
                <a:latin typeface="Calibri"/>
                <a:ea typeface="Calibri"/>
                <a:cs typeface="Calibri"/>
                <a:sym typeface="Calibri"/>
              </a:rPr>
              <a:t>Qualitative</a:t>
            </a:r>
            <a:endParaRPr sz="1600" b="0" i="0" u="none" strike="noStrike" cap="none">
              <a:solidFill>
                <a:schemeClr val="dk1"/>
              </a:solidFill>
              <a:latin typeface="Calibri"/>
              <a:ea typeface="Calibri"/>
              <a:cs typeface="Calibri"/>
              <a:sym typeface="Calibri"/>
            </a:endParaRPr>
          </a:p>
        </p:txBody>
      </p:sp>
      <p:sp>
        <p:nvSpPr>
          <p:cNvPr id="142" name="Google Shape;142;p10"/>
          <p:cNvSpPr/>
          <p:nvPr/>
        </p:nvSpPr>
        <p:spPr>
          <a:xfrm>
            <a:off x="6675120" y="749808"/>
            <a:ext cx="2057400" cy="530352"/>
          </a:xfrm>
          <a:prstGeom prst="rect">
            <a:avLst/>
          </a:prstGeom>
          <a:solidFill>
            <a:srgbClr val="1B2A4A"/>
          </a:solidFill>
          <a:ln w="12700" cap="flat" cmpd="sng">
            <a:solidFill>
              <a:srgbClr val="1B2A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0"/>
          <p:cNvSpPr/>
          <p:nvPr/>
        </p:nvSpPr>
        <p:spPr>
          <a:xfrm>
            <a:off x="6720840" y="795528"/>
            <a:ext cx="1965960"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600"/>
              <a:buFont typeface="Calibri"/>
              <a:buNone/>
            </a:pPr>
            <a:r>
              <a:rPr lang="en-US" sz="1600" b="1" i="0" u="none" strike="noStrike" cap="none">
                <a:solidFill>
                  <a:srgbClr val="FFFFFF"/>
                </a:solidFill>
                <a:latin typeface="Calibri"/>
                <a:ea typeface="Calibri"/>
                <a:cs typeface="Calibri"/>
                <a:sym typeface="Calibri"/>
              </a:rPr>
              <a:t>Mixed Methods</a:t>
            </a:r>
            <a:endParaRPr sz="1600" b="0" i="0" u="none" strike="noStrike" cap="none">
              <a:solidFill>
                <a:schemeClr val="dk1"/>
              </a:solidFill>
              <a:latin typeface="Calibri"/>
              <a:ea typeface="Calibri"/>
              <a:cs typeface="Calibri"/>
              <a:sym typeface="Calibri"/>
            </a:endParaRPr>
          </a:p>
        </p:txBody>
      </p:sp>
      <p:sp>
        <p:nvSpPr>
          <p:cNvPr id="144" name="Google Shape;144;p10"/>
          <p:cNvSpPr/>
          <p:nvPr/>
        </p:nvSpPr>
        <p:spPr>
          <a:xfrm>
            <a:off x="228600" y="1325880"/>
            <a:ext cx="2057400" cy="704088"/>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0"/>
          <p:cNvSpPr/>
          <p:nvPr/>
        </p:nvSpPr>
        <p:spPr>
          <a:xfrm>
            <a:off x="292608" y="1399032"/>
            <a:ext cx="1929384"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600"/>
              <a:buFont typeface="Calibri"/>
              <a:buNone/>
            </a:pPr>
            <a:r>
              <a:rPr lang="en-US" sz="1600" b="1" i="0" u="none" strike="noStrike" cap="none">
                <a:solidFill>
                  <a:srgbClr val="006D77"/>
                </a:solidFill>
                <a:latin typeface="Calibri"/>
                <a:ea typeface="Calibri"/>
                <a:cs typeface="Calibri"/>
                <a:sym typeface="Calibri"/>
              </a:rPr>
              <a:t>Role of theory</a:t>
            </a:r>
            <a:endParaRPr sz="1600" b="0" i="0" u="none" strike="noStrike" cap="none">
              <a:solidFill>
                <a:schemeClr val="dk1"/>
              </a:solidFill>
              <a:latin typeface="Calibri"/>
              <a:ea typeface="Calibri"/>
              <a:cs typeface="Calibri"/>
              <a:sym typeface="Calibri"/>
            </a:endParaRPr>
          </a:p>
        </p:txBody>
      </p:sp>
      <p:sp>
        <p:nvSpPr>
          <p:cNvPr id="146" name="Google Shape;146;p10"/>
          <p:cNvSpPr/>
          <p:nvPr/>
        </p:nvSpPr>
        <p:spPr>
          <a:xfrm>
            <a:off x="2359152" y="1325880"/>
            <a:ext cx="2048256" cy="704088"/>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0"/>
          <p:cNvSpPr/>
          <p:nvPr/>
        </p:nvSpPr>
        <p:spPr>
          <a:xfrm>
            <a:off x="2423160" y="1399032"/>
            <a:ext cx="1920240"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Tests and validates</a:t>
            </a:r>
            <a:endParaRPr sz="1500" b="0" i="0" u="none" strike="noStrike" cap="none">
              <a:solidFill>
                <a:schemeClr val="dk1"/>
              </a:solidFill>
              <a:latin typeface="Calibri"/>
              <a:ea typeface="Calibri"/>
              <a:cs typeface="Calibri"/>
              <a:sym typeface="Calibri"/>
            </a:endParaRPr>
          </a:p>
        </p:txBody>
      </p:sp>
      <p:sp>
        <p:nvSpPr>
          <p:cNvPr id="148" name="Google Shape;148;p10"/>
          <p:cNvSpPr/>
          <p:nvPr/>
        </p:nvSpPr>
        <p:spPr>
          <a:xfrm>
            <a:off x="4480560" y="1325880"/>
            <a:ext cx="2130552" cy="704088"/>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0"/>
          <p:cNvSpPr/>
          <p:nvPr/>
        </p:nvSpPr>
        <p:spPr>
          <a:xfrm>
            <a:off x="4544568" y="1399032"/>
            <a:ext cx="2002536"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Interprets and generates</a:t>
            </a:r>
            <a:endParaRPr sz="1500" b="0" i="0" u="none" strike="noStrike" cap="none">
              <a:solidFill>
                <a:schemeClr val="dk1"/>
              </a:solidFill>
              <a:latin typeface="Calibri"/>
              <a:ea typeface="Calibri"/>
              <a:cs typeface="Calibri"/>
              <a:sym typeface="Calibri"/>
            </a:endParaRPr>
          </a:p>
        </p:txBody>
      </p:sp>
      <p:sp>
        <p:nvSpPr>
          <p:cNvPr id="150" name="Google Shape;150;p10"/>
          <p:cNvSpPr/>
          <p:nvPr/>
        </p:nvSpPr>
        <p:spPr>
          <a:xfrm>
            <a:off x="6675120" y="1325880"/>
            <a:ext cx="2057400" cy="704088"/>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0"/>
          <p:cNvSpPr/>
          <p:nvPr/>
        </p:nvSpPr>
        <p:spPr>
          <a:xfrm>
            <a:off x="6739128" y="1399032"/>
            <a:ext cx="1929384"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Integrates and expands</a:t>
            </a:r>
            <a:endParaRPr sz="1500" b="0" i="0" u="none" strike="noStrike" cap="none">
              <a:solidFill>
                <a:schemeClr val="dk1"/>
              </a:solidFill>
              <a:latin typeface="Calibri"/>
              <a:ea typeface="Calibri"/>
              <a:cs typeface="Calibri"/>
              <a:sym typeface="Calibri"/>
            </a:endParaRPr>
          </a:p>
        </p:txBody>
      </p:sp>
      <p:sp>
        <p:nvSpPr>
          <p:cNvPr id="152" name="Google Shape;152;p10"/>
          <p:cNvSpPr/>
          <p:nvPr/>
        </p:nvSpPr>
        <p:spPr>
          <a:xfrm>
            <a:off x="228600" y="2066544"/>
            <a:ext cx="2057400" cy="704088"/>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0"/>
          <p:cNvSpPr/>
          <p:nvPr/>
        </p:nvSpPr>
        <p:spPr>
          <a:xfrm>
            <a:off x="292608" y="2139696"/>
            <a:ext cx="1929384"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600"/>
              <a:buFont typeface="Calibri"/>
              <a:buNone/>
            </a:pPr>
            <a:r>
              <a:rPr lang="en-US" sz="1600" b="1" i="0" u="none" strike="noStrike" cap="none">
                <a:solidFill>
                  <a:srgbClr val="006D77"/>
                </a:solidFill>
                <a:latin typeface="Calibri"/>
                <a:ea typeface="Calibri"/>
                <a:cs typeface="Calibri"/>
                <a:sym typeface="Calibri"/>
              </a:rPr>
              <a:t>Timing</a:t>
            </a:r>
            <a:endParaRPr sz="1600" b="0" i="0" u="none" strike="noStrike" cap="none">
              <a:solidFill>
                <a:schemeClr val="dk1"/>
              </a:solidFill>
              <a:latin typeface="Calibri"/>
              <a:ea typeface="Calibri"/>
              <a:cs typeface="Calibri"/>
              <a:sym typeface="Calibri"/>
            </a:endParaRPr>
          </a:p>
        </p:txBody>
      </p:sp>
      <p:sp>
        <p:nvSpPr>
          <p:cNvPr id="154" name="Google Shape;154;p10"/>
          <p:cNvSpPr/>
          <p:nvPr/>
        </p:nvSpPr>
        <p:spPr>
          <a:xfrm>
            <a:off x="2359152" y="2066544"/>
            <a:ext cx="2048256" cy="704088"/>
          </a:xfrm>
          <a:prstGeom prst="rect">
            <a:avLst/>
          </a:prstGeom>
          <a:solidFill>
            <a:srgbClr val="FFFFFF"/>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0"/>
          <p:cNvSpPr/>
          <p:nvPr/>
        </p:nvSpPr>
        <p:spPr>
          <a:xfrm>
            <a:off x="2423160" y="2139696"/>
            <a:ext cx="1920240"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At the start (deductive)</a:t>
            </a:r>
            <a:endParaRPr sz="1500" b="0" i="0" u="none" strike="noStrike" cap="none">
              <a:solidFill>
                <a:schemeClr val="dk1"/>
              </a:solidFill>
              <a:latin typeface="Calibri"/>
              <a:ea typeface="Calibri"/>
              <a:cs typeface="Calibri"/>
              <a:sym typeface="Calibri"/>
            </a:endParaRPr>
          </a:p>
        </p:txBody>
      </p:sp>
      <p:sp>
        <p:nvSpPr>
          <p:cNvPr id="156" name="Google Shape;156;p10"/>
          <p:cNvSpPr/>
          <p:nvPr/>
        </p:nvSpPr>
        <p:spPr>
          <a:xfrm>
            <a:off x="4480560" y="2066544"/>
            <a:ext cx="2130552" cy="704088"/>
          </a:xfrm>
          <a:prstGeom prst="rect">
            <a:avLst/>
          </a:prstGeom>
          <a:solidFill>
            <a:srgbClr val="FFFFFF"/>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0"/>
          <p:cNvSpPr/>
          <p:nvPr/>
        </p:nvSpPr>
        <p:spPr>
          <a:xfrm>
            <a:off x="4544568" y="2139696"/>
            <a:ext cx="2002536"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Evolves throughout</a:t>
            </a:r>
            <a:endParaRPr sz="1500" b="0" i="0" u="none" strike="noStrike" cap="none">
              <a:solidFill>
                <a:schemeClr val="dk1"/>
              </a:solidFill>
              <a:latin typeface="Calibri"/>
              <a:ea typeface="Calibri"/>
              <a:cs typeface="Calibri"/>
              <a:sym typeface="Calibri"/>
            </a:endParaRPr>
          </a:p>
        </p:txBody>
      </p:sp>
      <p:sp>
        <p:nvSpPr>
          <p:cNvPr id="158" name="Google Shape;158;p10"/>
          <p:cNvSpPr/>
          <p:nvPr/>
        </p:nvSpPr>
        <p:spPr>
          <a:xfrm>
            <a:off x="6675120" y="2066544"/>
            <a:ext cx="2057400" cy="704088"/>
          </a:xfrm>
          <a:prstGeom prst="rect">
            <a:avLst/>
          </a:prstGeom>
          <a:solidFill>
            <a:srgbClr val="FFFFFF"/>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10"/>
          <p:cNvSpPr/>
          <p:nvPr/>
        </p:nvSpPr>
        <p:spPr>
          <a:xfrm>
            <a:off x="6739128" y="2139696"/>
            <a:ext cx="1929384"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Multiple stages</a:t>
            </a:r>
            <a:endParaRPr sz="1500" b="0" i="0" u="none" strike="noStrike" cap="none">
              <a:solidFill>
                <a:schemeClr val="dk1"/>
              </a:solidFill>
              <a:latin typeface="Calibri"/>
              <a:ea typeface="Calibri"/>
              <a:cs typeface="Calibri"/>
              <a:sym typeface="Calibri"/>
            </a:endParaRPr>
          </a:p>
        </p:txBody>
      </p:sp>
      <p:sp>
        <p:nvSpPr>
          <p:cNvPr id="160" name="Google Shape;160;p10"/>
          <p:cNvSpPr/>
          <p:nvPr/>
        </p:nvSpPr>
        <p:spPr>
          <a:xfrm>
            <a:off x="228600" y="2807208"/>
            <a:ext cx="2057400" cy="704088"/>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0"/>
          <p:cNvSpPr/>
          <p:nvPr/>
        </p:nvSpPr>
        <p:spPr>
          <a:xfrm>
            <a:off x="292608" y="2880360"/>
            <a:ext cx="1929384"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600"/>
              <a:buFont typeface="Calibri"/>
              <a:buNone/>
            </a:pPr>
            <a:r>
              <a:rPr lang="en-US" sz="1600" b="1" i="0" u="none" strike="noStrike" cap="none">
                <a:solidFill>
                  <a:srgbClr val="006D77"/>
                </a:solidFill>
                <a:latin typeface="Calibri"/>
                <a:ea typeface="Calibri"/>
                <a:cs typeface="Calibri"/>
                <a:sym typeface="Calibri"/>
              </a:rPr>
              <a:t>Concepts</a:t>
            </a:r>
            <a:endParaRPr sz="1600" b="0" i="0" u="none" strike="noStrike" cap="none">
              <a:solidFill>
                <a:schemeClr val="dk1"/>
              </a:solidFill>
              <a:latin typeface="Calibri"/>
              <a:ea typeface="Calibri"/>
              <a:cs typeface="Calibri"/>
              <a:sym typeface="Calibri"/>
            </a:endParaRPr>
          </a:p>
        </p:txBody>
      </p:sp>
      <p:sp>
        <p:nvSpPr>
          <p:cNvPr id="162" name="Google Shape;162;p10"/>
          <p:cNvSpPr/>
          <p:nvPr/>
        </p:nvSpPr>
        <p:spPr>
          <a:xfrm>
            <a:off x="2359152" y="2807208"/>
            <a:ext cx="2048256" cy="704088"/>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10"/>
          <p:cNvSpPr/>
          <p:nvPr/>
        </p:nvSpPr>
        <p:spPr>
          <a:xfrm>
            <a:off x="2423160" y="2880360"/>
            <a:ext cx="1920240"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Fixed and predefined</a:t>
            </a:r>
            <a:endParaRPr sz="1500" b="0" i="0" u="none" strike="noStrike" cap="none">
              <a:solidFill>
                <a:schemeClr val="dk1"/>
              </a:solidFill>
              <a:latin typeface="Calibri"/>
              <a:ea typeface="Calibri"/>
              <a:cs typeface="Calibri"/>
              <a:sym typeface="Calibri"/>
            </a:endParaRPr>
          </a:p>
        </p:txBody>
      </p:sp>
      <p:sp>
        <p:nvSpPr>
          <p:cNvPr id="164" name="Google Shape;164;p10"/>
          <p:cNvSpPr/>
          <p:nvPr/>
        </p:nvSpPr>
        <p:spPr>
          <a:xfrm>
            <a:off x="4480560" y="2807208"/>
            <a:ext cx="2130552" cy="704088"/>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0"/>
          <p:cNvSpPr/>
          <p:nvPr/>
        </p:nvSpPr>
        <p:spPr>
          <a:xfrm>
            <a:off x="4544568" y="2880360"/>
            <a:ext cx="2002536"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Emerge and evolve</a:t>
            </a:r>
            <a:endParaRPr sz="1500" b="0" i="0" u="none" strike="noStrike" cap="none">
              <a:solidFill>
                <a:schemeClr val="dk1"/>
              </a:solidFill>
              <a:latin typeface="Calibri"/>
              <a:ea typeface="Calibri"/>
              <a:cs typeface="Calibri"/>
              <a:sym typeface="Calibri"/>
            </a:endParaRPr>
          </a:p>
        </p:txBody>
      </p:sp>
      <p:sp>
        <p:nvSpPr>
          <p:cNvPr id="166" name="Google Shape;166;p10"/>
          <p:cNvSpPr/>
          <p:nvPr/>
        </p:nvSpPr>
        <p:spPr>
          <a:xfrm>
            <a:off x="6675120" y="2807208"/>
            <a:ext cx="2057400" cy="704088"/>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0"/>
          <p:cNvSpPr/>
          <p:nvPr/>
        </p:nvSpPr>
        <p:spPr>
          <a:xfrm>
            <a:off x="6739128" y="2880360"/>
            <a:ext cx="1929384"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Balanced, fixed and emergent</a:t>
            </a:r>
            <a:endParaRPr sz="1500" b="0" i="0" u="none" strike="noStrike" cap="none">
              <a:solidFill>
                <a:schemeClr val="dk1"/>
              </a:solidFill>
              <a:latin typeface="Calibri"/>
              <a:ea typeface="Calibri"/>
              <a:cs typeface="Calibri"/>
              <a:sym typeface="Calibri"/>
            </a:endParaRPr>
          </a:p>
        </p:txBody>
      </p:sp>
      <p:sp>
        <p:nvSpPr>
          <p:cNvPr id="168" name="Google Shape;168;p10"/>
          <p:cNvSpPr/>
          <p:nvPr/>
        </p:nvSpPr>
        <p:spPr>
          <a:xfrm>
            <a:off x="228600" y="3547872"/>
            <a:ext cx="2057400" cy="704088"/>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0"/>
          <p:cNvSpPr/>
          <p:nvPr/>
        </p:nvSpPr>
        <p:spPr>
          <a:xfrm>
            <a:off x="292608" y="3621024"/>
            <a:ext cx="1929384"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600"/>
              <a:buFont typeface="Calibri"/>
              <a:buNone/>
            </a:pPr>
            <a:r>
              <a:rPr lang="en-US" sz="1600" b="1" i="0" u="none" strike="noStrike" cap="none">
                <a:solidFill>
                  <a:srgbClr val="006D77"/>
                </a:solidFill>
                <a:latin typeface="Calibri"/>
                <a:ea typeface="Calibri"/>
                <a:cs typeface="Calibri"/>
                <a:sym typeface="Calibri"/>
              </a:rPr>
              <a:t>Relationship to data</a:t>
            </a:r>
            <a:endParaRPr sz="1600" b="0" i="0" u="none" strike="noStrike" cap="none">
              <a:solidFill>
                <a:schemeClr val="dk1"/>
              </a:solidFill>
              <a:latin typeface="Calibri"/>
              <a:ea typeface="Calibri"/>
              <a:cs typeface="Calibri"/>
              <a:sym typeface="Calibri"/>
            </a:endParaRPr>
          </a:p>
        </p:txBody>
      </p:sp>
      <p:sp>
        <p:nvSpPr>
          <p:cNvPr id="170" name="Google Shape;170;p10"/>
          <p:cNvSpPr/>
          <p:nvPr/>
        </p:nvSpPr>
        <p:spPr>
          <a:xfrm>
            <a:off x="2359152" y="3547872"/>
            <a:ext cx="2048256" cy="704088"/>
          </a:xfrm>
          <a:prstGeom prst="rect">
            <a:avLst/>
          </a:prstGeom>
          <a:solidFill>
            <a:srgbClr val="FFFFFF"/>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0"/>
          <p:cNvSpPr/>
          <p:nvPr/>
        </p:nvSpPr>
        <p:spPr>
          <a:xfrm>
            <a:off x="2423160" y="3621024"/>
            <a:ext cx="1920240"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Data tests theory</a:t>
            </a:r>
            <a:endParaRPr sz="1500" b="0" i="0" u="none" strike="noStrike" cap="none">
              <a:solidFill>
                <a:schemeClr val="dk1"/>
              </a:solidFill>
              <a:latin typeface="Calibri"/>
              <a:ea typeface="Calibri"/>
              <a:cs typeface="Calibri"/>
              <a:sym typeface="Calibri"/>
            </a:endParaRPr>
          </a:p>
        </p:txBody>
      </p:sp>
      <p:sp>
        <p:nvSpPr>
          <p:cNvPr id="172" name="Google Shape;172;p10"/>
          <p:cNvSpPr/>
          <p:nvPr/>
        </p:nvSpPr>
        <p:spPr>
          <a:xfrm>
            <a:off x="4480560" y="3547872"/>
            <a:ext cx="2130552" cy="704088"/>
          </a:xfrm>
          <a:prstGeom prst="rect">
            <a:avLst/>
          </a:prstGeom>
          <a:solidFill>
            <a:srgbClr val="FFFFFF"/>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0"/>
          <p:cNvSpPr/>
          <p:nvPr/>
        </p:nvSpPr>
        <p:spPr>
          <a:xfrm>
            <a:off x="4544568" y="3621024"/>
            <a:ext cx="2002536"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Theory and data inform each other</a:t>
            </a:r>
            <a:endParaRPr sz="1500" b="0" i="0" u="none" strike="noStrike" cap="none">
              <a:solidFill>
                <a:schemeClr val="dk1"/>
              </a:solidFill>
              <a:latin typeface="Calibri"/>
              <a:ea typeface="Calibri"/>
              <a:cs typeface="Calibri"/>
              <a:sym typeface="Calibri"/>
            </a:endParaRPr>
          </a:p>
        </p:txBody>
      </p:sp>
      <p:sp>
        <p:nvSpPr>
          <p:cNvPr id="174" name="Google Shape;174;p10"/>
          <p:cNvSpPr/>
          <p:nvPr/>
        </p:nvSpPr>
        <p:spPr>
          <a:xfrm>
            <a:off x="6675120" y="3547872"/>
            <a:ext cx="2057400" cy="704088"/>
          </a:xfrm>
          <a:prstGeom prst="rect">
            <a:avLst/>
          </a:prstGeom>
          <a:solidFill>
            <a:srgbClr val="FFFFFF"/>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0"/>
          <p:cNvSpPr/>
          <p:nvPr/>
        </p:nvSpPr>
        <p:spPr>
          <a:xfrm>
            <a:off x="6739128" y="3621024"/>
            <a:ext cx="1929384"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Combines to refine theory</a:t>
            </a:r>
            <a:endParaRPr sz="1500" b="0" i="0" u="none" strike="noStrike" cap="none">
              <a:solidFill>
                <a:schemeClr val="dk1"/>
              </a:solidFill>
              <a:latin typeface="Calibri"/>
              <a:ea typeface="Calibri"/>
              <a:cs typeface="Calibri"/>
              <a:sym typeface="Calibri"/>
            </a:endParaRPr>
          </a:p>
        </p:txBody>
      </p:sp>
      <p:sp>
        <p:nvSpPr>
          <p:cNvPr id="176" name="Google Shape;176;p10"/>
          <p:cNvSpPr/>
          <p:nvPr/>
        </p:nvSpPr>
        <p:spPr>
          <a:xfrm>
            <a:off x="228600" y="4288536"/>
            <a:ext cx="2057400" cy="704088"/>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0"/>
          <p:cNvSpPr/>
          <p:nvPr/>
        </p:nvSpPr>
        <p:spPr>
          <a:xfrm>
            <a:off x="292608" y="4361688"/>
            <a:ext cx="1929384"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600"/>
              <a:buFont typeface="Calibri"/>
              <a:buNone/>
            </a:pPr>
            <a:r>
              <a:rPr lang="en-US" sz="1600" b="1" i="0" u="none" strike="noStrike" cap="none">
                <a:solidFill>
                  <a:srgbClr val="006D77"/>
                </a:solidFill>
                <a:latin typeface="Calibri"/>
                <a:ea typeface="Calibri"/>
                <a:cs typeface="Calibri"/>
                <a:sym typeface="Calibri"/>
              </a:rPr>
              <a:t>Contribution</a:t>
            </a:r>
            <a:endParaRPr sz="1600" b="0" i="0" u="none" strike="noStrike" cap="none">
              <a:solidFill>
                <a:schemeClr val="dk1"/>
              </a:solidFill>
              <a:latin typeface="Calibri"/>
              <a:ea typeface="Calibri"/>
              <a:cs typeface="Calibri"/>
              <a:sym typeface="Calibri"/>
            </a:endParaRPr>
          </a:p>
        </p:txBody>
      </p:sp>
      <p:sp>
        <p:nvSpPr>
          <p:cNvPr id="178" name="Google Shape;178;p10"/>
          <p:cNvSpPr/>
          <p:nvPr/>
        </p:nvSpPr>
        <p:spPr>
          <a:xfrm>
            <a:off x="2359152" y="4288536"/>
            <a:ext cx="2048256" cy="704088"/>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10"/>
          <p:cNvSpPr/>
          <p:nvPr/>
        </p:nvSpPr>
        <p:spPr>
          <a:xfrm>
            <a:off x="2423160" y="4361688"/>
            <a:ext cx="1920240"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Tests, explores conditions</a:t>
            </a:r>
            <a:endParaRPr sz="1500" b="0" i="0" u="none" strike="noStrike" cap="none">
              <a:solidFill>
                <a:schemeClr val="dk1"/>
              </a:solidFill>
              <a:latin typeface="Calibri"/>
              <a:ea typeface="Calibri"/>
              <a:cs typeface="Calibri"/>
              <a:sym typeface="Calibri"/>
            </a:endParaRPr>
          </a:p>
        </p:txBody>
      </p:sp>
      <p:sp>
        <p:nvSpPr>
          <p:cNvPr id="180" name="Google Shape;180;p10"/>
          <p:cNvSpPr/>
          <p:nvPr/>
        </p:nvSpPr>
        <p:spPr>
          <a:xfrm>
            <a:off x="4480560" y="4288536"/>
            <a:ext cx="2130552" cy="704088"/>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0"/>
          <p:cNvSpPr/>
          <p:nvPr/>
        </p:nvSpPr>
        <p:spPr>
          <a:xfrm>
            <a:off x="4544568" y="4361688"/>
            <a:ext cx="2002536"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Builds, contextualises</a:t>
            </a:r>
            <a:endParaRPr sz="1500" b="0" i="0" u="none" strike="noStrike" cap="none">
              <a:solidFill>
                <a:schemeClr val="dk1"/>
              </a:solidFill>
              <a:latin typeface="Calibri"/>
              <a:ea typeface="Calibri"/>
              <a:cs typeface="Calibri"/>
              <a:sym typeface="Calibri"/>
            </a:endParaRPr>
          </a:p>
        </p:txBody>
      </p:sp>
      <p:sp>
        <p:nvSpPr>
          <p:cNvPr id="182" name="Google Shape;182;p10"/>
          <p:cNvSpPr/>
          <p:nvPr/>
        </p:nvSpPr>
        <p:spPr>
          <a:xfrm>
            <a:off x="6675120" y="4288536"/>
            <a:ext cx="2057400" cy="704088"/>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0"/>
          <p:cNvSpPr/>
          <p:nvPr/>
        </p:nvSpPr>
        <p:spPr>
          <a:xfrm>
            <a:off x="6739128" y="4361688"/>
            <a:ext cx="1929384" cy="5577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Multi-level frameworks</a:t>
            </a:r>
            <a:endParaRPr sz="1500" b="0" i="0" u="none" strike="noStrike" cap="non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8"/>
        <p:cNvGrpSpPr/>
        <p:nvPr/>
      </p:nvGrpSpPr>
      <p:grpSpPr>
        <a:xfrm>
          <a:off x="0" y="0"/>
          <a:ext cx="0" cy="0"/>
          <a:chOff x="0" y="0"/>
          <a:chExt cx="0" cy="0"/>
        </a:xfrm>
      </p:grpSpPr>
      <p:sp>
        <p:nvSpPr>
          <p:cNvPr id="189" name="Google Shape;189;p11"/>
          <p:cNvSpPr/>
          <p:nvPr/>
        </p:nvSpPr>
        <p:spPr>
          <a:xfrm>
            <a:off x="320040" y="932688"/>
            <a:ext cx="64008" cy="4050792"/>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11"/>
          <p:cNvSpPr/>
          <p:nvPr/>
        </p:nvSpPr>
        <p:spPr>
          <a:xfrm>
            <a:off x="502920" y="91440"/>
            <a:ext cx="8321040" cy="7498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1A2E"/>
              </a:buClr>
              <a:buSzPts val="2800"/>
              <a:buFont typeface="Cambria"/>
              <a:buNone/>
            </a:pPr>
            <a:r>
              <a:rPr lang="en-US" sz="2800" b="1" i="0" u="none" strike="noStrike" cap="none">
                <a:solidFill>
                  <a:srgbClr val="1A1A2E"/>
                </a:solidFill>
                <a:latin typeface="Cambria"/>
                <a:ea typeface="Cambria"/>
                <a:cs typeface="Cambria"/>
                <a:sym typeface="Cambria"/>
              </a:rPr>
              <a:t>Theory in Qualitative Research: Key Characteristics</a:t>
            </a:r>
            <a:endParaRPr sz="2800" b="0" i="0" u="none" strike="noStrike" cap="none">
              <a:solidFill>
                <a:schemeClr val="dk1"/>
              </a:solidFill>
              <a:latin typeface="Calibri"/>
              <a:ea typeface="Calibri"/>
              <a:cs typeface="Calibri"/>
              <a:sym typeface="Calibri"/>
            </a:endParaRPr>
          </a:p>
        </p:txBody>
      </p:sp>
      <p:sp>
        <p:nvSpPr>
          <p:cNvPr id="191" name="Google Shape;191;p11"/>
          <p:cNvSpPr/>
          <p:nvPr/>
        </p:nvSpPr>
        <p:spPr>
          <a:xfrm>
            <a:off x="548640" y="978408"/>
            <a:ext cx="8229600" cy="3959352"/>
          </a:xfrm>
          <a:prstGeom prst="rect">
            <a:avLst/>
          </a:prstGeom>
          <a:noFill/>
          <a:ln>
            <a:noFill/>
          </a:ln>
        </p:spPr>
        <p:txBody>
          <a:bodyPr spcFirstLastPara="1" wrap="square" lIns="91425" tIns="45700" rIns="91425" bIns="45700" anchor="ctr" anchorCtr="0">
            <a:noAutofit/>
          </a:bodyPr>
          <a:lstStyle/>
          <a:p>
            <a:pPr marL="342900" marR="0" lvl="0" indent="-342900" algn="l" rtl="0">
              <a:spcBef>
                <a:spcPts val="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Theory does not determine the research from the outset — it frames and informs, but the data can surprise you</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In inductive approaches, theoretical categories emerge from the data; theory is applied after patterns are identified</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In abductive approaches, theory and data are in dialogue — each shapes the other iteratively</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IPA, grounded theory, thematic analysis and ethnography each have distinct relationships with theory</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Multi-theoretical approaches are common in business and management DBA research — each theory illuminates a different aspect</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The test is not: how many theories have I cited? The test is: what analytical work does each theory do?</a:t>
            </a:r>
            <a:endParaRPr sz="2000" b="0" i="0" u="none" strike="noStrike" cap="non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B2A4A"/>
        </a:solidFill>
        <a:effectLst/>
      </p:bgPr>
    </p:bg>
    <p:spTree>
      <p:nvGrpSpPr>
        <p:cNvPr id="1" name="Shape 196"/>
        <p:cNvGrpSpPr/>
        <p:nvPr/>
      </p:nvGrpSpPr>
      <p:grpSpPr>
        <a:xfrm>
          <a:off x="0" y="0"/>
          <a:ext cx="0" cy="0"/>
          <a:chOff x="0" y="0"/>
          <a:chExt cx="0" cy="0"/>
        </a:xfrm>
      </p:grpSpPr>
      <p:sp>
        <p:nvSpPr>
          <p:cNvPr id="197" name="Google Shape;197;p12"/>
          <p:cNvSpPr/>
          <p:nvPr/>
        </p:nvSpPr>
        <p:spPr>
          <a:xfrm>
            <a:off x="0" y="4480560"/>
            <a:ext cx="9144000" cy="662940"/>
          </a:xfrm>
          <a:prstGeom prst="rect">
            <a:avLst/>
          </a:prstGeom>
          <a:solidFill>
            <a:srgbClr val="C9A535"/>
          </a:solidFill>
          <a:ln w="12700" cap="flat" cmpd="sng">
            <a:solidFill>
              <a:srgbClr val="C9A53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12"/>
          <p:cNvSpPr/>
          <p:nvPr/>
        </p:nvSpPr>
        <p:spPr>
          <a:xfrm>
            <a:off x="548640" y="2926080"/>
            <a:ext cx="8046720" cy="8229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C0D0D8"/>
              </a:buClr>
              <a:buSzPts val="2200"/>
              <a:buFont typeface="Calibri"/>
              <a:buNone/>
            </a:pPr>
            <a:r>
              <a:rPr lang="en-US" sz="2200" b="0" i="0" u="none" strike="noStrike" cap="none">
                <a:solidFill>
                  <a:srgbClr val="C0D0D8"/>
                </a:solidFill>
                <a:latin typeface="Calibri"/>
                <a:ea typeface="Calibri"/>
                <a:cs typeface="Calibri"/>
                <a:sym typeface="Calibri"/>
              </a:rPr>
              <a:t>Multi-Theoretical Frameworks in Practice</a:t>
            </a:r>
            <a:endParaRPr sz="2200" b="0" i="0" u="none" strike="noStrike" cap="none">
              <a:solidFill>
                <a:schemeClr val="dk1"/>
              </a:solidFill>
              <a:latin typeface="Calibri"/>
              <a:ea typeface="Calibri"/>
              <a:cs typeface="Calibri"/>
              <a:sym typeface="Calibri"/>
            </a:endParaRPr>
          </a:p>
        </p:txBody>
      </p:sp>
      <p:sp>
        <p:nvSpPr>
          <p:cNvPr id="200" name="Google Shape;200;p12"/>
          <p:cNvSpPr/>
          <p:nvPr/>
        </p:nvSpPr>
        <p:spPr>
          <a:xfrm>
            <a:off x="457200" y="4526280"/>
            <a:ext cx="8229600" cy="5029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LCDB7007 | Dr Caroline Jawad</a:t>
            </a:r>
            <a:endParaRPr sz="1500" b="0" i="0" u="none" strike="noStrike" cap="non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05"/>
        <p:cNvGrpSpPr/>
        <p:nvPr/>
      </p:nvGrpSpPr>
      <p:grpSpPr>
        <a:xfrm>
          <a:off x="0" y="0"/>
          <a:ext cx="0" cy="0"/>
          <a:chOff x="0" y="0"/>
          <a:chExt cx="0" cy="0"/>
        </a:xfrm>
      </p:grpSpPr>
      <p:sp>
        <p:nvSpPr>
          <p:cNvPr id="206" name="Google Shape;206;p13"/>
          <p:cNvSpPr/>
          <p:nvPr/>
        </p:nvSpPr>
        <p:spPr>
          <a:xfrm>
            <a:off x="0" y="0"/>
            <a:ext cx="9144000" cy="658368"/>
          </a:xfrm>
          <a:prstGeom prst="rect">
            <a:avLst/>
          </a:prstGeom>
          <a:solidFill>
            <a:srgbClr val="1B2A4A"/>
          </a:solidFill>
          <a:ln w="12700" cap="flat" cmpd="sng">
            <a:solidFill>
              <a:srgbClr val="1B2A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3"/>
          <p:cNvSpPr/>
          <p:nvPr/>
        </p:nvSpPr>
        <p:spPr>
          <a:xfrm>
            <a:off x="365760" y="91440"/>
            <a:ext cx="8412480" cy="47548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600"/>
              <a:buFont typeface="Cambria"/>
              <a:buNone/>
            </a:pPr>
            <a:r>
              <a:rPr lang="en-US" sz="2600" b="1" i="0" u="none" strike="noStrike" cap="none">
                <a:solidFill>
                  <a:srgbClr val="FFFFFF"/>
                </a:solidFill>
                <a:latin typeface="Cambria"/>
                <a:ea typeface="Cambria"/>
                <a:cs typeface="Cambria"/>
                <a:sym typeface="Cambria"/>
              </a:rPr>
              <a:t>Case Study A: Responsible Gambling Research</a:t>
            </a:r>
            <a:endParaRPr sz="2600" b="0" i="0" u="none" strike="noStrike" cap="none">
              <a:solidFill>
                <a:schemeClr val="dk1"/>
              </a:solidFill>
              <a:latin typeface="Calibri"/>
              <a:ea typeface="Calibri"/>
              <a:cs typeface="Calibri"/>
              <a:sym typeface="Calibri"/>
            </a:endParaRPr>
          </a:p>
        </p:txBody>
      </p:sp>
      <p:sp>
        <p:nvSpPr>
          <p:cNvPr id="208" name="Google Shape;208;p13"/>
          <p:cNvSpPr/>
          <p:nvPr/>
        </p:nvSpPr>
        <p:spPr>
          <a:xfrm>
            <a:off x="274320" y="749808"/>
            <a:ext cx="8595360" cy="548640"/>
          </a:xfrm>
          <a:prstGeom prst="rect">
            <a:avLst/>
          </a:prstGeom>
          <a:solidFill>
            <a:srgbClr val="EEF4F4"/>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13"/>
          <p:cNvSpPr/>
          <p:nvPr/>
        </p:nvSpPr>
        <p:spPr>
          <a:xfrm>
            <a:off x="457200" y="804672"/>
            <a:ext cx="8321040"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600"/>
              <a:buFont typeface="Calibri"/>
              <a:buNone/>
            </a:pPr>
            <a:r>
              <a:rPr lang="en-US" sz="1600" b="0" i="1" u="none" strike="noStrike" cap="none">
                <a:solidFill>
                  <a:srgbClr val="1A1A2E"/>
                </a:solidFill>
                <a:latin typeface="Calibri"/>
                <a:ea typeface="Calibri"/>
                <a:cs typeface="Calibri"/>
                <a:sym typeface="Calibri"/>
              </a:rPr>
              <a:t>Topic: the ethics and corporate social responsibility of gambling operators in relation to responsible gambling practices.</a:t>
            </a:r>
            <a:endParaRPr sz="1600" b="0" i="0" u="none" strike="noStrike" cap="none">
              <a:solidFill>
                <a:schemeClr val="dk1"/>
              </a:solidFill>
              <a:latin typeface="Calibri"/>
              <a:ea typeface="Calibri"/>
              <a:cs typeface="Calibri"/>
              <a:sym typeface="Calibri"/>
            </a:endParaRPr>
          </a:p>
        </p:txBody>
      </p:sp>
      <p:sp>
        <p:nvSpPr>
          <p:cNvPr id="210" name="Google Shape;210;p13"/>
          <p:cNvSpPr/>
          <p:nvPr/>
        </p:nvSpPr>
        <p:spPr>
          <a:xfrm>
            <a:off x="274320" y="1417320"/>
            <a:ext cx="4206240" cy="1078992"/>
          </a:xfrm>
          <a:prstGeom prst="rect">
            <a:avLst/>
          </a:prstGeom>
          <a:solidFill>
            <a:srgbClr val="EEF4F4"/>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3"/>
          <p:cNvSpPr/>
          <p:nvPr/>
        </p:nvSpPr>
        <p:spPr>
          <a:xfrm>
            <a:off x="384048" y="1472184"/>
            <a:ext cx="2834640" cy="62179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400"/>
              <a:buFont typeface="Calibri"/>
              <a:buNone/>
            </a:pPr>
            <a:r>
              <a:rPr lang="en-US" sz="1400" b="1" i="0" u="none" strike="noStrike" cap="none">
                <a:solidFill>
                  <a:srgbClr val="006D77"/>
                </a:solidFill>
                <a:latin typeface="Calibri"/>
                <a:ea typeface="Calibri"/>
                <a:cs typeface="Calibri"/>
                <a:sym typeface="Calibri"/>
              </a:rPr>
              <a:t>Ethical Theories</a:t>
            </a:r>
            <a:endParaRPr sz="14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006D77"/>
              </a:buClr>
              <a:buSzPts val="1400"/>
              <a:buFont typeface="Calibri"/>
              <a:buNone/>
            </a:pPr>
            <a:r>
              <a:rPr lang="en-US" sz="1400" b="1" i="0" u="none" strike="noStrike" cap="none">
                <a:solidFill>
                  <a:srgbClr val="006D77"/>
                </a:solidFill>
                <a:latin typeface="Calibri"/>
                <a:ea typeface="Calibri"/>
                <a:cs typeface="Calibri"/>
                <a:sym typeface="Calibri"/>
              </a:rPr>
              <a:t>(Virtue, Utilitarian, Deontology, Rights)</a:t>
            </a:r>
            <a:endParaRPr sz="1400" b="0" i="0" u="none" strike="noStrike" cap="none">
              <a:solidFill>
                <a:schemeClr val="dk1"/>
              </a:solidFill>
              <a:latin typeface="Calibri"/>
              <a:ea typeface="Calibri"/>
              <a:cs typeface="Calibri"/>
              <a:sym typeface="Calibri"/>
            </a:endParaRPr>
          </a:p>
        </p:txBody>
      </p:sp>
      <p:sp>
        <p:nvSpPr>
          <p:cNvPr id="212" name="Google Shape;212;p13"/>
          <p:cNvSpPr/>
          <p:nvPr/>
        </p:nvSpPr>
        <p:spPr>
          <a:xfrm>
            <a:off x="3246120" y="1472184"/>
            <a:ext cx="1115568" cy="292608"/>
          </a:xfrm>
          <a:prstGeom prst="rect">
            <a:avLst/>
          </a:prstGeom>
          <a:solidFill>
            <a:srgbClr val="006D77"/>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200"/>
              <a:buFont typeface="Calibri"/>
              <a:buNone/>
            </a:pPr>
            <a:r>
              <a:rPr lang="en-US" sz="1200" b="1" i="0" u="none" strike="noStrike" cap="none">
                <a:solidFill>
                  <a:srgbClr val="FFFFFF"/>
                </a:solidFill>
                <a:latin typeface="Calibri"/>
                <a:ea typeface="Calibri"/>
                <a:cs typeface="Calibri"/>
                <a:sym typeface="Calibri"/>
              </a:rPr>
              <a:t>Moral frame</a:t>
            </a:r>
            <a:endParaRPr sz="1200" b="0" i="0" u="none" strike="noStrike" cap="none">
              <a:solidFill>
                <a:schemeClr val="dk1"/>
              </a:solidFill>
              <a:latin typeface="Calibri"/>
              <a:ea typeface="Calibri"/>
              <a:cs typeface="Calibri"/>
              <a:sym typeface="Calibri"/>
            </a:endParaRPr>
          </a:p>
        </p:txBody>
      </p:sp>
      <p:sp>
        <p:nvSpPr>
          <p:cNvPr id="213" name="Google Shape;213;p13"/>
          <p:cNvSpPr/>
          <p:nvPr/>
        </p:nvSpPr>
        <p:spPr>
          <a:xfrm>
            <a:off x="3246120" y="1472184"/>
            <a:ext cx="1115568" cy="274320"/>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13"/>
          <p:cNvSpPr/>
          <p:nvPr/>
        </p:nvSpPr>
        <p:spPr>
          <a:xfrm>
            <a:off x="3246120" y="1481328"/>
            <a:ext cx="1115568" cy="25603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200"/>
              <a:buFont typeface="Calibri"/>
              <a:buNone/>
            </a:pPr>
            <a:r>
              <a:rPr lang="en-US" sz="1200" b="1" i="0" u="none" strike="noStrike" cap="none">
                <a:solidFill>
                  <a:srgbClr val="FFFFFF"/>
                </a:solidFill>
                <a:latin typeface="Calibri"/>
                <a:ea typeface="Calibri"/>
                <a:cs typeface="Calibri"/>
                <a:sym typeface="Calibri"/>
              </a:rPr>
              <a:t>Moral frame</a:t>
            </a:r>
            <a:endParaRPr sz="1200" b="0" i="0" u="none" strike="noStrike" cap="none">
              <a:solidFill>
                <a:schemeClr val="dk1"/>
              </a:solidFill>
              <a:latin typeface="Calibri"/>
              <a:ea typeface="Calibri"/>
              <a:cs typeface="Calibri"/>
              <a:sym typeface="Calibri"/>
            </a:endParaRPr>
          </a:p>
        </p:txBody>
      </p:sp>
      <p:sp>
        <p:nvSpPr>
          <p:cNvPr id="215" name="Google Shape;215;p13"/>
          <p:cNvSpPr/>
          <p:nvPr/>
        </p:nvSpPr>
        <p:spPr>
          <a:xfrm>
            <a:off x="384048" y="1965960"/>
            <a:ext cx="3986784" cy="4572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Assess the obligations of operators and gamblers across multiple ethical traditions — not just one</a:t>
            </a:r>
            <a:endParaRPr sz="1300" b="0" i="0" u="none" strike="noStrike" cap="none">
              <a:solidFill>
                <a:schemeClr val="dk1"/>
              </a:solidFill>
              <a:latin typeface="Calibri"/>
              <a:ea typeface="Calibri"/>
              <a:cs typeface="Calibri"/>
              <a:sym typeface="Calibri"/>
            </a:endParaRPr>
          </a:p>
        </p:txBody>
      </p:sp>
      <p:sp>
        <p:nvSpPr>
          <p:cNvPr id="216" name="Google Shape;216;p13"/>
          <p:cNvSpPr/>
          <p:nvPr/>
        </p:nvSpPr>
        <p:spPr>
          <a:xfrm>
            <a:off x="4754880" y="1417320"/>
            <a:ext cx="4206240" cy="1078992"/>
          </a:xfrm>
          <a:prstGeom prst="rect">
            <a:avLst/>
          </a:prstGeom>
          <a:solidFill>
            <a:srgbClr val="FFFFFF"/>
          </a:solidFill>
          <a:ln w="12700" cap="flat" cmpd="sng">
            <a:solidFill>
              <a:srgbClr val="B8860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3"/>
          <p:cNvSpPr/>
          <p:nvPr/>
        </p:nvSpPr>
        <p:spPr>
          <a:xfrm>
            <a:off x="4864608" y="1472184"/>
            <a:ext cx="2834640" cy="62179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B8860B"/>
              </a:buClr>
              <a:buSzPts val="1400"/>
              <a:buFont typeface="Calibri"/>
              <a:buNone/>
            </a:pPr>
            <a:r>
              <a:rPr lang="en-US" sz="1400" b="1" i="0" u="none" strike="noStrike" cap="none">
                <a:solidFill>
                  <a:srgbClr val="B8860B"/>
                </a:solidFill>
                <a:latin typeface="Calibri"/>
                <a:ea typeface="Calibri"/>
                <a:cs typeface="Calibri"/>
                <a:sym typeface="Calibri"/>
              </a:rPr>
              <a:t>Corporate Social Responsibility</a:t>
            </a:r>
            <a:endParaRPr sz="14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B8860B"/>
              </a:buClr>
              <a:buSzPts val="1400"/>
              <a:buFont typeface="Calibri"/>
              <a:buNone/>
            </a:pPr>
            <a:r>
              <a:rPr lang="en-US" sz="1400" b="1" i="0" u="none" strike="noStrike" cap="none">
                <a:solidFill>
                  <a:srgbClr val="B8860B"/>
                </a:solidFill>
                <a:latin typeface="Calibri"/>
                <a:ea typeface="Calibri"/>
                <a:cs typeface="Calibri"/>
                <a:sym typeface="Calibri"/>
              </a:rPr>
              <a:t>(Carroll, Freeman, Friedman)</a:t>
            </a:r>
            <a:endParaRPr sz="1400" b="0" i="0" u="none" strike="noStrike" cap="none">
              <a:solidFill>
                <a:schemeClr val="dk1"/>
              </a:solidFill>
              <a:latin typeface="Calibri"/>
              <a:ea typeface="Calibri"/>
              <a:cs typeface="Calibri"/>
              <a:sym typeface="Calibri"/>
            </a:endParaRPr>
          </a:p>
        </p:txBody>
      </p:sp>
      <p:sp>
        <p:nvSpPr>
          <p:cNvPr id="218" name="Google Shape;218;p13"/>
          <p:cNvSpPr/>
          <p:nvPr/>
        </p:nvSpPr>
        <p:spPr>
          <a:xfrm>
            <a:off x="7726680" y="1472184"/>
            <a:ext cx="1115568" cy="292608"/>
          </a:xfrm>
          <a:prstGeom prst="rect">
            <a:avLst/>
          </a:prstGeom>
          <a:solidFill>
            <a:srgbClr val="B8860B"/>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200"/>
              <a:buFont typeface="Calibri"/>
              <a:buNone/>
            </a:pPr>
            <a:r>
              <a:rPr lang="en-US" sz="1200" b="1" i="0" u="none" strike="noStrike" cap="none">
                <a:solidFill>
                  <a:srgbClr val="FFFFFF"/>
                </a:solidFill>
                <a:latin typeface="Calibri"/>
                <a:ea typeface="Calibri"/>
                <a:cs typeface="Calibri"/>
                <a:sym typeface="Calibri"/>
              </a:rPr>
              <a:t>Organisational responsibility</a:t>
            </a:r>
            <a:endParaRPr sz="1200" b="0" i="0" u="none" strike="noStrike" cap="none">
              <a:solidFill>
                <a:schemeClr val="dk1"/>
              </a:solidFill>
              <a:latin typeface="Calibri"/>
              <a:ea typeface="Calibri"/>
              <a:cs typeface="Calibri"/>
              <a:sym typeface="Calibri"/>
            </a:endParaRPr>
          </a:p>
        </p:txBody>
      </p:sp>
      <p:sp>
        <p:nvSpPr>
          <p:cNvPr id="219" name="Google Shape;219;p13"/>
          <p:cNvSpPr/>
          <p:nvPr/>
        </p:nvSpPr>
        <p:spPr>
          <a:xfrm>
            <a:off x="7726680" y="1472184"/>
            <a:ext cx="1115568" cy="274320"/>
          </a:xfrm>
          <a:prstGeom prst="rect">
            <a:avLst/>
          </a:prstGeom>
          <a:solidFill>
            <a:srgbClr val="B8860B"/>
          </a:solidFill>
          <a:ln w="12700" cap="flat" cmpd="sng">
            <a:solidFill>
              <a:srgbClr val="B8860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13"/>
          <p:cNvSpPr/>
          <p:nvPr/>
        </p:nvSpPr>
        <p:spPr>
          <a:xfrm>
            <a:off x="7726680" y="1481328"/>
            <a:ext cx="1115568" cy="25603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200"/>
              <a:buFont typeface="Calibri"/>
              <a:buNone/>
            </a:pPr>
            <a:r>
              <a:rPr lang="en-US" sz="1200" b="1" i="0" u="none" strike="noStrike" cap="none">
                <a:solidFill>
                  <a:srgbClr val="FFFFFF"/>
                </a:solidFill>
                <a:latin typeface="Calibri"/>
                <a:ea typeface="Calibri"/>
                <a:cs typeface="Calibri"/>
                <a:sym typeface="Calibri"/>
              </a:rPr>
              <a:t>Organisational responsibility</a:t>
            </a:r>
            <a:endParaRPr sz="1200" b="0" i="0" u="none" strike="noStrike" cap="none">
              <a:solidFill>
                <a:schemeClr val="dk1"/>
              </a:solidFill>
              <a:latin typeface="Calibri"/>
              <a:ea typeface="Calibri"/>
              <a:cs typeface="Calibri"/>
              <a:sym typeface="Calibri"/>
            </a:endParaRPr>
          </a:p>
        </p:txBody>
      </p:sp>
      <p:sp>
        <p:nvSpPr>
          <p:cNvPr id="221" name="Google Shape;221;p13"/>
          <p:cNvSpPr/>
          <p:nvPr/>
        </p:nvSpPr>
        <p:spPr>
          <a:xfrm>
            <a:off x="4864608" y="1965960"/>
            <a:ext cx="3986784" cy="4572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Distinguish instrumental, political, integrative and ethical dimensions of CSR in gambling operators</a:t>
            </a:r>
            <a:endParaRPr sz="1300" b="0" i="0" u="none" strike="noStrike" cap="none">
              <a:solidFill>
                <a:schemeClr val="dk1"/>
              </a:solidFill>
              <a:latin typeface="Calibri"/>
              <a:ea typeface="Calibri"/>
              <a:cs typeface="Calibri"/>
              <a:sym typeface="Calibri"/>
            </a:endParaRPr>
          </a:p>
        </p:txBody>
      </p:sp>
      <p:sp>
        <p:nvSpPr>
          <p:cNvPr id="222" name="Google Shape;222;p13"/>
          <p:cNvSpPr/>
          <p:nvPr/>
        </p:nvSpPr>
        <p:spPr>
          <a:xfrm>
            <a:off x="274320" y="2624328"/>
            <a:ext cx="4206240" cy="1078992"/>
          </a:xfrm>
          <a:prstGeom prst="rect">
            <a:avLst/>
          </a:prstGeom>
          <a:solidFill>
            <a:srgbClr val="EEF4F4"/>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13"/>
          <p:cNvSpPr/>
          <p:nvPr/>
        </p:nvSpPr>
        <p:spPr>
          <a:xfrm>
            <a:off x="384048" y="2679192"/>
            <a:ext cx="2834640" cy="62179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400"/>
              <a:buFont typeface="Calibri"/>
              <a:buNone/>
            </a:pPr>
            <a:r>
              <a:rPr lang="en-US" sz="1400" b="1" i="0" u="none" strike="noStrike" cap="none">
                <a:solidFill>
                  <a:srgbClr val="006D77"/>
                </a:solidFill>
                <a:latin typeface="Calibri"/>
                <a:ea typeface="Calibri"/>
                <a:cs typeface="Calibri"/>
                <a:sym typeface="Calibri"/>
              </a:rPr>
              <a:t>Pathways Model</a:t>
            </a:r>
            <a:endParaRPr sz="14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006D77"/>
              </a:buClr>
              <a:buSzPts val="1400"/>
              <a:buFont typeface="Calibri"/>
              <a:buNone/>
            </a:pPr>
            <a:r>
              <a:rPr lang="en-US" sz="1400" b="1" i="0" u="none" strike="noStrike" cap="none">
                <a:solidFill>
                  <a:srgbClr val="006D77"/>
                </a:solidFill>
                <a:latin typeface="Calibri"/>
                <a:ea typeface="Calibri"/>
                <a:cs typeface="Calibri"/>
                <a:sym typeface="Calibri"/>
              </a:rPr>
              <a:t>(Blaszczynski &amp; Nower)</a:t>
            </a:r>
            <a:endParaRPr sz="1400" b="0" i="0" u="none" strike="noStrike" cap="none">
              <a:solidFill>
                <a:schemeClr val="dk1"/>
              </a:solidFill>
              <a:latin typeface="Calibri"/>
              <a:ea typeface="Calibri"/>
              <a:cs typeface="Calibri"/>
              <a:sym typeface="Calibri"/>
            </a:endParaRPr>
          </a:p>
        </p:txBody>
      </p:sp>
      <p:sp>
        <p:nvSpPr>
          <p:cNvPr id="224" name="Google Shape;224;p13"/>
          <p:cNvSpPr/>
          <p:nvPr/>
        </p:nvSpPr>
        <p:spPr>
          <a:xfrm>
            <a:off x="3246120" y="2679192"/>
            <a:ext cx="1115568" cy="292608"/>
          </a:xfrm>
          <a:prstGeom prst="rect">
            <a:avLst/>
          </a:prstGeom>
          <a:solidFill>
            <a:srgbClr val="006D77"/>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200"/>
              <a:buFont typeface="Calibri"/>
              <a:buNone/>
            </a:pPr>
            <a:r>
              <a:rPr lang="en-US" sz="1200" b="1" i="0" u="none" strike="noStrike" cap="none">
                <a:solidFill>
                  <a:srgbClr val="FFFFFF"/>
                </a:solidFill>
                <a:latin typeface="Calibri"/>
                <a:ea typeface="Calibri"/>
                <a:cs typeface="Calibri"/>
                <a:sym typeface="Calibri"/>
              </a:rPr>
              <a:t>Individual aetiology</a:t>
            </a:r>
            <a:endParaRPr sz="1200" b="0" i="0" u="none" strike="noStrike" cap="none">
              <a:solidFill>
                <a:schemeClr val="dk1"/>
              </a:solidFill>
              <a:latin typeface="Calibri"/>
              <a:ea typeface="Calibri"/>
              <a:cs typeface="Calibri"/>
              <a:sym typeface="Calibri"/>
            </a:endParaRPr>
          </a:p>
        </p:txBody>
      </p:sp>
      <p:sp>
        <p:nvSpPr>
          <p:cNvPr id="225" name="Google Shape;225;p13"/>
          <p:cNvSpPr/>
          <p:nvPr/>
        </p:nvSpPr>
        <p:spPr>
          <a:xfrm>
            <a:off x="3246120" y="2679192"/>
            <a:ext cx="1115568" cy="274320"/>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3"/>
          <p:cNvSpPr/>
          <p:nvPr/>
        </p:nvSpPr>
        <p:spPr>
          <a:xfrm>
            <a:off x="3246120" y="2688336"/>
            <a:ext cx="1115568" cy="25603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200"/>
              <a:buFont typeface="Calibri"/>
              <a:buNone/>
            </a:pPr>
            <a:r>
              <a:rPr lang="en-US" sz="1200" b="1" i="0" u="none" strike="noStrike" cap="none">
                <a:solidFill>
                  <a:srgbClr val="FFFFFF"/>
                </a:solidFill>
                <a:latin typeface="Calibri"/>
                <a:ea typeface="Calibri"/>
                <a:cs typeface="Calibri"/>
                <a:sym typeface="Calibri"/>
              </a:rPr>
              <a:t>Individual aetiology</a:t>
            </a:r>
            <a:endParaRPr sz="1200" b="0" i="0" u="none" strike="noStrike" cap="none">
              <a:solidFill>
                <a:schemeClr val="dk1"/>
              </a:solidFill>
              <a:latin typeface="Calibri"/>
              <a:ea typeface="Calibri"/>
              <a:cs typeface="Calibri"/>
              <a:sym typeface="Calibri"/>
            </a:endParaRPr>
          </a:p>
        </p:txBody>
      </p:sp>
      <p:sp>
        <p:nvSpPr>
          <p:cNvPr id="227" name="Google Shape;227;p13"/>
          <p:cNvSpPr/>
          <p:nvPr/>
        </p:nvSpPr>
        <p:spPr>
          <a:xfrm>
            <a:off x="384048" y="3172968"/>
            <a:ext cx="3986784" cy="4572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Map the psychological, social and biological routes into problem gambling to understand where interventions should sit</a:t>
            </a:r>
            <a:endParaRPr sz="1300" b="0" i="0" u="none" strike="noStrike" cap="none">
              <a:solidFill>
                <a:schemeClr val="dk1"/>
              </a:solidFill>
              <a:latin typeface="Calibri"/>
              <a:ea typeface="Calibri"/>
              <a:cs typeface="Calibri"/>
              <a:sym typeface="Calibri"/>
            </a:endParaRPr>
          </a:p>
        </p:txBody>
      </p:sp>
      <p:sp>
        <p:nvSpPr>
          <p:cNvPr id="228" name="Google Shape;228;p13"/>
          <p:cNvSpPr/>
          <p:nvPr/>
        </p:nvSpPr>
        <p:spPr>
          <a:xfrm>
            <a:off x="4754880" y="2624328"/>
            <a:ext cx="4206240" cy="1078992"/>
          </a:xfrm>
          <a:prstGeom prst="rect">
            <a:avLst/>
          </a:prstGeom>
          <a:solidFill>
            <a:srgbClr val="FFFFFF"/>
          </a:solidFill>
          <a:ln w="12700" cap="flat" cmpd="sng">
            <a:solidFill>
              <a:srgbClr val="B8860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13"/>
          <p:cNvSpPr/>
          <p:nvPr/>
        </p:nvSpPr>
        <p:spPr>
          <a:xfrm>
            <a:off x="4864608" y="2679192"/>
            <a:ext cx="2834640" cy="62179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B8860B"/>
              </a:buClr>
              <a:buSzPts val="1400"/>
              <a:buFont typeface="Calibri"/>
              <a:buNone/>
            </a:pPr>
            <a:r>
              <a:rPr lang="en-US" sz="1400" b="1" i="0" u="none" strike="noStrike" cap="none">
                <a:solidFill>
                  <a:srgbClr val="B8860B"/>
                </a:solidFill>
                <a:latin typeface="Calibri"/>
                <a:ea typeface="Calibri"/>
                <a:cs typeface="Calibri"/>
                <a:sym typeface="Calibri"/>
              </a:rPr>
              <a:t>Responsible Gambling frameworks</a:t>
            </a:r>
            <a:endParaRPr sz="14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B8860B"/>
              </a:buClr>
              <a:buSzPts val="1400"/>
              <a:buFont typeface="Calibri"/>
              <a:buNone/>
            </a:pPr>
            <a:r>
              <a:rPr lang="en-US" sz="1400" b="1" i="0" u="none" strike="noStrike" cap="none">
                <a:solidFill>
                  <a:srgbClr val="B8860B"/>
                </a:solidFill>
                <a:latin typeface="Calibri"/>
                <a:ea typeface="Calibri"/>
                <a:cs typeface="Calibri"/>
                <a:sym typeface="Calibri"/>
              </a:rPr>
              <a:t>(Blaszczynski, Sadinsky, Campbell)</a:t>
            </a:r>
            <a:endParaRPr sz="1400" b="0" i="0" u="none" strike="noStrike" cap="none">
              <a:solidFill>
                <a:schemeClr val="dk1"/>
              </a:solidFill>
              <a:latin typeface="Calibri"/>
              <a:ea typeface="Calibri"/>
              <a:cs typeface="Calibri"/>
              <a:sym typeface="Calibri"/>
            </a:endParaRPr>
          </a:p>
        </p:txBody>
      </p:sp>
      <p:sp>
        <p:nvSpPr>
          <p:cNvPr id="230" name="Google Shape;230;p13"/>
          <p:cNvSpPr/>
          <p:nvPr/>
        </p:nvSpPr>
        <p:spPr>
          <a:xfrm>
            <a:off x="7726680" y="2679192"/>
            <a:ext cx="1115568" cy="292608"/>
          </a:xfrm>
          <a:prstGeom prst="rect">
            <a:avLst/>
          </a:prstGeom>
          <a:solidFill>
            <a:srgbClr val="B8860B"/>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200"/>
              <a:buFont typeface="Calibri"/>
              <a:buNone/>
            </a:pPr>
            <a:r>
              <a:rPr lang="en-US" sz="1200" b="1" i="0" u="none" strike="noStrike" cap="none">
                <a:solidFill>
                  <a:srgbClr val="FFFFFF"/>
                </a:solidFill>
                <a:latin typeface="Calibri"/>
                <a:ea typeface="Calibri"/>
                <a:cs typeface="Calibri"/>
                <a:sym typeface="Calibri"/>
              </a:rPr>
              <a:t>Policy and practice</a:t>
            </a:r>
            <a:endParaRPr sz="1200" b="0" i="0" u="none" strike="noStrike" cap="none">
              <a:solidFill>
                <a:schemeClr val="dk1"/>
              </a:solidFill>
              <a:latin typeface="Calibri"/>
              <a:ea typeface="Calibri"/>
              <a:cs typeface="Calibri"/>
              <a:sym typeface="Calibri"/>
            </a:endParaRPr>
          </a:p>
        </p:txBody>
      </p:sp>
      <p:sp>
        <p:nvSpPr>
          <p:cNvPr id="231" name="Google Shape;231;p13"/>
          <p:cNvSpPr/>
          <p:nvPr/>
        </p:nvSpPr>
        <p:spPr>
          <a:xfrm>
            <a:off x="7726680" y="2679192"/>
            <a:ext cx="1115568" cy="274320"/>
          </a:xfrm>
          <a:prstGeom prst="rect">
            <a:avLst/>
          </a:prstGeom>
          <a:solidFill>
            <a:srgbClr val="B8860B"/>
          </a:solidFill>
          <a:ln w="12700" cap="flat" cmpd="sng">
            <a:solidFill>
              <a:srgbClr val="B8860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3"/>
          <p:cNvSpPr/>
          <p:nvPr/>
        </p:nvSpPr>
        <p:spPr>
          <a:xfrm>
            <a:off x="7726680" y="2688336"/>
            <a:ext cx="1115568" cy="25603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200"/>
              <a:buFont typeface="Calibri"/>
              <a:buNone/>
            </a:pPr>
            <a:r>
              <a:rPr lang="en-US" sz="1200" b="1" i="0" u="none" strike="noStrike" cap="none">
                <a:solidFill>
                  <a:srgbClr val="FFFFFF"/>
                </a:solidFill>
                <a:latin typeface="Calibri"/>
                <a:ea typeface="Calibri"/>
                <a:cs typeface="Calibri"/>
                <a:sym typeface="Calibri"/>
              </a:rPr>
              <a:t>Policy and practice</a:t>
            </a:r>
            <a:endParaRPr sz="1200" b="0" i="0" u="none" strike="noStrike" cap="none">
              <a:solidFill>
                <a:schemeClr val="dk1"/>
              </a:solidFill>
              <a:latin typeface="Calibri"/>
              <a:ea typeface="Calibri"/>
              <a:cs typeface="Calibri"/>
              <a:sym typeface="Calibri"/>
            </a:endParaRPr>
          </a:p>
        </p:txBody>
      </p:sp>
      <p:sp>
        <p:nvSpPr>
          <p:cNvPr id="233" name="Google Shape;233;p13"/>
          <p:cNvSpPr/>
          <p:nvPr/>
        </p:nvSpPr>
        <p:spPr>
          <a:xfrm>
            <a:off x="4864608" y="3172968"/>
            <a:ext cx="3986784" cy="4572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Evaluate specific RG strategies against theoretical standards for informed choice and duty of care</a:t>
            </a:r>
            <a:endParaRPr sz="1300" b="0" i="0" u="none" strike="noStrike" cap="none">
              <a:solidFill>
                <a:schemeClr val="dk1"/>
              </a:solidFill>
              <a:latin typeface="Calibri"/>
              <a:ea typeface="Calibri"/>
              <a:cs typeface="Calibri"/>
              <a:sym typeface="Calibri"/>
            </a:endParaRPr>
          </a:p>
        </p:txBody>
      </p:sp>
      <p:sp>
        <p:nvSpPr>
          <p:cNvPr id="234" name="Google Shape;234;p13"/>
          <p:cNvSpPr/>
          <p:nvPr/>
        </p:nvSpPr>
        <p:spPr>
          <a:xfrm>
            <a:off x="274320" y="3831336"/>
            <a:ext cx="4206240" cy="1078992"/>
          </a:xfrm>
          <a:prstGeom prst="rect">
            <a:avLst/>
          </a:prstGeom>
          <a:solidFill>
            <a:srgbClr val="EEF4F4"/>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13"/>
          <p:cNvSpPr/>
          <p:nvPr/>
        </p:nvSpPr>
        <p:spPr>
          <a:xfrm>
            <a:off x="384048" y="3886200"/>
            <a:ext cx="2834640" cy="62179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400"/>
              <a:buFont typeface="Calibri"/>
              <a:buNone/>
            </a:pPr>
            <a:r>
              <a:rPr lang="en-US" sz="1400" b="1" i="0" u="none" strike="noStrike" cap="none">
                <a:solidFill>
                  <a:srgbClr val="006D77"/>
                </a:solidFill>
                <a:latin typeface="Calibri"/>
                <a:ea typeface="Calibri"/>
                <a:cs typeface="Calibri"/>
                <a:sym typeface="Calibri"/>
              </a:rPr>
              <a:t>Sociological perspectives</a:t>
            </a:r>
            <a:endParaRPr sz="14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006D77"/>
              </a:buClr>
              <a:buSzPts val="1400"/>
              <a:buFont typeface="Calibri"/>
              <a:buNone/>
            </a:pPr>
            <a:r>
              <a:rPr lang="en-US" sz="1400" b="1" i="0" u="none" strike="noStrike" cap="none">
                <a:solidFill>
                  <a:srgbClr val="006D77"/>
                </a:solidFill>
                <a:latin typeface="Calibri"/>
                <a:ea typeface="Calibri"/>
                <a:cs typeface="Calibri"/>
                <a:sym typeface="Calibri"/>
              </a:rPr>
              <a:t>(Goffman, Beck, Risk Society)</a:t>
            </a:r>
            <a:endParaRPr sz="1400" b="0" i="0" u="none" strike="noStrike" cap="none">
              <a:solidFill>
                <a:schemeClr val="dk1"/>
              </a:solidFill>
              <a:latin typeface="Calibri"/>
              <a:ea typeface="Calibri"/>
              <a:cs typeface="Calibri"/>
              <a:sym typeface="Calibri"/>
            </a:endParaRPr>
          </a:p>
        </p:txBody>
      </p:sp>
      <p:sp>
        <p:nvSpPr>
          <p:cNvPr id="236" name="Google Shape;236;p13"/>
          <p:cNvSpPr/>
          <p:nvPr/>
        </p:nvSpPr>
        <p:spPr>
          <a:xfrm>
            <a:off x="3246120" y="3886200"/>
            <a:ext cx="1115568" cy="292608"/>
          </a:xfrm>
          <a:prstGeom prst="rect">
            <a:avLst/>
          </a:prstGeom>
          <a:solidFill>
            <a:srgbClr val="006D77"/>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200"/>
              <a:buFont typeface="Calibri"/>
              <a:buNone/>
            </a:pPr>
            <a:r>
              <a:rPr lang="en-US" sz="1200" b="1" i="0" u="none" strike="noStrike" cap="none">
                <a:solidFill>
                  <a:srgbClr val="FFFFFF"/>
                </a:solidFill>
                <a:latin typeface="Calibri"/>
                <a:ea typeface="Calibri"/>
                <a:cs typeface="Calibri"/>
                <a:sym typeface="Calibri"/>
              </a:rPr>
              <a:t>Social context</a:t>
            </a:r>
            <a:endParaRPr sz="1200" b="0" i="0" u="none" strike="noStrike" cap="none">
              <a:solidFill>
                <a:schemeClr val="dk1"/>
              </a:solidFill>
              <a:latin typeface="Calibri"/>
              <a:ea typeface="Calibri"/>
              <a:cs typeface="Calibri"/>
              <a:sym typeface="Calibri"/>
            </a:endParaRPr>
          </a:p>
        </p:txBody>
      </p:sp>
      <p:sp>
        <p:nvSpPr>
          <p:cNvPr id="237" name="Google Shape;237;p13"/>
          <p:cNvSpPr/>
          <p:nvPr/>
        </p:nvSpPr>
        <p:spPr>
          <a:xfrm>
            <a:off x="3246120" y="3886200"/>
            <a:ext cx="1115568" cy="274320"/>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3"/>
          <p:cNvSpPr/>
          <p:nvPr/>
        </p:nvSpPr>
        <p:spPr>
          <a:xfrm>
            <a:off x="3246120" y="3895344"/>
            <a:ext cx="1115568" cy="25603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200"/>
              <a:buFont typeface="Calibri"/>
              <a:buNone/>
            </a:pPr>
            <a:r>
              <a:rPr lang="en-US" sz="1200" b="1" i="0" u="none" strike="noStrike" cap="none">
                <a:solidFill>
                  <a:srgbClr val="FFFFFF"/>
                </a:solidFill>
                <a:latin typeface="Calibri"/>
                <a:ea typeface="Calibri"/>
                <a:cs typeface="Calibri"/>
                <a:sym typeface="Calibri"/>
              </a:rPr>
              <a:t>Social context</a:t>
            </a:r>
            <a:endParaRPr sz="1200" b="0" i="0" u="none" strike="noStrike" cap="none">
              <a:solidFill>
                <a:schemeClr val="dk1"/>
              </a:solidFill>
              <a:latin typeface="Calibri"/>
              <a:ea typeface="Calibri"/>
              <a:cs typeface="Calibri"/>
              <a:sym typeface="Calibri"/>
            </a:endParaRPr>
          </a:p>
        </p:txBody>
      </p:sp>
      <p:sp>
        <p:nvSpPr>
          <p:cNvPr id="239" name="Google Shape;239;p13"/>
          <p:cNvSpPr/>
          <p:nvPr/>
        </p:nvSpPr>
        <p:spPr>
          <a:xfrm>
            <a:off x="384048" y="4379976"/>
            <a:ext cx="3986784" cy="4572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Situate gambling within consumer culture, identity performance and normalised risk-taking</a:t>
            </a:r>
            <a:endParaRPr sz="1300" b="0" i="0" u="none" strike="noStrike" cap="none">
              <a:solidFill>
                <a:schemeClr val="dk1"/>
              </a:solidFill>
              <a:latin typeface="Calibri"/>
              <a:ea typeface="Calibri"/>
              <a:cs typeface="Calibri"/>
              <a:sym typeface="Calibri"/>
            </a:endParaRPr>
          </a:p>
        </p:txBody>
      </p:sp>
      <p:sp>
        <p:nvSpPr>
          <p:cNvPr id="240" name="Google Shape;240;p13"/>
          <p:cNvSpPr/>
          <p:nvPr/>
        </p:nvSpPr>
        <p:spPr>
          <a:xfrm>
            <a:off x="4754880" y="3831336"/>
            <a:ext cx="4206240" cy="1078992"/>
          </a:xfrm>
          <a:prstGeom prst="rect">
            <a:avLst/>
          </a:prstGeom>
          <a:solidFill>
            <a:srgbClr val="FFFFFF"/>
          </a:solidFill>
          <a:ln w="12700" cap="flat" cmpd="sng">
            <a:solidFill>
              <a:srgbClr val="B8860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3"/>
          <p:cNvSpPr/>
          <p:nvPr/>
        </p:nvSpPr>
        <p:spPr>
          <a:xfrm>
            <a:off x="4864608" y="3886200"/>
            <a:ext cx="2834640" cy="62179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B8860B"/>
              </a:buClr>
              <a:buSzPts val="1400"/>
              <a:buFont typeface="Calibri"/>
              <a:buNone/>
            </a:pPr>
            <a:r>
              <a:rPr lang="en-US" sz="1400" b="1" i="0" u="none" strike="noStrike" cap="none">
                <a:solidFill>
                  <a:srgbClr val="B8860B"/>
                </a:solidFill>
                <a:latin typeface="Calibri"/>
                <a:ea typeface="Calibri"/>
                <a:cs typeface="Calibri"/>
                <a:sym typeface="Calibri"/>
              </a:rPr>
              <a:t>Gambling Restraint Erosion Theory</a:t>
            </a:r>
            <a:endParaRPr sz="14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B8860B"/>
              </a:buClr>
              <a:buSzPts val="1400"/>
              <a:buFont typeface="Calibri"/>
              <a:buNone/>
            </a:pPr>
            <a:r>
              <a:rPr lang="en-US" sz="1400" b="1" i="0" u="none" strike="noStrike" cap="none">
                <a:solidFill>
                  <a:srgbClr val="B8860B"/>
                </a:solidFill>
                <a:latin typeface="Calibri"/>
                <a:ea typeface="Calibri"/>
                <a:cs typeface="Calibri"/>
                <a:sym typeface="Calibri"/>
              </a:rPr>
              <a:t>(Orford)</a:t>
            </a:r>
            <a:endParaRPr sz="1400" b="0" i="0" u="none" strike="noStrike" cap="none">
              <a:solidFill>
                <a:schemeClr val="dk1"/>
              </a:solidFill>
              <a:latin typeface="Calibri"/>
              <a:ea typeface="Calibri"/>
              <a:cs typeface="Calibri"/>
              <a:sym typeface="Calibri"/>
            </a:endParaRPr>
          </a:p>
        </p:txBody>
      </p:sp>
      <p:sp>
        <p:nvSpPr>
          <p:cNvPr id="242" name="Google Shape;242;p13"/>
          <p:cNvSpPr/>
          <p:nvPr/>
        </p:nvSpPr>
        <p:spPr>
          <a:xfrm>
            <a:off x="7726680" y="3886200"/>
            <a:ext cx="1115568" cy="292608"/>
          </a:xfrm>
          <a:prstGeom prst="rect">
            <a:avLst/>
          </a:prstGeom>
          <a:solidFill>
            <a:srgbClr val="B8860B"/>
          </a:solid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200"/>
              <a:buFont typeface="Calibri"/>
              <a:buNone/>
            </a:pPr>
            <a:r>
              <a:rPr lang="en-US" sz="1200" b="1" i="0" u="none" strike="noStrike" cap="none">
                <a:solidFill>
                  <a:srgbClr val="FFFFFF"/>
                </a:solidFill>
                <a:latin typeface="Calibri"/>
                <a:ea typeface="Calibri"/>
                <a:cs typeface="Calibri"/>
                <a:sym typeface="Calibri"/>
              </a:rPr>
              <a:t>Historical-regulatory</a:t>
            </a:r>
            <a:endParaRPr sz="1200" b="0" i="0" u="none" strike="noStrike" cap="none">
              <a:solidFill>
                <a:schemeClr val="dk1"/>
              </a:solidFill>
              <a:latin typeface="Calibri"/>
              <a:ea typeface="Calibri"/>
              <a:cs typeface="Calibri"/>
              <a:sym typeface="Calibri"/>
            </a:endParaRPr>
          </a:p>
        </p:txBody>
      </p:sp>
      <p:sp>
        <p:nvSpPr>
          <p:cNvPr id="243" name="Google Shape;243;p13"/>
          <p:cNvSpPr/>
          <p:nvPr/>
        </p:nvSpPr>
        <p:spPr>
          <a:xfrm>
            <a:off x="7726680" y="3886200"/>
            <a:ext cx="1115568" cy="274320"/>
          </a:xfrm>
          <a:prstGeom prst="rect">
            <a:avLst/>
          </a:prstGeom>
          <a:solidFill>
            <a:srgbClr val="B8860B"/>
          </a:solidFill>
          <a:ln w="12700" cap="flat" cmpd="sng">
            <a:solidFill>
              <a:srgbClr val="B8860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3"/>
          <p:cNvSpPr/>
          <p:nvPr/>
        </p:nvSpPr>
        <p:spPr>
          <a:xfrm>
            <a:off x="7726680" y="3895344"/>
            <a:ext cx="1115568" cy="25603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200"/>
              <a:buFont typeface="Calibri"/>
              <a:buNone/>
            </a:pPr>
            <a:r>
              <a:rPr lang="en-US" sz="1200" b="1" i="0" u="none" strike="noStrike" cap="none">
                <a:solidFill>
                  <a:srgbClr val="FFFFFF"/>
                </a:solidFill>
                <a:latin typeface="Calibri"/>
                <a:ea typeface="Calibri"/>
                <a:cs typeface="Calibri"/>
                <a:sym typeface="Calibri"/>
              </a:rPr>
              <a:t>Historical-regulatory</a:t>
            </a:r>
            <a:endParaRPr sz="1200" b="0" i="0" u="none" strike="noStrike" cap="none">
              <a:solidFill>
                <a:schemeClr val="dk1"/>
              </a:solidFill>
              <a:latin typeface="Calibri"/>
              <a:ea typeface="Calibri"/>
              <a:cs typeface="Calibri"/>
              <a:sym typeface="Calibri"/>
            </a:endParaRPr>
          </a:p>
        </p:txBody>
      </p:sp>
      <p:sp>
        <p:nvSpPr>
          <p:cNvPr id="245" name="Google Shape;245;p13"/>
          <p:cNvSpPr/>
          <p:nvPr/>
        </p:nvSpPr>
        <p:spPr>
          <a:xfrm>
            <a:off x="4864608" y="4379976"/>
            <a:ext cx="3986784" cy="4572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Explain how deregulation has systematically reduced social controls on gambling harm</a:t>
            </a:r>
            <a:endParaRPr sz="1300" b="0" i="0" u="none" strike="noStrike" cap="none">
              <a:solidFill>
                <a:schemeClr val="dk1"/>
              </a:solidFill>
              <a:latin typeface="Calibri"/>
              <a:ea typeface="Calibri"/>
              <a:cs typeface="Calibri"/>
              <a:sym typeface="Calibri"/>
            </a:endParaRPr>
          </a:p>
        </p:txBody>
      </p:sp>
      <p:sp>
        <p:nvSpPr>
          <p:cNvPr id="246" name="Google Shape;246;p13"/>
          <p:cNvSpPr/>
          <p:nvPr/>
        </p:nvSpPr>
        <p:spPr>
          <a:xfrm>
            <a:off x="274320" y="4828032"/>
            <a:ext cx="8595360" cy="25603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607085"/>
              </a:buClr>
              <a:buSzPts val="1200"/>
              <a:buFont typeface="Calibri"/>
              <a:buNone/>
            </a:pPr>
            <a:r>
              <a:rPr lang="en-US" sz="1200" b="0" i="1" u="none" strike="noStrike" cap="none">
                <a:solidFill>
                  <a:srgbClr val="607085"/>
                </a:solidFill>
                <a:latin typeface="Calibri"/>
                <a:ea typeface="Calibri"/>
                <a:cs typeface="Calibri"/>
                <a:sym typeface="Calibri"/>
              </a:rPr>
              <a:t>Source: CJ doctoral research framework (anonymised for teaching purposes)</a:t>
            </a:r>
            <a:endParaRPr sz="1200" b="0" i="0" u="none" strike="noStrike" cap="non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51"/>
        <p:cNvGrpSpPr/>
        <p:nvPr/>
      </p:nvGrpSpPr>
      <p:grpSpPr>
        <a:xfrm>
          <a:off x="0" y="0"/>
          <a:ext cx="0" cy="0"/>
          <a:chOff x="0" y="0"/>
          <a:chExt cx="0" cy="0"/>
        </a:xfrm>
      </p:grpSpPr>
      <p:sp>
        <p:nvSpPr>
          <p:cNvPr id="252" name="Google Shape;252;p14"/>
          <p:cNvSpPr/>
          <p:nvPr/>
        </p:nvSpPr>
        <p:spPr>
          <a:xfrm>
            <a:off x="0" y="0"/>
            <a:ext cx="9144000" cy="658368"/>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4"/>
          <p:cNvSpPr/>
          <p:nvPr/>
        </p:nvSpPr>
        <p:spPr>
          <a:xfrm>
            <a:off x="365760" y="91440"/>
            <a:ext cx="8412480" cy="47548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600"/>
              <a:buFont typeface="Cambria"/>
              <a:buNone/>
            </a:pPr>
            <a:r>
              <a:rPr lang="en-US" sz="2600" b="1" i="0" u="none" strike="noStrike" cap="none">
                <a:solidFill>
                  <a:srgbClr val="FFFFFF"/>
                </a:solidFill>
                <a:latin typeface="Cambria"/>
                <a:ea typeface="Cambria"/>
                <a:cs typeface="Cambria"/>
                <a:sym typeface="Cambria"/>
              </a:rPr>
              <a:t>Case Study B: Language Practitioners’ Employability</a:t>
            </a:r>
            <a:endParaRPr sz="2600" b="0" i="0" u="none" strike="noStrike" cap="none">
              <a:solidFill>
                <a:schemeClr val="dk1"/>
              </a:solidFill>
              <a:latin typeface="Calibri"/>
              <a:ea typeface="Calibri"/>
              <a:cs typeface="Calibri"/>
              <a:sym typeface="Calibri"/>
            </a:endParaRPr>
          </a:p>
        </p:txBody>
      </p:sp>
      <p:sp>
        <p:nvSpPr>
          <p:cNvPr id="254" name="Google Shape;254;p14"/>
          <p:cNvSpPr/>
          <p:nvPr/>
        </p:nvSpPr>
        <p:spPr>
          <a:xfrm>
            <a:off x="274320" y="749808"/>
            <a:ext cx="8595360" cy="530352"/>
          </a:xfrm>
          <a:prstGeom prst="rect">
            <a:avLst/>
          </a:prstGeom>
          <a:solidFill>
            <a:srgbClr val="EEF4F4"/>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4"/>
          <p:cNvSpPr/>
          <p:nvPr/>
        </p:nvSpPr>
        <p:spPr>
          <a:xfrm>
            <a:off x="457200" y="795528"/>
            <a:ext cx="8229600" cy="42062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1" u="none" strike="noStrike" cap="none">
                <a:solidFill>
                  <a:srgbClr val="1A1A2E"/>
                </a:solidFill>
                <a:latin typeface="Calibri"/>
                <a:ea typeface="Calibri"/>
                <a:cs typeface="Calibri"/>
                <a:sym typeface="Calibri"/>
              </a:rPr>
              <a:t>Aim: to explore how Capital Theory (Bourdieu et al.) frames language practitioners’ competence and perceived employability in the AI era.</a:t>
            </a:r>
            <a:endParaRPr sz="1500" b="0" i="0" u="none" strike="noStrike" cap="none">
              <a:solidFill>
                <a:schemeClr val="dk1"/>
              </a:solidFill>
              <a:latin typeface="Calibri"/>
              <a:ea typeface="Calibri"/>
              <a:cs typeface="Calibri"/>
              <a:sym typeface="Calibri"/>
            </a:endParaRPr>
          </a:p>
        </p:txBody>
      </p:sp>
      <p:sp>
        <p:nvSpPr>
          <p:cNvPr id="256" name="Google Shape;256;p14"/>
          <p:cNvSpPr/>
          <p:nvPr/>
        </p:nvSpPr>
        <p:spPr>
          <a:xfrm>
            <a:off x="320040" y="1389888"/>
            <a:ext cx="64008" cy="3520440"/>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4"/>
          <p:cNvSpPr/>
          <p:nvPr/>
        </p:nvSpPr>
        <p:spPr>
          <a:xfrm>
            <a:off x="548640" y="1417320"/>
            <a:ext cx="8275320" cy="457200"/>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4"/>
          <p:cNvSpPr/>
          <p:nvPr/>
        </p:nvSpPr>
        <p:spPr>
          <a:xfrm>
            <a:off x="685800" y="1481328"/>
            <a:ext cx="256032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500"/>
              <a:buFont typeface="Calibri"/>
              <a:buNone/>
            </a:pPr>
            <a:r>
              <a:rPr lang="en-US" sz="1500" b="1" i="0" u="none" strike="noStrike" cap="none">
                <a:solidFill>
                  <a:srgbClr val="006D77"/>
                </a:solidFill>
                <a:latin typeface="Calibri"/>
                <a:ea typeface="Calibri"/>
                <a:cs typeface="Calibri"/>
                <a:sym typeface="Calibri"/>
              </a:rPr>
              <a:t>Core lens: Capital Theory</a:t>
            </a:r>
            <a:endParaRPr sz="1500" b="0" i="0" u="none" strike="noStrike" cap="none">
              <a:solidFill>
                <a:schemeClr val="dk1"/>
              </a:solidFill>
              <a:latin typeface="Calibri"/>
              <a:ea typeface="Calibri"/>
              <a:cs typeface="Calibri"/>
              <a:sym typeface="Calibri"/>
            </a:endParaRPr>
          </a:p>
        </p:txBody>
      </p:sp>
      <p:sp>
        <p:nvSpPr>
          <p:cNvPr id="259" name="Google Shape;259;p14"/>
          <p:cNvSpPr/>
          <p:nvPr/>
        </p:nvSpPr>
        <p:spPr>
          <a:xfrm>
            <a:off x="3291840" y="1481328"/>
            <a:ext cx="539496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Human, social, psychological and adaptability capital as the master framework — all other theories speak to one form of capital</a:t>
            </a:r>
            <a:endParaRPr sz="1500" b="0" i="0" u="none" strike="noStrike" cap="none">
              <a:solidFill>
                <a:schemeClr val="dk1"/>
              </a:solidFill>
              <a:latin typeface="Calibri"/>
              <a:ea typeface="Calibri"/>
              <a:cs typeface="Calibri"/>
              <a:sym typeface="Calibri"/>
            </a:endParaRPr>
          </a:p>
        </p:txBody>
      </p:sp>
      <p:sp>
        <p:nvSpPr>
          <p:cNvPr id="260" name="Google Shape;260;p14"/>
          <p:cNvSpPr/>
          <p:nvPr/>
        </p:nvSpPr>
        <p:spPr>
          <a:xfrm>
            <a:off x="548640" y="1929384"/>
            <a:ext cx="8275320" cy="457200"/>
          </a:xfrm>
          <a:prstGeom prst="rect">
            <a:avLst/>
          </a:prstGeom>
          <a:solidFill>
            <a:srgbClr val="FFFFFF"/>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4"/>
          <p:cNvSpPr/>
          <p:nvPr/>
        </p:nvSpPr>
        <p:spPr>
          <a:xfrm>
            <a:off x="685800" y="1993392"/>
            <a:ext cx="256032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500"/>
              <a:buFont typeface="Calibri"/>
              <a:buNone/>
            </a:pPr>
            <a:r>
              <a:rPr lang="en-US" sz="1500" b="1" i="0" u="none" strike="noStrike" cap="none">
                <a:solidFill>
                  <a:srgbClr val="006D77"/>
                </a:solidFill>
                <a:latin typeface="Calibri"/>
                <a:ea typeface="Calibri"/>
                <a:cs typeface="Calibri"/>
                <a:sym typeface="Calibri"/>
              </a:rPr>
              <a:t>Bourdieu’s Sociology</a:t>
            </a:r>
            <a:endParaRPr sz="1500" b="0" i="0" u="none" strike="noStrike" cap="none">
              <a:solidFill>
                <a:schemeClr val="dk1"/>
              </a:solidFill>
              <a:latin typeface="Calibri"/>
              <a:ea typeface="Calibri"/>
              <a:cs typeface="Calibri"/>
              <a:sym typeface="Calibri"/>
            </a:endParaRPr>
          </a:p>
        </p:txBody>
      </p:sp>
      <p:sp>
        <p:nvSpPr>
          <p:cNvPr id="262" name="Google Shape;262;p14"/>
          <p:cNvSpPr/>
          <p:nvPr/>
        </p:nvSpPr>
        <p:spPr>
          <a:xfrm>
            <a:off x="3291840" y="1993392"/>
            <a:ext cx="539496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Cultural, economic and social capital shape professional identity and access to the labour market</a:t>
            </a:r>
            <a:endParaRPr sz="1500" b="0" i="0" u="none" strike="noStrike" cap="none">
              <a:solidFill>
                <a:schemeClr val="dk1"/>
              </a:solidFill>
              <a:latin typeface="Calibri"/>
              <a:ea typeface="Calibri"/>
              <a:cs typeface="Calibri"/>
              <a:sym typeface="Calibri"/>
            </a:endParaRPr>
          </a:p>
        </p:txBody>
      </p:sp>
      <p:sp>
        <p:nvSpPr>
          <p:cNvPr id="263" name="Google Shape;263;p14"/>
          <p:cNvSpPr/>
          <p:nvPr/>
        </p:nvSpPr>
        <p:spPr>
          <a:xfrm>
            <a:off x="548640" y="2441448"/>
            <a:ext cx="8275320" cy="457200"/>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4"/>
          <p:cNvSpPr/>
          <p:nvPr/>
        </p:nvSpPr>
        <p:spPr>
          <a:xfrm>
            <a:off x="685800" y="2505456"/>
            <a:ext cx="256032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500"/>
              <a:buFont typeface="Calibri"/>
              <a:buNone/>
            </a:pPr>
            <a:r>
              <a:rPr lang="en-US" sz="1500" b="1" i="0" u="none" strike="noStrike" cap="none">
                <a:solidFill>
                  <a:srgbClr val="006D77"/>
                </a:solidFill>
                <a:latin typeface="Calibri"/>
                <a:ea typeface="Calibri"/>
                <a:cs typeface="Calibri"/>
                <a:sym typeface="Calibri"/>
              </a:rPr>
              <a:t>Psychological Capital (Luthans)</a:t>
            </a:r>
            <a:endParaRPr sz="1500" b="0" i="0" u="none" strike="noStrike" cap="none">
              <a:solidFill>
                <a:schemeClr val="dk1"/>
              </a:solidFill>
              <a:latin typeface="Calibri"/>
              <a:ea typeface="Calibri"/>
              <a:cs typeface="Calibri"/>
              <a:sym typeface="Calibri"/>
            </a:endParaRPr>
          </a:p>
        </p:txBody>
      </p:sp>
      <p:sp>
        <p:nvSpPr>
          <p:cNvPr id="265" name="Google Shape;265;p14"/>
          <p:cNvSpPr/>
          <p:nvPr/>
        </p:nvSpPr>
        <p:spPr>
          <a:xfrm>
            <a:off x="3291840" y="2505456"/>
            <a:ext cx="539496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Self-efficacy, hope, optimism and resilience — the inner resources that allow adaptation to AI disruption</a:t>
            </a:r>
            <a:endParaRPr sz="1500" b="0" i="0" u="none" strike="noStrike" cap="none">
              <a:solidFill>
                <a:schemeClr val="dk1"/>
              </a:solidFill>
              <a:latin typeface="Calibri"/>
              <a:ea typeface="Calibri"/>
              <a:cs typeface="Calibri"/>
              <a:sym typeface="Calibri"/>
            </a:endParaRPr>
          </a:p>
        </p:txBody>
      </p:sp>
      <p:sp>
        <p:nvSpPr>
          <p:cNvPr id="266" name="Google Shape;266;p14"/>
          <p:cNvSpPr/>
          <p:nvPr/>
        </p:nvSpPr>
        <p:spPr>
          <a:xfrm>
            <a:off x="548640" y="2953512"/>
            <a:ext cx="8275320" cy="457200"/>
          </a:xfrm>
          <a:prstGeom prst="rect">
            <a:avLst/>
          </a:prstGeom>
          <a:solidFill>
            <a:srgbClr val="FFFFFF"/>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4"/>
          <p:cNvSpPr/>
          <p:nvPr/>
        </p:nvSpPr>
        <p:spPr>
          <a:xfrm>
            <a:off x="685800" y="3017520"/>
            <a:ext cx="256032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500"/>
              <a:buFont typeface="Calibri"/>
              <a:buNone/>
            </a:pPr>
            <a:r>
              <a:rPr lang="en-US" sz="1500" b="1" i="0" u="none" strike="noStrike" cap="none">
                <a:solidFill>
                  <a:srgbClr val="006D77"/>
                </a:solidFill>
                <a:latin typeface="Calibri"/>
                <a:ea typeface="Calibri"/>
                <a:cs typeface="Calibri"/>
                <a:sym typeface="Calibri"/>
              </a:rPr>
              <a:t>Actor-Network Theory (Latour)</a:t>
            </a:r>
            <a:endParaRPr sz="1500" b="0" i="0" u="none" strike="noStrike" cap="none">
              <a:solidFill>
                <a:schemeClr val="dk1"/>
              </a:solidFill>
              <a:latin typeface="Calibri"/>
              <a:ea typeface="Calibri"/>
              <a:cs typeface="Calibri"/>
              <a:sym typeface="Calibri"/>
            </a:endParaRPr>
          </a:p>
        </p:txBody>
      </p:sp>
      <p:sp>
        <p:nvSpPr>
          <p:cNvPr id="268" name="Google Shape;268;p14"/>
          <p:cNvSpPr/>
          <p:nvPr/>
        </p:nvSpPr>
        <p:spPr>
          <a:xfrm>
            <a:off x="3291840" y="3017520"/>
            <a:ext cx="539496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Non-human actors (AI tools) as genuine participants in the translation process, not just context</a:t>
            </a:r>
            <a:endParaRPr sz="1500" b="0" i="0" u="none" strike="noStrike" cap="none">
              <a:solidFill>
                <a:schemeClr val="dk1"/>
              </a:solidFill>
              <a:latin typeface="Calibri"/>
              <a:ea typeface="Calibri"/>
              <a:cs typeface="Calibri"/>
              <a:sym typeface="Calibri"/>
            </a:endParaRPr>
          </a:p>
        </p:txBody>
      </p:sp>
      <p:sp>
        <p:nvSpPr>
          <p:cNvPr id="269" name="Google Shape;269;p14"/>
          <p:cNvSpPr/>
          <p:nvPr/>
        </p:nvSpPr>
        <p:spPr>
          <a:xfrm>
            <a:off x="548640" y="3465576"/>
            <a:ext cx="8275320" cy="457200"/>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4"/>
          <p:cNvSpPr/>
          <p:nvPr/>
        </p:nvSpPr>
        <p:spPr>
          <a:xfrm>
            <a:off x="685800" y="3529584"/>
            <a:ext cx="256032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500"/>
              <a:buFont typeface="Calibri"/>
              <a:buNone/>
            </a:pPr>
            <a:r>
              <a:rPr lang="en-US" sz="1500" b="1" i="0" u="none" strike="noStrike" cap="none">
                <a:solidFill>
                  <a:srgbClr val="006D77"/>
                </a:solidFill>
                <a:latin typeface="Calibri"/>
                <a:ea typeface="Calibri"/>
                <a:cs typeface="Calibri"/>
                <a:sym typeface="Calibri"/>
              </a:rPr>
              <a:t>Protean and Boundaryless Career theories</a:t>
            </a:r>
            <a:endParaRPr sz="1500" b="0" i="0" u="none" strike="noStrike" cap="none">
              <a:solidFill>
                <a:schemeClr val="dk1"/>
              </a:solidFill>
              <a:latin typeface="Calibri"/>
              <a:ea typeface="Calibri"/>
              <a:cs typeface="Calibri"/>
              <a:sym typeface="Calibri"/>
            </a:endParaRPr>
          </a:p>
        </p:txBody>
      </p:sp>
      <p:sp>
        <p:nvSpPr>
          <p:cNvPr id="271" name="Google Shape;271;p14"/>
          <p:cNvSpPr/>
          <p:nvPr/>
        </p:nvSpPr>
        <p:spPr>
          <a:xfrm>
            <a:off x="3291840" y="3529584"/>
            <a:ext cx="539496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Self-directed career management across organisational and national boundaries</a:t>
            </a:r>
            <a:endParaRPr sz="1500" b="0" i="0" u="none" strike="noStrike" cap="none">
              <a:solidFill>
                <a:schemeClr val="dk1"/>
              </a:solidFill>
              <a:latin typeface="Calibri"/>
              <a:ea typeface="Calibri"/>
              <a:cs typeface="Calibri"/>
              <a:sym typeface="Calibri"/>
            </a:endParaRPr>
          </a:p>
        </p:txBody>
      </p:sp>
      <p:sp>
        <p:nvSpPr>
          <p:cNvPr id="272" name="Google Shape;272;p14"/>
          <p:cNvSpPr/>
          <p:nvPr/>
        </p:nvSpPr>
        <p:spPr>
          <a:xfrm>
            <a:off x="548640" y="3977640"/>
            <a:ext cx="8275320" cy="457200"/>
          </a:xfrm>
          <a:prstGeom prst="rect">
            <a:avLst/>
          </a:prstGeom>
          <a:solidFill>
            <a:srgbClr val="FFFFFF"/>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14"/>
          <p:cNvSpPr/>
          <p:nvPr/>
        </p:nvSpPr>
        <p:spPr>
          <a:xfrm>
            <a:off x="685800" y="4041648"/>
            <a:ext cx="256032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500"/>
              <a:buFont typeface="Calibri"/>
              <a:buNone/>
            </a:pPr>
            <a:r>
              <a:rPr lang="en-US" sz="1500" b="1" i="0" u="none" strike="noStrike" cap="none">
                <a:solidFill>
                  <a:srgbClr val="006D77"/>
                </a:solidFill>
                <a:latin typeface="Calibri"/>
                <a:ea typeface="Calibri"/>
                <a:cs typeface="Calibri"/>
                <a:sym typeface="Calibri"/>
              </a:rPr>
              <a:t>Adaptability (Ployhart &amp; Bliese)</a:t>
            </a:r>
            <a:endParaRPr sz="1500" b="0" i="0" u="none" strike="noStrike" cap="none">
              <a:solidFill>
                <a:schemeClr val="dk1"/>
              </a:solidFill>
              <a:latin typeface="Calibri"/>
              <a:ea typeface="Calibri"/>
              <a:cs typeface="Calibri"/>
              <a:sym typeface="Calibri"/>
            </a:endParaRPr>
          </a:p>
        </p:txBody>
      </p:sp>
      <p:sp>
        <p:nvSpPr>
          <p:cNvPr id="274" name="Google Shape;274;p14"/>
          <p:cNvSpPr/>
          <p:nvPr/>
        </p:nvSpPr>
        <p:spPr>
          <a:xfrm>
            <a:off x="3291840" y="4041648"/>
            <a:ext cx="539496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The capacity to respond to technological change — critical in the AI era</a:t>
            </a:r>
            <a:endParaRPr sz="1500" b="0" i="0" u="none" strike="noStrike" cap="none">
              <a:solidFill>
                <a:schemeClr val="dk1"/>
              </a:solidFill>
              <a:latin typeface="Calibri"/>
              <a:ea typeface="Calibri"/>
              <a:cs typeface="Calibri"/>
              <a:sym typeface="Calibri"/>
            </a:endParaRPr>
          </a:p>
        </p:txBody>
      </p:sp>
      <p:sp>
        <p:nvSpPr>
          <p:cNvPr id="275" name="Google Shape;275;p14"/>
          <p:cNvSpPr/>
          <p:nvPr/>
        </p:nvSpPr>
        <p:spPr>
          <a:xfrm>
            <a:off x="548640" y="4489704"/>
            <a:ext cx="8275320" cy="457200"/>
          </a:xfrm>
          <a:prstGeom prst="rect">
            <a:avLst/>
          </a:prstGeom>
          <a:solidFill>
            <a:srgbClr val="EEF4F4"/>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4"/>
          <p:cNvSpPr/>
          <p:nvPr/>
        </p:nvSpPr>
        <p:spPr>
          <a:xfrm>
            <a:off x="685800" y="4553712"/>
            <a:ext cx="256032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500"/>
              <a:buFont typeface="Calibri"/>
              <a:buNone/>
            </a:pPr>
            <a:r>
              <a:rPr lang="en-US" sz="1500" b="1" i="0" u="none" strike="noStrike" cap="none">
                <a:solidFill>
                  <a:srgbClr val="006D77"/>
                </a:solidFill>
                <a:latin typeface="Calibri"/>
                <a:ea typeface="Calibri"/>
                <a:cs typeface="Calibri"/>
                <a:sym typeface="Calibri"/>
              </a:rPr>
              <a:t>Capability Approach (Sen, Nussbaum)</a:t>
            </a:r>
            <a:endParaRPr sz="1500" b="0" i="0" u="none" strike="noStrike" cap="none">
              <a:solidFill>
                <a:schemeClr val="dk1"/>
              </a:solidFill>
              <a:latin typeface="Calibri"/>
              <a:ea typeface="Calibri"/>
              <a:cs typeface="Calibri"/>
              <a:sym typeface="Calibri"/>
            </a:endParaRPr>
          </a:p>
        </p:txBody>
      </p:sp>
      <p:sp>
        <p:nvSpPr>
          <p:cNvPr id="277" name="Google Shape;277;p14"/>
          <p:cNvSpPr/>
          <p:nvPr/>
        </p:nvSpPr>
        <p:spPr>
          <a:xfrm>
            <a:off x="3291840" y="4553712"/>
            <a:ext cx="5394960" cy="329184"/>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What LPs are actually able to do and become, beyond credentials and skills lists</a:t>
            </a:r>
            <a:endParaRPr sz="1500" b="0" i="0" u="none" strike="noStrike" cap="none">
              <a:solidFill>
                <a:schemeClr val="dk1"/>
              </a:solidFill>
              <a:latin typeface="Calibri"/>
              <a:ea typeface="Calibri"/>
              <a:cs typeface="Calibri"/>
              <a:sym typeface="Calibri"/>
            </a:endParaRPr>
          </a:p>
        </p:txBody>
      </p:sp>
      <p:sp>
        <p:nvSpPr>
          <p:cNvPr id="278" name="Google Shape;278;p14"/>
          <p:cNvSpPr/>
          <p:nvPr/>
        </p:nvSpPr>
        <p:spPr>
          <a:xfrm>
            <a:off x="274320" y="4828032"/>
            <a:ext cx="8595360" cy="25603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607085"/>
              </a:buClr>
              <a:buSzPts val="1200"/>
              <a:buFont typeface="Calibri"/>
              <a:buNone/>
            </a:pPr>
            <a:r>
              <a:rPr lang="en-US" sz="1200" b="0" i="1" u="none" strike="noStrike" cap="none">
                <a:solidFill>
                  <a:srgbClr val="607085"/>
                </a:solidFill>
                <a:latin typeface="Calibri"/>
                <a:ea typeface="Calibri"/>
                <a:cs typeface="Calibri"/>
                <a:sym typeface="Calibri"/>
              </a:rPr>
              <a:t>Source: DORIS doctoral research framework (anonymised for teaching purposes)</a:t>
            </a:r>
            <a:endParaRPr sz="1200" b="0" i="0" u="none" strike="noStrike" cap="non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83"/>
        <p:cNvGrpSpPr/>
        <p:nvPr/>
      </p:nvGrpSpPr>
      <p:grpSpPr>
        <a:xfrm>
          <a:off x="0" y="0"/>
          <a:ext cx="0" cy="0"/>
          <a:chOff x="0" y="0"/>
          <a:chExt cx="0" cy="0"/>
        </a:xfrm>
      </p:grpSpPr>
      <p:sp>
        <p:nvSpPr>
          <p:cNvPr id="284" name="Google Shape;284;p15"/>
          <p:cNvSpPr/>
          <p:nvPr/>
        </p:nvSpPr>
        <p:spPr>
          <a:xfrm>
            <a:off x="320040" y="932688"/>
            <a:ext cx="64008" cy="4050792"/>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15"/>
          <p:cNvSpPr/>
          <p:nvPr/>
        </p:nvSpPr>
        <p:spPr>
          <a:xfrm>
            <a:off x="502920" y="91440"/>
            <a:ext cx="8321040" cy="7498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1A2E"/>
              </a:buClr>
              <a:buSzPts val="2800"/>
              <a:buFont typeface="Cambria"/>
              <a:buNone/>
            </a:pPr>
            <a:r>
              <a:rPr lang="en-US" sz="2800" b="1" i="0" u="none" strike="noStrike" cap="none">
                <a:solidFill>
                  <a:srgbClr val="1A1A2E"/>
                </a:solidFill>
                <a:latin typeface="Cambria"/>
                <a:ea typeface="Cambria"/>
                <a:cs typeface="Cambria"/>
                <a:sym typeface="Cambria"/>
              </a:rPr>
              <a:t>What Makes a Multi-Theoretical Framework Coherent?</a:t>
            </a:r>
            <a:endParaRPr sz="2800" b="0" i="0" u="none" strike="noStrike" cap="none">
              <a:solidFill>
                <a:schemeClr val="dk1"/>
              </a:solidFill>
              <a:latin typeface="Calibri"/>
              <a:ea typeface="Calibri"/>
              <a:cs typeface="Calibri"/>
              <a:sym typeface="Calibri"/>
            </a:endParaRPr>
          </a:p>
        </p:txBody>
      </p:sp>
      <p:sp>
        <p:nvSpPr>
          <p:cNvPr id="286" name="Google Shape;286;p15"/>
          <p:cNvSpPr/>
          <p:nvPr/>
        </p:nvSpPr>
        <p:spPr>
          <a:xfrm>
            <a:off x="548640" y="978408"/>
            <a:ext cx="8229600" cy="3959352"/>
          </a:xfrm>
          <a:prstGeom prst="rect">
            <a:avLst/>
          </a:prstGeom>
          <a:noFill/>
          <a:ln>
            <a:noFill/>
          </a:ln>
        </p:spPr>
        <p:txBody>
          <a:bodyPr spcFirstLastPara="1" wrap="square" lIns="91425" tIns="45700" rIns="91425" bIns="45700" anchor="ctr" anchorCtr="0">
            <a:noAutofit/>
          </a:bodyPr>
          <a:lstStyle/>
          <a:p>
            <a:pPr marL="342900" marR="0" lvl="0" indent="-342900" algn="l" rtl="0">
              <a:spcBef>
                <a:spcPts val="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Each theory is doing distinct analytical work — not repeating what another already does</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The theories speak to different dimensions of the same phenomenon (individual, organisational, societal, structural)</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There is a clear logic connecting them — the researcher can explain why this combination, not just list theories</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The framework is proportionate to the research questions — more theories is not always better</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Tensions between theories are acknowledged and treated as productive, not papered over</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The framework signals a theoretical position — it tells the reader what kind of researcher you are</a:t>
            </a:r>
            <a:endParaRPr sz="2000" b="0" i="0" u="none" strike="noStrike" cap="none">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9F0"/>
        </a:solidFill>
        <a:effectLst/>
      </p:bgPr>
    </p:bg>
    <p:spTree>
      <p:nvGrpSpPr>
        <p:cNvPr id="1" name="Shape 291"/>
        <p:cNvGrpSpPr/>
        <p:nvPr/>
      </p:nvGrpSpPr>
      <p:grpSpPr>
        <a:xfrm>
          <a:off x="0" y="0"/>
          <a:ext cx="0" cy="0"/>
          <a:chOff x="0" y="0"/>
          <a:chExt cx="0" cy="0"/>
        </a:xfrm>
      </p:grpSpPr>
      <p:sp>
        <p:nvSpPr>
          <p:cNvPr id="292" name="Google Shape;292;p16"/>
          <p:cNvSpPr/>
          <p:nvPr/>
        </p:nvSpPr>
        <p:spPr>
          <a:xfrm>
            <a:off x="0" y="0"/>
            <a:ext cx="9144000" cy="640080"/>
          </a:xfrm>
          <a:prstGeom prst="rect">
            <a:avLst/>
          </a:prstGeom>
          <a:solidFill>
            <a:srgbClr val="E07B39"/>
          </a:solidFill>
          <a:ln w="12700" cap="flat" cmpd="sng">
            <a:solidFill>
              <a:srgbClr val="E07B3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6"/>
          <p:cNvSpPr/>
          <p:nvPr/>
        </p:nvSpPr>
        <p:spPr>
          <a:xfrm>
            <a:off x="365760" y="91440"/>
            <a:ext cx="841248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800"/>
              <a:buFont typeface="Calibri"/>
              <a:buNone/>
            </a:pPr>
            <a:r>
              <a:rPr lang="en-US" sz="1800" b="1" i="0" u="none" strike="noStrike" cap="none">
                <a:solidFill>
                  <a:srgbClr val="FFFFFF"/>
                </a:solidFill>
                <a:latin typeface="Calibri"/>
                <a:ea typeface="Calibri"/>
                <a:cs typeface="Calibri"/>
                <a:sym typeface="Calibri"/>
              </a:rPr>
              <a:t>DOCTORAL ACTIVITY</a:t>
            </a:r>
            <a:endParaRPr sz="1800" b="0" i="0" u="none" strike="noStrike" cap="none">
              <a:solidFill>
                <a:schemeClr val="dk1"/>
              </a:solidFill>
              <a:latin typeface="Calibri"/>
              <a:ea typeface="Calibri"/>
              <a:cs typeface="Calibri"/>
              <a:sym typeface="Calibri"/>
            </a:endParaRPr>
          </a:p>
        </p:txBody>
      </p:sp>
      <p:sp>
        <p:nvSpPr>
          <p:cNvPr id="294" name="Google Shape;294;p16"/>
          <p:cNvSpPr/>
          <p:nvPr/>
        </p:nvSpPr>
        <p:spPr>
          <a:xfrm>
            <a:off x="457200" y="777240"/>
            <a:ext cx="8229600" cy="5943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6B3F00"/>
              </a:buClr>
              <a:buSzPts val="2600"/>
              <a:buFont typeface="Cambria"/>
              <a:buNone/>
            </a:pPr>
            <a:r>
              <a:rPr lang="en-US" sz="2600" b="1" i="0" u="none" strike="noStrike" cap="none">
                <a:solidFill>
                  <a:srgbClr val="6B3F00"/>
                </a:solidFill>
                <a:latin typeface="Cambria"/>
                <a:ea typeface="Cambria"/>
                <a:cs typeface="Cambria"/>
                <a:sym typeface="Cambria"/>
              </a:rPr>
              <a:t>Activity 2 – Evaluating a Theoretical Framework</a:t>
            </a:r>
            <a:endParaRPr sz="2600" b="0" i="0" u="none" strike="noStrike" cap="none">
              <a:solidFill>
                <a:schemeClr val="dk1"/>
              </a:solidFill>
              <a:latin typeface="Calibri"/>
              <a:ea typeface="Calibri"/>
              <a:cs typeface="Calibri"/>
              <a:sym typeface="Calibri"/>
            </a:endParaRPr>
          </a:p>
        </p:txBody>
      </p:sp>
      <p:sp>
        <p:nvSpPr>
          <p:cNvPr id="295" name="Google Shape;295;p16"/>
          <p:cNvSpPr/>
          <p:nvPr/>
        </p:nvSpPr>
        <p:spPr>
          <a:xfrm>
            <a:off x="457200" y="1463040"/>
            <a:ext cx="8229600" cy="3383280"/>
          </a:xfrm>
          <a:prstGeom prst="rect">
            <a:avLst/>
          </a:prstGeom>
          <a:noFill/>
          <a:ln>
            <a:noFill/>
          </a:ln>
        </p:spPr>
        <p:txBody>
          <a:bodyPr spcFirstLastPara="1" wrap="square" lIns="91425" tIns="45700" rIns="91425" bIns="45700" anchor="ctr" anchorCtr="0">
            <a:noAutofit/>
          </a:bodyPr>
          <a:lstStyle/>
          <a:p>
            <a:pPr marL="342900" marR="0" lvl="0" indent="-342900" algn="l" rtl="0">
              <a:spcBef>
                <a:spcPts val="0"/>
              </a:spcBef>
              <a:spcAft>
                <a:spcPts val="0"/>
              </a:spcAft>
              <a:buClr>
                <a:srgbClr val="1A1A2E"/>
              </a:buClr>
              <a:buSzPts val="2000"/>
              <a:buFont typeface="Calibri"/>
              <a:buAutoNum type="arabicPeriod"/>
            </a:pPr>
            <a:r>
              <a:rPr lang="en-US" sz="2000" b="0" i="0" u="none" strike="noStrike" cap="none">
                <a:solidFill>
                  <a:srgbClr val="1A1A2E"/>
                </a:solidFill>
                <a:latin typeface="Calibri"/>
                <a:ea typeface="Calibri"/>
                <a:cs typeface="Calibri"/>
                <a:sym typeface="Calibri"/>
              </a:rPr>
              <a:t>You have been given Handout A: a doctoral theoretical framework extract.</a:t>
            </a:r>
            <a:endParaRPr sz="20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2000" b="0" i="0" u="none" strike="noStrike" cap="none">
                <a:solidFill>
                  <a:srgbClr val="1A1A2E"/>
                </a:solidFill>
                <a:latin typeface="Calibri"/>
                <a:ea typeface="Calibri"/>
                <a:cs typeface="Calibri"/>
                <a:sym typeface="Calibri"/>
              </a:rPr>
              <a:t>In pairs: evaluate the framework using the three questions on the handout — is each theory doing distinct work? Is there coherent logic? Are the tensions acknowledged?</a:t>
            </a:r>
            <a:endParaRPr sz="20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2000" b="0" i="0" u="none" strike="noStrike" cap="none">
                <a:solidFill>
                  <a:srgbClr val="1A1A2E"/>
                </a:solidFill>
                <a:latin typeface="Calibri"/>
                <a:ea typeface="Calibri"/>
                <a:cs typeface="Calibri"/>
                <a:sym typeface="Calibri"/>
              </a:rPr>
              <a:t>Identify ONE theory in the framework that you believe is not pulling its weight analytically. Justify your assessment.</a:t>
            </a:r>
            <a:endParaRPr sz="20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2000" b="0" i="0" u="none" strike="noStrike" cap="none">
                <a:solidFill>
                  <a:srgbClr val="1A1A2E"/>
                </a:solidFill>
                <a:latin typeface="Calibri"/>
                <a:ea typeface="Calibri"/>
                <a:cs typeface="Calibri"/>
                <a:sym typeface="Calibri"/>
              </a:rPr>
              <a:t>Propose how the framework could be strengthened with one additional or substitute theory. Explain the analytical gap it would fill.</a:t>
            </a:r>
            <a:endParaRPr sz="20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2000" b="0" i="0" u="none" strike="noStrike" cap="none">
                <a:solidFill>
                  <a:srgbClr val="1A1A2E"/>
                </a:solidFill>
                <a:latin typeface="Calibri"/>
                <a:ea typeface="Calibri"/>
                <a:cs typeface="Calibri"/>
                <a:sym typeface="Calibri"/>
              </a:rPr>
              <a:t>Compare with another pair. Do you agree on which theory is weakest? What does disagreement tell you?</a:t>
            </a:r>
            <a:endParaRPr sz="2000" b="0" i="0" u="none" strike="noStrike" cap="none">
              <a:solidFill>
                <a:schemeClr val="dk1"/>
              </a:solidFill>
              <a:latin typeface="Calibri"/>
              <a:ea typeface="Calibri"/>
              <a:cs typeface="Calibri"/>
              <a:sym typeface="Calibri"/>
            </a:endParaRPr>
          </a:p>
        </p:txBody>
      </p:sp>
      <p:sp>
        <p:nvSpPr>
          <p:cNvPr id="296" name="Google Shape;296;p16"/>
          <p:cNvSpPr/>
          <p:nvPr/>
        </p:nvSpPr>
        <p:spPr>
          <a:xfrm>
            <a:off x="457200" y="4663440"/>
            <a:ext cx="822960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E07B39"/>
              </a:buClr>
              <a:buSzPts val="1700"/>
              <a:buFont typeface="Calibri"/>
              <a:buNone/>
            </a:pPr>
            <a:r>
              <a:rPr lang="en-US" sz="1700" b="1" i="0" u="none" strike="noStrike" cap="none">
                <a:solidFill>
                  <a:srgbClr val="E07B39"/>
                </a:solidFill>
                <a:latin typeface="Calibri"/>
                <a:ea typeface="Calibri"/>
                <a:cs typeface="Calibri"/>
                <a:sym typeface="Calibri"/>
              </a:rPr>
              <a:t>⏱  20 minutes</a:t>
            </a:r>
            <a:endParaRPr sz="1700" b="0" i="0" u="none" strike="noStrike" cap="non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B2A4A"/>
        </a:solidFill>
        <a:effectLst/>
      </p:bgPr>
    </p:bg>
    <p:spTree>
      <p:nvGrpSpPr>
        <p:cNvPr id="1" name="Shape 301"/>
        <p:cNvGrpSpPr/>
        <p:nvPr/>
      </p:nvGrpSpPr>
      <p:grpSpPr>
        <a:xfrm>
          <a:off x="0" y="0"/>
          <a:ext cx="0" cy="0"/>
          <a:chOff x="0" y="0"/>
          <a:chExt cx="0" cy="0"/>
        </a:xfrm>
      </p:grpSpPr>
      <p:sp>
        <p:nvSpPr>
          <p:cNvPr id="302" name="Google Shape;302;p17"/>
          <p:cNvSpPr/>
          <p:nvPr/>
        </p:nvSpPr>
        <p:spPr>
          <a:xfrm>
            <a:off x="0" y="4480560"/>
            <a:ext cx="9144000" cy="662940"/>
          </a:xfrm>
          <a:prstGeom prst="rect">
            <a:avLst/>
          </a:prstGeom>
          <a:solidFill>
            <a:srgbClr val="C9A535"/>
          </a:solidFill>
          <a:ln w="12700" cap="flat" cmpd="sng">
            <a:solidFill>
              <a:srgbClr val="C9A53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17"/>
          <p:cNvSpPr/>
          <p:nvPr/>
        </p:nvSpPr>
        <p:spPr>
          <a:xfrm>
            <a:off x="548640" y="2926080"/>
            <a:ext cx="8046720" cy="8229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C0D0D8"/>
              </a:buClr>
              <a:buSzPts val="2200"/>
              <a:buFont typeface="Calibri"/>
              <a:buNone/>
            </a:pPr>
            <a:r>
              <a:rPr lang="en-US" sz="2200" b="0" i="0" u="none" strike="noStrike" cap="none">
                <a:solidFill>
                  <a:srgbClr val="C0D0D8"/>
                </a:solidFill>
                <a:latin typeface="Calibri"/>
                <a:ea typeface="Calibri"/>
                <a:cs typeface="Calibri"/>
                <a:sym typeface="Calibri"/>
              </a:rPr>
              <a:t>The Pilot Study and Theory: What You Can and Cannot Claim</a:t>
            </a:r>
            <a:endParaRPr sz="2200" b="0" i="0" u="none" strike="noStrike" cap="none">
              <a:solidFill>
                <a:schemeClr val="dk1"/>
              </a:solidFill>
              <a:latin typeface="Calibri"/>
              <a:ea typeface="Calibri"/>
              <a:cs typeface="Calibri"/>
              <a:sym typeface="Calibri"/>
            </a:endParaRPr>
          </a:p>
        </p:txBody>
      </p:sp>
      <p:sp>
        <p:nvSpPr>
          <p:cNvPr id="305" name="Google Shape;305;p17"/>
          <p:cNvSpPr/>
          <p:nvPr/>
        </p:nvSpPr>
        <p:spPr>
          <a:xfrm>
            <a:off x="457200" y="4526280"/>
            <a:ext cx="8229600" cy="5029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LCDB7007 | Dr Caroline Jawad</a:t>
            </a:r>
            <a:endParaRPr sz="1500" b="0" i="0" u="none" strike="noStrike" cap="none">
              <a:solidFill>
                <a:schemeClr val="dk1"/>
              </a:solidFill>
              <a:latin typeface="Calibri"/>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EF4F4"/>
        </a:solidFill>
        <a:effectLst/>
      </p:bgPr>
    </p:bg>
    <p:spTree>
      <p:nvGrpSpPr>
        <p:cNvPr id="1" name="Shape 310"/>
        <p:cNvGrpSpPr/>
        <p:nvPr/>
      </p:nvGrpSpPr>
      <p:grpSpPr>
        <a:xfrm>
          <a:off x="0" y="0"/>
          <a:ext cx="0" cy="0"/>
          <a:chOff x="0" y="0"/>
          <a:chExt cx="0" cy="0"/>
        </a:xfrm>
      </p:grpSpPr>
      <p:sp>
        <p:nvSpPr>
          <p:cNvPr id="311" name="Google Shape;311;p18"/>
          <p:cNvSpPr/>
          <p:nvPr/>
        </p:nvSpPr>
        <p:spPr>
          <a:xfrm>
            <a:off x="0" y="0"/>
            <a:ext cx="9144000" cy="658368"/>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18"/>
          <p:cNvSpPr/>
          <p:nvPr/>
        </p:nvSpPr>
        <p:spPr>
          <a:xfrm>
            <a:off x="365760" y="91440"/>
            <a:ext cx="8412480" cy="47548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600"/>
              <a:buFont typeface="Cambria"/>
              <a:buNone/>
            </a:pPr>
            <a:r>
              <a:rPr lang="en-US" sz="2600" b="1" i="0" u="none" strike="noStrike" cap="none">
                <a:solidFill>
                  <a:srgbClr val="FFFFFF"/>
                </a:solidFill>
                <a:latin typeface="Cambria"/>
                <a:ea typeface="Cambria"/>
                <a:cs typeface="Cambria"/>
                <a:sym typeface="Cambria"/>
              </a:rPr>
              <a:t>What Is a Pilot Study For?</a:t>
            </a:r>
            <a:endParaRPr sz="2600" b="0" i="0" u="none" strike="noStrike" cap="none">
              <a:solidFill>
                <a:schemeClr val="dk1"/>
              </a:solidFill>
              <a:latin typeface="Calibri"/>
              <a:ea typeface="Calibri"/>
              <a:cs typeface="Calibri"/>
              <a:sym typeface="Calibri"/>
            </a:endParaRPr>
          </a:p>
        </p:txBody>
      </p:sp>
      <p:sp>
        <p:nvSpPr>
          <p:cNvPr id="313" name="Google Shape;313;p18"/>
          <p:cNvSpPr/>
          <p:nvPr/>
        </p:nvSpPr>
        <p:spPr>
          <a:xfrm>
            <a:off x="228600" y="777240"/>
            <a:ext cx="4160520" cy="4160520"/>
          </a:xfrm>
          <a:prstGeom prst="rect">
            <a:avLst/>
          </a:prstGeom>
          <a:solidFill>
            <a:srgbClr val="FFFFFF"/>
          </a:solidFill>
          <a:ln w="12700" cap="flat" cmpd="sng">
            <a:solidFill>
              <a:srgbClr val="006D77"/>
            </a:solidFill>
            <a:prstDash val="solid"/>
            <a:round/>
            <a:headEnd type="none" w="sm" len="sm"/>
            <a:tailEnd type="none" w="sm" len="sm"/>
          </a:ln>
          <a:effectLst>
            <a:outerShdw blurRad="63500" dist="25400" dir="8100000" algn="bl" rotWithShape="0">
              <a:srgbClr val="000000">
                <a:alpha val="705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18"/>
          <p:cNvSpPr/>
          <p:nvPr/>
        </p:nvSpPr>
        <p:spPr>
          <a:xfrm>
            <a:off x="365760" y="868680"/>
            <a:ext cx="388620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006D77"/>
              </a:buClr>
              <a:buSzPts val="2000"/>
              <a:buFont typeface="Cambria"/>
              <a:buNone/>
            </a:pPr>
            <a:r>
              <a:rPr lang="en-US" sz="2000" b="1" i="0" u="none" strike="noStrike" cap="none">
                <a:solidFill>
                  <a:srgbClr val="006D77"/>
                </a:solidFill>
                <a:latin typeface="Cambria"/>
                <a:ea typeface="Cambria"/>
                <a:cs typeface="Cambria"/>
                <a:sym typeface="Cambria"/>
              </a:rPr>
              <a:t>A pilot study IS</a:t>
            </a:r>
            <a:endParaRPr sz="2000" b="0" i="0" u="none" strike="noStrike" cap="none">
              <a:solidFill>
                <a:schemeClr val="dk1"/>
              </a:solidFill>
              <a:latin typeface="Calibri"/>
              <a:ea typeface="Calibri"/>
              <a:cs typeface="Calibri"/>
              <a:sym typeface="Calibri"/>
            </a:endParaRPr>
          </a:p>
        </p:txBody>
      </p:sp>
      <p:sp>
        <p:nvSpPr>
          <p:cNvPr id="315" name="Google Shape;315;p18"/>
          <p:cNvSpPr/>
          <p:nvPr/>
        </p:nvSpPr>
        <p:spPr>
          <a:xfrm>
            <a:off x="365760" y="1344168"/>
            <a:ext cx="3886200" cy="3383280"/>
          </a:xfrm>
          <a:prstGeom prst="rect">
            <a:avLst/>
          </a:prstGeom>
          <a:noFill/>
          <a:ln>
            <a:noFill/>
          </a:ln>
        </p:spPr>
        <p:txBody>
          <a:bodyPr spcFirstLastPara="1" wrap="square" lIns="91425" tIns="45700" rIns="91425" bIns="45700" anchor="ctr" anchorCtr="0">
            <a:noAutofit/>
          </a:bodyPr>
          <a:lstStyle/>
          <a:p>
            <a:pPr marL="342900" marR="0" lvl="0" indent="-342900" algn="l" rtl="0">
              <a:spcBef>
                <a:spcPts val="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A test of your research design, instruments and analysis approach</a:t>
            </a:r>
            <a:endParaRPr sz="1700" b="0" i="0" u="none" strike="noStrike" cap="none">
              <a:solidFill>
                <a:schemeClr val="dk1"/>
              </a:solidFill>
              <a:latin typeface="Calibri"/>
              <a:ea typeface="Calibri"/>
              <a:cs typeface="Calibri"/>
              <a:sym typeface="Calibri"/>
            </a:endParaRPr>
          </a:p>
          <a:p>
            <a:pPr marL="342900" marR="0" lvl="0" indent="-342900" algn="l" rtl="0">
              <a:spcBef>
                <a:spcPts val="5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An opportunity to refine your interview schedule</a:t>
            </a:r>
            <a:endParaRPr sz="1700" b="0" i="0" u="none" strike="noStrike" cap="none">
              <a:solidFill>
                <a:schemeClr val="dk1"/>
              </a:solidFill>
              <a:latin typeface="Calibri"/>
              <a:ea typeface="Calibri"/>
              <a:cs typeface="Calibri"/>
              <a:sym typeface="Calibri"/>
            </a:endParaRPr>
          </a:p>
          <a:p>
            <a:pPr marL="342900" marR="0" lvl="0" indent="-342900" algn="l" rtl="0">
              <a:spcBef>
                <a:spcPts val="5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A check on whether your sampling strategy is workable</a:t>
            </a:r>
            <a:endParaRPr sz="1700" b="0" i="0" u="none" strike="noStrike" cap="none">
              <a:solidFill>
                <a:schemeClr val="dk1"/>
              </a:solidFill>
              <a:latin typeface="Calibri"/>
              <a:ea typeface="Calibri"/>
              <a:cs typeface="Calibri"/>
              <a:sym typeface="Calibri"/>
            </a:endParaRPr>
          </a:p>
          <a:p>
            <a:pPr marL="342900" marR="0" lvl="0" indent="-342900" algn="l" rtl="0">
              <a:spcBef>
                <a:spcPts val="5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A chance to identify gaps in your theoretical framing</a:t>
            </a:r>
            <a:endParaRPr sz="1700" b="0" i="0" u="none" strike="noStrike" cap="none">
              <a:solidFill>
                <a:schemeClr val="dk1"/>
              </a:solidFill>
              <a:latin typeface="Calibri"/>
              <a:ea typeface="Calibri"/>
              <a:cs typeface="Calibri"/>
              <a:sym typeface="Calibri"/>
            </a:endParaRPr>
          </a:p>
          <a:p>
            <a:pPr marL="342900" marR="0" lvl="0" indent="-342900" algn="l" rtl="0">
              <a:spcBef>
                <a:spcPts val="5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A basis for modest, cautious, provisional observation</a:t>
            </a:r>
            <a:endParaRPr sz="1700" b="0" i="0" u="none" strike="noStrike" cap="none">
              <a:solidFill>
                <a:schemeClr val="dk1"/>
              </a:solidFill>
              <a:latin typeface="Calibri"/>
              <a:ea typeface="Calibri"/>
              <a:cs typeface="Calibri"/>
              <a:sym typeface="Calibri"/>
            </a:endParaRPr>
          </a:p>
          <a:p>
            <a:pPr marL="342900" marR="0" lvl="0" indent="-342900" algn="l" rtl="0">
              <a:spcBef>
                <a:spcPts val="5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Evidence of methodological competence and reflexivity</a:t>
            </a:r>
            <a:endParaRPr sz="1700" b="0" i="0" u="none" strike="noStrike" cap="none">
              <a:solidFill>
                <a:schemeClr val="dk1"/>
              </a:solidFill>
              <a:latin typeface="Calibri"/>
              <a:ea typeface="Calibri"/>
              <a:cs typeface="Calibri"/>
              <a:sym typeface="Calibri"/>
            </a:endParaRPr>
          </a:p>
        </p:txBody>
      </p:sp>
      <p:sp>
        <p:nvSpPr>
          <p:cNvPr id="316" name="Google Shape;316;p18"/>
          <p:cNvSpPr/>
          <p:nvPr/>
        </p:nvSpPr>
        <p:spPr>
          <a:xfrm>
            <a:off x="4754880" y="777240"/>
            <a:ext cx="4160520" cy="4160520"/>
          </a:xfrm>
          <a:prstGeom prst="rect">
            <a:avLst/>
          </a:prstGeom>
          <a:solidFill>
            <a:srgbClr val="FFFFFF"/>
          </a:solidFill>
          <a:ln w="12700" cap="flat" cmpd="sng">
            <a:solidFill>
              <a:srgbClr val="B8860B"/>
            </a:solidFill>
            <a:prstDash val="solid"/>
            <a:round/>
            <a:headEnd type="none" w="sm" len="sm"/>
            <a:tailEnd type="none" w="sm" len="sm"/>
          </a:ln>
          <a:effectLst>
            <a:outerShdw blurRad="63500" dist="25400" dir="8100000" algn="bl" rotWithShape="0">
              <a:srgbClr val="000000">
                <a:alpha val="7058"/>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18"/>
          <p:cNvSpPr/>
          <p:nvPr/>
        </p:nvSpPr>
        <p:spPr>
          <a:xfrm>
            <a:off x="4892040" y="868680"/>
            <a:ext cx="3886200" cy="4114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B8860B"/>
              </a:buClr>
              <a:buSzPts val="2000"/>
              <a:buFont typeface="Cambria"/>
              <a:buNone/>
            </a:pPr>
            <a:r>
              <a:rPr lang="en-US" sz="2000" b="1" i="0" u="none" strike="noStrike" cap="none">
                <a:solidFill>
                  <a:srgbClr val="B8860B"/>
                </a:solidFill>
                <a:latin typeface="Cambria"/>
                <a:ea typeface="Cambria"/>
                <a:cs typeface="Cambria"/>
                <a:sym typeface="Cambria"/>
              </a:rPr>
              <a:t>A pilot study is NOT</a:t>
            </a:r>
            <a:endParaRPr sz="2000" b="0" i="0" u="none" strike="noStrike" cap="none">
              <a:solidFill>
                <a:schemeClr val="dk1"/>
              </a:solidFill>
              <a:latin typeface="Calibri"/>
              <a:ea typeface="Calibri"/>
              <a:cs typeface="Calibri"/>
              <a:sym typeface="Calibri"/>
            </a:endParaRPr>
          </a:p>
        </p:txBody>
      </p:sp>
      <p:sp>
        <p:nvSpPr>
          <p:cNvPr id="318" name="Google Shape;318;p18"/>
          <p:cNvSpPr/>
          <p:nvPr/>
        </p:nvSpPr>
        <p:spPr>
          <a:xfrm>
            <a:off x="4892040" y="1344168"/>
            <a:ext cx="3886200" cy="3383280"/>
          </a:xfrm>
          <a:prstGeom prst="rect">
            <a:avLst/>
          </a:prstGeom>
          <a:noFill/>
          <a:ln>
            <a:noFill/>
          </a:ln>
        </p:spPr>
        <p:txBody>
          <a:bodyPr spcFirstLastPara="1" wrap="square" lIns="91425" tIns="45700" rIns="91425" bIns="45700" anchor="ctr" anchorCtr="0">
            <a:noAutofit/>
          </a:bodyPr>
          <a:lstStyle/>
          <a:p>
            <a:pPr marL="342900" marR="0" lvl="0" indent="-342900" algn="l" rtl="0">
              <a:spcBef>
                <a:spcPts val="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A source of generalisable findings</a:t>
            </a:r>
            <a:endParaRPr sz="1700" b="0" i="0" u="none" strike="noStrike" cap="none">
              <a:solidFill>
                <a:schemeClr val="dk1"/>
              </a:solidFill>
              <a:latin typeface="Calibri"/>
              <a:ea typeface="Calibri"/>
              <a:cs typeface="Calibri"/>
              <a:sym typeface="Calibri"/>
            </a:endParaRPr>
          </a:p>
          <a:p>
            <a:pPr marL="342900" marR="0" lvl="0" indent="-342900" algn="l" rtl="0">
              <a:spcBef>
                <a:spcPts val="5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A platform for confirming your theoretical framework</a:t>
            </a:r>
            <a:endParaRPr sz="1700" b="0" i="0" u="none" strike="noStrike" cap="none">
              <a:solidFill>
                <a:schemeClr val="dk1"/>
              </a:solidFill>
              <a:latin typeface="Calibri"/>
              <a:ea typeface="Calibri"/>
              <a:cs typeface="Calibri"/>
              <a:sym typeface="Calibri"/>
            </a:endParaRPr>
          </a:p>
          <a:p>
            <a:pPr marL="342900" marR="0" lvl="0" indent="-342900" algn="l" rtl="0">
              <a:spcBef>
                <a:spcPts val="5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A reason to produce a conceptual model</a:t>
            </a:r>
            <a:endParaRPr sz="1700" b="0" i="0" u="none" strike="noStrike" cap="none">
              <a:solidFill>
                <a:schemeClr val="dk1"/>
              </a:solidFill>
              <a:latin typeface="Calibri"/>
              <a:ea typeface="Calibri"/>
              <a:cs typeface="Calibri"/>
              <a:sym typeface="Calibri"/>
            </a:endParaRPr>
          </a:p>
          <a:p>
            <a:pPr marL="342900" marR="0" lvl="0" indent="-342900" algn="l" rtl="0">
              <a:spcBef>
                <a:spcPts val="5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A substitute for the full study</a:t>
            </a:r>
            <a:endParaRPr sz="1700" b="0" i="0" u="none" strike="noStrike" cap="none">
              <a:solidFill>
                <a:schemeClr val="dk1"/>
              </a:solidFill>
              <a:latin typeface="Calibri"/>
              <a:ea typeface="Calibri"/>
              <a:cs typeface="Calibri"/>
              <a:sym typeface="Calibri"/>
            </a:endParaRPr>
          </a:p>
          <a:p>
            <a:pPr marL="342900" marR="0" lvl="0" indent="-342900" algn="l" rtl="0">
              <a:spcBef>
                <a:spcPts val="5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A place to make claims about the population</a:t>
            </a:r>
            <a:endParaRPr sz="1700" b="0" i="0" u="none" strike="noStrike" cap="none">
              <a:solidFill>
                <a:schemeClr val="dk1"/>
              </a:solidFill>
              <a:latin typeface="Calibri"/>
              <a:ea typeface="Calibri"/>
              <a:cs typeface="Calibri"/>
              <a:sym typeface="Calibri"/>
            </a:endParaRPr>
          </a:p>
          <a:p>
            <a:pPr marL="342900" marR="0" lvl="0" indent="-342900" algn="l" rtl="0">
              <a:spcBef>
                <a:spcPts val="5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An opportunity to present a completed conceptual framework</a:t>
            </a:r>
            <a:endParaRPr sz="1700" b="0" i="0" u="none" strike="noStrike" cap="none">
              <a:solidFill>
                <a:schemeClr val="dk1"/>
              </a:solidFill>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1B2A4A"/>
        </a:solidFill>
        <a:effectLst/>
      </p:bgPr>
    </p:bg>
    <p:spTree>
      <p:nvGrpSpPr>
        <p:cNvPr id="1" name="Shape 323"/>
        <p:cNvGrpSpPr/>
        <p:nvPr/>
      </p:nvGrpSpPr>
      <p:grpSpPr>
        <a:xfrm>
          <a:off x="0" y="0"/>
          <a:ext cx="0" cy="0"/>
          <a:chOff x="0" y="0"/>
          <a:chExt cx="0" cy="0"/>
        </a:xfrm>
      </p:grpSpPr>
      <p:sp>
        <p:nvSpPr>
          <p:cNvPr id="324" name="Google Shape;324;p19"/>
          <p:cNvSpPr/>
          <p:nvPr/>
        </p:nvSpPr>
        <p:spPr>
          <a:xfrm>
            <a:off x="731520" y="822960"/>
            <a:ext cx="7680960" cy="3474720"/>
          </a:xfrm>
          <a:prstGeom prst="rect">
            <a:avLst/>
          </a:prstGeom>
          <a:solidFill>
            <a:srgbClr val="132038"/>
          </a:solidFill>
          <a:ln w="25400" cap="flat" cmpd="sng">
            <a:solidFill>
              <a:srgbClr val="C9A53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19"/>
          <p:cNvSpPr/>
          <p:nvPr/>
        </p:nvSpPr>
        <p:spPr>
          <a:xfrm>
            <a:off x="1005840" y="1005840"/>
            <a:ext cx="7132320" cy="100584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C0D0D8"/>
              </a:buClr>
              <a:buSzPts val="2400"/>
              <a:buFont typeface="Cambria"/>
              <a:buNone/>
            </a:pPr>
            <a:r>
              <a:rPr lang="en-US" sz="2400" b="0" i="1" u="none" strike="noStrike" cap="none">
                <a:solidFill>
                  <a:srgbClr val="C0D0D8"/>
                </a:solidFill>
                <a:latin typeface="Cambria"/>
                <a:ea typeface="Cambria"/>
                <a:cs typeface="Cambria"/>
                <a:sym typeface="Cambria"/>
              </a:rPr>
              <a:t>A conceptual framework is the product of your full literature review and theoretical synthesis.</a:t>
            </a:r>
            <a:endParaRPr sz="2400" b="0" i="0" u="none" strike="noStrike" cap="none">
              <a:solidFill>
                <a:schemeClr val="dk1"/>
              </a:solidFill>
              <a:latin typeface="Calibri"/>
              <a:ea typeface="Calibri"/>
              <a:cs typeface="Calibri"/>
              <a:sym typeface="Calibri"/>
            </a:endParaRPr>
          </a:p>
        </p:txBody>
      </p:sp>
      <p:sp>
        <p:nvSpPr>
          <p:cNvPr id="326" name="Google Shape;326;p19"/>
          <p:cNvSpPr/>
          <p:nvPr/>
        </p:nvSpPr>
        <p:spPr>
          <a:xfrm>
            <a:off x="1005840" y="2103120"/>
            <a:ext cx="7132320" cy="9144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C9A535"/>
              </a:buClr>
              <a:buSzPts val="2400"/>
              <a:buFont typeface="Cambria"/>
              <a:buNone/>
            </a:pPr>
            <a:r>
              <a:rPr lang="en-US" sz="2400" b="0" i="1" u="none" strike="noStrike" cap="none">
                <a:solidFill>
                  <a:srgbClr val="C9A535"/>
                </a:solidFill>
                <a:latin typeface="Cambria"/>
                <a:ea typeface="Cambria"/>
                <a:cs typeface="Cambria"/>
                <a:sym typeface="Cambria"/>
              </a:rPr>
              <a:t>A conceptual model emerges from your completed analysis.</a:t>
            </a:r>
            <a:endParaRPr sz="2400" b="0" i="0" u="none" strike="noStrike" cap="none">
              <a:solidFill>
                <a:schemeClr val="dk1"/>
              </a:solidFill>
              <a:latin typeface="Calibri"/>
              <a:ea typeface="Calibri"/>
              <a:cs typeface="Calibri"/>
              <a:sym typeface="Calibri"/>
            </a:endParaRPr>
          </a:p>
        </p:txBody>
      </p:sp>
      <p:sp>
        <p:nvSpPr>
          <p:cNvPr id="327" name="Google Shape;327;p19"/>
          <p:cNvSpPr/>
          <p:nvPr/>
        </p:nvSpPr>
        <p:spPr>
          <a:xfrm>
            <a:off x="1005840" y="3108960"/>
            <a:ext cx="7132320" cy="82296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2800"/>
              <a:buFont typeface="Cambria"/>
              <a:buNone/>
            </a:pPr>
            <a:r>
              <a:rPr lang="en-US" sz="2800" b="1" i="0" u="none" strike="noStrike" cap="none">
                <a:solidFill>
                  <a:srgbClr val="FFFFFF"/>
                </a:solidFill>
                <a:latin typeface="Cambria"/>
                <a:ea typeface="Cambria"/>
                <a:cs typeface="Cambria"/>
                <a:sym typeface="Cambria"/>
              </a:rPr>
              <a:t>Neither belongs in a pilot study.</a:t>
            </a:r>
            <a:endParaRPr sz="2800" b="0" i="0" u="none" strike="noStrike" cap="none">
              <a:solidFill>
                <a:schemeClr val="dk1"/>
              </a:solidFill>
              <a:latin typeface="Calibri"/>
              <a:ea typeface="Calibri"/>
              <a:cs typeface="Calibri"/>
              <a:sym typeface="Calibri"/>
            </a:endParaRPr>
          </a:p>
        </p:txBody>
      </p:sp>
      <p:sp>
        <p:nvSpPr>
          <p:cNvPr id="328" name="Google Shape;328;p19"/>
          <p:cNvSpPr/>
          <p:nvPr/>
        </p:nvSpPr>
        <p:spPr>
          <a:xfrm>
            <a:off x="548640" y="4462272"/>
            <a:ext cx="8046720" cy="5029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C0D0D8"/>
              </a:buClr>
              <a:buSzPts val="1800"/>
              <a:buFont typeface="Calibri"/>
              <a:buNone/>
            </a:pPr>
            <a:r>
              <a:rPr lang="en-US" sz="1800" b="0" i="0" u="none" strike="noStrike" cap="none">
                <a:solidFill>
                  <a:srgbClr val="C0D0D8"/>
                </a:solidFill>
                <a:latin typeface="Calibri"/>
                <a:ea typeface="Calibri"/>
                <a:cs typeface="Calibri"/>
                <a:sym typeface="Calibri"/>
              </a:rPr>
              <a:t>Producing either in a pilot study implies you have already answered your research questions. You have not.</a:t>
            </a: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33"/>
        <p:cNvGrpSpPr/>
        <p:nvPr/>
      </p:nvGrpSpPr>
      <p:grpSpPr>
        <a:xfrm>
          <a:off x="0" y="0"/>
          <a:ext cx="0" cy="0"/>
          <a:chOff x="0" y="0"/>
          <a:chExt cx="0" cy="0"/>
        </a:xfrm>
      </p:grpSpPr>
      <p:sp>
        <p:nvSpPr>
          <p:cNvPr id="334" name="Google Shape;334;p20"/>
          <p:cNvSpPr/>
          <p:nvPr/>
        </p:nvSpPr>
        <p:spPr>
          <a:xfrm>
            <a:off x="0" y="0"/>
            <a:ext cx="9144000" cy="658368"/>
          </a:xfrm>
          <a:prstGeom prst="rect">
            <a:avLst/>
          </a:prstGeom>
          <a:solidFill>
            <a:srgbClr val="1B2A4A"/>
          </a:solidFill>
          <a:ln w="12700" cap="flat" cmpd="sng">
            <a:solidFill>
              <a:srgbClr val="1B2A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20"/>
          <p:cNvSpPr/>
          <p:nvPr/>
        </p:nvSpPr>
        <p:spPr>
          <a:xfrm>
            <a:off x="365760" y="91440"/>
            <a:ext cx="8412480" cy="47548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600"/>
              <a:buFont typeface="Cambria"/>
              <a:buNone/>
            </a:pPr>
            <a:r>
              <a:rPr lang="en-US" sz="2600" b="1" i="0" u="none" strike="noStrike" cap="none">
                <a:solidFill>
                  <a:srgbClr val="FFFFFF"/>
                </a:solidFill>
                <a:latin typeface="Cambria"/>
                <a:ea typeface="Cambria"/>
                <a:cs typeface="Cambria"/>
                <a:sym typeface="Cambria"/>
              </a:rPr>
              <a:t>Conceptual Framework vs Conceptual Model: The Distinction</a:t>
            </a:r>
            <a:endParaRPr sz="2600" b="0" i="0" u="none" strike="noStrike" cap="none">
              <a:solidFill>
                <a:schemeClr val="dk1"/>
              </a:solidFill>
              <a:latin typeface="Calibri"/>
              <a:ea typeface="Calibri"/>
              <a:cs typeface="Calibri"/>
              <a:sym typeface="Calibri"/>
            </a:endParaRPr>
          </a:p>
        </p:txBody>
      </p:sp>
      <p:sp>
        <p:nvSpPr>
          <p:cNvPr id="336" name="Google Shape;336;p20"/>
          <p:cNvSpPr/>
          <p:nvPr/>
        </p:nvSpPr>
        <p:spPr>
          <a:xfrm>
            <a:off x="274320" y="777240"/>
            <a:ext cx="4160520" cy="4206240"/>
          </a:xfrm>
          <a:prstGeom prst="rect">
            <a:avLst/>
          </a:prstGeom>
          <a:solidFill>
            <a:srgbClr val="FFFFFF"/>
          </a:solidFill>
          <a:ln w="254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20"/>
          <p:cNvSpPr/>
          <p:nvPr/>
        </p:nvSpPr>
        <p:spPr>
          <a:xfrm>
            <a:off x="274320" y="777240"/>
            <a:ext cx="4160520" cy="457200"/>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20"/>
          <p:cNvSpPr/>
          <p:nvPr/>
        </p:nvSpPr>
        <p:spPr>
          <a:xfrm>
            <a:off x="365760" y="822960"/>
            <a:ext cx="39776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800"/>
              <a:buFont typeface="Cambria"/>
              <a:buNone/>
            </a:pPr>
            <a:r>
              <a:rPr lang="en-US" sz="1800" b="1" i="0" u="none" strike="noStrike" cap="none">
                <a:solidFill>
                  <a:srgbClr val="FFFFFF"/>
                </a:solidFill>
                <a:latin typeface="Cambria"/>
                <a:ea typeface="Cambria"/>
                <a:cs typeface="Cambria"/>
                <a:sym typeface="Cambria"/>
              </a:rPr>
              <a:t>Conceptual Framework</a:t>
            </a:r>
            <a:endParaRPr sz="1800" b="0" i="0" u="none" strike="noStrike" cap="none">
              <a:solidFill>
                <a:schemeClr val="dk1"/>
              </a:solidFill>
              <a:latin typeface="Calibri"/>
              <a:ea typeface="Calibri"/>
              <a:cs typeface="Calibri"/>
              <a:sym typeface="Calibri"/>
            </a:endParaRPr>
          </a:p>
        </p:txBody>
      </p:sp>
      <p:sp>
        <p:nvSpPr>
          <p:cNvPr id="339" name="Google Shape;339;p20"/>
          <p:cNvSpPr/>
          <p:nvPr/>
        </p:nvSpPr>
        <p:spPr>
          <a:xfrm>
            <a:off x="384048" y="1316736"/>
            <a:ext cx="3950208" cy="25603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400"/>
              <a:buFont typeface="Calibri"/>
              <a:buNone/>
            </a:pPr>
            <a:r>
              <a:rPr lang="en-US" sz="1400" b="1" i="0" u="none" strike="noStrike" cap="none">
                <a:solidFill>
                  <a:srgbClr val="006D77"/>
                </a:solidFill>
                <a:latin typeface="Calibri"/>
                <a:ea typeface="Calibri"/>
                <a:cs typeface="Calibri"/>
                <a:sym typeface="Calibri"/>
              </a:rPr>
              <a:t>What it is</a:t>
            </a:r>
            <a:endParaRPr sz="1400" b="0" i="0" u="none" strike="noStrike" cap="none">
              <a:solidFill>
                <a:schemeClr val="dk1"/>
              </a:solidFill>
              <a:latin typeface="Calibri"/>
              <a:ea typeface="Calibri"/>
              <a:cs typeface="Calibri"/>
              <a:sym typeface="Calibri"/>
            </a:endParaRPr>
          </a:p>
        </p:txBody>
      </p:sp>
      <p:sp>
        <p:nvSpPr>
          <p:cNvPr id="340" name="Google Shape;340;p20"/>
          <p:cNvSpPr/>
          <p:nvPr/>
        </p:nvSpPr>
        <p:spPr>
          <a:xfrm>
            <a:off x="384048" y="1572768"/>
            <a:ext cx="3950208" cy="5943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A structured synthesis of the theoretical and conceptual lenses through which you will conduct and interpret your research. It is built from the literature.</a:t>
            </a:r>
            <a:endParaRPr sz="1300" b="0" i="0" u="none" strike="noStrike" cap="none">
              <a:solidFill>
                <a:schemeClr val="dk1"/>
              </a:solidFill>
              <a:latin typeface="Calibri"/>
              <a:ea typeface="Calibri"/>
              <a:cs typeface="Calibri"/>
              <a:sym typeface="Calibri"/>
            </a:endParaRPr>
          </a:p>
        </p:txBody>
      </p:sp>
      <p:sp>
        <p:nvSpPr>
          <p:cNvPr id="341" name="Google Shape;341;p20"/>
          <p:cNvSpPr/>
          <p:nvPr/>
        </p:nvSpPr>
        <p:spPr>
          <a:xfrm>
            <a:off x="384048" y="2231136"/>
            <a:ext cx="3950208" cy="25603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400"/>
              <a:buFont typeface="Calibri"/>
              <a:buNone/>
            </a:pPr>
            <a:r>
              <a:rPr lang="en-US" sz="1400" b="1" i="0" u="none" strike="noStrike" cap="none">
                <a:solidFill>
                  <a:srgbClr val="006D77"/>
                </a:solidFill>
                <a:latin typeface="Calibri"/>
                <a:ea typeface="Calibri"/>
                <a:cs typeface="Calibri"/>
                <a:sym typeface="Calibri"/>
              </a:rPr>
              <a:t>When it appears</a:t>
            </a:r>
            <a:endParaRPr sz="1400" b="0" i="0" u="none" strike="noStrike" cap="none">
              <a:solidFill>
                <a:schemeClr val="dk1"/>
              </a:solidFill>
              <a:latin typeface="Calibri"/>
              <a:ea typeface="Calibri"/>
              <a:cs typeface="Calibri"/>
              <a:sym typeface="Calibri"/>
            </a:endParaRPr>
          </a:p>
        </p:txBody>
      </p:sp>
      <p:sp>
        <p:nvSpPr>
          <p:cNvPr id="342" name="Google Shape;342;p20"/>
          <p:cNvSpPr/>
          <p:nvPr/>
        </p:nvSpPr>
        <p:spPr>
          <a:xfrm>
            <a:off x="384048" y="2487168"/>
            <a:ext cx="3950208" cy="5943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Chapter 2 or 3 of your thesis, following the literature review. It represents your theoretical positioning before data collection.</a:t>
            </a:r>
            <a:endParaRPr sz="1300" b="0" i="0" u="none" strike="noStrike" cap="none">
              <a:solidFill>
                <a:schemeClr val="dk1"/>
              </a:solidFill>
              <a:latin typeface="Calibri"/>
              <a:ea typeface="Calibri"/>
              <a:cs typeface="Calibri"/>
              <a:sym typeface="Calibri"/>
            </a:endParaRPr>
          </a:p>
        </p:txBody>
      </p:sp>
      <p:sp>
        <p:nvSpPr>
          <p:cNvPr id="343" name="Google Shape;343;p20"/>
          <p:cNvSpPr/>
          <p:nvPr/>
        </p:nvSpPr>
        <p:spPr>
          <a:xfrm>
            <a:off x="384048" y="3145536"/>
            <a:ext cx="3950208" cy="25603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400"/>
              <a:buFont typeface="Calibri"/>
              <a:buNone/>
            </a:pPr>
            <a:r>
              <a:rPr lang="en-US" sz="1400" b="1" i="0" u="none" strike="noStrike" cap="none">
                <a:solidFill>
                  <a:srgbClr val="006D77"/>
                </a:solidFill>
                <a:latin typeface="Calibri"/>
                <a:ea typeface="Calibri"/>
                <a:cs typeface="Calibri"/>
                <a:sym typeface="Calibri"/>
              </a:rPr>
              <a:t>What it contains</a:t>
            </a:r>
            <a:endParaRPr sz="1400" b="0" i="0" u="none" strike="noStrike" cap="none">
              <a:solidFill>
                <a:schemeClr val="dk1"/>
              </a:solidFill>
              <a:latin typeface="Calibri"/>
              <a:ea typeface="Calibri"/>
              <a:cs typeface="Calibri"/>
              <a:sym typeface="Calibri"/>
            </a:endParaRPr>
          </a:p>
        </p:txBody>
      </p:sp>
      <p:sp>
        <p:nvSpPr>
          <p:cNvPr id="344" name="Google Shape;344;p20"/>
          <p:cNvSpPr/>
          <p:nvPr/>
        </p:nvSpPr>
        <p:spPr>
          <a:xfrm>
            <a:off x="384048" y="3401568"/>
            <a:ext cx="3950208" cy="5943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The key theories, concepts and their relationships. It shows how you will use theory to analyse your data.</a:t>
            </a:r>
            <a:endParaRPr sz="1300" b="0" i="0" u="none" strike="noStrike" cap="none">
              <a:solidFill>
                <a:schemeClr val="dk1"/>
              </a:solidFill>
              <a:latin typeface="Calibri"/>
              <a:ea typeface="Calibri"/>
              <a:cs typeface="Calibri"/>
              <a:sym typeface="Calibri"/>
            </a:endParaRPr>
          </a:p>
        </p:txBody>
      </p:sp>
      <p:sp>
        <p:nvSpPr>
          <p:cNvPr id="345" name="Google Shape;345;p20"/>
          <p:cNvSpPr/>
          <p:nvPr/>
        </p:nvSpPr>
        <p:spPr>
          <a:xfrm>
            <a:off x="384048" y="4059936"/>
            <a:ext cx="3950208" cy="25603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006D77"/>
              </a:buClr>
              <a:buSzPts val="1400"/>
              <a:buFont typeface="Calibri"/>
              <a:buNone/>
            </a:pPr>
            <a:r>
              <a:rPr lang="en-US" sz="1400" b="1" i="0" u="none" strike="noStrike" cap="none">
                <a:solidFill>
                  <a:srgbClr val="006D77"/>
                </a:solidFill>
                <a:latin typeface="Calibri"/>
                <a:ea typeface="Calibri"/>
                <a:cs typeface="Calibri"/>
                <a:sym typeface="Calibri"/>
              </a:rPr>
              <a:t>Pilot study?</a:t>
            </a:r>
            <a:endParaRPr sz="1400" b="0" i="0" u="none" strike="noStrike" cap="none">
              <a:solidFill>
                <a:schemeClr val="dk1"/>
              </a:solidFill>
              <a:latin typeface="Calibri"/>
              <a:ea typeface="Calibri"/>
              <a:cs typeface="Calibri"/>
              <a:sym typeface="Calibri"/>
            </a:endParaRPr>
          </a:p>
        </p:txBody>
      </p:sp>
      <p:sp>
        <p:nvSpPr>
          <p:cNvPr id="346" name="Google Shape;346;p20"/>
          <p:cNvSpPr/>
          <p:nvPr/>
        </p:nvSpPr>
        <p:spPr>
          <a:xfrm>
            <a:off x="384048" y="4315968"/>
            <a:ext cx="3950208" cy="5943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Pilot work may refine or extend the framework — but should not produce a finalised version. The framework is still provisional.</a:t>
            </a:r>
            <a:endParaRPr sz="1300" b="0" i="0" u="none" strike="noStrike" cap="none">
              <a:solidFill>
                <a:schemeClr val="dk1"/>
              </a:solidFill>
              <a:latin typeface="Calibri"/>
              <a:ea typeface="Calibri"/>
              <a:cs typeface="Calibri"/>
              <a:sym typeface="Calibri"/>
            </a:endParaRPr>
          </a:p>
        </p:txBody>
      </p:sp>
      <p:sp>
        <p:nvSpPr>
          <p:cNvPr id="347" name="Google Shape;347;p20"/>
          <p:cNvSpPr/>
          <p:nvPr/>
        </p:nvSpPr>
        <p:spPr>
          <a:xfrm>
            <a:off x="4709160" y="777240"/>
            <a:ext cx="4160520" cy="4206240"/>
          </a:xfrm>
          <a:prstGeom prst="rect">
            <a:avLst/>
          </a:prstGeom>
          <a:solidFill>
            <a:srgbClr val="FFFFFF"/>
          </a:solidFill>
          <a:ln w="25400" cap="flat" cmpd="sng">
            <a:solidFill>
              <a:srgbClr val="B8860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20"/>
          <p:cNvSpPr/>
          <p:nvPr/>
        </p:nvSpPr>
        <p:spPr>
          <a:xfrm>
            <a:off x="4709160" y="777240"/>
            <a:ext cx="4160520" cy="457200"/>
          </a:xfrm>
          <a:prstGeom prst="rect">
            <a:avLst/>
          </a:prstGeom>
          <a:solidFill>
            <a:srgbClr val="B8860B"/>
          </a:solidFill>
          <a:ln w="12700" cap="flat" cmpd="sng">
            <a:solidFill>
              <a:srgbClr val="B8860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0"/>
          <p:cNvSpPr/>
          <p:nvPr/>
        </p:nvSpPr>
        <p:spPr>
          <a:xfrm>
            <a:off x="4800600" y="822960"/>
            <a:ext cx="3977640" cy="3657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800"/>
              <a:buFont typeface="Cambria"/>
              <a:buNone/>
            </a:pPr>
            <a:r>
              <a:rPr lang="en-US" sz="1800" b="1" i="0" u="none" strike="noStrike" cap="none">
                <a:solidFill>
                  <a:srgbClr val="FFFFFF"/>
                </a:solidFill>
                <a:latin typeface="Cambria"/>
                <a:ea typeface="Cambria"/>
                <a:cs typeface="Cambria"/>
                <a:sym typeface="Cambria"/>
              </a:rPr>
              <a:t>Conceptual Model</a:t>
            </a:r>
            <a:endParaRPr sz="1800" b="0" i="0" u="none" strike="noStrike" cap="none">
              <a:solidFill>
                <a:schemeClr val="dk1"/>
              </a:solidFill>
              <a:latin typeface="Calibri"/>
              <a:ea typeface="Calibri"/>
              <a:cs typeface="Calibri"/>
              <a:sym typeface="Calibri"/>
            </a:endParaRPr>
          </a:p>
        </p:txBody>
      </p:sp>
      <p:sp>
        <p:nvSpPr>
          <p:cNvPr id="350" name="Google Shape;350;p20"/>
          <p:cNvSpPr/>
          <p:nvPr/>
        </p:nvSpPr>
        <p:spPr>
          <a:xfrm>
            <a:off x="4818888" y="1316736"/>
            <a:ext cx="3950208" cy="25603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B8860B"/>
              </a:buClr>
              <a:buSzPts val="1400"/>
              <a:buFont typeface="Calibri"/>
              <a:buNone/>
            </a:pPr>
            <a:r>
              <a:rPr lang="en-US" sz="1400" b="1" i="0" u="none" strike="noStrike" cap="none">
                <a:solidFill>
                  <a:srgbClr val="B8860B"/>
                </a:solidFill>
                <a:latin typeface="Calibri"/>
                <a:ea typeface="Calibri"/>
                <a:cs typeface="Calibri"/>
                <a:sym typeface="Calibri"/>
              </a:rPr>
              <a:t>What it is</a:t>
            </a:r>
            <a:endParaRPr sz="1400" b="0" i="0" u="none" strike="noStrike" cap="none">
              <a:solidFill>
                <a:schemeClr val="dk1"/>
              </a:solidFill>
              <a:latin typeface="Calibri"/>
              <a:ea typeface="Calibri"/>
              <a:cs typeface="Calibri"/>
              <a:sym typeface="Calibri"/>
            </a:endParaRPr>
          </a:p>
        </p:txBody>
      </p:sp>
      <p:sp>
        <p:nvSpPr>
          <p:cNvPr id="351" name="Google Shape;351;p20"/>
          <p:cNvSpPr/>
          <p:nvPr/>
        </p:nvSpPr>
        <p:spPr>
          <a:xfrm>
            <a:off x="4818888" y="1572768"/>
            <a:ext cx="3950208" cy="5943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A diagrammatic or narrative representation of the relationships between concepts, emerging from your analysis of the data.</a:t>
            </a:r>
            <a:endParaRPr sz="1300" b="0" i="0" u="none" strike="noStrike" cap="none">
              <a:solidFill>
                <a:schemeClr val="dk1"/>
              </a:solidFill>
              <a:latin typeface="Calibri"/>
              <a:ea typeface="Calibri"/>
              <a:cs typeface="Calibri"/>
              <a:sym typeface="Calibri"/>
            </a:endParaRPr>
          </a:p>
        </p:txBody>
      </p:sp>
      <p:sp>
        <p:nvSpPr>
          <p:cNvPr id="352" name="Google Shape;352;p20"/>
          <p:cNvSpPr/>
          <p:nvPr/>
        </p:nvSpPr>
        <p:spPr>
          <a:xfrm>
            <a:off x="4818888" y="2231136"/>
            <a:ext cx="3950208" cy="25603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B8860B"/>
              </a:buClr>
              <a:buSzPts val="1400"/>
              <a:buFont typeface="Calibri"/>
              <a:buNone/>
            </a:pPr>
            <a:r>
              <a:rPr lang="en-US" sz="1400" b="1" i="0" u="none" strike="noStrike" cap="none">
                <a:solidFill>
                  <a:srgbClr val="B8860B"/>
                </a:solidFill>
                <a:latin typeface="Calibri"/>
                <a:ea typeface="Calibri"/>
                <a:cs typeface="Calibri"/>
                <a:sym typeface="Calibri"/>
              </a:rPr>
              <a:t>When it appears</a:t>
            </a:r>
            <a:endParaRPr sz="1400" b="0" i="0" u="none" strike="noStrike" cap="none">
              <a:solidFill>
                <a:schemeClr val="dk1"/>
              </a:solidFill>
              <a:latin typeface="Calibri"/>
              <a:ea typeface="Calibri"/>
              <a:cs typeface="Calibri"/>
              <a:sym typeface="Calibri"/>
            </a:endParaRPr>
          </a:p>
        </p:txBody>
      </p:sp>
      <p:sp>
        <p:nvSpPr>
          <p:cNvPr id="353" name="Google Shape;353;p20"/>
          <p:cNvSpPr/>
          <p:nvPr/>
        </p:nvSpPr>
        <p:spPr>
          <a:xfrm>
            <a:off x="4818888" y="2487168"/>
            <a:ext cx="3950208" cy="5943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In your findings or discussion chapter, after full data analysis. It is a product of your research, not a starting point.</a:t>
            </a:r>
            <a:endParaRPr sz="1300" b="0" i="0" u="none" strike="noStrike" cap="none">
              <a:solidFill>
                <a:schemeClr val="dk1"/>
              </a:solidFill>
              <a:latin typeface="Calibri"/>
              <a:ea typeface="Calibri"/>
              <a:cs typeface="Calibri"/>
              <a:sym typeface="Calibri"/>
            </a:endParaRPr>
          </a:p>
        </p:txBody>
      </p:sp>
      <p:sp>
        <p:nvSpPr>
          <p:cNvPr id="354" name="Google Shape;354;p20"/>
          <p:cNvSpPr/>
          <p:nvPr/>
        </p:nvSpPr>
        <p:spPr>
          <a:xfrm>
            <a:off x="4818888" y="3145536"/>
            <a:ext cx="3950208" cy="25603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B8860B"/>
              </a:buClr>
              <a:buSzPts val="1400"/>
              <a:buFont typeface="Calibri"/>
              <a:buNone/>
            </a:pPr>
            <a:r>
              <a:rPr lang="en-US" sz="1400" b="1" i="0" u="none" strike="noStrike" cap="none">
                <a:solidFill>
                  <a:srgbClr val="B8860B"/>
                </a:solidFill>
                <a:latin typeface="Calibri"/>
                <a:ea typeface="Calibri"/>
                <a:cs typeface="Calibri"/>
                <a:sym typeface="Calibri"/>
              </a:rPr>
              <a:t>What it contains</a:t>
            </a:r>
            <a:endParaRPr sz="1400" b="0" i="0" u="none" strike="noStrike" cap="none">
              <a:solidFill>
                <a:schemeClr val="dk1"/>
              </a:solidFill>
              <a:latin typeface="Calibri"/>
              <a:ea typeface="Calibri"/>
              <a:cs typeface="Calibri"/>
              <a:sym typeface="Calibri"/>
            </a:endParaRPr>
          </a:p>
        </p:txBody>
      </p:sp>
      <p:sp>
        <p:nvSpPr>
          <p:cNvPr id="355" name="Google Shape;355;p20"/>
          <p:cNvSpPr/>
          <p:nvPr/>
        </p:nvSpPr>
        <p:spPr>
          <a:xfrm>
            <a:off x="4818888" y="3401568"/>
            <a:ext cx="3950208" cy="5943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The patterns, relationships and explanations revealed by your data, interpreted through your theoretical framework.</a:t>
            </a:r>
            <a:endParaRPr sz="1300" b="0" i="0" u="none" strike="noStrike" cap="none">
              <a:solidFill>
                <a:schemeClr val="dk1"/>
              </a:solidFill>
              <a:latin typeface="Calibri"/>
              <a:ea typeface="Calibri"/>
              <a:cs typeface="Calibri"/>
              <a:sym typeface="Calibri"/>
            </a:endParaRPr>
          </a:p>
        </p:txBody>
      </p:sp>
      <p:sp>
        <p:nvSpPr>
          <p:cNvPr id="356" name="Google Shape;356;p20"/>
          <p:cNvSpPr/>
          <p:nvPr/>
        </p:nvSpPr>
        <p:spPr>
          <a:xfrm>
            <a:off x="4818888" y="4059936"/>
            <a:ext cx="3950208" cy="25603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B8860B"/>
              </a:buClr>
              <a:buSzPts val="1400"/>
              <a:buFont typeface="Calibri"/>
              <a:buNone/>
            </a:pPr>
            <a:r>
              <a:rPr lang="en-US" sz="1400" b="1" i="0" u="none" strike="noStrike" cap="none">
                <a:solidFill>
                  <a:srgbClr val="B8860B"/>
                </a:solidFill>
                <a:latin typeface="Calibri"/>
                <a:ea typeface="Calibri"/>
                <a:cs typeface="Calibri"/>
                <a:sym typeface="Calibri"/>
              </a:rPr>
              <a:t>Pilot study?</a:t>
            </a:r>
            <a:endParaRPr sz="1400" b="0" i="0" u="none" strike="noStrike" cap="none">
              <a:solidFill>
                <a:schemeClr val="dk1"/>
              </a:solidFill>
              <a:latin typeface="Calibri"/>
              <a:ea typeface="Calibri"/>
              <a:cs typeface="Calibri"/>
              <a:sym typeface="Calibri"/>
            </a:endParaRPr>
          </a:p>
        </p:txBody>
      </p:sp>
      <p:sp>
        <p:nvSpPr>
          <p:cNvPr id="357" name="Google Shape;357;p20"/>
          <p:cNvSpPr/>
          <p:nvPr/>
        </p:nvSpPr>
        <p:spPr>
          <a:xfrm>
            <a:off x="4818888" y="4315968"/>
            <a:ext cx="3950208" cy="5943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A pilot study cannot produce a conceptual model. With a small, provisional sample, any model would be premature and unsupported.</a:t>
            </a:r>
            <a:endParaRPr sz="1300" b="0" i="0" u="none" strike="noStrike" cap="none">
              <a:solidFill>
                <a:schemeClr val="dk1"/>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62"/>
        <p:cNvGrpSpPr/>
        <p:nvPr/>
      </p:nvGrpSpPr>
      <p:grpSpPr>
        <a:xfrm>
          <a:off x="0" y="0"/>
          <a:ext cx="0" cy="0"/>
          <a:chOff x="0" y="0"/>
          <a:chExt cx="0" cy="0"/>
        </a:xfrm>
      </p:grpSpPr>
      <p:sp>
        <p:nvSpPr>
          <p:cNvPr id="363" name="Google Shape;363;p21"/>
          <p:cNvSpPr/>
          <p:nvPr/>
        </p:nvSpPr>
        <p:spPr>
          <a:xfrm>
            <a:off x="320040" y="932688"/>
            <a:ext cx="64008" cy="4050792"/>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21"/>
          <p:cNvSpPr/>
          <p:nvPr/>
        </p:nvSpPr>
        <p:spPr>
          <a:xfrm>
            <a:off x="502920" y="91440"/>
            <a:ext cx="8321040" cy="7498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1A2E"/>
              </a:buClr>
              <a:buSzPts val="2800"/>
              <a:buFont typeface="Cambria"/>
              <a:buNone/>
            </a:pPr>
            <a:r>
              <a:rPr lang="en-US" sz="2800" b="1" i="0" u="none" strike="noStrike" cap="none">
                <a:solidFill>
                  <a:srgbClr val="1A1A2E"/>
                </a:solidFill>
                <a:latin typeface="Cambria"/>
                <a:ea typeface="Cambria"/>
                <a:cs typeface="Cambria"/>
                <a:sym typeface="Cambria"/>
              </a:rPr>
              <a:t>What Theoretical Work Belongs in a Pilot Study</a:t>
            </a:r>
            <a:endParaRPr sz="2800" b="0" i="0" u="none" strike="noStrike" cap="none">
              <a:solidFill>
                <a:schemeClr val="dk1"/>
              </a:solidFill>
              <a:latin typeface="Calibri"/>
              <a:ea typeface="Calibri"/>
              <a:cs typeface="Calibri"/>
              <a:sym typeface="Calibri"/>
            </a:endParaRPr>
          </a:p>
        </p:txBody>
      </p:sp>
      <p:sp>
        <p:nvSpPr>
          <p:cNvPr id="365" name="Google Shape;365;p21"/>
          <p:cNvSpPr/>
          <p:nvPr/>
        </p:nvSpPr>
        <p:spPr>
          <a:xfrm>
            <a:off x="548640" y="978408"/>
            <a:ext cx="8229600" cy="3959352"/>
          </a:xfrm>
          <a:prstGeom prst="rect">
            <a:avLst/>
          </a:prstGeom>
          <a:noFill/>
          <a:ln>
            <a:noFill/>
          </a:ln>
        </p:spPr>
        <p:txBody>
          <a:bodyPr spcFirstLastPara="1" wrap="square" lIns="91425" tIns="45700" rIns="91425" bIns="45700" anchor="ctr" anchorCtr="0">
            <a:noAutofit/>
          </a:bodyPr>
          <a:lstStyle/>
          <a:p>
            <a:pPr marL="342900" marR="0" lvl="0" indent="-342900" algn="l" rtl="0">
              <a:spcBef>
                <a:spcPts val="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Demonstrating that you have engaged with the key theoretical debates in your field</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Justifying your choice of theories — explaining what each does analytically, not just listing them</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Identifying tensions between theories you are using and acknowledging them honestly</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Using theory to frame your interview questions — not to pre-determine what participants will say</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Noting, provisionally, whether the theories you chose appear to be productive given early data</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Flagging theories that may need to be reconsidered, added or dropped in the full study</a:t>
            </a:r>
            <a:endParaRPr sz="20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2000" b="0" i="0" u="none" strike="noStrike" cap="none">
                <a:solidFill>
                  <a:srgbClr val="1A1A2E"/>
                </a:solidFill>
                <a:latin typeface="Calibri"/>
                <a:ea typeface="Calibri"/>
                <a:cs typeface="Calibri"/>
                <a:sym typeface="Calibri"/>
              </a:rPr>
              <a:t>Showing theoretical awareness without claiming theoretical finality</a:t>
            </a:r>
            <a:endParaRPr sz="2000" b="0" i="0" u="none" strike="noStrike" cap="none">
              <a:solidFill>
                <a:schemeClr val="dk1"/>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70"/>
        <p:cNvGrpSpPr/>
        <p:nvPr/>
      </p:nvGrpSpPr>
      <p:grpSpPr>
        <a:xfrm>
          <a:off x="0" y="0"/>
          <a:ext cx="0" cy="0"/>
          <a:chOff x="0" y="0"/>
          <a:chExt cx="0" cy="0"/>
        </a:xfrm>
      </p:grpSpPr>
      <p:sp>
        <p:nvSpPr>
          <p:cNvPr id="371" name="Google Shape;371;p22"/>
          <p:cNvSpPr/>
          <p:nvPr/>
        </p:nvSpPr>
        <p:spPr>
          <a:xfrm>
            <a:off x="320040" y="713232"/>
            <a:ext cx="64008" cy="3749040"/>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22"/>
          <p:cNvSpPr/>
          <p:nvPr/>
        </p:nvSpPr>
        <p:spPr>
          <a:xfrm>
            <a:off x="502920" y="91440"/>
            <a:ext cx="8229600" cy="62179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1A2E"/>
              </a:buClr>
              <a:buSzPts val="2600"/>
              <a:buFont typeface="Cambria"/>
              <a:buNone/>
            </a:pPr>
            <a:r>
              <a:rPr lang="en-US" sz="2600" b="1" i="0" u="none" strike="noStrike" cap="none">
                <a:solidFill>
                  <a:srgbClr val="1A1A2E"/>
                </a:solidFill>
                <a:latin typeface="Cambria"/>
                <a:ea typeface="Cambria"/>
                <a:cs typeface="Cambria"/>
                <a:sym typeface="Cambria"/>
              </a:rPr>
              <a:t>Red Lines: What Doctoral Examiners Will Challenge</a:t>
            </a:r>
            <a:endParaRPr sz="2600" b="0" i="0" u="none" strike="noStrike" cap="none">
              <a:solidFill>
                <a:schemeClr val="dk1"/>
              </a:solidFill>
              <a:latin typeface="Calibri"/>
              <a:ea typeface="Calibri"/>
              <a:cs typeface="Calibri"/>
              <a:sym typeface="Calibri"/>
            </a:endParaRPr>
          </a:p>
        </p:txBody>
      </p:sp>
      <p:sp>
        <p:nvSpPr>
          <p:cNvPr id="373" name="Google Shape;373;p22"/>
          <p:cNvSpPr/>
          <p:nvPr/>
        </p:nvSpPr>
        <p:spPr>
          <a:xfrm>
            <a:off x="548640" y="868680"/>
            <a:ext cx="8229600" cy="914400"/>
          </a:xfrm>
          <a:prstGeom prst="rect">
            <a:avLst/>
          </a:prstGeom>
          <a:solidFill>
            <a:srgbClr val="FEE2E2"/>
          </a:solidFill>
          <a:ln w="12700" cap="flat" cmpd="sng">
            <a:solidFill>
              <a:srgbClr val="B91C1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22"/>
          <p:cNvSpPr/>
          <p:nvPr/>
        </p:nvSpPr>
        <p:spPr>
          <a:xfrm>
            <a:off x="685800" y="941832"/>
            <a:ext cx="795528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B91C1C"/>
              </a:buClr>
              <a:buSzPts val="1700"/>
              <a:buFont typeface="Calibri"/>
              <a:buNone/>
            </a:pPr>
            <a:r>
              <a:rPr lang="en-US" sz="1700" b="1" i="0" u="none" strike="noStrike" cap="none">
                <a:solidFill>
                  <a:srgbClr val="B91C1C"/>
                </a:solidFill>
                <a:latin typeface="Calibri"/>
                <a:ea typeface="Calibri"/>
                <a:cs typeface="Calibri"/>
                <a:sym typeface="Calibri"/>
              </a:rPr>
              <a:t>Presenting a finalised conceptual framework in a pilot study</a:t>
            </a:r>
            <a:endParaRPr sz="1700" b="0" i="0" u="none" strike="noStrike" cap="none">
              <a:solidFill>
                <a:schemeClr val="dk1"/>
              </a:solidFill>
              <a:latin typeface="Calibri"/>
              <a:ea typeface="Calibri"/>
              <a:cs typeface="Calibri"/>
              <a:sym typeface="Calibri"/>
            </a:endParaRPr>
          </a:p>
        </p:txBody>
      </p:sp>
      <p:sp>
        <p:nvSpPr>
          <p:cNvPr id="375" name="Google Shape;375;p22"/>
          <p:cNvSpPr/>
          <p:nvPr/>
        </p:nvSpPr>
        <p:spPr>
          <a:xfrm>
            <a:off x="685800" y="1280160"/>
            <a:ext cx="7955280"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600"/>
              <a:buFont typeface="Calibri"/>
              <a:buNone/>
            </a:pPr>
            <a:r>
              <a:rPr lang="en-US" sz="1600" b="0" i="0" u="none" strike="noStrike" cap="none">
                <a:solidFill>
                  <a:srgbClr val="1A1A2E"/>
                </a:solidFill>
                <a:latin typeface="Calibri"/>
                <a:ea typeface="Calibri"/>
                <a:cs typeface="Calibri"/>
                <a:sym typeface="Calibri"/>
              </a:rPr>
              <a:t>Implies the literature review is complete and the theoretical position is fixed. It is not.</a:t>
            </a:r>
            <a:endParaRPr sz="1600" b="0" i="0" u="none" strike="noStrike" cap="none">
              <a:solidFill>
                <a:schemeClr val="dk1"/>
              </a:solidFill>
              <a:latin typeface="Calibri"/>
              <a:ea typeface="Calibri"/>
              <a:cs typeface="Calibri"/>
              <a:sym typeface="Calibri"/>
            </a:endParaRPr>
          </a:p>
        </p:txBody>
      </p:sp>
      <p:sp>
        <p:nvSpPr>
          <p:cNvPr id="376" name="Google Shape;376;p22"/>
          <p:cNvSpPr/>
          <p:nvPr/>
        </p:nvSpPr>
        <p:spPr>
          <a:xfrm>
            <a:off x="548640" y="1901952"/>
            <a:ext cx="8229600" cy="914400"/>
          </a:xfrm>
          <a:prstGeom prst="rect">
            <a:avLst/>
          </a:prstGeom>
          <a:solidFill>
            <a:srgbClr val="FFF0F0"/>
          </a:solidFill>
          <a:ln w="12700" cap="flat" cmpd="sng">
            <a:solidFill>
              <a:srgbClr val="B91C1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22"/>
          <p:cNvSpPr/>
          <p:nvPr/>
        </p:nvSpPr>
        <p:spPr>
          <a:xfrm>
            <a:off x="685800" y="1975104"/>
            <a:ext cx="795528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B91C1C"/>
              </a:buClr>
              <a:buSzPts val="1700"/>
              <a:buFont typeface="Calibri"/>
              <a:buNone/>
            </a:pPr>
            <a:r>
              <a:rPr lang="en-US" sz="1700" b="1" i="0" u="none" strike="noStrike" cap="none">
                <a:solidFill>
                  <a:srgbClr val="B91C1C"/>
                </a:solidFill>
                <a:latin typeface="Calibri"/>
                <a:ea typeface="Calibri"/>
                <a:cs typeface="Calibri"/>
                <a:sym typeface="Calibri"/>
              </a:rPr>
              <a:t>Producing a conceptual model from pilot data</a:t>
            </a:r>
            <a:endParaRPr sz="1700" b="0" i="0" u="none" strike="noStrike" cap="none">
              <a:solidFill>
                <a:schemeClr val="dk1"/>
              </a:solidFill>
              <a:latin typeface="Calibri"/>
              <a:ea typeface="Calibri"/>
              <a:cs typeface="Calibri"/>
              <a:sym typeface="Calibri"/>
            </a:endParaRPr>
          </a:p>
        </p:txBody>
      </p:sp>
      <p:sp>
        <p:nvSpPr>
          <p:cNvPr id="378" name="Google Shape;378;p22"/>
          <p:cNvSpPr/>
          <p:nvPr/>
        </p:nvSpPr>
        <p:spPr>
          <a:xfrm>
            <a:off x="685800" y="2313432"/>
            <a:ext cx="7955280"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600"/>
              <a:buFont typeface="Calibri"/>
              <a:buNone/>
            </a:pPr>
            <a:r>
              <a:rPr lang="en-US" sz="1600" b="0" i="0" u="none" strike="noStrike" cap="none">
                <a:solidFill>
                  <a:srgbClr val="1A1A2E"/>
                </a:solidFill>
                <a:latin typeface="Calibri"/>
                <a:ea typeface="Calibri"/>
                <a:cs typeface="Calibri"/>
                <a:sym typeface="Calibri"/>
              </a:rPr>
              <a:t>A model built from 3–6 interviews cannot represent the phenomenon. It is speculation presented as finding.</a:t>
            </a:r>
            <a:endParaRPr sz="1600" b="0" i="0" u="none" strike="noStrike" cap="none">
              <a:solidFill>
                <a:schemeClr val="dk1"/>
              </a:solidFill>
              <a:latin typeface="Calibri"/>
              <a:ea typeface="Calibri"/>
              <a:cs typeface="Calibri"/>
              <a:sym typeface="Calibri"/>
            </a:endParaRPr>
          </a:p>
        </p:txBody>
      </p:sp>
      <p:sp>
        <p:nvSpPr>
          <p:cNvPr id="379" name="Google Shape;379;p22"/>
          <p:cNvSpPr/>
          <p:nvPr/>
        </p:nvSpPr>
        <p:spPr>
          <a:xfrm>
            <a:off x="548640" y="2935224"/>
            <a:ext cx="8229600" cy="914400"/>
          </a:xfrm>
          <a:prstGeom prst="rect">
            <a:avLst/>
          </a:prstGeom>
          <a:solidFill>
            <a:srgbClr val="FEE2E2"/>
          </a:solidFill>
          <a:ln w="12700" cap="flat" cmpd="sng">
            <a:solidFill>
              <a:srgbClr val="B91C1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22"/>
          <p:cNvSpPr/>
          <p:nvPr/>
        </p:nvSpPr>
        <p:spPr>
          <a:xfrm>
            <a:off x="685800" y="3008376"/>
            <a:ext cx="795528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B91C1C"/>
              </a:buClr>
              <a:buSzPts val="1700"/>
              <a:buFont typeface="Calibri"/>
              <a:buNone/>
            </a:pPr>
            <a:r>
              <a:rPr lang="en-US" sz="1700" b="1" i="0" u="none" strike="noStrike" cap="none">
                <a:solidFill>
                  <a:srgbClr val="B91C1C"/>
                </a:solidFill>
                <a:latin typeface="Calibri"/>
                <a:ea typeface="Calibri"/>
                <a:cs typeface="Calibri"/>
                <a:sym typeface="Calibri"/>
              </a:rPr>
              <a:t>Claiming theoretical saturation in a pilot</a:t>
            </a:r>
            <a:endParaRPr sz="1700" b="0" i="0" u="none" strike="noStrike" cap="none">
              <a:solidFill>
                <a:schemeClr val="dk1"/>
              </a:solidFill>
              <a:latin typeface="Calibri"/>
              <a:ea typeface="Calibri"/>
              <a:cs typeface="Calibri"/>
              <a:sym typeface="Calibri"/>
            </a:endParaRPr>
          </a:p>
        </p:txBody>
      </p:sp>
      <p:sp>
        <p:nvSpPr>
          <p:cNvPr id="381" name="Google Shape;381;p22"/>
          <p:cNvSpPr/>
          <p:nvPr/>
        </p:nvSpPr>
        <p:spPr>
          <a:xfrm>
            <a:off x="685800" y="3346704"/>
            <a:ext cx="7955280"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600"/>
              <a:buFont typeface="Calibri"/>
              <a:buNone/>
            </a:pPr>
            <a:r>
              <a:rPr lang="en-US" sz="1600" b="0" i="0" u="none" strike="noStrike" cap="none">
                <a:solidFill>
                  <a:srgbClr val="1A1A2E"/>
                </a:solidFill>
                <a:latin typeface="Calibri"/>
                <a:ea typeface="Calibri"/>
                <a:cs typeface="Calibri"/>
                <a:sym typeface="Calibri"/>
              </a:rPr>
              <a:t>Saturation is a claim about the full data set. It cannot be reached in a pilot study by definition.</a:t>
            </a:r>
            <a:endParaRPr sz="1600" b="0" i="0" u="none" strike="noStrike" cap="none">
              <a:solidFill>
                <a:schemeClr val="dk1"/>
              </a:solidFill>
              <a:latin typeface="Calibri"/>
              <a:ea typeface="Calibri"/>
              <a:cs typeface="Calibri"/>
              <a:sym typeface="Calibri"/>
            </a:endParaRPr>
          </a:p>
        </p:txBody>
      </p:sp>
      <p:sp>
        <p:nvSpPr>
          <p:cNvPr id="382" name="Google Shape;382;p22"/>
          <p:cNvSpPr/>
          <p:nvPr/>
        </p:nvSpPr>
        <p:spPr>
          <a:xfrm>
            <a:off x="548640" y="3968496"/>
            <a:ext cx="8229600" cy="914400"/>
          </a:xfrm>
          <a:prstGeom prst="rect">
            <a:avLst/>
          </a:prstGeom>
          <a:solidFill>
            <a:srgbClr val="FFF0F0"/>
          </a:solidFill>
          <a:ln w="12700" cap="flat" cmpd="sng">
            <a:solidFill>
              <a:srgbClr val="B91C1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22"/>
          <p:cNvSpPr/>
          <p:nvPr/>
        </p:nvSpPr>
        <p:spPr>
          <a:xfrm>
            <a:off x="685800" y="4041648"/>
            <a:ext cx="7955280" cy="32004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B91C1C"/>
              </a:buClr>
              <a:buSzPts val="1700"/>
              <a:buFont typeface="Calibri"/>
              <a:buNone/>
            </a:pPr>
            <a:r>
              <a:rPr lang="en-US" sz="1700" b="1" i="0" u="none" strike="noStrike" cap="none">
                <a:solidFill>
                  <a:srgbClr val="B91C1C"/>
                </a:solidFill>
                <a:latin typeface="Calibri"/>
                <a:ea typeface="Calibri"/>
                <a:cs typeface="Calibri"/>
                <a:sym typeface="Calibri"/>
              </a:rPr>
              <a:t>Using theory to confirm rather than interrogate</a:t>
            </a:r>
            <a:endParaRPr sz="1700" b="0" i="0" u="none" strike="noStrike" cap="none">
              <a:solidFill>
                <a:schemeClr val="dk1"/>
              </a:solidFill>
              <a:latin typeface="Calibri"/>
              <a:ea typeface="Calibri"/>
              <a:cs typeface="Calibri"/>
              <a:sym typeface="Calibri"/>
            </a:endParaRPr>
          </a:p>
        </p:txBody>
      </p:sp>
      <p:sp>
        <p:nvSpPr>
          <p:cNvPr id="384" name="Google Shape;384;p22"/>
          <p:cNvSpPr/>
          <p:nvPr/>
        </p:nvSpPr>
        <p:spPr>
          <a:xfrm>
            <a:off x="685800" y="4379976"/>
            <a:ext cx="7955280" cy="43891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600"/>
              <a:buFont typeface="Calibri"/>
              <a:buNone/>
            </a:pPr>
            <a:r>
              <a:rPr lang="en-US" sz="1600" b="0" i="0" u="none" strike="noStrike" cap="none">
                <a:solidFill>
                  <a:srgbClr val="1A1A2E"/>
                </a:solidFill>
                <a:latin typeface="Calibri"/>
                <a:ea typeface="Calibri"/>
                <a:cs typeface="Calibri"/>
                <a:sym typeface="Calibri"/>
              </a:rPr>
              <a:t>Theory should provoke questions, not close them down. Pilot work that only confirms what theory predicted is analytically weak.</a:t>
            </a:r>
            <a:endParaRPr sz="1600" b="0" i="0" u="none" strike="noStrike" cap="none">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9F0"/>
        </a:solidFill>
        <a:effectLst/>
      </p:bgPr>
    </p:bg>
    <p:spTree>
      <p:nvGrpSpPr>
        <p:cNvPr id="1" name="Shape 389"/>
        <p:cNvGrpSpPr/>
        <p:nvPr/>
      </p:nvGrpSpPr>
      <p:grpSpPr>
        <a:xfrm>
          <a:off x="0" y="0"/>
          <a:ext cx="0" cy="0"/>
          <a:chOff x="0" y="0"/>
          <a:chExt cx="0" cy="0"/>
        </a:xfrm>
      </p:grpSpPr>
      <p:sp>
        <p:nvSpPr>
          <p:cNvPr id="390" name="Google Shape;390;p23"/>
          <p:cNvSpPr/>
          <p:nvPr/>
        </p:nvSpPr>
        <p:spPr>
          <a:xfrm>
            <a:off x="0" y="0"/>
            <a:ext cx="9144000" cy="640080"/>
          </a:xfrm>
          <a:prstGeom prst="rect">
            <a:avLst/>
          </a:prstGeom>
          <a:solidFill>
            <a:srgbClr val="E07B39"/>
          </a:solidFill>
          <a:ln w="12700" cap="flat" cmpd="sng">
            <a:solidFill>
              <a:srgbClr val="E07B3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3"/>
          <p:cNvSpPr/>
          <p:nvPr/>
        </p:nvSpPr>
        <p:spPr>
          <a:xfrm>
            <a:off x="365760" y="91440"/>
            <a:ext cx="841248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800"/>
              <a:buFont typeface="Calibri"/>
              <a:buNone/>
            </a:pPr>
            <a:r>
              <a:rPr lang="en-US" sz="1800" b="1" i="0" u="none" strike="noStrike" cap="none">
                <a:solidFill>
                  <a:srgbClr val="FFFFFF"/>
                </a:solidFill>
                <a:latin typeface="Calibri"/>
                <a:ea typeface="Calibri"/>
                <a:cs typeface="Calibri"/>
                <a:sym typeface="Calibri"/>
              </a:rPr>
              <a:t>DOCTORAL ACTIVITY</a:t>
            </a:r>
            <a:endParaRPr sz="1800" b="0" i="0" u="none" strike="noStrike" cap="none">
              <a:solidFill>
                <a:schemeClr val="dk1"/>
              </a:solidFill>
              <a:latin typeface="Calibri"/>
              <a:ea typeface="Calibri"/>
              <a:cs typeface="Calibri"/>
              <a:sym typeface="Calibri"/>
            </a:endParaRPr>
          </a:p>
        </p:txBody>
      </p:sp>
      <p:sp>
        <p:nvSpPr>
          <p:cNvPr id="392" name="Google Shape;392;p23"/>
          <p:cNvSpPr/>
          <p:nvPr/>
        </p:nvSpPr>
        <p:spPr>
          <a:xfrm>
            <a:off x="457200" y="777240"/>
            <a:ext cx="8229600" cy="5943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6B3F00"/>
              </a:buClr>
              <a:buSzPts val="2600"/>
              <a:buFont typeface="Cambria"/>
              <a:buNone/>
            </a:pPr>
            <a:r>
              <a:rPr lang="en-US" sz="2600" b="1" i="0" u="none" strike="noStrike" cap="none">
                <a:solidFill>
                  <a:srgbClr val="6B3F00"/>
                </a:solidFill>
                <a:latin typeface="Cambria"/>
                <a:ea typeface="Cambria"/>
                <a:cs typeface="Cambria"/>
                <a:sym typeface="Cambria"/>
              </a:rPr>
              <a:t>Activity 3 – Critiquing a Pilot Study Theory Section</a:t>
            </a:r>
            <a:endParaRPr sz="2600" b="0" i="0" u="none" strike="noStrike" cap="none">
              <a:solidFill>
                <a:schemeClr val="dk1"/>
              </a:solidFill>
              <a:latin typeface="Calibri"/>
              <a:ea typeface="Calibri"/>
              <a:cs typeface="Calibri"/>
              <a:sym typeface="Calibri"/>
            </a:endParaRPr>
          </a:p>
        </p:txBody>
      </p:sp>
      <p:sp>
        <p:nvSpPr>
          <p:cNvPr id="393" name="Google Shape;393;p23"/>
          <p:cNvSpPr/>
          <p:nvPr/>
        </p:nvSpPr>
        <p:spPr>
          <a:xfrm>
            <a:off x="457200" y="1463040"/>
            <a:ext cx="8229600" cy="3383280"/>
          </a:xfrm>
          <a:prstGeom prst="rect">
            <a:avLst/>
          </a:prstGeom>
          <a:noFill/>
          <a:ln>
            <a:noFill/>
          </a:ln>
        </p:spPr>
        <p:txBody>
          <a:bodyPr spcFirstLastPara="1" wrap="square" lIns="91425" tIns="45700" rIns="91425" bIns="45700" anchor="ctr" anchorCtr="0">
            <a:noAutofit/>
          </a:bodyPr>
          <a:lstStyle/>
          <a:p>
            <a:pPr marL="342900" marR="0" lvl="0" indent="-342900" algn="l" rtl="0">
              <a:spcBef>
                <a:spcPts val="0"/>
              </a:spcBef>
              <a:spcAft>
                <a:spcPts val="0"/>
              </a:spcAft>
              <a:buClr>
                <a:srgbClr val="1A1A2E"/>
              </a:buClr>
              <a:buSzPts val="2000"/>
              <a:buFont typeface="Calibri"/>
              <a:buAutoNum type="arabicPeriod"/>
            </a:pPr>
            <a:r>
              <a:rPr lang="en-US" sz="2000" b="0" i="0" u="none" strike="noStrike" cap="none">
                <a:solidFill>
                  <a:srgbClr val="1A1A2E"/>
                </a:solidFill>
                <a:latin typeface="Calibri"/>
                <a:ea typeface="Calibri"/>
                <a:cs typeface="Calibri"/>
                <a:sym typeface="Calibri"/>
              </a:rPr>
              <a:t>Read Handout B: a short pilot study theory section extract.</a:t>
            </a:r>
            <a:endParaRPr sz="20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2000" b="0" i="0" u="none" strike="noStrike" cap="none">
                <a:solidFill>
                  <a:srgbClr val="1A1A2E"/>
                </a:solidFill>
                <a:latin typeface="Calibri"/>
                <a:ea typeface="Calibri"/>
                <a:cs typeface="Calibri"/>
                <a:sym typeface="Calibri"/>
              </a:rPr>
              <a:t>Apply three questions as your audit: (a) Is theory being used to frame or to conclude? (b) Does the researcher claim too much from pilot data? (c) Is there a premature conceptual framework or model?</a:t>
            </a:r>
            <a:endParaRPr sz="20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2000" b="0" i="0" u="none" strike="noStrike" cap="none">
                <a:solidFill>
                  <a:srgbClr val="1A1A2E"/>
                </a:solidFill>
                <a:latin typeface="Calibri"/>
                <a:ea typeface="Calibri"/>
                <a:cs typeface="Calibri"/>
                <a:sym typeface="Calibri"/>
              </a:rPr>
              <a:t>RAG rate the theoretical work: RED (significant overclaim), AMBER (caution needed), GREEN (appropriate for pilot stage).</a:t>
            </a:r>
            <a:endParaRPr sz="20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2000" b="0" i="0" u="none" strike="noStrike" cap="none">
                <a:solidFill>
                  <a:srgbClr val="1A1A2E"/>
                </a:solidFill>
                <a:latin typeface="Calibri"/>
                <a:ea typeface="Calibri"/>
                <a:cs typeface="Calibri"/>
                <a:sym typeface="Calibri"/>
              </a:rPr>
              <a:t>Write one sentence identifying the most important revision the researcher must make.</a:t>
            </a:r>
            <a:endParaRPr sz="20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2000" b="0" i="0" u="none" strike="noStrike" cap="none">
                <a:solidFill>
                  <a:srgbClr val="1A1A2E"/>
                </a:solidFill>
                <a:latin typeface="Calibri"/>
                <a:ea typeface="Calibri"/>
                <a:cs typeface="Calibri"/>
                <a:sym typeface="Calibri"/>
              </a:rPr>
              <a:t>Pairs compare: where do you differ? What principle determines the boundary between appropriate and premature at pilot stage?</a:t>
            </a:r>
            <a:endParaRPr sz="2000" b="0" i="0" u="none" strike="noStrike" cap="none">
              <a:solidFill>
                <a:schemeClr val="dk1"/>
              </a:solidFill>
              <a:latin typeface="Calibri"/>
              <a:ea typeface="Calibri"/>
              <a:cs typeface="Calibri"/>
              <a:sym typeface="Calibri"/>
            </a:endParaRPr>
          </a:p>
        </p:txBody>
      </p:sp>
      <p:sp>
        <p:nvSpPr>
          <p:cNvPr id="394" name="Google Shape;394;p23"/>
          <p:cNvSpPr/>
          <p:nvPr/>
        </p:nvSpPr>
        <p:spPr>
          <a:xfrm>
            <a:off x="457200" y="4663440"/>
            <a:ext cx="822960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E07B39"/>
              </a:buClr>
              <a:buSzPts val="1700"/>
              <a:buFont typeface="Calibri"/>
              <a:buNone/>
            </a:pPr>
            <a:r>
              <a:rPr lang="en-US" sz="1700" b="1" i="0" u="none" strike="noStrike" cap="none">
                <a:solidFill>
                  <a:srgbClr val="E07B39"/>
                </a:solidFill>
                <a:latin typeface="Calibri"/>
                <a:ea typeface="Calibri"/>
                <a:cs typeface="Calibri"/>
                <a:sym typeface="Calibri"/>
              </a:rPr>
              <a:t>⏱  25 minutes</a:t>
            </a:r>
            <a:endParaRPr sz="1700" b="0" i="0" u="none" strike="noStrike" cap="none">
              <a:solidFill>
                <a:schemeClr val="dk1"/>
              </a:solidFill>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1B2A4A"/>
        </a:solidFill>
        <a:effectLst/>
      </p:bgPr>
    </p:bg>
    <p:spTree>
      <p:nvGrpSpPr>
        <p:cNvPr id="1" name="Shape 399"/>
        <p:cNvGrpSpPr/>
        <p:nvPr/>
      </p:nvGrpSpPr>
      <p:grpSpPr>
        <a:xfrm>
          <a:off x="0" y="0"/>
          <a:ext cx="0" cy="0"/>
          <a:chOff x="0" y="0"/>
          <a:chExt cx="0" cy="0"/>
        </a:xfrm>
      </p:grpSpPr>
      <p:sp>
        <p:nvSpPr>
          <p:cNvPr id="400" name="Google Shape;400;p24"/>
          <p:cNvSpPr/>
          <p:nvPr/>
        </p:nvSpPr>
        <p:spPr>
          <a:xfrm>
            <a:off x="0" y="4480560"/>
            <a:ext cx="9144000" cy="662940"/>
          </a:xfrm>
          <a:prstGeom prst="rect">
            <a:avLst/>
          </a:prstGeom>
          <a:solidFill>
            <a:srgbClr val="C9A535"/>
          </a:solidFill>
          <a:ln w="12700" cap="flat" cmpd="sng">
            <a:solidFill>
              <a:srgbClr val="C9A53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24"/>
          <p:cNvSpPr/>
          <p:nvPr/>
        </p:nvSpPr>
        <p:spPr>
          <a:xfrm>
            <a:off x="548640" y="2926080"/>
            <a:ext cx="8046720" cy="8229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C0D0D8"/>
              </a:buClr>
              <a:buSzPts val="2200"/>
              <a:buFont typeface="Calibri"/>
              <a:buNone/>
            </a:pPr>
            <a:r>
              <a:rPr lang="en-US" sz="2200" b="0" i="0" u="none" strike="noStrike" cap="none">
                <a:solidFill>
                  <a:srgbClr val="C0D0D8"/>
                </a:solidFill>
                <a:latin typeface="Calibri"/>
                <a:ea typeface="Calibri"/>
                <a:cs typeface="Calibri"/>
                <a:sym typeface="Calibri"/>
              </a:rPr>
              <a:t>When Each Belongs: Positioning Theory Through the Research Journey</a:t>
            </a:r>
            <a:endParaRPr sz="2200" b="0" i="0" u="none" strike="noStrike" cap="none">
              <a:solidFill>
                <a:schemeClr val="dk1"/>
              </a:solidFill>
              <a:latin typeface="Calibri"/>
              <a:ea typeface="Calibri"/>
              <a:cs typeface="Calibri"/>
              <a:sym typeface="Calibri"/>
            </a:endParaRPr>
          </a:p>
        </p:txBody>
      </p:sp>
      <p:sp>
        <p:nvSpPr>
          <p:cNvPr id="403" name="Google Shape;403;p24"/>
          <p:cNvSpPr/>
          <p:nvPr/>
        </p:nvSpPr>
        <p:spPr>
          <a:xfrm>
            <a:off x="457200" y="4526280"/>
            <a:ext cx="8229600" cy="5029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LCDB7007 | Dr Caroline Jawad</a:t>
            </a:r>
            <a:endParaRPr sz="1500" b="0" i="0" u="none" strike="noStrike" cap="none">
              <a:solidFill>
                <a:schemeClr val="dk1"/>
              </a:solidFill>
              <a:latin typeface="Calibri"/>
              <a:ea typeface="Calibri"/>
              <a:cs typeface="Calibri"/>
              <a:sym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408"/>
        <p:cNvGrpSpPr/>
        <p:nvPr/>
      </p:nvGrpSpPr>
      <p:grpSpPr>
        <a:xfrm>
          <a:off x="0" y="0"/>
          <a:ext cx="0" cy="0"/>
          <a:chOff x="0" y="0"/>
          <a:chExt cx="0" cy="0"/>
        </a:xfrm>
      </p:grpSpPr>
      <p:sp>
        <p:nvSpPr>
          <p:cNvPr id="409" name="Google Shape;409;p25"/>
          <p:cNvSpPr/>
          <p:nvPr/>
        </p:nvSpPr>
        <p:spPr>
          <a:xfrm>
            <a:off x="0" y="0"/>
            <a:ext cx="9144000" cy="658368"/>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25"/>
          <p:cNvSpPr/>
          <p:nvPr/>
        </p:nvSpPr>
        <p:spPr>
          <a:xfrm>
            <a:off x="365760" y="91440"/>
            <a:ext cx="8412480" cy="47548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600"/>
              <a:buFont typeface="Cambria"/>
              <a:buNone/>
            </a:pPr>
            <a:r>
              <a:rPr lang="en-US" sz="2600" b="1" i="0" u="none" strike="noStrike" cap="none">
                <a:solidFill>
                  <a:srgbClr val="FFFFFF"/>
                </a:solidFill>
                <a:latin typeface="Cambria"/>
                <a:ea typeface="Cambria"/>
                <a:cs typeface="Cambria"/>
                <a:sym typeface="Cambria"/>
              </a:rPr>
              <a:t>The Research Journey and Theory: What Belongs Where</a:t>
            </a:r>
            <a:endParaRPr sz="2600" b="0" i="0" u="none" strike="noStrike" cap="none">
              <a:solidFill>
                <a:schemeClr val="dk1"/>
              </a:solidFill>
              <a:latin typeface="Calibri"/>
              <a:ea typeface="Calibri"/>
              <a:cs typeface="Calibri"/>
              <a:sym typeface="Calibri"/>
            </a:endParaRPr>
          </a:p>
        </p:txBody>
      </p:sp>
      <p:sp>
        <p:nvSpPr>
          <p:cNvPr id="411" name="Google Shape;411;p25"/>
          <p:cNvSpPr/>
          <p:nvPr/>
        </p:nvSpPr>
        <p:spPr>
          <a:xfrm>
            <a:off x="365760" y="2743200"/>
            <a:ext cx="8412480" cy="54864"/>
          </a:xfrm>
          <a:prstGeom prst="rect">
            <a:avLst/>
          </a:prstGeom>
          <a:solidFill>
            <a:srgbClr val="CCCCCC"/>
          </a:solidFill>
          <a:ln w="12700" cap="flat"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25"/>
          <p:cNvSpPr/>
          <p:nvPr/>
        </p:nvSpPr>
        <p:spPr>
          <a:xfrm>
            <a:off x="274320" y="804672"/>
            <a:ext cx="1554480" cy="1097280"/>
          </a:xfrm>
          <a:prstGeom prst="rect">
            <a:avLst/>
          </a:prstGeom>
          <a:solidFill>
            <a:srgbClr val="1B2A4A"/>
          </a:solidFill>
          <a:ln w="12700" cap="flat" cmpd="sng">
            <a:solidFill>
              <a:srgbClr val="1B2A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25"/>
          <p:cNvSpPr/>
          <p:nvPr/>
        </p:nvSpPr>
        <p:spPr>
          <a:xfrm>
            <a:off x="320040" y="850392"/>
            <a:ext cx="1463040" cy="100584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Calibri"/>
              <a:buNone/>
            </a:pPr>
            <a:r>
              <a:rPr lang="en-US" sz="1300" b="1" i="0" u="none" strike="noStrike" cap="none">
                <a:solidFill>
                  <a:srgbClr val="FFFFFF"/>
                </a:solidFill>
                <a:latin typeface="Calibri"/>
                <a:ea typeface="Calibri"/>
                <a:cs typeface="Calibri"/>
                <a:sym typeface="Calibri"/>
              </a:rPr>
              <a:t>Literature Review</a:t>
            </a:r>
            <a:endParaRPr sz="1300" b="0" i="0" u="none" strike="noStrike" cap="none">
              <a:solidFill>
                <a:schemeClr val="dk1"/>
              </a:solidFill>
              <a:latin typeface="Calibri"/>
              <a:ea typeface="Calibri"/>
              <a:cs typeface="Calibri"/>
              <a:sym typeface="Calibri"/>
            </a:endParaRPr>
          </a:p>
          <a:p>
            <a:pPr marL="0" marR="0" lvl="0" indent="0" algn="ctr" rtl="0">
              <a:spcBef>
                <a:spcPts val="0"/>
              </a:spcBef>
              <a:spcAft>
                <a:spcPts val="0"/>
              </a:spcAft>
              <a:buClr>
                <a:srgbClr val="FFFFFF"/>
              </a:buClr>
              <a:buSzPts val="1300"/>
              <a:buFont typeface="Calibri"/>
              <a:buNone/>
            </a:pPr>
            <a:r>
              <a:rPr lang="en-US" sz="1300" b="1" i="0" u="none" strike="noStrike" cap="none">
                <a:solidFill>
                  <a:srgbClr val="FFFFFF"/>
                </a:solidFill>
                <a:latin typeface="Calibri"/>
                <a:ea typeface="Calibri"/>
                <a:cs typeface="Calibri"/>
                <a:sym typeface="Calibri"/>
              </a:rPr>
              <a:t>(Chapter 2)</a:t>
            </a:r>
            <a:endParaRPr sz="1300" b="0" i="0" u="none" strike="noStrike" cap="none">
              <a:solidFill>
                <a:schemeClr val="dk1"/>
              </a:solidFill>
              <a:latin typeface="Calibri"/>
              <a:ea typeface="Calibri"/>
              <a:cs typeface="Calibri"/>
              <a:sym typeface="Calibri"/>
            </a:endParaRPr>
          </a:p>
        </p:txBody>
      </p:sp>
      <p:sp>
        <p:nvSpPr>
          <p:cNvPr id="414" name="Google Shape;414;p25"/>
          <p:cNvSpPr/>
          <p:nvPr/>
        </p:nvSpPr>
        <p:spPr>
          <a:xfrm>
            <a:off x="1005840" y="1901952"/>
            <a:ext cx="91440" cy="822960"/>
          </a:xfrm>
          <a:prstGeom prst="rect">
            <a:avLst/>
          </a:prstGeom>
          <a:solidFill>
            <a:srgbClr val="1B2A4A"/>
          </a:solidFill>
          <a:ln w="12700" cap="flat" cmpd="sng">
            <a:solidFill>
              <a:srgbClr val="1B2A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25"/>
          <p:cNvSpPr/>
          <p:nvPr/>
        </p:nvSpPr>
        <p:spPr>
          <a:xfrm>
            <a:off x="320040" y="2834640"/>
            <a:ext cx="1463040" cy="2057400"/>
          </a:xfrm>
          <a:prstGeom prst="rect">
            <a:avLst/>
          </a:prstGeom>
          <a:solidFill>
            <a:srgbClr val="EEF4F4"/>
          </a:solidFill>
          <a:ln w="12700" cap="flat" cmpd="sng">
            <a:solidFill>
              <a:srgbClr val="1B2A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5"/>
          <p:cNvSpPr/>
          <p:nvPr/>
        </p:nvSpPr>
        <p:spPr>
          <a:xfrm>
            <a:off x="365760" y="2907792"/>
            <a:ext cx="1371600" cy="192024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200"/>
              <a:buFont typeface="Calibri"/>
              <a:buNone/>
            </a:pPr>
            <a:r>
              <a:rPr lang="en-US" sz="1200" b="0" i="0" u="none" strike="noStrike" cap="none">
                <a:solidFill>
                  <a:srgbClr val="1A1A2E"/>
                </a:solidFill>
                <a:latin typeface="Calibri"/>
                <a:ea typeface="Calibri"/>
                <a:cs typeface="Calibri"/>
                <a:sym typeface="Calibri"/>
              </a:rPr>
              <a:t>Theoretical landscape mapped. Key theories identified, justified and critiqued. Gaps established.</a:t>
            </a:r>
            <a:endParaRPr sz="1200" b="0" i="0" u="none" strike="noStrike" cap="none">
              <a:solidFill>
                <a:schemeClr val="dk1"/>
              </a:solidFill>
              <a:latin typeface="Calibri"/>
              <a:ea typeface="Calibri"/>
              <a:cs typeface="Calibri"/>
              <a:sym typeface="Calibri"/>
            </a:endParaRPr>
          </a:p>
        </p:txBody>
      </p:sp>
      <p:sp>
        <p:nvSpPr>
          <p:cNvPr id="417" name="Google Shape;417;p25"/>
          <p:cNvSpPr/>
          <p:nvPr/>
        </p:nvSpPr>
        <p:spPr>
          <a:xfrm>
            <a:off x="1993392" y="804672"/>
            <a:ext cx="1554480" cy="1097280"/>
          </a:xfrm>
          <a:prstGeom prst="rect">
            <a:avLst/>
          </a:prstGeom>
          <a:solidFill>
            <a:srgbClr val="E07B39"/>
          </a:solidFill>
          <a:ln w="12700" cap="flat" cmpd="sng">
            <a:solidFill>
              <a:srgbClr val="E07B3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25"/>
          <p:cNvSpPr/>
          <p:nvPr/>
        </p:nvSpPr>
        <p:spPr>
          <a:xfrm>
            <a:off x="2039112" y="850392"/>
            <a:ext cx="1463040" cy="100584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Calibri"/>
              <a:buNone/>
            </a:pPr>
            <a:r>
              <a:rPr lang="en-US" sz="1300" b="1" i="0" u="none" strike="noStrike" cap="none">
                <a:solidFill>
                  <a:srgbClr val="FFFFFF"/>
                </a:solidFill>
                <a:latin typeface="Calibri"/>
                <a:ea typeface="Calibri"/>
                <a:cs typeface="Calibri"/>
                <a:sym typeface="Calibri"/>
              </a:rPr>
              <a:t>Pilot Study</a:t>
            </a:r>
            <a:endParaRPr sz="1300" b="0" i="0" u="none" strike="noStrike" cap="none">
              <a:solidFill>
                <a:schemeClr val="dk1"/>
              </a:solidFill>
              <a:latin typeface="Calibri"/>
              <a:ea typeface="Calibri"/>
              <a:cs typeface="Calibri"/>
              <a:sym typeface="Calibri"/>
            </a:endParaRPr>
          </a:p>
        </p:txBody>
      </p:sp>
      <p:sp>
        <p:nvSpPr>
          <p:cNvPr id="419" name="Google Shape;419;p25"/>
          <p:cNvSpPr/>
          <p:nvPr/>
        </p:nvSpPr>
        <p:spPr>
          <a:xfrm>
            <a:off x="2724912" y="1901952"/>
            <a:ext cx="91440" cy="822960"/>
          </a:xfrm>
          <a:prstGeom prst="rect">
            <a:avLst/>
          </a:prstGeom>
          <a:solidFill>
            <a:srgbClr val="E07B39"/>
          </a:solidFill>
          <a:ln w="12700" cap="flat" cmpd="sng">
            <a:solidFill>
              <a:srgbClr val="E07B3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25"/>
          <p:cNvSpPr/>
          <p:nvPr/>
        </p:nvSpPr>
        <p:spPr>
          <a:xfrm>
            <a:off x="2039112" y="2834640"/>
            <a:ext cx="1463040" cy="2057400"/>
          </a:xfrm>
          <a:prstGeom prst="rect">
            <a:avLst/>
          </a:prstGeom>
          <a:solidFill>
            <a:srgbClr val="FFF9F0"/>
          </a:solidFill>
          <a:ln w="12700" cap="flat" cmpd="sng">
            <a:solidFill>
              <a:srgbClr val="E07B3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25"/>
          <p:cNvSpPr/>
          <p:nvPr/>
        </p:nvSpPr>
        <p:spPr>
          <a:xfrm>
            <a:off x="2084832" y="2907792"/>
            <a:ext cx="1371600" cy="192024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E07B39"/>
              </a:buClr>
              <a:buSzPts val="1200"/>
              <a:buFont typeface="Calibri"/>
              <a:buNone/>
            </a:pPr>
            <a:r>
              <a:rPr lang="en-US" sz="1200" b="0" i="0" u="none" strike="noStrike" cap="none">
                <a:solidFill>
                  <a:srgbClr val="E07B39"/>
                </a:solidFill>
                <a:latin typeface="Calibri"/>
                <a:ea typeface="Calibri"/>
                <a:cs typeface="Calibri"/>
                <a:sym typeface="Calibri"/>
              </a:rPr>
              <a:t>Theories tested as analytical lenses. Preliminary observations noted. Framework provisional and open to revision.</a:t>
            </a:r>
            <a:endParaRPr sz="1200" b="0" i="0" u="none" strike="noStrike" cap="none">
              <a:solidFill>
                <a:schemeClr val="dk1"/>
              </a:solidFill>
              <a:latin typeface="Calibri"/>
              <a:ea typeface="Calibri"/>
              <a:cs typeface="Calibri"/>
              <a:sym typeface="Calibri"/>
            </a:endParaRPr>
          </a:p>
        </p:txBody>
      </p:sp>
      <p:sp>
        <p:nvSpPr>
          <p:cNvPr id="422" name="Google Shape;422;p25"/>
          <p:cNvSpPr/>
          <p:nvPr/>
        </p:nvSpPr>
        <p:spPr>
          <a:xfrm>
            <a:off x="3712464" y="804672"/>
            <a:ext cx="1554480" cy="1097280"/>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25"/>
          <p:cNvSpPr/>
          <p:nvPr/>
        </p:nvSpPr>
        <p:spPr>
          <a:xfrm>
            <a:off x="3758184" y="850392"/>
            <a:ext cx="1463040" cy="100584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Calibri"/>
              <a:buNone/>
            </a:pPr>
            <a:r>
              <a:rPr lang="en-US" sz="1300" b="1" i="0" u="none" strike="noStrike" cap="none">
                <a:solidFill>
                  <a:srgbClr val="FFFFFF"/>
                </a:solidFill>
                <a:latin typeface="Calibri"/>
                <a:ea typeface="Calibri"/>
                <a:cs typeface="Calibri"/>
                <a:sym typeface="Calibri"/>
              </a:rPr>
              <a:t>Conceptual</a:t>
            </a:r>
            <a:endParaRPr sz="1300" b="0" i="0" u="none" strike="noStrike" cap="none">
              <a:solidFill>
                <a:schemeClr val="dk1"/>
              </a:solidFill>
              <a:latin typeface="Calibri"/>
              <a:ea typeface="Calibri"/>
              <a:cs typeface="Calibri"/>
              <a:sym typeface="Calibri"/>
            </a:endParaRPr>
          </a:p>
          <a:p>
            <a:pPr marL="0" marR="0" lvl="0" indent="0" algn="ctr" rtl="0">
              <a:spcBef>
                <a:spcPts val="0"/>
              </a:spcBef>
              <a:spcAft>
                <a:spcPts val="0"/>
              </a:spcAft>
              <a:buClr>
                <a:srgbClr val="FFFFFF"/>
              </a:buClr>
              <a:buSzPts val="1300"/>
              <a:buFont typeface="Calibri"/>
              <a:buNone/>
            </a:pPr>
            <a:r>
              <a:rPr lang="en-US" sz="1300" b="1" i="0" u="none" strike="noStrike" cap="none">
                <a:solidFill>
                  <a:srgbClr val="FFFFFF"/>
                </a:solidFill>
                <a:latin typeface="Calibri"/>
                <a:ea typeface="Calibri"/>
                <a:cs typeface="Calibri"/>
                <a:sym typeface="Calibri"/>
              </a:rPr>
              <a:t>Framework</a:t>
            </a:r>
            <a:endParaRPr sz="1300" b="0" i="0" u="none" strike="noStrike" cap="none">
              <a:solidFill>
                <a:schemeClr val="dk1"/>
              </a:solidFill>
              <a:latin typeface="Calibri"/>
              <a:ea typeface="Calibri"/>
              <a:cs typeface="Calibri"/>
              <a:sym typeface="Calibri"/>
            </a:endParaRPr>
          </a:p>
        </p:txBody>
      </p:sp>
      <p:sp>
        <p:nvSpPr>
          <p:cNvPr id="424" name="Google Shape;424;p25"/>
          <p:cNvSpPr/>
          <p:nvPr/>
        </p:nvSpPr>
        <p:spPr>
          <a:xfrm>
            <a:off x="4443984" y="1901952"/>
            <a:ext cx="91440" cy="822960"/>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25"/>
          <p:cNvSpPr/>
          <p:nvPr/>
        </p:nvSpPr>
        <p:spPr>
          <a:xfrm>
            <a:off x="3758184" y="2834640"/>
            <a:ext cx="1463040" cy="2057400"/>
          </a:xfrm>
          <a:prstGeom prst="rect">
            <a:avLst/>
          </a:prstGeom>
          <a:solidFill>
            <a:srgbClr val="EEF4F4"/>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25"/>
          <p:cNvSpPr/>
          <p:nvPr/>
        </p:nvSpPr>
        <p:spPr>
          <a:xfrm>
            <a:off x="3803904" y="2907792"/>
            <a:ext cx="1371600" cy="192024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200"/>
              <a:buFont typeface="Calibri"/>
              <a:buNone/>
            </a:pPr>
            <a:r>
              <a:rPr lang="en-US" sz="1200" b="0" i="0" u="none" strike="noStrike" cap="none">
                <a:solidFill>
                  <a:srgbClr val="1A1A2E"/>
                </a:solidFill>
                <a:latin typeface="Calibri"/>
                <a:ea typeface="Calibri"/>
                <a:cs typeface="Calibri"/>
                <a:sym typeface="Calibri"/>
              </a:rPr>
              <a:t>Emerges AFTER full literature review and BEFORE data collection. Synthesises your theoretical positioning.</a:t>
            </a:r>
            <a:endParaRPr sz="1200" b="0" i="0" u="none" strike="noStrike" cap="none">
              <a:solidFill>
                <a:schemeClr val="dk1"/>
              </a:solidFill>
              <a:latin typeface="Calibri"/>
              <a:ea typeface="Calibri"/>
              <a:cs typeface="Calibri"/>
              <a:sym typeface="Calibri"/>
            </a:endParaRPr>
          </a:p>
        </p:txBody>
      </p:sp>
      <p:sp>
        <p:nvSpPr>
          <p:cNvPr id="427" name="Google Shape;427;p25"/>
          <p:cNvSpPr/>
          <p:nvPr/>
        </p:nvSpPr>
        <p:spPr>
          <a:xfrm>
            <a:off x="5431536" y="804672"/>
            <a:ext cx="1554480" cy="1097280"/>
          </a:xfrm>
          <a:prstGeom prst="rect">
            <a:avLst/>
          </a:prstGeom>
          <a:solidFill>
            <a:srgbClr val="1B4F72"/>
          </a:solidFill>
          <a:ln w="12700" cap="flat" cmpd="sng">
            <a:solidFill>
              <a:srgbClr val="1B4F7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25"/>
          <p:cNvSpPr/>
          <p:nvPr/>
        </p:nvSpPr>
        <p:spPr>
          <a:xfrm>
            <a:off x="5477256" y="850392"/>
            <a:ext cx="1463040" cy="100584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Calibri"/>
              <a:buNone/>
            </a:pPr>
            <a:r>
              <a:rPr lang="en-US" sz="1300" b="1" i="0" u="none" strike="noStrike" cap="none">
                <a:solidFill>
                  <a:srgbClr val="FFFFFF"/>
                </a:solidFill>
                <a:latin typeface="Calibri"/>
                <a:ea typeface="Calibri"/>
                <a:cs typeface="Calibri"/>
                <a:sym typeface="Calibri"/>
              </a:rPr>
              <a:t>Full Data</a:t>
            </a:r>
            <a:endParaRPr sz="1300" b="0" i="0" u="none" strike="noStrike" cap="none">
              <a:solidFill>
                <a:schemeClr val="dk1"/>
              </a:solidFill>
              <a:latin typeface="Calibri"/>
              <a:ea typeface="Calibri"/>
              <a:cs typeface="Calibri"/>
              <a:sym typeface="Calibri"/>
            </a:endParaRPr>
          </a:p>
          <a:p>
            <a:pPr marL="0" marR="0" lvl="0" indent="0" algn="ctr" rtl="0">
              <a:spcBef>
                <a:spcPts val="0"/>
              </a:spcBef>
              <a:spcAft>
                <a:spcPts val="0"/>
              </a:spcAft>
              <a:buClr>
                <a:srgbClr val="FFFFFF"/>
              </a:buClr>
              <a:buSzPts val="1300"/>
              <a:buFont typeface="Calibri"/>
              <a:buNone/>
            </a:pPr>
            <a:r>
              <a:rPr lang="en-US" sz="1300" b="1" i="0" u="none" strike="noStrike" cap="none">
                <a:solidFill>
                  <a:srgbClr val="FFFFFF"/>
                </a:solidFill>
                <a:latin typeface="Calibri"/>
                <a:ea typeface="Calibri"/>
                <a:cs typeface="Calibri"/>
                <a:sym typeface="Calibri"/>
              </a:rPr>
              <a:t>Collection &amp; Analysis</a:t>
            </a:r>
            <a:endParaRPr sz="1300" b="0" i="0" u="none" strike="noStrike" cap="none">
              <a:solidFill>
                <a:schemeClr val="dk1"/>
              </a:solidFill>
              <a:latin typeface="Calibri"/>
              <a:ea typeface="Calibri"/>
              <a:cs typeface="Calibri"/>
              <a:sym typeface="Calibri"/>
            </a:endParaRPr>
          </a:p>
        </p:txBody>
      </p:sp>
      <p:sp>
        <p:nvSpPr>
          <p:cNvPr id="429" name="Google Shape;429;p25"/>
          <p:cNvSpPr/>
          <p:nvPr/>
        </p:nvSpPr>
        <p:spPr>
          <a:xfrm>
            <a:off x="6163056" y="1901952"/>
            <a:ext cx="91440" cy="822960"/>
          </a:xfrm>
          <a:prstGeom prst="rect">
            <a:avLst/>
          </a:prstGeom>
          <a:solidFill>
            <a:srgbClr val="1B4F72"/>
          </a:solidFill>
          <a:ln w="12700" cap="flat" cmpd="sng">
            <a:solidFill>
              <a:srgbClr val="1B4F7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25"/>
          <p:cNvSpPr/>
          <p:nvPr/>
        </p:nvSpPr>
        <p:spPr>
          <a:xfrm>
            <a:off x="5477256" y="2834640"/>
            <a:ext cx="1463040" cy="2057400"/>
          </a:xfrm>
          <a:prstGeom prst="rect">
            <a:avLst/>
          </a:prstGeom>
          <a:solidFill>
            <a:srgbClr val="EEF4F4"/>
          </a:solidFill>
          <a:ln w="12700" cap="flat" cmpd="sng">
            <a:solidFill>
              <a:srgbClr val="1B4F7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25"/>
          <p:cNvSpPr/>
          <p:nvPr/>
        </p:nvSpPr>
        <p:spPr>
          <a:xfrm>
            <a:off x="5522976" y="2907792"/>
            <a:ext cx="1371600" cy="192024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200"/>
              <a:buFont typeface="Calibri"/>
              <a:buNone/>
            </a:pPr>
            <a:r>
              <a:rPr lang="en-US" sz="1200" b="0" i="0" u="none" strike="noStrike" cap="none">
                <a:solidFill>
                  <a:srgbClr val="1A1A2E"/>
                </a:solidFill>
                <a:latin typeface="Calibri"/>
                <a:ea typeface="Calibri"/>
                <a:cs typeface="Calibri"/>
                <a:sym typeface="Calibri"/>
              </a:rPr>
              <a:t>Theory applied iteratively. Data challenges, confirms and extends theoretical expectations.</a:t>
            </a:r>
            <a:endParaRPr sz="1200" b="0" i="0" u="none" strike="noStrike" cap="none">
              <a:solidFill>
                <a:schemeClr val="dk1"/>
              </a:solidFill>
              <a:latin typeface="Calibri"/>
              <a:ea typeface="Calibri"/>
              <a:cs typeface="Calibri"/>
              <a:sym typeface="Calibri"/>
            </a:endParaRPr>
          </a:p>
        </p:txBody>
      </p:sp>
      <p:sp>
        <p:nvSpPr>
          <p:cNvPr id="432" name="Google Shape;432;p25"/>
          <p:cNvSpPr/>
          <p:nvPr/>
        </p:nvSpPr>
        <p:spPr>
          <a:xfrm>
            <a:off x="7150608" y="804672"/>
            <a:ext cx="1554480" cy="1097280"/>
          </a:xfrm>
          <a:prstGeom prst="rect">
            <a:avLst/>
          </a:prstGeom>
          <a:solidFill>
            <a:srgbClr val="B8860B"/>
          </a:solidFill>
          <a:ln w="12700" cap="flat" cmpd="sng">
            <a:solidFill>
              <a:srgbClr val="B8860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25"/>
          <p:cNvSpPr/>
          <p:nvPr/>
        </p:nvSpPr>
        <p:spPr>
          <a:xfrm>
            <a:off x="7196328" y="850392"/>
            <a:ext cx="1463040" cy="100584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300"/>
              <a:buFont typeface="Calibri"/>
              <a:buNone/>
            </a:pPr>
            <a:r>
              <a:rPr lang="en-US" sz="1300" b="1" i="0" u="none" strike="noStrike" cap="none">
                <a:solidFill>
                  <a:srgbClr val="FFFFFF"/>
                </a:solidFill>
                <a:latin typeface="Calibri"/>
                <a:ea typeface="Calibri"/>
                <a:cs typeface="Calibri"/>
                <a:sym typeface="Calibri"/>
              </a:rPr>
              <a:t>Conceptual</a:t>
            </a:r>
            <a:endParaRPr sz="1300" b="0" i="0" u="none" strike="noStrike" cap="none">
              <a:solidFill>
                <a:schemeClr val="dk1"/>
              </a:solidFill>
              <a:latin typeface="Calibri"/>
              <a:ea typeface="Calibri"/>
              <a:cs typeface="Calibri"/>
              <a:sym typeface="Calibri"/>
            </a:endParaRPr>
          </a:p>
          <a:p>
            <a:pPr marL="0" marR="0" lvl="0" indent="0" algn="ctr" rtl="0">
              <a:spcBef>
                <a:spcPts val="0"/>
              </a:spcBef>
              <a:spcAft>
                <a:spcPts val="0"/>
              </a:spcAft>
              <a:buClr>
                <a:srgbClr val="FFFFFF"/>
              </a:buClr>
              <a:buSzPts val="1300"/>
              <a:buFont typeface="Calibri"/>
              <a:buNone/>
            </a:pPr>
            <a:r>
              <a:rPr lang="en-US" sz="1300" b="1" i="0" u="none" strike="noStrike" cap="none">
                <a:solidFill>
                  <a:srgbClr val="FFFFFF"/>
                </a:solidFill>
                <a:latin typeface="Calibri"/>
                <a:ea typeface="Calibri"/>
                <a:cs typeface="Calibri"/>
                <a:sym typeface="Calibri"/>
              </a:rPr>
              <a:t>Model</a:t>
            </a:r>
            <a:endParaRPr sz="1300" b="0" i="0" u="none" strike="noStrike" cap="none">
              <a:solidFill>
                <a:schemeClr val="dk1"/>
              </a:solidFill>
              <a:latin typeface="Calibri"/>
              <a:ea typeface="Calibri"/>
              <a:cs typeface="Calibri"/>
              <a:sym typeface="Calibri"/>
            </a:endParaRPr>
          </a:p>
        </p:txBody>
      </p:sp>
      <p:sp>
        <p:nvSpPr>
          <p:cNvPr id="434" name="Google Shape;434;p25"/>
          <p:cNvSpPr/>
          <p:nvPr/>
        </p:nvSpPr>
        <p:spPr>
          <a:xfrm>
            <a:off x="7882128" y="1901952"/>
            <a:ext cx="91440" cy="822960"/>
          </a:xfrm>
          <a:prstGeom prst="rect">
            <a:avLst/>
          </a:prstGeom>
          <a:solidFill>
            <a:srgbClr val="B8860B"/>
          </a:solidFill>
          <a:ln w="12700" cap="flat" cmpd="sng">
            <a:solidFill>
              <a:srgbClr val="B8860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25"/>
          <p:cNvSpPr/>
          <p:nvPr/>
        </p:nvSpPr>
        <p:spPr>
          <a:xfrm>
            <a:off x="7196328" y="2834640"/>
            <a:ext cx="1463040" cy="2057400"/>
          </a:xfrm>
          <a:prstGeom prst="rect">
            <a:avLst/>
          </a:prstGeom>
          <a:solidFill>
            <a:srgbClr val="EEF4F4"/>
          </a:solidFill>
          <a:ln w="12700" cap="flat" cmpd="sng">
            <a:solidFill>
              <a:srgbClr val="B8860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25"/>
          <p:cNvSpPr/>
          <p:nvPr/>
        </p:nvSpPr>
        <p:spPr>
          <a:xfrm>
            <a:off x="7242048" y="2907792"/>
            <a:ext cx="1371600" cy="192024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200"/>
              <a:buFont typeface="Calibri"/>
              <a:buNone/>
            </a:pPr>
            <a:r>
              <a:rPr lang="en-US" sz="1200" b="0" i="0" u="none" strike="noStrike" cap="none">
                <a:solidFill>
                  <a:srgbClr val="1A1A2E"/>
                </a:solidFill>
                <a:latin typeface="Calibri"/>
                <a:ea typeface="Calibri"/>
                <a:cs typeface="Calibri"/>
                <a:sym typeface="Calibri"/>
              </a:rPr>
              <a:t>Emerges FROM analysis. Represents the relationships your data reveals. Cannot be produced before this stage.</a:t>
            </a:r>
            <a:endParaRPr sz="1200" b="0" i="0" u="none" strike="noStrike" cap="none">
              <a:solidFill>
                <a:schemeClr val="dk1"/>
              </a:solidFill>
              <a:latin typeface="Calibri"/>
              <a:ea typeface="Calibri"/>
              <a:cs typeface="Calibri"/>
              <a:sym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441"/>
        <p:cNvGrpSpPr/>
        <p:nvPr/>
      </p:nvGrpSpPr>
      <p:grpSpPr>
        <a:xfrm>
          <a:off x="0" y="0"/>
          <a:ext cx="0" cy="0"/>
          <a:chOff x="0" y="0"/>
          <a:chExt cx="0" cy="0"/>
        </a:xfrm>
      </p:grpSpPr>
      <p:sp>
        <p:nvSpPr>
          <p:cNvPr id="442" name="Google Shape;442;p26"/>
          <p:cNvSpPr/>
          <p:nvPr/>
        </p:nvSpPr>
        <p:spPr>
          <a:xfrm>
            <a:off x="320040" y="932688"/>
            <a:ext cx="64008" cy="4050792"/>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26"/>
          <p:cNvSpPr/>
          <p:nvPr/>
        </p:nvSpPr>
        <p:spPr>
          <a:xfrm>
            <a:off x="502920" y="91440"/>
            <a:ext cx="8321040" cy="74980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1A2E"/>
              </a:buClr>
              <a:buSzPts val="2800"/>
              <a:buFont typeface="Cambria"/>
              <a:buNone/>
            </a:pPr>
            <a:r>
              <a:rPr lang="en-US" sz="2800" b="1" i="0" u="none" strike="noStrike" cap="none">
                <a:solidFill>
                  <a:srgbClr val="1A1A2E"/>
                </a:solidFill>
                <a:latin typeface="Cambria"/>
                <a:ea typeface="Cambria"/>
                <a:cs typeface="Cambria"/>
                <a:sym typeface="Cambria"/>
              </a:rPr>
              <a:t>Positioning Theory in Your Pilot Study: Summary Principles</a:t>
            </a:r>
            <a:endParaRPr sz="2800" b="0" i="0" u="none" strike="noStrike" cap="none">
              <a:solidFill>
                <a:schemeClr val="dk1"/>
              </a:solidFill>
              <a:latin typeface="Calibri"/>
              <a:ea typeface="Calibri"/>
              <a:cs typeface="Calibri"/>
              <a:sym typeface="Calibri"/>
            </a:endParaRPr>
          </a:p>
        </p:txBody>
      </p:sp>
      <p:sp>
        <p:nvSpPr>
          <p:cNvPr id="444" name="Google Shape;444;p26"/>
          <p:cNvSpPr/>
          <p:nvPr/>
        </p:nvSpPr>
        <p:spPr>
          <a:xfrm>
            <a:off x="548640" y="978408"/>
            <a:ext cx="8229600" cy="3959352"/>
          </a:xfrm>
          <a:prstGeom prst="rect">
            <a:avLst/>
          </a:prstGeom>
          <a:noFill/>
          <a:ln>
            <a:noFill/>
          </a:ln>
        </p:spPr>
        <p:txBody>
          <a:bodyPr spcFirstLastPara="1" wrap="square" lIns="91425" tIns="45700" rIns="91425" bIns="45700" anchor="ctr" anchorCtr="0">
            <a:noAutofit/>
          </a:bodyPr>
          <a:lstStyle/>
          <a:p>
            <a:pPr marL="342900" marR="0" lvl="0" indent="-342900" algn="l" rtl="0">
              <a:spcBef>
                <a:spcPts val="0"/>
              </a:spcBef>
              <a:spcAft>
                <a:spcPts val="0"/>
              </a:spcAft>
              <a:buClr>
                <a:srgbClr val="1A1A2E"/>
              </a:buClr>
              <a:buSzPts val="2000"/>
              <a:buFont typeface="Calibri"/>
              <a:buChar char="•"/>
            </a:pPr>
            <a:r>
              <a:rPr lang="en-US" sz="1800" b="0" i="0" u="none" strike="noStrike" cap="none" dirty="0">
                <a:solidFill>
                  <a:srgbClr val="1A1A2E"/>
                </a:solidFill>
                <a:latin typeface="Calibri"/>
                <a:ea typeface="Calibri"/>
                <a:cs typeface="Calibri"/>
                <a:sym typeface="Calibri"/>
              </a:rPr>
              <a:t>Theory should frame your data collection, not determine what you will find</a:t>
            </a:r>
            <a:endParaRPr sz="1800" b="0" i="0" u="none" strike="noStrike" cap="none" dirty="0">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1800" b="0" i="0" u="none" strike="noStrike" cap="none" dirty="0">
                <a:solidFill>
                  <a:srgbClr val="1A1A2E"/>
                </a:solidFill>
                <a:latin typeface="Calibri"/>
                <a:ea typeface="Calibri"/>
                <a:cs typeface="Calibri"/>
                <a:sym typeface="Calibri"/>
              </a:rPr>
              <a:t>Your theoretical framework at pilot stage is a working document, not a concluded argument</a:t>
            </a:r>
            <a:endParaRPr sz="1800" b="0" i="0" u="none" strike="noStrike" cap="none" dirty="0">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1800" b="0" i="0" u="none" strike="noStrike" cap="none" dirty="0">
                <a:solidFill>
                  <a:srgbClr val="1A1A2E"/>
                </a:solidFill>
                <a:latin typeface="Calibri"/>
                <a:ea typeface="Calibri"/>
                <a:cs typeface="Calibri"/>
                <a:sym typeface="Calibri"/>
              </a:rPr>
              <a:t>Engage critically with tensions between theories — this is a sign of doctoral thinking, not a weakness</a:t>
            </a:r>
            <a:endParaRPr sz="1800" b="0" i="0" u="none" strike="noStrike" cap="none" dirty="0">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1800" b="0" i="0" u="none" strike="noStrike" cap="none" dirty="0">
                <a:solidFill>
                  <a:srgbClr val="1A1A2E"/>
                </a:solidFill>
                <a:latin typeface="Calibri"/>
                <a:ea typeface="Calibri"/>
                <a:cs typeface="Calibri"/>
                <a:sym typeface="Calibri"/>
              </a:rPr>
              <a:t>The pilot is your opportunity to stress-test your theoretical choices against real data</a:t>
            </a:r>
            <a:endParaRPr sz="1800" b="0" i="0" u="none" strike="noStrike" cap="none" dirty="0">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1800" b="0" i="0" u="none" strike="noStrike" cap="none" dirty="0">
                <a:solidFill>
                  <a:srgbClr val="1A1A2E"/>
                </a:solidFill>
                <a:latin typeface="Calibri"/>
                <a:ea typeface="Calibri"/>
                <a:cs typeface="Calibri"/>
                <a:sym typeface="Calibri"/>
              </a:rPr>
              <a:t>If pilot data suggests a theory is not generating insight, say so — that is a legitimate and valuable observation</a:t>
            </a:r>
            <a:endParaRPr sz="1800" b="0" i="0" u="none" strike="noStrike" cap="none" dirty="0">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1800" b="0" i="0" u="none" strike="noStrike" cap="none" dirty="0">
                <a:solidFill>
                  <a:srgbClr val="1A1A2E"/>
                </a:solidFill>
                <a:latin typeface="Calibri"/>
                <a:ea typeface="Calibri"/>
                <a:cs typeface="Calibri"/>
                <a:sym typeface="Calibri"/>
              </a:rPr>
              <a:t>Produce neither a </a:t>
            </a:r>
            <a:r>
              <a:rPr lang="en-US" sz="1800" b="0" i="0" u="none" strike="noStrike" cap="none" dirty="0" err="1">
                <a:solidFill>
                  <a:srgbClr val="1A1A2E"/>
                </a:solidFill>
                <a:latin typeface="Calibri"/>
                <a:ea typeface="Calibri"/>
                <a:cs typeface="Calibri"/>
                <a:sym typeface="Calibri"/>
              </a:rPr>
              <a:t>finalised</a:t>
            </a:r>
            <a:r>
              <a:rPr lang="en-US" sz="1800" b="0" i="0" u="none" strike="noStrike" cap="none" dirty="0">
                <a:solidFill>
                  <a:srgbClr val="1A1A2E"/>
                </a:solidFill>
                <a:latin typeface="Calibri"/>
                <a:ea typeface="Calibri"/>
                <a:cs typeface="Calibri"/>
                <a:sym typeface="Calibri"/>
              </a:rPr>
              <a:t> conceptual framework nor a conceptual model from pilot work</a:t>
            </a:r>
            <a:endParaRPr sz="1800" b="0" i="0" u="none" strike="noStrike" cap="none" dirty="0">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2000"/>
              <a:buFont typeface="Calibri"/>
              <a:buChar char="•"/>
            </a:pPr>
            <a:r>
              <a:rPr lang="en-US" sz="1800" b="0" i="0" u="none" strike="noStrike" cap="none" dirty="0">
                <a:solidFill>
                  <a:srgbClr val="1A1A2E"/>
                </a:solidFill>
                <a:latin typeface="Calibri"/>
                <a:ea typeface="Calibri"/>
                <a:cs typeface="Calibri"/>
                <a:sym typeface="Calibri"/>
              </a:rPr>
              <a:t>What you can produce: a reflexive account of how theory is working, and a clear rationale for any revisions</a:t>
            </a:r>
            <a:endParaRPr sz="1800" b="0" i="0" u="none" strike="noStrike" cap="none" dirty="0">
              <a:solidFill>
                <a:schemeClr val="dk1"/>
              </a:solidFill>
              <a:latin typeface="Calibri"/>
              <a:ea typeface="Calibri"/>
              <a:cs typeface="Calibri"/>
              <a:sym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1B2A4A"/>
        </a:solidFill>
        <a:effectLst/>
      </p:bgPr>
    </p:bg>
    <p:spTree>
      <p:nvGrpSpPr>
        <p:cNvPr id="1" name="Shape 449"/>
        <p:cNvGrpSpPr/>
        <p:nvPr/>
      </p:nvGrpSpPr>
      <p:grpSpPr>
        <a:xfrm>
          <a:off x="0" y="0"/>
          <a:ext cx="0" cy="0"/>
          <a:chOff x="0" y="0"/>
          <a:chExt cx="0" cy="0"/>
        </a:xfrm>
      </p:grpSpPr>
      <p:sp>
        <p:nvSpPr>
          <p:cNvPr id="450" name="Google Shape;450;p27"/>
          <p:cNvSpPr/>
          <p:nvPr/>
        </p:nvSpPr>
        <p:spPr>
          <a:xfrm>
            <a:off x="0" y="4480560"/>
            <a:ext cx="9144000" cy="662940"/>
          </a:xfrm>
          <a:prstGeom prst="rect">
            <a:avLst/>
          </a:prstGeom>
          <a:solidFill>
            <a:srgbClr val="C9A535"/>
          </a:solidFill>
          <a:ln w="12700" cap="flat" cmpd="sng">
            <a:solidFill>
              <a:srgbClr val="C9A53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27"/>
          <p:cNvSpPr/>
          <p:nvPr/>
        </p:nvSpPr>
        <p:spPr>
          <a:xfrm>
            <a:off x="548640" y="2926080"/>
            <a:ext cx="8046720" cy="8229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C0D0D8"/>
              </a:buClr>
              <a:buSzPts val="2200"/>
              <a:buFont typeface="Calibri"/>
              <a:buNone/>
            </a:pPr>
            <a:r>
              <a:rPr lang="en-US" sz="2200" b="0" i="0" u="none" strike="noStrike" cap="none">
                <a:solidFill>
                  <a:srgbClr val="C0D0D8"/>
                </a:solidFill>
                <a:latin typeface="Calibri"/>
                <a:ea typeface="Calibri"/>
                <a:cs typeface="Calibri"/>
                <a:sym typeface="Calibri"/>
              </a:rPr>
              <a:t>Synthesis: Mapping Your Own Theoretical Position</a:t>
            </a:r>
            <a:endParaRPr sz="2200" b="0" i="0" u="none" strike="noStrike" cap="none">
              <a:solidFill>
                <a:schemeClr val="dk1"/>
              </a:solidFill>
              <a:latin typeface="Calibri"/>
              <a:ea typeface="Calibri"/>
              <a:cs typeface="Calibri"/>
              <a:sym typeface="Calibri"/>
            </a:endParaRPr>
          </a:p>
        </p:txBody>
      </p:sp>
      <p:sp>
        <p:nvSpPr>
          <p:cNvPr id="453" name="Google Shape;453;p27"/>
          <p:cNvSpPr/>
          <p:nvPr/>
        </p:nvSpPr>
        <p:spPr>
          <a:xfrm>
            <a:off x="457200" y="4526280"/>
            <a:ext cx="8229600" cy="50292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500"/>
              <a:buFont typeface="Calibri"/>
              <a:buNone/>
            </a:pPr>
            <a:r>
              <a:rPr lang="en-US" sz="1500" b="0" i="0" u="none" strike="noStrike" cap="none">
                <a:solidFill>
                  <a:srgbClr val="1A1A2E"/>
                </a:solidFill>
                <a:latin typeface="Calibri"/>
                <a:ea typeface="Calibri"/>
                <a:cs typeface="Calibri"/>
                <a:sym typeface="Calibri"/>
              </a:rPr>
              <a:t>LCDB7007 | Dr Caroline Jawad</a:t>
            </a:r>
            <a:endParaRPr sz="1500" b="0" i="0" u="none" strike="noStrike" cap="none">
              <a:solidFill>
                <a:schemeClr val="dk1"/>
              </a:solidFill>
              <a:latin typeface="Calibri"/>
              <a:ea typeface="Calibri"/>
              <a:cs typeface="Calibri"/>
              <a:sym typeface="Calibri"/>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9F0"/>
        </a:solidFill>
        <a:effectLst/>
      </p:bgPr>
    </p:bg>
    <p:spTree>
      <p:nvGrpSpPr>
        <p:cNvPr id="1" name="Shape 458"/>
        <p:cNvGrpSpPr/>
        <p:nvPr/>
      </p:nvGrpSpPr>
      <p:grpSpPr>
        <a:xfrm>
          <a:off x="0" y="0"/>
          <a:ext cx="0" cy="0"/>
          <a:chOff x="0" y="0"/>
          <a:chExt cx="0" cy="0"/>
        </a:xfrm>
      </p:grpSpPr>
      <p:sp>
        <p:nvSpPr>
          <p:cNvPr id="459" name="Google Shape;459;p28"/>
          <p:cNvSpPr/>
          <p:nvPr/>
        </p:nvSpPr>
        <p:spPr>
          <a:xfrm>
            <a:off x="0" y="0"/>
            <a:ext cx="9144000" cy="640080"/>
          </a:xfrm>
          <a:prstGeom prst="rect">
            <a:avLst/>
          </a:prstGeom>
          <a:solidFill>
            <a:srgbClr val="E07B39"/>
          </a:solidFill>
          <a:ln w="12700" cap="flat" cmpd="sng">
            <a:solidFill>
              <a:srgbClr val="E07B3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28"/>
          <p:cNvSpPr/>
          <p:nvPr/>
        </p:nvSpPr>
        <p:spPr>
          <a:xfrm>
            <a:off x="365760" y="91440"/>
            <a:ext cx="8412480" cy="457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1800"/>
              <a:buFont typeface="Calibri"/>
              <a:buNone/>
            </a:pPr>
            <a:r>
              <a:rPr lang="en-US" sz="1800" b="1" i="0" u="none" strike="noStrike" cap="none">
                <a:solidFill>
                  <a:srgbClr val="FFFFFF"/>
                </a:solidFill>
                <a:latin typeface="Calibri"/>
                <a:ea typeface="Calibri"/>
                <a:cs typeface="Calibri"/>
                <a:sym typeface="Calibri"/>
              </a:rPr>
              <a:t>DOCTORAL ACTIVITY</a:t>
            </a:r>
            <a:endParaRPr sz="1800" b="0" i="0" u="none" strike="noStrike" cap="none">
              <a:solidFill>
                <a:schemeClr val="dk1"/>
              </a:solidFill>
              <a:latin typeface="Calibri"/>
              <a:ea typeface="Calibri"/>
              <a:cs typeface="Calibri"/>
              <a:sym typeface="Calibri"/>
            </a:endParaRPr>
          </a:p>
        </p:txBody>
      </p:sp>
      <p:sp>
        <p:nvSpPr>
          <p:cNvPr id="461" name="Google Shape;461;p28"/>
          <p:cNvSpPr/>
          <p:nvPr/>
        </p:nvSpPr>
        <p:spPr>
          <a:xfrm>
            <a:off x="457200" y="777240"/>
            <a:ext cx="8229600" cy="59436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6B3F00"/>
              </a:buClr>
              <a:buSzPts val="2600"/>
              <a:buFont typeface="Cambria"/>
              <a:buNone/>
            </a:pPr>
            <a:r>
              <a:rPr lang="en-US" sz="2600" b="1" i="0" u="none" strike="noStrike" cap="none">
                <a:solidFill>
                  <a:srgbClr val="6B3F00"/>
                </a:solidFill>
                <a:latin typeface="Cambria"/>
                <a:ea typeface="Cambria"/>
                <a:cs typeface="Cambria"/>
                <a:sym typeface="Cambria"/>
              </a:rPr>
              <a:t>Activity 4 – Mapping Your Theoretical Position</a:t>
            </a:r>
            <a:endParaRPr sz="2600" b="0" i="0" u="none" strike="noStrike" cap="none">
              <a:solidFill>
                <a:schemeClr val="dk1"/>
              </a:solidFill>
              <a:latin typeface="Calibri"/>
              <a:ea typeface="Calibri"/>
              <a:cs typeface="Calibri"/>
              <a:sym typeface="Calibri"/>
            </a:endParaRPr>
          </a:p>
        </p:txBody>
      </p:sp>
      <p:sp>
        <p:nvSpPr>
          <p:cNvPr id="462" name="Google Shape;462;p28"/>
          <p:cNvSpPr/>
          <p:nvPr/>
        </p:nvSpPr>
        <p:spPr>
          <a:xfrm>
            <a:off x="457200" y="1463040"/>
            <a:ext cx="8229600" cy="3383280"/>
          </a:xfrm>
          <a:prstGeom prst="rect">
            <a:avLst/>
          </a:prstGeom>
          <a:noFill/>
          <a:ln>
            <a:noFill/>
          </a:ln>
        </p:spPr>
        <p:txBody>
          <a:bodyPr spcFirstLastPara="1" wrap="square" lIns="91425" tIns="45700" rIns="91425" bIns="45700" anchor="ctr" anchorCtr="0">
            <a:noAutofit/>
          </a:bodyPr>
          <a:lstStyle/>
          <a:p>
            <a:pPr marL="342900" marR="0" lvl="0" indent="-342900" algn="l" rtl="0">
              <a:spcBef>
                <a:spcPts val="0"/>
              </a:spcBef>
              <a:spcAft>
                <a:spcPts val="0"/>
              </a:spcAft>
              <a:buClr>
                <a:srgbClr val="1A1A2E"/>
              </a:buClr>
              <a:buSzPts val="2000"/>
              <a:buFont typeface="Calibri"/>
              <a:buAutoNum type="arabicPeriod"/>
            </a:pPr>
            <a:r>
              <a:rPr lang="en-US" sz="1600" b="0" i="0" u="none" strike="noStrike" cap="none" dirty="0">
                <a:solidFill>
                  <a:srgbClr val="1A1A2E"/>
                </a:solidFill>
                <a:latin typeface="Calibri"/>
                <a:ea typeface="Calibri"/>
                <a:cs typeface="Calibri"/>
                <a:sym typeface="Calibri"/>
              </a:rPr>
              <a:t>Working individually: complete your theoretical position map on the Companion document (Section 5).</a:t>
            </a:r>
            <a:endParaRPr sz="1600" b="0" i="0" u="none" strike="noStrike" cap="none" dirty="0">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1600" b="0" i="0" u="none" strike="noStrike" cap="none" dirty="0">
                <a:solidFill>
                  <a:srgbClr val="1A1A2E"/>
                </a:solidFill>
                <a:latin typeface="Calibri"/>
                <a:ea typeface="Calibri"/>
                <a:cs typeface="Calibri"/>
                <a:sym typeface="Calibri"/>
              </a:rPr>
              <a:t>For each theory you are using: state the analytical work it does, the dimension of your phenomenon it illuminates, and any tension it creates with another theory you are using.</a:t>
            </a:r>
            <a:endParaRPr sz="1600" b="0" i="0" u="none" strike="noStrike" cap="none" dirty="0">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1600" b="0" i="0" u="none" strike="noStrike" cap="none" dirty="0">
                <a:solidFill>
                  <a:srgbClr val="1A1A2E"/>
                </a:solidFill>
                <a:latin typeface="Calibri"/>
                <a:ea typeface="Calibri"/>
                <a:cs typeface="Calibri"/>
                <a:sym typeface="Calibri"/>
              </a:rPr>
              <a:t>Identify whether your current theoretical framework is at the right stage of development for your position in the </a:t>
            </a:r>
            <a:r>
              <a:rPr lang="en-US" sz="1600" b="0" i="0" u="none" strike="noStrike" cap="none" dirty="0" err="1">
                <a:solidFill>
                  <a:srgbClr val="1A1A2E"/>
                </a:solidFill>
                <a:latin typeface="Calibri"/>
                <a:ea typeface="Calibri"/>
                <a:cs typeface="Calibri"/>
                <a:sym typeface="Calibri"/>
              </a:rPr>
              <a:t>programme</a:t>
            </a:r>
            <a:r>
              <a:rPr lang="en-US" sz="1600" b="0" i="0" u="none" strike="noStrike" cap="none" dirty="0">
                <a:solidFill>
                  <a:srgbClr val="1A1A2E"/>
                </a:solidFill>
                <a:latin typeface="Calibri"/>
                <a:ea typeface="Calibri"/>
                <a:cs typeface="Calibri"/>
                <a:sym typeface="Calibri"/>
              </a:rPr>
              <a:t>. Is anything too certain? Is anything unresolved that should be resolved?</a:t>
            </a:r>
            <a:endParaRPr sz="1600" b="0" i="0" u="none" strike="noStrike" cap="none" dirty="0">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1600" b="0" i="0" u="none" strike="noStrike" cap="none" dirty="0">
                <a:solidFill>
                  <a:srgbClr val="1A1A2E"/>
                </a:solidFill>
                <a:latin typeface="Calibri"/>
                <a:ea typeface="Calibri"/>
                <a:cs typeface="Calibri"/>
                <a:sym typeface="Calibri"/>
              </a:rPr>
              <a:t>Write a one-paragraph statement of your theoretical position as it stands. This is not the conceptual framework — it is a reflexive account of your current thinking.</a:t>
            </a:r>
            <a:endParaRPr sz="1600" b="0" i="0" u="none" strike="noStrike" cap="none" dirty="0">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2000"/>
              <a:buFont typeface="Calibri"/>
              <a:buAutoNum type="arabicPeriod"/>
            </a:pPr>
            <a:r>
              <a:rPr lang="en-US" sz="1600" b="0" i="0" u="none" strike="noStrike" cap="none" dirty="0">
                <a:solidFill>
                  <a:srgbClr val="1A1A2E"/>
                </a:solidFill>
                <a:latin typeface="Calibri"/>
                <a:ea typeface="Calibri"/>
                <a:cs typeface="Calibri"/>
                <a:sym typeface="Calibri"/>
              </a:rPr>
              <a:t>Swap with a peer. Provide written feedback on one strength and one question for development.</a:t>
            </a:r>
            <a:endParaRPr sz="1600" b="0" i="0" u="none" strike="noStrike" cap="none" dirty="0">
              <a:solidFill>
                <a:schemeClr val="dk1"/>
              </a:solidFill>
              <a:latin typeface="Calibri"/>
              <a:ea typeface="Calibri"/>
              <a:cs typeface="Calibri"/>
              <a:sym typeface="Calibri"/>
            </a:endParaRPr>
          </a:p>
        </p:txBody>
      </p:sp>
      <p:sp>
        <p:nvSpPr>
          <p:cNvPr id="463" name="Google Shape;463;p28"/>
          <p:cNvSpPr/>
          <p:nvPr/>
        </p:nvSpPr>
        <p:spPr>
          <a:xfrm>
            <a:off x="457200" y="4663440"/>
            <a:ext cx="8229600" cy="347472"/>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E07B39"/>
              </a:buClr>
              <a:buSzPts val="1700"/>
              <a:buFont typeface="Calibri"/>
              <a:buNone/>
            </a:pPr>
            <a:r>
              <a:rPr lang="en-US" sz="1700" b="1" i="0" u="none" strike="noStrike" cap="none">
                <a:solidFill>
                  <a:srgbClr val="E07B39"/>
                </a:solidFill>
                <a:latin typeface="Calibri"/>
                <a:ea typeface="Calibri"/>
                <a:cs typeface="Calibri"/>
                <a:sym typeface="Calibri"/>
              </a:rPr>
              <a:t>⏱  30 minutes</a:t>
            </a:r>
            <a:endParaRPr sz="1700" b="0" i="0" u="none" strike="noStrike" cap="none">
              <a:solidFill>
                <a:schemeClr val="dk1"/>
              </a:solidFill>
              <a:latin typeface="Calibri"/>
              <a:ea typeface="Calibri"/>
              <a:cs typeface="Calibri"/>
              <a:sym typeface="Calibri"/>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468"/>
        <p:cNvGrpSpPr/>
        <p:nvPr/>
      </p:nvGrpSpPr>
      <p:grpSpPr>
        <a:xfrm>
          <a:off x="0" y="0"/>
          <a:ext cx="0" cy="0"/>
          <a:chOff x="0" y="0"/>
          <a:chExt cx="0" cy="0"/>
        </a:xfrm>
      </p:grpSpPr>
      <p:sp>
        <p:nvSpPr>
          <p:cNvPr id="469" name="Google Shape;469;p29"/>
          <p:cNvSpPr/>
          <p:nvPr/>
        </p:nvSpPr>
        <p:spPr>
          <a:xfrm>
            <a:off x="320040" y="868680"/>
            <a:ext cx="64008" cy="4023360"/>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29"/>
          <p:cNvSpPr/>
          <p:nvPr/>
        </p:nvSpPr>
        <p:spPr>
          <a:xfrm>
            <a:off x="502920" y="91440"/>
            <a:ext cx="8321040" cy="6400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1A2E"/>
              </a:buClr>
              <a:buSzPts val="2800"/>
              <a:buFont typeface="Cambria"/>
              <a:buNone/>
            </a:pPr>
            <a:r>
              <a:rPr lang="en-US" sz="2800" b="1" i="0" u="none" strike="noStrike" cap="none">
                <a:solidFill>
                  <a:srgbClr val="1A1A2E"/>
                </a:solidFill>
                <a:latin typeface="Cambria"/>
                <a:ea typeface="Cambria"/>
                <a:cs typeface="Cambria"/>
                <a:sym typeface="Cambria"/>
              </a:rPr>
              <a:t>Session Summary – Key Messages</a:t>
            </a:r>
            <a:endParaRPr sz="2800" b="0" i="0" u="none" strike="noStrike" cap="none">
              <a:solidFill>
                <a:schemeClr val="dk1"/>
              </a:solidFill>
              <a:latin typeface="Calibri"/>
              <a:ea typeface="Calibri"/>
              <a:cs typeface="Calibri"/>
              <a:sym typeface="Calibri"/>
            </a:endParaRPr>
          </a:p>
        </p:txBody>
      </p:sp>
      <p:sp>
        <p:nvSpPr>
          <p:cNvPr id="471" name="Google Shape;471;p29"/>
          <p:cNvSpPr/>
          <p:nvPr/>
        </p:nvSpPr>
        <p:spPr>
          <a:xfrm>
            <a:off x="548640" y="914400"/>
            <a:ext cx="8229600" cy="3931920"/>
          </a:xfrm>
          <a:prstGeom prst="rect">
            <a:avLst/>
          </a:prstGeom>
          <a:noFill/>
          <a:ln>
            <a:noFill/>
          </a:ln>
        </p:spPr>
        <p:txBody>
          <a:bodyPr spcFirstLastPara="1" wrap="square" lIns="91425" tIns="45700" rIns="91425" bIns="45700" anchor="ctr" anchorCtr="0">
            <a:noAutofit/>
          </a:bodyPr>
          <a:lstStyle/>
          <a:p>
            <a:pPr marL="342900" marR="0" lvl="0" indent="-342900" algn="l" rtl="0">
              <a:spcBef>
                <a:spcPts val="0"/>
              </a:spcBef>
              <a:spcAft>
                <a:spcPts val="0"/>
              </a:spcAft>
              <a:buClr>
                <a:srgbClr val="1A1A2E"/>
              </a:buClr>
              <a:buSzPts val="1900"/>
              <a:buFont typeface="Calibri"/>
              <a:buChar char="•"/>
            </a:pPr>
            <a:r>
              <a:rPr lang="en-US" sz="1900" b="0" i="0" u="none" strike="noStrike" cap="none">
                <a:solidFill>
                  <a:srgbClr val="1A1A2E"/>
                </a:solidFill>
                <a:latin typeface="Calibri"/>
                <a:ea typeface="Calibri"/>
                <a:cs typeface="Calibri"/>
                <a:sym typeface="Calibri"/>
              </a:rPr>
              <a:t>Theory is an analytical tool, not a decoration. Every theory in your framework must be doing identifiable work.</a:t>
            </a:r>
            <a:endParaRPr sz="19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1900"/>
              <a:buFont typeface="Calibri"/>
              <a:buChar char="•"/>
            </a:pPr>
            <a:r>
              <a:rPr lang="en-US" sz="1900" b="0" i="0" u="none" strike="noStrike" cap="none">
                <a:solidFill>
                  <a:srgbClr val="1A1A2E"/>
                </a:solidFill>
                <a:latin typeface="Calibri"/>
                <a:ea typeface="Calibri"/>
                <a:cs typeface="Calibri"/>
                <a:sym typeface="Calibri"/>
              </a:rPr>
              <a:t>Qualitative research has a distinctive relationship with theory: iterative, emergent, and reflexive.</a:t>
            </a:r>
            <a:endParaRPr sz="19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1900"/>
              <a:buFont typeface="Calibri"/>
              <a:buChar char="•"/>
            </a:pPr>
            <a:r>
              <a:rPr lang="en-US" sz="1900" b="0" i="0" u="none" strike="noStrike" cap="none">
                <a:solidFill>
                  <a:srgbClr val="1A1A2E"/>
                </a:solidFill>
                <a:latin typeface="Calibri"/>
                <a:ea typeface="Calibri"/>
                <a:cs typeface="Calibri"/>
                <a:sym typeface="Calibri"/>
              </a:rPr>
              <a:t>Multi-theoretical frameworks are legitimate and common in DBA research — provided each theory has a distinct role.</a:t>
            </a:r>
            <a:endParaRPr sz="19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1900"/>
              <a:buFont typeface="Calibri"/>
              <a:buChar char="•"/>
            </a:pPr>
            <a:r>
              <a:rPr lang="en-US" sz="1900" b="0" i="0" u="none" strike="noStrike" cap="none">
                <a:solidFill>
                  <a:srgbClr val="1A1A2E"/>
                </a:solidFill>
                <a:latin typeface="Calibri"/>
                <a:ea typeface="Calibri"/>
                <a:cs typeface="Calibri"/>
                <a:sym typeface="Calibri"/>
              </a:rPr>
              <a:t>The pilot study is a testing ground for your theoretical choices, not a platform for theoretical conclusions.</a:t>
            </a:r>
            <a:endParaRPr sz="19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1900"/>
              <a:buFont typeface="Calibri"/>
              <a:buChar char="•"/>
            </a:pPr>
            <a:r>
              <a:rPr lang="en-US" sz="1900" b="0" i="0" u="none" strike="noStrike" cap="none">
                <a:solidFill>
                  <a:srgbClr val="1A1A2E"/>
                </a:solidFill>
                <a:latin typeface="Calibri"/>
                <a:ea typeface="Calibri"/>
                <a:cs typeface="Calibri"/>
                <a:sym typeface="Calibri"/>
              </a:rPr>
              <a:t>A conceptual framework belongs after the full literature review. A conceptual model belongs after full analysis.</a:t>
            </a:r>
            <a:endParaRPr sz="19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1900"/>
              <a:buFont typeface="Calibri"/>
              <a:buChar char="•"/>
            </a:pPr>
            <a:r>
              <a:rPr lang="en-US" sz="1900" b="0" i="0" u="none" strike="noStrike" cap="none">
                <a:solidFill>
                  <a:srgbClr val="1A1A2E"/>
                </a:solidFill>
                <a:latin typeface="Calibri"/>
                <a:ea typeface="Calibri"/>
                <a:cs typeface="Calibri"/>
                <a:sym typeface="Calibri"/>
              </a:rPr>
              <a:t>Producing either prematurely implies you have already answered your research questions. You have not.</a:t>
            </a:r>
            <a:endParaRPr sz="1900" b="0" i="0" u="none" strike="noStrike" cap="none">
              <a:solidFill>
                <a:schemeClr val="dk1"/>
              </a:solidFill>
              <a:latin typeface="Calibri"/>
              <a:ea typeface="Calibri"/>
              <a:cs typeface="Calibri"/>
              <a:sym typeface="Calibri"/>
            </a:endParaRPr>
          </a:p>
          <a:p>
            <a:pPr marL="342900" marR="0" lvl="0" indent="-342900" algn="l" rtl="0">
              <a:spcBef>
                <a:spcPts val="600"/>
              </a:spcBef>
              <a:spcAft>
                <a:spcPts val="0"/>
              </a:spcAft>
              <a:buClr>
                <a:srgbClr val="1A1A2E"/>
              </a:buClr>
              <a:buSzPts val="1900"/>
              <a:buFont typeface="Calibri"/>
              <a:buChar char="•"/>
            </a:pPr>
            <a:r>
              <a:rPr lang="en-US" sz="1900" b="0" i="0" u="none" strike="noStrike" cap="none">
                <a:solidFill>
                  <a:srgbClr val="1A1A2E"/>
                </a:solidFill>
                <a:latin typeface="Calibri"/>
                <a:ea typeface="Calibri"/>
                <a:cs typeface="Calibri"/>
                <a:sym typeface="Calibri"/>
              </a:rPr>
              <a:t>What the pilot should produce: refined theoretical awareness, honest reflexivity, and provisional observation.</a:t>
            </a:r>
            <a:endParaRPr sz="1900" b="0" i="0" u="none" strike="noStrike" cap="none">
              <a:solidFill>
                <a:schemeClr val="dk1"/>
              </a:solidFill>
              <a:latin typeface="Calibri"/>
              <a:ea typeface="Calibri"/>
              <a:cs typeface="Calibri"/>
              <a:sym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EEF4F4"/>
        </a:solidFill>
        <a:effectLst/>
      </p:bgPr>
    </p:bg>
    <p:spTree>
      <p:nvGrpSpPr>
        <p:cNvPr id="1" name="Shape 476"/>
        <p:cNvGrpSpPr/>
        <p:nvPr/>
      </p:nvGrpSpPr>
      <p:grpSpPr>
        <a:xfrm>
          <a:off x="0" y="0"/>
          <a:ext cx="0" cy="0"/>
          <a:chOff x="0" y="0"/>
          <a:chExt cx="0" cy="0"/>
        </a:xfrm>
      </p:grpSpPr>
      <p:sp>
        <p:nvSpPr>
          <p:cNvPr id="477" name="Google Shape;477;p30"/>
          <p:cNvSpPr/>
          <p:nvPr/>
        </p:nvSpPr>
        <p:spPr>
          <a:xfrm>
            <a:off x="320040" y="658368"/>
            <a:ext cx="64008" cy="4114800"/>
          </a:xfrm>
          <a:prstGeom prst="rect">
            <a:avLst/>
          </a:prstGeom>
          <a:solidFill>
            <a:srgbClr val="006D77"/>
          </a:solidFill>
          <a:ln w="12700" cap="flat" cmpd="sng">
            <a:solidFill>
              <a:srgbClr val="006D7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0"/>
          <p:cNvSpPr/>
          <p:nvPr/>
        </p:nvSpPr>
        <p:spPr>
          <a:xfrm>
            <a:off x="502920" y="91440"/>
            <a:ext cx="8229600" cy="59436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A1A2E"/>
              </a:buClr>
              <a:buSzPts val="2800"/>
              <a:buFont typeface="Cambria"/>
              <a:buNone/>
            </a:pPr>
            <a:r>
              <a:rPr lang="en-US" sz="2800" b="1" i="0" u="none" strike="noStrike" cap="none">
                <a:solidFill>
                  <a:srgbClr val="1A1A2E"/>
                </a:solidFill>
                <a:latin typeface="Cambria"/>
                <a:ea typeface="Cambria"/>
                <a:cs typeface="Cambria"/>
                <a:sym typeface="Cambria"/>
              </a:rPr>
              <a:t>Key References</a:t>
            </a:r>
            <a:endParaRPr sz="2800" b="0" i="0" u="none" strike="noStrike" cap="none">
              <a:solidFill>
                <a:schemeClr val="dk1"/>
              </a:solidFill>
              <a:latin typeface="Calibri"/>
              <a:ea typeface="Calibri"/>
              <a:cs typeface="Calibri"/>
              <a:sym typeface="Calibri"/>
            </a:endParaRPr>
          </a:p>
        </p:txBody>
      </p:sp>
      <p:sp>
        <p:nvSpPr>
          <p:cNvPr id="479" name="Google Shape;479;p30"/>
          <p:cNvSpPr/>
          <p:nvPr/>
        </p:nvSpPr>
        <p:spPr>
          <a:xfrm>
            <a:off x="548640" y="804672"/>
            <a:ext cx="8229600" cy="4114800"/>
          </a:xfrm>
          <a:prstGeom prst="rect">
            <a:avLst/>
          </a:prstGeom>
          <a:noFill/>
          <a:ln>
            <a:noFill/>
          </a:ln>
        </p:spPr>
        <p:txBody>
          <a:bodyPr spcFirstLastPara="1" wrap="square" lIns="91425" tIns="45700" rIns="91425" bIns="45700" anchor="ctr" anchorCtr="0">
            <a:noAutofit/>
          </a:bodyPr>
          <a:lstStyle/>
          <a:p>
            <a:pPr marL="342900" marR="0" lvl="0" indent="-342900" algn="l" rtl="0">
              <a:spcBef>
                <a:spcPts val="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Blaszczynski, A. and Nower, L. (2002). A pathways model of problem and pathological gambling. Addiction, 97(5), 487–499.</a:t>
            </a:r>
            <a:endParaRPr sz="17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Bourdieu, P. (1986). The forms of capital. In Richardson, J. (ed.) Handbook of Theory and Research for the Sociology of Education. Greenwood, pp. 241–258.</a:t>
            </a:r>
            <a:endParaRPr sz="17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Carroll, A.B. (1991). The pyramid of corporate social responsibility. Business Horizons, 34(4), 39–48.</a:t>
            </a:r>
            <a:endParaRPr sz="17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Freeman, R.E. (1984). Strategic Management: A Stakeholder Approach. Pitman.</a:t>
            </a:r>
            <a:endParaRPr sz="17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Luthans, F. (2006). Psychological capital. International Review of Industrial and Organizational Psychology. Wiley, pp. 249–272.</a:t>
            </a:r>
            <a:endParaRPr sz="17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Orford, J. (2012). An Unsafe Bet? Wiley-Blackwell.</a:t>
            </a:r>
            <a:endParaRPr sz="1700" b="0" i="0" u="none" strike="noStrike" cap="none">
              <a:solidFill>
                <a:schemeClr val="dk1"/>
              </a:solidFill>
              <a:latin typeface="Calibri"/>
              <a:ea typeface="Calibri"/>
              <a:cs typeface="Calibri"/>
              <a:sym typeface="Calibri"/>
            </a:endParaRPr>
          </a:p>
          <a:p>
            <a:pPr marL="342900" marR="0" lvl="0" indent="-342900" algn="l" rtl="0">
              <a:spcBef>
                <a:spcPts val="800"/>
              </a:spcBef>
              <a:spcAft>
                <a:spcPts val="0"/>
              </a:spcAft>
              <a:buClr>
                <a:srgbClr val="1A1A2E"/>
              </a:buClr>
              <a:buSzPts val="1700"/>
              <a:buFont typeface="Calibri"/>
              <a:buChar char="•"/>
            </a:pPr>
            <a:r>
              <a:rPr lang="en-US" sz="1700" b="0" i="0" u="none" strike="noStrike" cap="none">
                <a:solidFill>
                  <a:srgbClr val="1A1A2E"/>
                </a:solidFill>
                <a:latin typeface="Calibri"/>
                <a:ea typeface="Calibri"/>
                <a:cs typeface="Calibri"/>
                <a:sym typeface="Calibri"/>
              </a:rPr>
              <a:t>Sen, A. (1999). Development as Freedom. Oxford University Press.</a:t>
            </a:r>
            <a:endParaRPr sz="1700" b="0" i="0" u="none" strike="noStrike" cap="non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2904</Words>
  <Application>Microsoft Office PowerPoint</Application>
  <PresentationFormat>On-screen Show (16:9)</PresentationFormat>
  <Paragraphs>296</Paragraphs>
  <Slides>30</Slides>
  <Notes>30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PptxGenJS</dc:creator>
  <cp:lastModifiedBy>Caroline Jawad</cp:lastModifiedBy>
  <cp:revision>1</cp:revision>
  <dcterms:created xsi:type="dcterms:W3CDTF">2026-03-18T17:48:57Z</dcterms:created>
  <dcterms:modified xsi:type="dcterms:W3CDTF">2026-03-20T14:43:55Z</dcterms:modified>
</cp:coreProperties>
</file>