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7" r:id="rId2"/>
    <p:sldId id="262" r:id="rId3"/>
    <p:sldId id="293" r:id="rId4"/>
    <p:sldId id="294" r:id="rId5"/>
    <p:sldId id="263" r:id="rId6"/>
    <p:sldId id="296" r:id="rId7"/>
    <p:sldId id="297" r:id="rId8"/>
    <p:sldId id="298" r:id="rId9"/>
    <p:sldId id="281" r:id="rId10"/>
    <p:sldId id="264" r:id="rId11"/>
    <p:sldId id="292" r:id="rId12"/>
    <p:sldId id="282" r:id="rId13"/>
    <p:sldId id="283" r:id="rId14"/>
    <p:sldId id="284" r:id="rId15"/>
    <p:sldId id="291" r:id="rId16"/>
    <p:sldId id="267" r:id="rId17"/>
    <p:sldId id="268" r:id="rId18"/>
    <p:sldId id="295" r:id="rId19"/>
    <p:sldId id="269" r:id="rId20"/>
    <p:sldId id="270" r:id="rId21"/>
    <p:sldId id="271" r:id="rId22"/>
    <p:sldId id="272" r:id="rId23"/>
    <p:sldId id="273" r:id="rId24"/>
    <p:sldId id="285" r:id="rId25"/>
    <p:sldId id="286" r:id="rId26"/>
    <p:sldId id="275" r:id="rId27"/>
    <p:sldId id="276" r:id="rId28"/>
    <p:sldId id="277" r:id="rId29"/>
    <p:sldId id="278" r:id="rId30"/>
    <p:sldId id="279" r:id="rId31"/>
    <p:sldId id="280"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76" d="100"/>
          <a:sy n="76" d="100"/>
        </p:scale>
        <p:origin x="132"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025D46-E114-40A8-BBF9-E2082851836F}" type="datetimeFigureOut">
              <a:rPr lang="en-GB" smtClean="0"/>
              <a:t>22/10/2019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710FB9-4A0D-4532-9B2C-05BC69763C74}" type="slidenum">
              <a:rPr lang="en-GB" smtClean="0"/>
              <a:t>‹#›</a:t>
            </a:fld>
            <a:endParaRPr lang="en-GB"/>
          </a:p>
        </p:txBody>
      </p:sp>
    </p:spTree>
    <p:extLst>
      <p:ext uri="{BB962C8B-B14F-4D97-AF65-F5344CB8AC3E}">
        <p14:creationId xmlns:p14="http://schemas.microsoft.com/office/powerpoint/2010/main" val="3470156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5050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838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2331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8970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5017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0287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4377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List of généralités-intendants</a:t>
            </a:r>
          </a:p>
          <a:p>
            <a:r>
              <a:rPr lang="en-US" dirty="0" smtClean="0"/>
              <a:t>The 36 Généralités in France in 1789 by city (and province). Areas in red are "pays d'état" (note: should also include 36, 37 and parts of 35); white "pays </a:t>
            </a:r>
            <a:r>
              <a:rPr lang="en-US" dirty="0" err="1" smtClean="0"/>
              <a:t>d'élection</a:t>
            </a:r>
            <a:r>
              <a:rPr lang="en-US" dirty="0" smtClean="0"/>
              <a:t>"; yellow "pays </a:t>
            </a:r>
            <a:r>
              <a:rPr lang="en-US" dirty="0" err="1" smtClean="0"/>
              <a:t>d'imposition</a:t>
            </a:r>
            <a:r>
              <a:rPr lang="en-US" dirty="0" smtClean="0"/>
              <a:t>"</a:t>
            </a:r>
          </a:p>
          <a:p>
            <a:r>
              <a:rPr lang="en-US" dirty="0" smtClean="0"/>
              <a:t>Généralité 	Year of creation 	Provinces</a:t>
            </a:r>
          </a:p>
          <a:p>
            <a:r>
              <a:rPr lang="en-US" dirty="0" smtClean="0"/>
              <a:t>1.  Bordeaux, (Agen) 	(1542) 	Guyenne</a:t>
            </a:r>
          </a:p>
          <a:p>
            <a:r>
              <a:rPr lang="en-US" dirty="0" smtClean="0"/>
              <a:t>2.  Provence, or Aix-en-Provence 	(1542) 	Provence</a:t>
            </a:r>
          </a:p>
          <a:p>
            <a:r>
              <a:rPr lang="en-US" dirty="0" smtClean="0"/>
              <a:t>3.  Amiens 	(1542) 	Picardy</a:t>
            </a:r>
          </a:p>
          <a:p>
            <a:r>
              <a:rPr lang="en-US" dirty="0" smtClean="0"/>
              <a:t>4.  Bourges 	(1542) 	Berry</a:t>
            </a:r>
          </a:p>
          <a:p>
            <a:r>
              <a:rPr lang="en-US" dirty="0" smtClean="0"/>
              <a:t>5.  Caen 	(1542) 	Normandy</a:t>
            </a:r>
          </a:p>
          <a:p>
            <a:r>
              <a:rPr lang="en-US" dirty="0" smtClean="0"/>
              <a:t>6.  </a:t>
            </a:r>
            <a:r>
              <a:rPr lang="en-US" dirty="0" err="1" smtClean="0"/>
              <a:t>Châlons</a:t>
            </a:r>
            <a:r>
              <a:rPr lang="en-US" dirty="0" smtClean="0"/>
              <a:t> 	(1542) 	Champagne</a:t>
            </a:r>
          </a:p>
          <a:p>
            <a:r>
              <a:rPr lang="en-US" dirty="0" smtClean="0"/>
              <a:t>7.  Burgundy, Dijon 	(1542) 	Burgundy</a:t>
            </a:r>
          </a:p>
          <a:p>
            <a:r>
              <a:rPr lang="en-US" dirty="0" smtClean="0"/>
              <a:t>8.  Grenoble 	(1542) 	Dauphiné</a:t>
            </a:r>
          </a:p>
          <a:p>
            <a:r>
              <a:rPr lang="en-US" dirty="0" smtClean="0"/>
              <a:t>9.  </a:t>
            </a:r>
            <a:r>
              <a:rPr lang="en-US" dirty="0" err="1" smtClean="0"/>
              <a:t>Issoire</a:t>
            </a:r>
            <a:r>
              <a:rPr lang="en-US" dirty="0" smtClean="0"/>
              <a:t> later of Riom 	(1542) 	Auvergne</a:t>
            </a:r>
          </a:p>
          <a:p>
            <a:r>
              <a:rPr lang="en-US" dirty="0" smtClean="0"/>
              <a:t>10.  Lyon 	(1542) 	Lyonnais, Beaujolais and Forez</a:t>
            </a:r>
          </a:p>
          <a:p>
            <a:r>
              <a:rPr lang="en-US" dirty="0" smtClean="0"/>
              <a:t>11.  Montpellier 	(1542) 	Languedoc</a:t>
            </a:r>
          </a:p>
          <a:p>
            <a:r>
              <a:rPr lang="en-US" dirty="0" smtClean="0"/>
              <a:t>12.  Paris 	(1542) 	Île-de-France</a:t>
            </a:r>
          </a:p>
          <a:p>
            <a:r>
              <a:rPr lang="en-US" dirty="0" smtClean="0"/>
              <a:t>13.  Poitiers 	(1542) 	Poitou</a:t>
            </a:r>
          </a:p>
          <a:p>
            <a:r>
              <a:rPr lang="en-US" dirty="0" smtClean="0"/>
              <a:t>14.  Rouen 	(1542) 	Normandy</a:t>
            </a:r>
          </a:p>
          <a:p>
            <a:r>
              <a:rPr lang="en-US" dirty="0" smtClean="0"/>
              <a:t>15.  Toulouse 	(1542) 	Languedoc</a:t>
            </a:r>
          </a:p>
          <a:p>
            <a:r>
              <a:rPr lang="en-US" dirty="0" smtClean="0"/>
              <a:t>16.  Tours 	(1542) 	Touraine, Maine and Anjou</a:t>
            </a:r>
          </a:p>
          <a:p>
            <a:r>
              <a:rPr lang="en-US" dirty="0" smtClean="0"/>
              <a:t>17.  Metz 	(1552) 	Trois-Évêchés</a:t>
            </a:r>
          </a:p>
          <a:p>
            <a:r>
              <a:rPr lang="en-US" dirty="0" smtClean="0"/>
              <a:t>18.  Nantes 	(1552) 	Brittany</a:t>
            </a:r>
          </a:p>
          <a:p>
            <a:r>
              <a:rPr lang="en-US" dirty="0" smtClean="0"/>
              <a:t>19.  Limoges 	(1558) 	Limousin, Marche and Angoumois</a:t>
            </a:r>
          </a:p>
          <a:p>
            <a:r>
              <a:rPr lang="en-US" dirty="0" smtClean="0"/>
              <a:t>20.  </a:t>
            </a:r>
            <a:r>
              <a:rPr lang="en-US" dirty="0" err="1" smtClean="0"/>
              <a:t>Orléans</a:t>
            </a:r>
            <a:r>
              <a:rPr lang="en-US" dirty="0" smtClean="0"/>
              <a:t> 	(1558) 	Orléanais</a:t>
            </a:r>
          </a:p>
          <a:p>
            <a:r>
              <a:rPr lang="en-US" dirty="0" smtClean="0"/>
              <a:t>21.  </a:t>
            </a:r>
            <a:r>
              <a:rPr lang="en-US" dirty="0" err="1" smtClean="0"/>
              <a:t>Moulins</a:t>
            </a:r>
            <a:r>
              <a:rPr lang="en-US" dirty="0" smtClean="0"/>
              <a:t> 	(1587) 	Bourbonnais</a:t>
            </a:r>
          </a:p>
          <a:p>
            <a:r>
              <a:rPr lang="en-US" dirty="0" smtClean="0"/>
              <a:t>22.  Soissons 	(1595) 	Picardy</a:t>
            </a:r>
          </a:p>
          <a:p>
            <a:r>
              <a:rPr lang="en-US" dirty="0" smtClean="0"/>
              <a:t>23.  </a:t>
            </a:r>
            <a:r>
              <a:rPr lang="en-US" dirty="0" err="1" smtClean="0"/>
              <a:t>Montauban</a:t>
            </a:r>
            <a:r>
              <a:rPr lang="en-US" dirty="0" smtClean="0"/>
              <a:t> 	(1635) 	Gascony</a:t>
            </a:r>
          </a:p>
          <a:p>
            <a:r>
              <a:rPr lang="en-US" dirty="0" smtClean="0"/>
              <a:t>24.  </a:t>
            </a:r>
            <a:r>
              <a:rPr lang="en-US" dirty="0" err="1" smtClean="0"/>
              <a:t>Alençon</a:t>
            </a:r>
            <a:r>
              <a:rPr lang="en-US" dirty="0" smtClean="0"/>
              <a:t> 	(1636) 	Perche</a:t>
            </a:r>
          </a:p>
          <a:p>
            <a:r>
              <a:rPr lang="en-US" dirty="0" smtClean="0"/>
              <a:t>25.  Perpignan 	(1660) 	Roussillon</a:t>
            </a:r>
          </a:p>
          <a:p>
            <a:r>
              <a:rPr lang="en-US" dirty="0" smtClean="0"/>
              <a:t>26.  </a:t>
            </a:r>
            <a:r>
              <a:rPr lang="en-US" dirty="0" err="1" smtClean="0"/>
              <a:t>Besançon</a:t>
            </a:r>
            <a:r>
              <a:rPr lang="en-US" dirty="0" smtClean="0"/>
              <a:t> 	(1676) 	Franche-Comté</a:t>
            </a:r>
          </a:p>
          <a:p>
            <a:r>
              <a:rPr lang="en-US" dirty="0" smtClean="0"/>
              <a:t>27.  </a:t>
            </a:r>
            <a:r>
              <a:rPr lang="en-US" dirty="0" err="1" smtClean="0"/>
              <a:t>Valenciennes</a:t>
            </a:r>
            <a:r>
              <a:rPr lang="en-US" dirty="0" smtClean="0"/>
              <a:t> 	(1678) 	Hainaut</a:t>
            </a:r>
          </a:p>
          <a:p>
            <a:r>
              <a:rPr lang="en-US" dirty="0" smtClean="0"/>
              <a:t>28.  Strasbourg 	(1689) 	Alsace</a:t>
            </a:r>
          </a:p>
          <a:p>
            <a:r>
              <a:rPr lang="en-US" dirty="0" smtClean="0"/>
              <a:t>29. (see 18)</a:t>
            </a:r>
          </a:p>
          <a:p>
            <a:r>
              <a:rPr lang="en-US" dirty="0" smtClean="0"/>
              <a:t>30.  Lille 	(1691) 	Flanders</a:t>
            </a:r>
          </a:p>
          <a:p>
            <a:r>
              <a:rPr lang="en-US" dirty="0" smtClean="0"/>
              <a:t>31.  La Rochelle 	(1694) 	Aunis and Saintonge</a:t>
            </a:r>
          </a:p>
          <a:p>
            <a:r>
              <a:rPr lang="en-US" dirty="0" smtClean="0"/>
              <a:t>32.  Nancy 	(1737) 	Lorraine</a:t>
            </a:r>
          </a:p>
          <a:p>
            <a:r>
              <a:rPr lang="en-US" dirty="0" smtClean="0"/>
              <a:t>33.  </a:t>
            </a:r>
            <a:r>
              <a:rPr lang="en-US" dirty="0" err="1" smtClean="0"/>
              <a:t>Trévoux</a:t>
            </a:r>
            <a:r>
              <a:rPr lang="en-US" dirty="0" smtClean="0"/>
              <a:t> 	(1762) 	Dombes</a:t>
            </a:r>
          </a:p>
          <a:p>
            <a:r>
              <a:rPr lang="en-US" dirty="0" smtClean="0"/>
              <a:t>34.  Corsica, or of Bastia 	(1768) 	Corsica</a:t>
            </a:r>
          </a:p>
          <a:p>
            <a:r>
              <a:rPr lang="en-US" dirty="0" smtClean="0"/>
              <a:t>35.  </a:t>
            </a:r>
            <a:r>
              <a:rPr lang="en-US" dirty="0" err="1" smtClean="0"/>
              <a:t>Auch</a:t>
            </a:r>
            <a:r>
              <a:rPr lang="en-US" dirty="0" smtClean="0"/>
              <a:t> 	(1776) 	Gascony</a:t>
            </a:r>
          </a:p>
          <a:p>
            <a:r>
              <a:rPr lang="en-US" dirty="0" smtClean="0"/>
              <a:t>36.  Bayonne 	(1784) 	Labourd</a:t>
            </a:r>
          </a:p>
          <a:p>
            <a:r>
              <a:rPr lang="en-US" dirty="0" smtClean="0"/>
              <a:t>37.  Pau 	(1784) 	Béarn and Soule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374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3522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1929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5243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2516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3358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3016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17606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43948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1381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2992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22/10/2019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916084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932680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22/10/2019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291463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23092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71554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054320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465288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4203716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22/10/2019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05767467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4283856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2678565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22/10/2019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2826296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jp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hyperlink" Target="https://artsandculture.google.com/partner/palace-of-versaille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www.youtube.com/watch?v=Jj6JCwiZlck" TargetMode="External"/><Relationship Id="rId5" Type="http://schemas.openxmlformats.org/officeDocument/2006/relationships/hyperlink" Target="https://www.youtube.com/watch?v=X235vpOToVU&amp;feature=youtu.be" TargetMode="Externa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8.xml"/><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3600" b="1" dirty="0">
                <a:solidFill>
                  <a:schemeClr val="accent2">
                    <a:lumMod val="60000"/>
                    <a:lumOff val="40000"/>
                  </a:schemeClr>
                </a:solidFill>
              </a:rPr>
              <a:t>HPHI4005</a:t>
            </a:r>
            <a:br>
              <a:rPr lang="en-GB" sz="3600" b="1" dirty="0">
                <a:solidFill>
                  <a:schemeClr val="accent2">
                    <a:lumMod val="60000"/>
                    <a:lumOff val="40000"/>
                  </a:schemeClr>
                </a:solidFill>
              </a:rPr>
            </a:br>
            <a:r>
              <a:rPr lang="en-GB" sz="3600" b="1" dirty="0">
                <a:solidFill>
                  <a:schemeClr val="accent2">
                    <a:lumMod val="60000"/>
                    <a:lumOff val="40000"/>
                  </a:schemeClr>
                </a:solidFill>
              </a:rPr>
              <a:t>Age of Revolution</a:t>
            </a:r>
            <a:r>
              <a:rPr lang="en-GB" sz="3600" b="1" dirty="0" smtClean="0">
                <a:solidFill>
                  <a:schemeClr val="accent2">
                    <a:lumMod val="60000"/>
                    <a:lumOff val="40000"/>
                  </a:schemeClr>
                </a:solidFill>
              </a:rPr>
              <a:t>:</a:t>
            </a:r>
            <a:r>
              <a:rPr lang="en-GB" sz="3600" b="1" smtClean="0">
                <a:solidFill>
                  <a:schemeClr val="accent2">
                    <a:lumMod val="60000"/>
                    <a:lumOff val="40000"/>
                  </a:schemeClr>
                </a:solidFill>
              </a:rPr>
              <a:t/>
            </a:r>
            <a:br>
              <a:rPr lang="en-GB" sz="3600" b="1" smtClean="0">
                <a:solidFill>
                  <a:schemeClr val="accent2">
                    <a:lumMod val="60000"/>
                    <a:lumOff val="40000"/>
                  </a:schemeClr>
                </a:solidFill>
              </a:rPr>
            </a:br>
            <a:r>
              <a:rPr lang="en-US" sz="3600" smtClean="0">
                <a:solidFill>
                  <a:schemeClr val="accent2">
                    <a:lumMod val="60000"/>
                    <a:lumOff val="40000"/>
                  </a:schemeClr>
                </a:solidFill>
              </a:rPr>
              <a:t>lecture </a:t>
            </a:r>
            <a:r>
              <a:rPr lang="en-US" sz="3600" dirty="0" smtClean="0">
                <a:solidFill>
                  <a:schemeClr val="accent2">
                    <a:lumMod val="60000"/>
                    <a:lumOff val="40000"/>
                  </a:schemeClr>
                </a:solidFill>
              </a:rPr>
              <a:t>2</a:t>
            </a:r>
            <a:r>
              <a:rPr lang="en-US" sz="4800" dirty="0" smtClean="0">
                <a:solidFill>
                  <a:schemeClr val="accent2">
                    <a:lumMod val="60000"/>
                    <a:lumOff val="40000"/>
                  </a:schemeClr>
                </a:solidFill>
              </a:rPr>
              <a:t/>
            </a:r>
            <a:br>
              <a:rPr lang="en-US" sz="4800" dirty="0" smtClean="0">
                <a:solidFill>
                  <a:schemeClr val="accent2">
                    <a:lumMod val="60000"/>
                    <a:lumOff val="40000"/>
                  </a:schemeClr>
                </a:solidFill>
              </a:rPr>
            </a:br>
            <a:r>
              <a:rPr lang="en-US" sz="4800" dirty="0" smtClean="0"/>
              <a:t>French revolution:</a:t>
            </a:r>
            <a:br>
              <a:rPr lang="en-US" sz="4800" dirty="0" smtClean="0"/>
            </a:br>
            <a:r>
              <a:rPr lang="en-GB" sz="6000" dirty="0" smtClean="0">
                <a:solidFill>
                  <a:srgbClr val="FFFF00"/>
                </a:solidFill>
              </a:rPr>
              <a:t>The </a:t>
            </a:r>
            <a:r>
              <a:rPr lang="en-GB" sz="6000" dirty="0" err="1">
                <a:solidFill>
                  <a:srgbClr val="FFFF00"/>
                </a:solidFill>
              </a:rPr>
              <a:t>Ancien</a:t>
            </a:r>
            <a:r>
              <a:rPr lang="en-GB" sz="6000" dirty="0">
                <a:solidFill>
                  <a:srgbClr val="FFFF00"/>
                </a:solidFill>
              </a:rPr>
              <a:t> </a:t>
            </a:r>
            <a:r>
              <a:rPr lang="en-GB" sz="6000" dirty="0" err="1">
                <a:solidFill>
                  <a:srgbClr val="FFFF00"/>
                </a:solidFill>
              </a:rPr>
              <a:t>Régime</a:t>
            </a:r>
            <a:endParaRPr lang="en-GB" sz="6000" dirty="0">
              <a:solidFill>
                <a:srgbClr val="FFFF00"/>
              </a:solidFill>
            </a:endParaRPr>
          </a:p>
        </p:txBody>
      </p:sp>
    </p:spTree>
    <p:extLst>
      <p:ext uri="{BB962C8B-B14F-4D97-AF65-F5344CB8AC3E}">
        <p14:creationId xmlns:p14="http://schemas.microsoft.com/office/powerpoint/2010/main" val="10899816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CHRONOLGY of French revolution(s)</a:t>
            </a:r>
            <a:endParaRPr lang="en-US" dirty="0"/>
          </a:p>
        </p:txBody>
      </p:sp>
      <p:sp>
        <p:nvSpPr>
          <p:cNvPr id="7" name="Content Placeholder 6"/>
          <p:cNvSpPr>
            <a:spLocks noGrp="1"/>
          </p:cNvSpPr>
          <p:nvPr>
            <p:ph sz="half" idx="2"/>
          </p:nvPr>
        </p:nvSpPr>
        <p:spPr>
          <a:xfrm>
            <a:off x="288759" y="1642334"/>
            <a:ext cx="11562346" cy="5060525"/>
          </a:xfrm>
          <a:prstGeom prst="rect">
            <a:avLst/>
          </a:prstGeom>
        </p:spPr>
        <p:txBody>
          <a:bodyPr wrap="square" lIns="540000" tIns="360000" rIns="540000" bIns="360000">
            <a:spAutoFit/>
          </a:bodyPr>
          <a:lstStyle/>
          <a:p>
            <a:pPr marL="45720" indent="0">
              <a:buNone/>
            </a:pPr>
            <a:r>
              <a:rPr lang="en-GB" sz="3200" dirty="0">
                <a:solidFill>
                  <a:srgbClr val="C00000"/>
                </a:solidFill>
              </a:rPr>
              <a:t>Pre-1789</a:t>
            </a:r>
            <a:r>
              <a:rPr lang="en-GB" sz="3200" dirty="0" smtClean="0">
                <a:solidFill>
                  <a:srgbClr val="C00000"/>
                </a:solidFill>
              </a:rPr>
              <a:t>: </a:t>
            </a:r>
            <a:r>
              <a:rPr lang="en-GB" sz="3200" i="1" dirty="0" err="1" smtClean="0">
                <a:solidFill>
                  <a:srgbClr val="C00000"/>
                </a:solidFill>
              </a:rPr>
              <a:t>Ancien</a:t>
            </a:r>
            <a:r>
              <a:rPr lang="en-GB" sz="3200" i="1" dirty="0" smtClean="0">
                <a:solidFill>
                  <a:srgbClr val="C00000"/>
                </a:solidFill>
              </a:rPr>
              <a:t> </a:t>
            </a:r>
            <a:r>
              <a:rPr lang="en-GB" sz="3200" i="1" dirty="0" err="1" smtClean="0">
                <a:solidFill>
                  <a:srgbClr val="C00000"/>
                </a:solidFill>
              </a:rPr>
              <a:t>Régime</a:t>
            </a:r>
            <a:r>
              <a:rPr lang="en-GB" sz="3200" i="1" dirty="0" smtClean="0">
                <a:solidFill>
                  <a:srgbClr val="C00000"/>
                </a:solidFill>
              </a:rPr>
              <a:t>  </a:t>
            </a:r>
          </a:p>
          <a:p>
            <a:pPr marL="45720" indent="0">
              <a:buNone/>
            </a:pPr>
            <a:endParaRPr lang="en-GB" sz="1000" dirty="0">
              <a:solidFill>
                <a:srgbClr val="7030A0"/>
              </a:solidFill>
            </a:endParaRPr>
          </a:p>
          <a:p>
            <a:pPr marL="45720" indent="0">
              <a:buNone/>
            </a:pPr>
            <a:r>
              <a:rPr lang="en-GB" sz="3200" dirty="0" smtClean="0">
                <a:solidFill>
                  <a:srgbClr val="7030A0"/>
                </a:solidFill>
              </a:rPr>
              <a:t>1789–1792: ‘Moderate’ revolution</a:t>
            </a:r>
          </a:p>
          <a:p>
            <a:pPr marL="45720" indent="0">
              <a:buNone/>
            </a:pPr>
            <a:endParaRPr lang="en-GB" sz="1000" dirty="0">
              <a:solidFill>
                <a:prstClr val="white"/>
              </a:solidFill>
            </a:endParaRPr>
          </a:p>
          <a:p>
            <a:pPr marL="45720" indent="0">
              <a:buNone/>
            </a:pPr>
            <a:r>
              <a:rPr lang="en-GB" sz="3200" dirty="0" smtClean="0">
                <a:solidFill>
                  <a:schemeClr val="accent1">
                    <a:lumMod val="75000"/>
                  </a:schemeClr>
                </a:solidFill>
              </a:rPr>
              <a:t>1792–1799: ‘Radical’ revolution</a:t>
            </a:r>
          </a:p>
          <a:p>
            <a:pPr marL="45720" indent="0">
              <a:buNone/>
            </a:pPr>
            <a:r>
              <a:rPr lang="en-GB" sz="2000" dirty="0" smtClean="0">
                <a:solidFill>
                  <a:prstClr val="white"/>
                </a:solidFill>
              </a:rPr>
              <a:t>					</a:t>
            </a:r>
            <a:r>
              <a:rPr lang="en-GB" sz="2000" dirty="0" smtClean="0">
                <a:solidFill>
                  <a:schemeClr val="accent1">
                    <a:lumMod val="50000"/>
                  </a:schemeClr>
                </a:solidFill>
              </a:rPr>
              <a:t>1793–1794 Reign of Terror</a:t>
            </a:r>
          </a:p>
          <a:p>
            <a:pPr marL="45720" indent="0">
              <a:buNone/>
            </a:pPr>
            <a:r>
              <a:rPr lang="en-GB" sz="2000" dirty="0">
                <a:solidFill>
                  <a:prstClr val="white"/>
                </a:solidFill>
              </a:rPr>
              <a:t>	</a:t>
            </a:r>
            <a:r>
              <a:rPr lang="en-GB" sz="2000" dirty="0" smtClean="0">
                <a:solidFill>
                  <a:prstClr val="white"/>
                </a:solidFill>
              </a:rPr>
              <a:t>				</a:t>
            </a:r>
            <a:r>
              <a:rPr lang="en-GB" sz="2000" dirty="0" smtClean="0">
                <a:solidFill>
                  <a:schemeClr val="accent5">
                    <a:lumMod val="50000"/>
                  </a:schemeClr>
                </a:solidFill>
              </a:rPr>
              <a:t>1794–1799 </a:t>
            </a:r>
            <a:r>
              <a:rPr lang="en-GB" sz="2000" dirty="0" err="1" smtClean="0">
                <a:solidFill>
                  <a:schemeClr val="accent5">
                    <a:lumMod val="50000"/>
                  </a:schemeClr>
                </a:solidFill>
              </a:rPr>
              <a:t>Thermidorian</a:t>
            </a:r>
            <a:r>
              <a:rPr lang="en-GB" sz="2000" dirty="0" smtClean="0">
                <a:solidFill>
                  <a:schemeClr val="accent5">
                    <a:lumMod val="50000"/>
                  </a:schemeClr>
                </a:solidFill>
              </a:rPr>
              <a:t> Settlement </a:t>
            </a:r>
          </a:p>
          <a:p>
            <a:pPr marL="45720" indent="0">
              <a:buNone/>
            </a:pPr>
            <a:endParaRPr lang="en-GB" sz="1000" dirty="0" smtClean="0">
              <a:solidFill>
                <a:prstClr val="white"/>
              </a:solidFill>
            </a:endParaRPr>
          </a:p>
          <a:p>
            <a:pPr marL="45720" indent="0">
              <a:buNone/>
            </a:pPr>
            <a:r>
              <a:rPr lang="en-GB" sz="3200" dirty="0" smtClean="0">
                <a:solidFill>
                  <a:srgbClr val="002060"/>
                </a:solidFill>
              </a:rPr>
              <a:t>1799–1814, 1815: Napoleonic era</a:t>
            </a:r>
          </a:p>
          <a:p>
            <a:pPr marL="45720" indent="0">
              <a:buNone/>
            </a:pPr>
            <a:endParaRPr lang="en-GB" sz="1000" b="1" dirty="0" smtClean="0">
              <a:solidFill>
                <a:srgbClr val="00B050"/>
              </a:solidFill>
              <a:effectLst>
                <a:outerShdw blurRad="38100" dist="38100" dir="2700000" algn="tl">
                  <a:srgbClr val="000000">
                    <a:alpha val="43137"/>
                  </a:srgbClr>
                </a:outerShdw>
              </a:effectLst>
            </a:endParaRPr>
          </a:p>
          <a:p>
            <a:pPr marL="45720" indent="0">
              <a:buNone/>
            </a:pPr>
            <a:r>
              <a:rPr lang="en-GB" sz="3200" dirty="0" smtClean="0">
                <a:solidFill>
                  <a:srgbClr val="00B050"/>
                </a:solidFill>
              </a:rPr>
              <a:t>1815–1830: Bourbon Restoration</a:t>
            </a:r>
            <a:endParaRPr lang="en-GB" dirty="0">
              <a:solidFill>
                <a:srgbClr val="00B050"/>
              </a:solidFill>
            </a:endParaRPr>
          </a:p>
        </p:txBody>
      </p:sp>
    </p:spTree>
    <p:extLst>
      <p:ext uri="{BB962C8B-B14F-4D97-AF65-F5344CB8AC3E}">
        <p14:creationId xmlns:p14="http://schemas.microsoft.com/office/powerpoint/2010/main" val="20503426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63701"/>
            <a:ext cx="7302788" cy="4907942"/>
          </a:xfrm>
        </p:spPr>
        <p:txBody>
          <a:bodyPr>
            <a:normAutofit fontScale="92500"/>
          </a:bodyPr>
          <a:lstStyle/>
          <a:p>
            <a:r>
              <a:rPr lang="en-GB" sz="2800" dirty="0"/>
              <a:t>Louis XVI ruled France as an ‘absolute’ monarch, as had his predecessors for nearly a millennium</a:t>
            </a:r>
          </a:p>
          <a:p>
            <a:endParaRPr lang="en-GB" sz="2800" dirty="0" smtClean="0"/>
          </a:p>
          <a:p>
            <a:r>
              <a:rPr lang="en-GB" sz="2800" dirty="0" smtClean="0"/>
              <a:t>Unlike other modern-day European nations, the Kingdom had a recognisable shape by 1789</a:t>
            </a:r>
          </a:p>
          <a:p>
            <a:endParaRPr lang="en-GB" sz="2800" i="1" dirty="0"/>
          </a:p>
          <a:p>
            <a:r>
              <a:rPr lang="en-GB" sz="2800" dirty="0" smtClean="0"/>
              <a:t>Its borders were (loosely) consistent with how the Treaty of Verdun had divided the Carolingian Empire in 843AD</a:t>
            </a:r>
          </a:p>
          <a:p>
            <a:endParaRPr lang="en-GB" sz="2800" dirty="0" smtClean="0"/>
          </a:p>
          <a:p>
            <a:endParaRPr lang="en-US" sz="2800" dirty="0"/>
          </a:p>
        </p:txBody>
      </p:sp>
      <p:sp>
        <p:nvSpPr>
          <p:cNvPr id="3" name="Title 2"/>
          <p:cNvSpPr>
            <a:spLocks noGrp="1"/>
          </p:cNvSpPr>
          <p:nvPr>
            <p:ph type="title"/>
          </p:nvPr>
        </p:nvSpPr>
        <p:spPr/>
        <p:txBody>
          <a:bodyPr/>
          <a:lstStyle/>
          <a:p>
            <a:r>
              <a:rPr lang="en-GB" dirty="0" smtClean="0"/>
              <a:t>France pre-1789: </a:t>
            </a:r>
            <a:r>
              <a:rPr lang="en-GB" i="1" dirty="0"/>
              <a:t>Ancien Régime </a:t>
            </a:r>
            <a:endParaRPr lang="en-US" dirty="0"/>
          </a:p>
        </p:txBody>
      </p:sp>
      <p:pic>
        <p:nvPicPr>
          <p:cNvPr id="10" name="Picture 9"/>
          <p:cNvPicPr>
            <a:picLocks noChangeAspect="1"/>
          </p:cNvPicPr>
          <p:nvPr/>
        </p:nvPicPr>
        <p:blipFill>
          <a:blip r:embed="rId3"/>
          <a:stretch>
            <a:fillRect/>
          </a:stretch>
        </p:blipFill>
        <p:spPr>
          <a:xfrm>
            <a:off x="7810788" y="1634525"/>
            <a:ext cx="4163679" cy="4937118"/>
          </a:xfrm>
          <a:prstGeom prst="rect">
            <a:avLst/>
          </a:prstGeom>
        </p:spPr>
      </p:pic>
      <p:sp>
        <p:nvSpPr>
          <p:cNvPr id="11" name="Rectangle 10"/>
          <p:cNvSpPr/>
          <p:nvPr/>
        </p:nvSpPr>
        <p:spPr>
          <a:xfrm>
            <a:off x="10134239" y="1634525"/>
            <a:ext cx="1840228" cy="584775"/>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black"/>
                </a:solidFill>
                <a:effectLst/>
                <a:uLnTx/>
                <a:uFillTx/>
                <a:latin typeface="Franklin Gothic Medium"/>
                <a:ea typeface="+mn-ea"/>
                <a:cs typeface="+mn-cs"/>
              </a:rPr>
              <a:t>Map of Treaty of Verdun</a:t>
            </a:r>
            <a:endParaRPr kumimoji="0" lang="en-US" sz="16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21217251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1306" r="1306"/>
          <a:stretch/>
        </p:blipFill>
        <p:spPr>
          <a:xfrm>
            <a:off x="5562600" y="1752600"/>
            <a:ext cx="6629400" cy="5105400"/>
          </a:xfrm>
          <a:prstGeom prst="rect">
            <a:avLst/>
          </a:prstGeom>
        </p:spPr>
      </p:pic>
      <p:pic>
        <p:nvPicPr>
          <p:cNvPr id="4" name="Picture 3"/>
          <p:cNvPicPr>
            <a:picLocks noChangeAspect="1"/>
          </p:cNvPicPr>
          <p:nvPr/>
        </p:nvPicPr>
        <p:blipFill>
          <a:blip r:embed="rId3"/>
          <a:stretch>
            <a:fillRect/>
          </a:stretch>
        </p:blipFill>
        <p:spPr>
          <a:xfrm>
            <a:off x="244386" y="143511"/>
            <a:ext cx="5419814" cy="5834378"/>
          </a:xfrm>
          <a:prstGeom prst="rect">
            <a:avLst/>
          </a:prstGeom>
        </p:spPr>
      </p:pic>
    </p:spTree>
    <p:extLst>
      <p:ext uri="{BB962C8B-B14F-4D97-AF65-F5344CB8AC3E}">
        <p14:creationId xmlns:p14="http://schemas.microsoft.com/office/powerpoint/2010/main" val="26100850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76650" y="1666338"/>
            <a:ext cx="4857750" cy="4374232"/>
          </a:xfrm>
        </p:spPr>
        <p:txBody>
          <a:bodyPr>
            <a:normAutofit lnSpcReduction="10000"/>
          </a:bodyPr>
          <a:lstStyle/>
          <a:p>
            <a:r>
              <a:rPr lang="en-GB" sz="2800" dirty="0" smtClean="0"/>
              <a:t>France ruled since approx. 14</a:t>
            </a:r>
            <a:r>
              <a:rPr lang="en-GB" sz="2800" baseline="30000" dirty="0" smtClean="0"/>
              <a:t>th</a:t>
            </a:r>
            <a:r>
              <a:rPr lang="en-GB" sz="2800" dirty="0" smtClean="0"/>
              <a:t> century by Valois and Bourbon dynasties (16</a:t>
            </a:r>
            <a:r>
              <a:rPr lang="en-GB" sz="2800" baseline="30000" dirty="0" smtClean="0"/>
              <a:t>th</a:t>
            </a:r>
            <a:r>
              <a:rPr lang="en-GB" sz="2800" dirty="0" smtClean="0"/>
              <a:t> century) – inheritors of medieval Capetian dynasty (est. 987)</a:t>
            </a:r>
          </a:p>
          <a:p>
            <a:endParaRPr lang="en-GB" sz="2800" i="1" dirty="0"/>
          </a:p>
          <a:p>
            <a:r>
              <a:rPr lang="en-GB" sz="2800" dirty="0" smtClean="0"/>
              <a:t>Kings of France ruled as ‘absolute’ monarchs</a:t>
            </a:r>
            <a:endParaRPr lang="en-US" sz="2800" dirty="0"/>
          </a:p>
        </p:txBody>
      </p:sp>
      <p:sp>
        <p:nvSpPr>
          <p:cNvPr id="3" name="Title 2"/>
          <p:cNvSpPr>
            <a:spLocks noGrp="1"/>
          </p:cNvSpPr>
          <p:nvPr>
            <p:ph type="title"/>
          </p:nvPr>
        </p:nvSpPr>
        <p:spPr/>
        <p:txBody>
          <a:bodyPr/>
          <a:lstStyle/>
          <a:p>
            <a:r>
              <a:rPr lang="en-GB" dirty="0" smtClean="0"/>
              <a:t>France pre-1789: </a:t>
            </a:r>
            <a:r>
              <a:rPr lang="en-GB" i="1" dirty="0"/>
              <a:t>Ancien Régime </a:t>
            </a:r>
            <a:endParaRPr lang="en-US" dirty="0"/>
          </a:p>
        </p:txBody>
      </p:sp>
      <p:pic>
        <p:nvPicPr>
          <p:cNvPr id="4" name="Picture 3"/>
          <p:cNvPicPr>
            <a:picLocks noChangeAspect="1"/>
          </p:cNvPicPr>
          <p:nvPr/>
        </p:nvPicPr>
        <p:blipFill>
          <a:blip r:embed="rId3"/>
          <a:stretch>
            <a:fillRect/>
          </a:stretch>
        </p:blipFill>
        <p:spPr>
          <a:xfrm>
            <a:off x="8854114" y="1666338"/>
            <a:ext cx="3036554" cy="4315783"/>
          </a:xfrm>
          <a:prstGeom prst="rect">
            <a:avLst/>
          </a:prstGeom>
        </p:spPr>
      </p:pic>
      <p:sp>
        <p:nvSpPr>
          <p:cNvPr id="5" name="Rectangle 4"/>
          <p:cNvSpPr/>
          <p:nvPr/>
        </p:nvSpPr>
        <p:spPr>
          <a:xfrm>
            <a:off x="8987464" y="6040570"/>
            <a:ext cx="3036554" cy="58477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black"/>
                </a:solidFill>
                <a:effectLst/>
                <a:uLnTx/>
                <a:uFillTx/>
                <a:latin typeface="Franklin Gothic Medium"/>
                <a:ea typeface="+mn-ea"/>
                <a:cs typeface="+mn-cs"/>
              </a:rPr>
              <a:t>Louis XIV (‘Sun King’), king of France 1643–1715 </a:t>
            </a:r>
            <a:endParaRPr kumimoji="0" lang="en-US" sz="16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6" name="Picture 5"/>
          <p:cNvPicPr>
            <a:picLocks noChangeAspect="1"/>
          </p:cNvPicPr>
          <p:nvPr/>
        </p:nvPicPr>
        <p:blipFill>
          <a:blip r:embed="rId4"/>
          <a:stretch>
            <a:fillRect/>
          </a:stretch>
        </p:blipFill>
        <p:spPr>
          <a:xfrm>
            <a:off x="299178" y="1666338"/>
            <a:ext cx="3009406" cy="4356115"/>
          </a:xfrm>
          <a:prstGeom prst="rect">
            <a:avLst/>
          </a:prstGeom>
        </p:spPr>
      </p:pic>
      <p:sp>
        <p:nvSpPr>
          <p:cNvPr id="7" name="Rectangle 6"/>
          <p:cNvSpPr/>
          <p:nvPr/>
        </p:nvSpPr>
        <p:spPr>
          <a:xfrm>
            <a:off x="299178" y="6040570"/>
            <a:ext cx="3036554" cy="58477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black"/>
                </a:solidFill>
                <a:effectLst/>
                <a:uLnTx/>
                <a:uFillTx/>
                <a:latin typeface="Franklin Gothic Medium"/>
                <a:ea typeface="+mn-ea"/>
                <a:cs typeface="+mn-cs"/>
              </a:rPr>
              <a:t>Louis XV, king of France 1715–1774</a:t>
            </a:r>
            <a:endParaRPr kumimoji="0" lang="en-US" sz="16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1699255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t="-2" r="5240" b="41626"/>
          <a:stretch/>
        </p:blipFill>
        <p:spPr>
          <a:xfrm>
            <a:off x="171449" y="25992"/>
            <a:ext cx="3064751" cy="6832008"/>
          </a:xfrm>
          <a:prstGeom prst="rect">
            <a:avLst/>
          </a:prstGeom>
        </p:spPr>
      </p:pic>
      <p:pic>
        <p:nvPicPr>
          <p:cNvPr id="4" name="Picture 3"/>
          <p:cNvPicPr>
            <a:picLocks noChangeAspect="1"/>
          </p:cNvPicPr>
          <p:nvPr/>
        </p:nvPicPr>
        <p:blipFill>
          <a:blip r:embed="rId3"/>
          <a:stretch>
            <a:fillRect/>
          </a:stretch>
        </p:blipFill>
        <p:spPr>
          <a:xfrm>
            <a:off x="2374901" y="0"/>
            <a:ext cx="6989066" cy="6832008"/>
          </a:xfrm>
          <a:prstGeom prst="rect">
            <a:avLst/>
          </a:prstGeom>
        </p:spPr>
      </p:pic>
    </p:spTree>
    <p:extLst>
      <p:ext uri="{BB962C8B-B14F-4D97-AF65-F5344CB8AC3E}">
        <p14:creationId xmlns:p14="http://schemas.microsoft.com/office/powerpoint/2010/main" val="31971154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54400" y="0"/>
            <a:ext cx="4882444" cy="6858000"/>
          </a:xfrm>
          <a:prstGeom prst="rect">
            <a:avLst/>
          </a:prstGeom>
        </p:spPr>
      </p:pic>
    </p:spTree>
    <p:extLst>
      <p:ext uri="{BB962C8B-B14F-4D97-AF65-F5344CB8AC3E}">
        <p14:creationId xmlns:p14="http://schemas.microsoft.com/office/powerpoint/2010/main" val="29981134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b="16307"/>
          <a:stretch/>
        </p:blipFill>
        <p:spPr>
          <a:xfrm>
            <a:off x="2667001" y="0"/>
            <a:ext cx="3030688" cy="6734731"/>
          </a:xfrm>
          <a:prstGeom prst="rect">
            <a:avLst/>
          </a:prstGeom>
        </p:spPr>
      </p:pic>
      <p:sp>
        <p:nvSpPr>
          <p:cNvPr id="3" name="Rectangle 2"/>
          <p:cNvSpPr/>
          <p:nvPr/>
        </p:nvSpPr>
        <p:spPr>
          <a:xfrm>
            <a:off x="4506477" y="793234"/>
            <a:ext cx="1893467" cy="369332"/>
          </a:xfrm>
          <a:prstGeom prst="rect">
            <a:avLst/>
          </a:prstGeom>
        </p:spPr>
        <p:txBody>
          <a:bodyPr wrap="none">
            <a:spAutoFit/>
          </a:bodyPr>
          <a:lstStyle/>
          <a:p>
            <a:r>
              <a:rPr lang="en-GB" dirty="0" smtClean="0"/>
              <a:t>Bourbon dynasty</a:t>
            </a:r>
            <a:endParaRPr lang="en-US" dirty="0"/>
          </a:p>
        </p:txBody>
      </p:sp>
      <p:pic>
        <p:nvPicPr>
          <p:cNvPr id="1026" name="Picture 2" descr="File:Grand Royal Coat of Arms of France.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7675" y="668337"/>
            <a:ext cx="4038600" cy="5705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30376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b="1544"/>
          <a:stretch/>
        </p:blipFill>
        <p:spPr>
          <a:xfrm>
            <a:off x="4065677" y="164719"/>
            <a:ext cx="3981388" cy="5557706"/>
          </a:xfrm>
          <a:prstGeom prst="rect">
            <a:avLst/>
          </a:prstGeom>
        </p:spPr>
      </p:pic>
      <p:sp>
        <p:nvSpPr>
          <p:cNvPr id="7" name="Rectangle 6"/>
          <p:cNvSpPr/>
          <p:nvPr/>
        </p:nvSpPr>
        <p:spPr>
          <a:xfrm>
            <a:off x="4099063" y="398395"/>
            <a:ext cx="2316014" cy="58477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srgbClr val="FFFF00"/>
                </a:solidFill>
                <a:effectLst/>
                <a:uLnTx/>
                <a:uFillTx/>
                <a:latin typeface="Franklin Gothic Medium"/>
                <a:ea typeface="+mn-ea"/>
                <a:cs typeface="+mn-cs"/>
              </a:rPr>
              <a:t>Louis XV, king of France 1715–1774</a:t>
            </a:r>
            <a:endParaRPr kumimoji="0" lang="en-US" sz="1600" b="0" i="0" u="none" strike="noStrike" kern="1200" cap="none" spc="0" normalizeH="0" baseline="0" noProof="0" dirty="0">
              <a:ln>
                <a:noFill/>
              </a:ln>
              <a:solidFill>
                <a:srgbClr val="FFFF00"/>
              </a:solidFill>
              <a:effectLst/>
              <a:uLnTx/>
              <a:uFillTx/>
              <a:latin typeface="Franklin Gothic Medium"/>
              <a:ea typeface="+mn-ea"/>
              <a:cs typeface="+mn-cs"/>
            </a:endParaRPr>
          </a:p>
        </p:txBody>
      </p:sp>
      <p:pic>
        <p:nvPicPr>
          <p:cNvPr id="9" name="Content Placeholder 4"/>
          <p:cNvPicPr>
            <a:picLocks noChangeAspect="1"/>
          </p:cNvPicPr>
          <p:nvPr/>
        </p:nvPicPr>
        <p:blipFill rotWithShape="1">
          <a:blip r:embed="rId4"/>
          <a:srcRect b="1238"/>
          <a:stretch/>
        </p:blipFill>
        <p:spPr>
          <a:xfrm>
            <a:off x="8012237" y="146770"/>
            <a:ext cx="3969187" cy="5575655"/>
          </a:xfrm>
          <a:prstGeom prst="rect">
            <a:avLst/>
          </a:prstGeom>
        </p:spPr>
      </p:pic>
      <p:sp>
        <p:nvSpPr>
          <p:cNvPr id="10" name="Rectangle 9"/>
          <p:cNvSpPr/>
          <p:nvPr/>
        </p:nvSpPr>
        <p:spPr>
          <a:xfrm>
            <a:off x="8506404" y="594474"/>
            <a:ext cx="2992166" cy="388696"/>
          </a:xfrm>
          <a:prstGeom prst="rect">
            <a:avLst/>
          </a:prstGeom>
        </p:spPr>
        <p:txBody>
          <a:bodyPr wrap="none">
            <a:spAutoFit/>
          </a:bodyPr>
          <a:lstStyle/>
          <a:p>
            <a:pPr algn="just">
              <a:lnSpc>
                <a:spcPct val="107000"/>
              </a:lnSpc>
              <a:spcAft>
                <a:spcPts val="800"/>
              </a:spcAft>
            </a:pPr>
            <a:r>
              <a:rPr lang="en-GB" b="1" dirty="0">
                <a:solidFill>
                  <a:srgbClr val="FFFF00"/>
                </a:solidFill>
                <a:latin typeface="Calibri" panose="020F0502020204030204" pitchFamily="34" charset="0"/>
                <a:ea typeface="Calibri" panose="020F0502020204030204" pitchFamily="34" charset="0"/>
                <a:cs typeface="Calibri" panose="020F0502020204030204" pitchFamily="34" charset="0"/>
              </a:rPr>
              <a:t>Louis </a:t>
            </a:r>
            <a:r>
              <a:rPr lang="en-GB" b="1" dirty="0" smtClean="0">
                <a:solidFill>
                  <a:srgbClr val="FFFF00"/>
                </a:solidFill>
                <a:latin typeface="Calibri" panose="020F0502020204030204" pitchFamily="34" charset="0"/>
                <a:ea typeface="Calibri" panose="020F0502020204030204" pitchFamily="34" charset="0"/>
                <a:cs typeface="Calibri" panose="020F0502020204030204" pitchFamily="34" charset="0"/>
              </a:rPr>
              <a:t>XVI, reigned 1774–1791</a:t>
            </a:r>
            <a:endPar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p:cNvSpPr/>
          <p:nvPr/>
        </p:nvSpPr>
        <p:spPr>
          <a:xfrm>
            <a:off x="790143" y="5722425"/>
            <a:ext cx="10572123" cy="923330"/>
          </a:xfrm>
          <a:prstGeom prst="rect">
            <a:avLst/>
          </a:prstGeom>
        </p:spPr>
        <p:txBody>
          <a:bodyPr wrap="square">
            <a:spAutoFit/>
          </a:bodyPr>
          <a:lstStyle/>
          <a:p>
            <a:r>
              <a:rPr lang="en-GB" dirty="0" smtClean="0"/>
              <a:t>• What impressions of the three kings can be gleaned from these portraits? Are there any notable visual cues contained in the paintings? What type of image of themselves do you think the kings might have wanted to convey?</a:t>
            </a:r>
          </a:p>
        </p:txBody>
      </p:sp>
      <p:pic>
        <p:nvPicPr>
          <p:cNvPr id="12" name="Picture 11"/>
          <p:cNvPicPr/>
          <p:nvPr/>
        </p:nvPicPr>
        <p:blipFill>
          <a:blip r:embed="rId5">
            <a:extLst>
              <a:ext uri="{28A0092B-C50C-407E-A947-70E740481C1C}">
                <a14:useLocalDpi xmlns:a14="http://schemas.microsoft.com/office/drawing/2010/main" val="0"/>
              </a:ext>
            </a:extLst>
          </a:blip>
          <a:stretch>
            <a:fillRect/>
          </a:stretch>
        </p:blipFill>
        <p:spPr>
          <a:xfrm>
            <a:off x="170985" y="146770"/>
            <a:ext cx="3894692" cy="5575655"/>
          </a:xfrm>
          <a:prstGeom prst="rect">
            <a:avLst/>
          </a:prstGeom>
        </p:spPr>
      </p:pic>
      <p:sp>
        <p:nvSpPr>
          <p:cNvPr id="13" name="Rectangle 12"/>
          <p:cNvSpPr/>
          <p:nvPr/>
        </p:nvSpPr>
        <p:spPr>
          <a:xfrm>
            <a:off x="2517344" y="398395"/>
            <a:ext cx="1320800" cy="132343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srgbClr val="FFFF00"/>
                </a:solidFill>
                <a:effectLst/>
                <a:uLnTx/>
                <a:uFillTx/>
                <a:latin typeface="Franklin Gothic Medium"/>
                <a:ea typeface="+mn-ea"/>
                <a:cs typeface="+mn-cs"/>
              </a:rPr>
              <a:t>Louis XIV (‘Sun King’), king of France 1643–1715 </a:t>
            </a:r>
            <a:endParaRPr kumimoji="0" lang="en-US" sz="1600" b="0" i="0" u="none" strike="noStrike" kern="1200" cap="none" spc="0" normalizeH="0" baseline="0" noProof="0" dirty="0">
              <a:ln>
                <a:noFill/>
              </a:ln>
              <a:solidFill>
                <a:srgbClr val="FFFF00"/>
              </a:solidFill>
              <a:effectLst/>
              <a:uLnTx/>
              <a:uFillTx/>
              <a:latin typeface="Franklin Gothic Medium"/>
              <a:ea typeface="+mn-ea"/>
              <a:cs typeface="+mn-cs"/>
            </a:endParaRPr>
          </a:p>
        </p:txBody>
      </p:sp>
    </p:spTree>
    <p:extLst>
      <p:ext uri="{BB962C8B-B14F-4D97-AF65-F5344CB8AC3E}">
        <p14:creationId xmlns:p14="http://schemas.microsoft.com/office/powerpoint/2010/main" val="21672091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4294967295"/>
          </p:nvPr>
        </p:nvSpPr>
        <p:spPr>
          <a:xfrm>
            <a:off x="6914687" y="514350"/>
            <a:ext cx="5277313" cy="5791200"/>
          </a:xfrm>
        </p:spPr>
        <p:txBody>
          <a:bodyPr>
            <a:normAutofit/>
          </a:bodyPr>
          <a:lstStyle/>
          <a:p>
            <a:r>
              <a:rPr lang="en-GB" dirty="0" smtClean="0"/>
              <a:t>Court of Versailles – Palace of Versailles acts as de facto </a:t>
            </a:r>
            <a:r>
              <a:rPr lang="en-GB" dirty="0"/>
              <a:t>royal </a:t>
            </a:r>
            <a:r>
              <a:rPr lang="en-GB" dirty="0" smtClean="0"/>
              <a:t>residence from 1682 (Paris remains official capital)</a:t>
            </a:r>
          </a:p>
          <a:p>
            <a:endParaRPr lang="en-GB" dirty="0"/>
          </a:p>
        </p:txBody>
      </p:sp>
      <p:pic>
        <p:nvPicPr>
          <p:cNvPr id="4" name="Picture 3"/>
          <p:cNvPicPr>
            <a:picLocks noChangeAspect="1"/>
          </p:cNvPicPr>
          <p:nvPr/>
        </p:nvPicPr>
        <p:blipFill>
          <a:blip r:embed="rId3"/>
          <a:stretch>
            <a:fillRect/>
          </a:stretch>
        </p:blipFill>
        <p:spPr>
          <a:xfrm>
            <a:off x="6498801" y="2980268"/>
            <a:ext cx="5423324" cy="3696758"/>
          </a:xfrm>
          <a:prstGeom prst="rect">
            <a:avLst/>
          </a:prstGeom>
        </p:spPr>
      </p:pic>
      <p:pic>
        <p:nvPicPr>
          <p:cNvPr id="5" name="Picture 4"/>
          <p:cNvPicPr>
            <a:picLocks noChangeAspect="1"/>
          </p:cNvPicPr>
          <p:nvPr/>
        </p:nvPicPr>
        <p:blipFill>
          <a:blip r:embed="rId4"/>
          <a:stretch>
            <a:fillRect/>
          </a:stretch>
        </p:blipFill>
        <p:spPr>
          <a:xfrm>
            <a:off x="247187" y="142875"/>
            <a:ext cx="6667500" cy="3943350"/>
          </a:xfrm>
          <a:prstGeom prst="rect">
            <a:avLst/>
          </a:prstGeom>
        </p:spPr>
      </p:pic>
      <p:sp>
        <p:nvSpPr>
          <p:cNvPr id="6" name="Rectangle 5"/>
          <p:cNvSpPr/>
          <p:nvPr/>
        </p:nvSpPr>
        <p:spPr>
          <a:xfrm>
            <a:off x="247187" y="4086225"/>
            <a:ext cx="5772614" cy="3693319"/>
          </a:xfrm>
          <a:prstGeom prst="rect">
            <a:avLst/>
          </a:prstGeom>
        </p:spPr>
        <p:txBody>
          <a:bodyPr wrap="square">
            <a:spAutoFit/>
          </a:bodyPr>
          <a:lstStyle/>
          <a:p>
            <a:r>
              <a:rPr lang="en-GB" dirty="0">
                <a:hlinkClick r:id="rId5"/>
              </a:rPr>
              <a:t>https://</a:t>
            </a:r>
            <a:r>
              <a:rPr lang="en-GB" dirty="0" smtClean="0">
                <a:hlinkClick r:id="rId5"/>
              </a:rPr>
              <a:t>www.youtube.com/watch?v=X235vpOToVU&amp;feature=youtu.be</a:t>
            </a:r>
            <a:endParaRPr lang="en-GB" dirty="0"/>
          </a:p>
          <a:p>
            <a:endParaRPr lang="en-GB" dirty="0" smtClean="0"/>
          </a:p>
          <a:p>
            <a:r>
              <a:rPr lang="en-GB" dirty="0">
                <a:hlinkClick r:id="rId6"/>
              </a:rPr>
              <a:t>https://</a:t>
            </a:r>
            <a:r>
              <a:rPr lang="en-GB" dirty="0" smtClean="0">
                <a:hlinkClick r:id="rId6"/>
              </a:rPr>
              <a:t>www.youtube.com/watch?v=Jj6JCwiZlck</a:t>
            </a:r>
            <a:endParaRPr lang="en-GB" dirty="0" smtClean="0"/>
          </a:p>
          <a:p>
            <a:endParaRPr lang="en-GB" dirty="0" smtClean="0"/>
          </a:p>
          <a:p>
            <a:r>
              <a:rPr lang="en-GB" dirty="0" smtClean="0"/>
              <a:t>See also: </a:t>
            </a:r>
            <a:r>
              <a:rPr lang="en-GB" dirty="0" smtClean="0">
                <a:hlinkClick r:id="rId7"/>
              </a:rPr>
              <a:t>https</a:t>
            </a:r>
            <a:r>
              <a:rPr lang="en-GB" dirty="0">
                <a:hlinkClick r:id="rId7"/>
              </a:rPr>
              <a:t>://</a:t>
            </a:r>
            <a:r>
              <a:rPr lang="en-GB" dirty="0" smtClean="0">
                <a:hlinkClick r:id="rId7"/>
              </a:rPr>
              <a:t>artsandculture.google.com/partner/palace-of-versailles</a:t>
            </a:r>
            <a:endParaRPr lang="en-GB" dirty="0" smtClean="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40597858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022507" y="1657879"/>
            <a:ext cx="4984438" cy="3485621"/>
          </a:xfrm>
          <a:prstGeom prst="rect">
            <a:avLst/>
          </a:prstGeom>
        </p:spPr>
      </p:pic>
      <p:sp>
        <p:nvSpPr>
          <p:cNvPr id="3" name="Title 2"/>
          <p:cNvSpPr>
            <a:spLocks noGrp="1"/>
          </p:cNvSpPr>
          <p:nvPr>
            <p:ph type="title"/>
          </p:nvPr>
        </p:nvSpPr>
        <p:spPr/>
        <p:txBody>
          <a:bodyPr/>
          <a:lstStyle/>
          <a:p>
            <a:r>
              <a:rPr lang="en-GB" dirty="0" smtClean="0"/>
              <a:t>Versailles gardens and menagerie</a:t>
            </a:r>
            <a:endParaRPr lang="en-GB" dirty="0"/>
          </a:p>
        </p:txBody>
      </p:sp>
      <p:pic>
        <p:nvPicPr>
          <p:cNvPr id="9" name="Picture 8"/>
          <p:cNvPicPr>
            <a:picLocks noChangeAspect="1"/>
          </p:cNvPicPr>
          <p:nvPr/>
        </p:nvPicPr>
        <p:blipFill rotWithShape="1">
          <a:blip r:embed="rId3"/>
          <a:srcRect l="29063" t="25880" r="23646" b="26152"/>
          <a:stretch/>
        </p:blipFill>
        <p:spPr>
          <a:xfrm>
            <a:off x="8432800" y="3937395"/>
            <a:ext cx="3524950" cy="2748529"/>
          </a:xfrm>
          <a:prstGeom prst="rect">
            <a:avLst/>
          </a:prstGeom>
        </p:spPr>
      </p:pic>
      <p:pic>
        <p:nvPicPr>
          <p:cNvPr id="10" name="Picture 9"/>
          <p:cNvPicPr>
            <a:picLocks noChangeAspect="1"/>
          </p:cNvPicPr>
          <p:nvPr/>
        </p:nvPicPr>
        <p:blipFill rotWithShape="1">
          <a:blip r:embed="rId4"/>
          <a:srcRect l="26459" t="24796" r="23958" b="24255"/>
          <a:stretch/>
        </p:blipFill>
        <p:spPr>
          <a:xfrm>
            <a:off x="203200" y="4421516"/>
            <a:ext cx="2866643" cy="2264407"/>
          </a:xfrm>
          <a:prstGeom prst="rect">
            <a:avLst/>
          </a:prstGeom>
        </p:spPr>
      </p:pic>
      <p:pic>
        <p:nvPicPr>
          <p:cNvPr id="11" name="Picture 10"/>
          <p:cNvPicPr>
            <a:picLocks noChangeAspect="1"/>
          </p:cNvPicPr>
          <p:nvPr/>
        </p:nvPicPr>
        <p:blipFill rotWithShape="1">
          <a:blip r:embed="rId5"/>
          <a:srcRect l="31354" t="24391" r="30749" b="13394"/>
          <a:stretch/>
        </p:blipFill>
        <p:spPr>
          <a:xfrm>
            <a:off x="9778999" y="1643614"/>
            <a:ext cx="2178751" cy="2749777"/>
          </a:xfrm>
          <a:prstGeom prst="rect">
            <a:avLst/>
          </a:prstGeom>
        </p:spPr>
      </p:pic>
      <p:pic>
        <p:nvPicPr>
          <p:cNvPr id="12" name="Picture 11"/>
          <p:cNvPicPr>
            <a:picLocks noChangeAspect="1"/>
          </p:cNvPicPr>
          <p:nvPr/>
        </p:nvPicPr>
        <p:blipFill>
          <a:blip r:embed="rId6"/>
          <a:stretch>
            <a:fillRect/>
          </a:stretch>
        </p:blipFill>
        <p:spPr>
          <a:xfrm>
            <a:off x="203200" y="1643614"/>
            <a:ext cx="4117445" cy="2777903"/>
          </a:xfrm>
          <a:prstGeom prst="rect">
            <a:avLst/>
          </a:prstGeom>
        </p:spPr>
      </p:pic>
      <p:sp>
        <p:nvSpPr>
          <p:cNvPr id="13" name="Rectangle 12"/>
          <p:cNvSpPr/>
          <p:nvPr/>
        </p:nvSpPr>
        <p:spPr>
          <a:xfrm>
            <a:off x="4357725" y="5822434"/>
            <a:ext cx="3418500" cy="369332"/>
          </a:xfrm>
          <a:prstGeom prst="rect">
            <a:avLst/>
          </a:prstGeom>
        </p:spPr>
        <p:txBody>
          <a:bodyPr wrap="none">
            <a:spAutoFit/>
          </a:bodyPr>
          <a:lstStyle/>
          <a:p>
            <a:r>
              <a:rPr lang="en-GB" dirty="0" smtClean="0"/>
              <a:t>Paintings by Jean-Baptiste </a:t>
            </a:r>
            <a:r>
              <a:rPr lang="en-GB" dirty="0" err="1" smtClean="0"/>
              <a:t>Oudry</a:t>
            </a:r>
            <a:endParaRPr lang="en-GB" dirty="0"/>
          </a:p>
        </p:txBody>
      </p:sp>
    </p:spTree>
    <p:extLst>
      <p:ext uri="{BB962C8B-B14F-4D97-AF65-F5344CB8AC3E}">
        <p14:creationId xmlns:p14="http://schemas.microsoft.com/office/powerpoint/2010/main" val="13300588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9110134" cy="4800262"/>
          </a:xfrm>
        </p:spPr>
        <p:txBody>
          <a:bodyPr>
            <a:normAutofit lnSpcReduction="10000"/>
          </a:bodyPr>
          <a:lstStyle/>
          <a:p>
            <a:pPr marL="45720" indent="0">
              <a:buNone/>
            </a:pPr>
            <a:r>
              <a:rPr lang="en-GB" sz="2400" b="1" i="1" u="sng" dirty="0" smtClean="0"/>
              <a:t>Questions </a:t>
            </a:r>
            <a:r>
              <a:rPr lang="en-GB" sz="2400" b="1" i="1" u="sng" dirty="0"/>
              <a:t>to consider:</a:t>
            </a:r>
            <a:endParaRPr lang="en-GB" sz="2400" dirty="0"/>
          </a:p>
          <a:p>
            <a:pPr lvl="0"/>
            <a:r>
              <a:rPr lang="en-GB" sz="2400" b="1" dirty="0"/>
              <a:t>What can you glean about Louis XIV from the below extracts? What sort of personality was Louis? What activities was the king involved in? Can you infer anything about Saint-Simon’s opinions of him?</a:t>
            </a:r>
            <a:endParaRPr lang="en-GB" sz="2400" dirty="0"/>
          </a:p>
          <a:p>
            <a:pPr lvl="0"/>
            <a:r>
              <a:rPr lang="en-GB" sz="2400" b="1" dirty="0"/>
              <a:t>How does Saint-Simon characterise life at Versailles? What does he say about the palace and its grounds? What does he say about how the king’s court functioned at Versailles?</a:t>
            </a:r>
            <a:endParaRPr lang="en-GB" sz="2400" dirty="0"/>
          </a:p>
          <a:p>
            <a:pPr lvl="0"/>
            <a:r>
              <a:rPr lang="en-GB" sz="2400" b="1" dirty="0"/>
              <a:t>Can you infer anything about broader social, economic or political issues from the below extracts?</a:t>
            </a:r>
            <a:endParaRPr lang="en-GB" sz="2400" dirty="0"/>
          </a:p>
          <a:p>
            <a:pPr lvl="0"/>
            <a:r>
              <a:rPr lang="en-GB" sz="2400" b="1" dirty="0"/>
              <a:t>How does Saint-Simon conclude his description of Versailles, and why might this be significant?</a:t>
            </a:r>
            <a:endParaRPr lang="en-GB" sz="2400" dirty="0"/>
          </a:p>
          <a:p>
            <a:endParaRPr lang="en-GB" dirty="0"/>
          </a:p>
        </p:txBody>
      </p:sp>
      <p:sp>
        <p:nvSpPr>
          <p:cNvPr id="3" name="Title 2"/>
          <p:cNvSpPr>
            <a:spLocks noGrp="1"/>
          </p:cNvSpPr>
          <p:nvPr>
            <p:ph type="title"/>
          </p:nvPr>
        </p:nvSpPr>
        <p:spPr>
          <a:xfrm>
            <a:off x="508000" y="457200"/>
            <a:ext cx="11210523" cy="1071574"/>
          </a:xfrm>
        </p:spPr>
        <p:txBody>
          <a:bodyPr/>
          <a:lstStyle/>
          <a:p>
            <a:r>
              <a:rPr lang="en-GB" b="1" dirty="0" err="1"/>
              <a:t>Duc</a:t>
            </a:r>
            <a:r>
              <a:rPr lang="en-GB" b="1" dirty="0"/>
              <a:t> de Saint-Simon, The Court of Louis </a:t>
            </a:r>
            <a:r>
              <a:rPr lang="en-GB" b="1" dirty="0" smtClean="0"/>
              <a:t>XIV</a:t>
            </a:r>
            <a:br>
              <a:rPr lang="en-GB" b="1" dirty="0" smtClean="0"/>
            </a:br>
            <a:r>
              <a:rPr lang="en-GB" b="1" dirty="0" smtClean="0"/>
              <a:t>(</a:t>
            </a:r>
            <a:r>
              <a:rPr lang="en-GB" b="1" dirty="0"/>
              <a:t>c. 1740–1755)</a:t>
            </a:r>
            <a:r>
              <a:rPr lang="en-GB" dirty="0"/>
              <a:t/>
            </a:r>
            <a:br>
              <a:rPr lang="en-GB" dirty="0"/>
            </a:br>
            <a:endParaRPr lang="en-GB" dirty="0"/>
          </a:p>
        </p:txBody>
      </p:sp>
      <p:pic>
        <p:nvPicPr>
          <p:cNvPr id="4" name="Picture 3"/>
          <p:cNvPicPr>
            <a:picLocks noChangeAspect="1"/>
          </p:cNvPicPr>
          <p:nvPr/>
        </p:nvPicPr>
        <p:blipFill>
          <a:blip r:embed="rId2"/>
          <a:stretch>
            <a:fillRect/>
          </a:stretch>
        </p:blipFill>
        <p:spPr>
          <a:xfrm>
            <a:off x="10024534" y="1719071"/>
            <a:ext cx="1905000" cy="2257425"/>
          </a:xfrm>
          <a:prstGeom prst="rect">
            <a:avLst/>
          </a:prstGeom>
        </p:spPr>
      </p:pic>
    </p:spTree>
    <p:extLst>
      <p:ext uri="{BB962C8B-B14F-4D97-AF65-F5344CB8AC3E}">
        <p14:creationId xmlns:p14="http://schemas.microsoft.com/office/powerpoint/2010/main" val="32977209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094134" cy="4407408"/>
          </a:xfrm>
        </p:spPr>
        <p:txBody>
          <a:bodyPr/>
          <a:lstStyle/>
          <a:p>
            <a:pPr marL="45720" lvl="0" indent="0">
              <a:buNone/>
            </a:pPr>
            <a:r>
              <a:rPr lang="en-GB" dirty="0"/>
              <a:t>Jacob-Nicolas Moreau, </a:t>
            </a:r>
            <a:r>
              <a:rPr lang="en-GB" i="1" dirty="0" err="1"/>
              <a:t>Leçons</a:t>
            </a:r>
            <a:r>
              <a:rPr lang="en-GB" i="1" dirty="0"/>
              <a:t> de Morale, de </a:t>
            </a:r>
            <a:r>
              <a:rPr lang="en-GB" i="1" dirty="0" err="1"/>
              <a:t>politique</a:t>
            </a:r>
            <a:r>
              <a:rPr lang="en-GB" i="1" dirty="0"/>
              <a:t> et de droit public </a:t>
            </a:r>
            <a:r>
              <a:rPr lang="en-GB" dirty="0"/>
              <a:t>(Versailles: De </a:t>
            </a:r>
            <a:r>
              <a:rPr lang="en-GB" dirty="0" err="1"/>
              <a:t>l'imprimerie</a:t>
            </a:r>
            <a:r>
              <a:rPr lang="en-GB" dirty="0"/>
              <a:t> du </a:t>
            </a:r>
            <a:r>
              <a:rPr lang="en-GB" dirty="0" err="1"/>
              <a:t>Département</a:t>
            </a:r>
            <a:r>
              <a:rPr lang="en-GB" dirty="0"/>
              <a:t> des affaires </a:t>
            </a:r>
            <a:r>
              <a:rPr lang="en-GB" dirty="0" err="1"/>
              <a:t>étrangères</a:t>
            </a:r>
            <a:r>
              <a:rPr lang="en-GB" dirty="0"/>
              <a:t>, 1773), pp. 15–16, 21–26, 49, 76–80, 139–48.</a:t>
            </a:r>
            <a:endParaRPr lang="en-GB" b="1" dirty="0" smtClean="0"/>
          </a:p>
          <a:p>
            <a:pPr lvl="0"/>
            <a:endParaRPr lang="en-GB" b="1" dirty="0"/>
          </a:p>
          <a:p>
            <a:pPr lvl="0"/>
            <a:r>
              <a:rPr lang="en-GB" sz="2400" b="1" dirty="0" smtClean="0"/>
              <a:t>What </a:t>
            </a:r>
            <a:r>
              <a:rPr lang="en-GB" sz="2400" b="1" dirty="0"/>
              <a:t>was the purpose of this text? Who was its audience and to what end was it written?</a:t>
            </a:r>
            <a:endParaRPr lang="en-GB" sz="2400" dirty="0"/>
          </a:p>
          <a:p>
            <a:pPr lvl="0"/>
            <a:r>
              <a:rPr lang="en-GB" sz="2400" b="1" dirty="0"/>
              <a:t>What types of political structures does the extract present? On what grounds does it explain and rationalise monarchical authority?</a:t>
            </a:r>
            <a:endParaRPr lang="en-GB" sz="2400" dirty="0"/>
          </a:p>
          <a:p>
            <a:pPr marL="45720" indent="0">
              <a:buNone/>
            </a:pPr>
            <a:endParaRPr lang="en-GB" dirty="0"/>
          </a:p>
        </p:txBody>
      </p:sp>
      <p:sp>
        <p:nvSpPr>
          <p:cNvPr id="3" name="Title 2"/>
          <p:cNvSpPr>
            <a:spLocks noGrp="1"/>
          </p:cNvSpPr>
          <p:nvPr>
            <p:ph type="title"/>
          </p:nvPr>
        </p:nvSpPr>
        <p:spPr/>
        <p:txBody>
          <a:bodyPr/>
          <a:lstStyle/>
          <a:p>
            <a:r>
              <a:rPr lang="en-GB" b="1" dirty="0"/>
              <a:t>Moreau, ‘Principles of Monarchy’ (1773</a:t>
            </a:r>
            <a:r>
              <a:rPr lang="en-GB" b="1" dirty="0" smtClean="0"/>
              <a:t>)</a:t>
            </a:r>
            <a:endParaRPr lang="en-GB" dirty="0"/>
          </a:p>
        </p:txBody>
      </p:sp>
      <p:pic>
        <p:nvPicPr>
          <p:cNvPr id="5" name="Picture 4"/>
          <p:cNvPicPr>
            <a:picLocks noChangeAspect="1"/>
          </p:cNvPicPr>
          <p:nvPr/>
        </p:nvPicPr>
        <p:blipFill>
          <a:blip r:embed="rId2"/>
          <a:stretch>
            <a:fillRect/>
          </a:stretch>
        </p:blipFill>
        <p:spPr>
          <a:xfrm>
            <a:off x="8805333" y="1692226"/>
            <a:ext cx="3166533" cy="5020113"/>
          </a:xfrm>
          <a:prstGeom prst="rect">
            <a:avLst/>
          </a:prstGeom>
        </p:spPr>
      </p:pic>
    </p:spTree>
    <p:extLst>
      <p:ext uri="{BB962C8B-B14F-4D97-AF65-F5344CB8AC3E}">
        <p14:creationId xmlns:p14="http://schemas.microsoft.com/office/powerpoint/2010/main" val="27275381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38827" y="1634597"/>
            <a:ext cx="3752056" cy="5037136"/>
          </a:xfrm>
          <a:prstGeom prst="rect">
            <a:avLst/>
          </a:prstGeom>
        </p:spPr>
      </p:pic>
      <p:sp>
        <p:nvSpPr>
          <p:cNvPr id="3" name="Title 2"/>
          <p:cNvSpPr>
            <a:spLocks noGrp="1"/>
          </p:cNvSpPr>
          <p:nvPr>
            <p:ph type="title"/>
          </p:nvPr>
        </p:nvSpPr>
        <p:spPr/>
        <p:txBody>
          <a:bodyPr/>
          <a:lstStyle/>
          <a:p>
            <a:r>
              <a:rPr lang="en-GB" dirty="0" smtClean="0"/>
              <a:t>Dauphins</a:t>
            </a:r>
            <a:endParaRPr lang="en-GB" dirty="0"/>
          </a:p>
        </p:txBody>
      </p:sp>
      <p:pic>
        <p:nvPicPr>
          <p:cNvPr id="6" name="Picture 5"/>
          <p:cNvPicPr>
            <a:picLocks noChangeAspect="1"/>
          </p:cNvPicPr>
          <p:nvPr/>
        </p:nvPicPr>
        <p:blipFill>
          <a:blip r:embed="rId3"/>
          <a:stretch>
            <a:fillRect/>
          </a:stretch>
        </p:blipFill>
        <p:spPr>
          <a:xfrm>
            <a:off x="3990882" y="1634597"/>
            <a:ext cx="3547279" cy="5037136"/>
          </a:xfrm>
          <a:prstGeom prst="rect">
            <a:avLst/>
          </a:prstGeom>
        </p:spPr>
      </p:pic>
      <p:sp>
        <p:nvSpPr>
          <p:cNvPr id="7" name="Rectangle 6"/>
          <p:cNvSpPr/>
          <p:nvPr/>
        </p:nvSpPr>
        <p:spPr>
          <a:xfrm>
            <a:off x="2720882" y="1770064"/>
            <a:ext cx="1270001" cy="2031325"/>
          </a:xfrm>
          <a:prstGeom prst="rect">
            <a:avLst/>
          </a:prstGeom>
        </p:spPr>
        <p:txBody>
          <a:bodyPr wrap="square">
            <a:spAutoFit/>
          </a:bodyPr>
          <a:lstStyle/>
          <a:p>
            <a:r>
              <a:rPr lang="fr-FR" dirty="0" smtClean="0">
                <a:solidFill>
                  <a:srgbClr val="FFFF00"/>
                </a:solidFill>
              </a:rPr>
              <a:t>Portraits of Louis de France, Dauphin of Louis XV (c. 1738, 1747)</a:t>
            </a:r>
            <a:endParaRPr lang="en-GB" dirty="0">
              <a:solidFill>
                <a:srgbClr val="FFFF00"/>
              </a:solidFill>
            </a:endParaRPr>
          </a:p>
        </p:txBody>
      </p:sp>
      <p:pic>
        <p:nvPicPr>
          <p:cNvPr id="8" name="Picture 7"/>
          <p:cNvPicPr>
            <a:picLocks noChangeAspect="1"/>
          </p:cNvPicPr>
          <p:nvPr/>
        </p:nvPicPr>
        <p:blipFill>
          <a:blip r:embed="rId4"/>
          <a:stretch>
            <a:fillRect/>
          </a:stretch>
        </p:blipFill>
        <p:spPr>
          <a:xfrm>
            <a:off x="8139985" y="1634597"/>
            <a:ext cx="3848815" cy="5037136"/>
          </a:xfrm>
          <a:prstGeom prst="rect">
            <a:avLst/>
          </a:prstGeom>
        </p:spPr>
      </p:pic>
      <p:sp>
        <p:nvSpPr>
          <p:cNvPr id="9" name="Rectangle 8"/>
          <p:cNvSpPr/>
          <p:nvPr/>
        </p:nvSpPr>
        <p:spPr>
          <a:xfrm>
            <a:off x="8260992" y="1770064"/>
            <a:ext cx="3606800" cy="923330"/>
          </a:xfrm>
          <a:prstGeom prst="rect">
            <a:avLst/>
          </a:prstGeom>
        </p:spPr>
        <p:txBody>
          <a:bodyPr wrap="square">
            <a:spAutoFit/>
          </a:bodyPr>
          <a:lstStyle/>
          <a:p>
            <a:r>
              <a:rPr lang="en-GB" dirty="0" smtClean="0">
                <a:solidFill>
                  <a:srgbClr val="FFFF00"/>
                </a:solidFill>
              </a:rPr>
              <a:t>Allegory on the Death of the Dauphin by Louis-Jean-François </a:t>
            </a:r>
            <a:r>
              <a:rPr lang="en-GB" dirty="0" err="1" smtClean="0">
                <a:solidFill>
                  <a:srgbClr val="FFFF00"/>
                </a:solidFill>
              </a:rPr>
              <a:t>Lagrenée</a:t>
            </a:r>
            <a:r>
              <a:rPr lang="en-GB" dirty="0" smtClean="0">
                <a:solidFill>
                  <a:srgbClr val="FFFF00"/>
                </a:solidFill>
              </a:rPr>
              <a:t>, 1765.</a:t>
            </a:r>
            <a:endParaRPr lang="en-GB" dirty="0">
              <a:solidFill>
                <a:srgbClr val="FFFF00"/>
              </a:solidFill>
            </a:endParaRPr>
          </a:p>
        </p:txBody>
      </p:sp>
    </p:spTree>
    <p:extLst>
      <p:ext uri="{BB962C8B-B14F-4D97-AF65-F5344CB8AC3E}">
        <p14:creationId xmlns:p14="http://schemas.microsoft.com/office/powerpoint/2010/main" val="20989139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Dauphins: LOUIS </a:t>
            </a:r>
            <a:r>
              <a:rPr lang="en-GB" dirty="0" err="1" smtClean="0"/>
              <a:t>xvI</a:t>
            </a:r>
            <a:endParaRPr lang="en-GB" dirty="0"/>
          </a:p>
        </p:txBody>
      </p:sp>
      <p:pic>
        <p:nvPicPr>
          <p:cNvPr id="5" name="Picture 4"/>
          <p:cNvPicPr>
            <a:picLocks noChangeAspect="1"/>
          </p:cNvPicPr>
          <p:nvPr/>
        </p:nvPicPr>
        <p:blipFill>
          <a:blip r:embed="rId2"/>
          <a:stretch>
            <a:fillRect/>
          </a:stretch>
        </p:blipFill>
        <p:spPr>
          <a:xfrm>
            <a:off x="-31095" y="1533588"/>
            <a:ext cx="4433783" cy="5324412"/>
          </a:xfrm>
          <a:prstGeom prst="rect">
            <a:avLst/>
          </a:prstGeom>
        </p:spPr>
      </p:pic>
      <p:pic>
        <p:nvPicPr>
          <p:cNvPr id="6" name="Picture 5"/>
          <p:cNvPicPr>
            <a:picLocks noChangeAspect="1"/>
          </p:cNvPicPr>
          <p:nvPr/>
        </p:nvPicPr>
        <p:blipFill rotWithShape="1">
          <a:blip r:embed="rId3"/>
          <a:srcRect t="18067"/>
          <a:stretch/>
        </p:blipFill>
        <p:spPr>
          <a:xfrm>
            <a:off x="8079145" y="1533588"/>
            <a:ext cx="4594468" cy="5310187"/>
          </a:xfrm>
          <a:prstGeom prst="rect">
            <a:avLst/>
          </a:prstGeom>
        </p:spPr>
      </p:pic>
      <p:pic>
        <p:nvPicPr>
          <p:cNvPr id="8" name="Content Placeholder 3"/>
          <p:cNvPicPr>
            <a:picLocks noChangeAspect="1"/>
          </p:cNvPicPr>
          <p:nvPr/>
        </p:nvPicPr>
        <p:blipFill>
          <a:blip r:embed="rId4"/>
          <a:stretch>
            <a:fillRect/>
          </a:stretch>
        </p:blipFill>
        <p:spPr>
          <a:xfrm>
            <a:off x="4267200" y="1491675"/>
            <a:ext cx="4453382" cy="5366326"/>
          </a:xfrm>
          <a:prstGeom prst="rect">
            <a:avLst/>
          </a:prstGeom>
        </p:spPr>
      </p:pic>
    </p:spTree>
    <p:extLst>
      <p:ext uri="{BB962C8B-B14F-4D97-AF65-F5344CB8AC3E}">
        <p14:creationId xmlns:p14="http://schemas.microsoft.com/office/powerpoint/2010/main" val="20445684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63701"/>
            <a:ext cx="6459470" cy="4907942"/>
          </a:xfrm>
        </p:spPr>
        <p:txBody>
          <a:bodyPr>
            <a:normAutofit/>
          </a:bodyPr>
          <a:lstStyle/>
          <a:p>
            <a:r>
              <a:rPr lang="en-GB" sz="2800" dirty="0" smtClean="0"/>
              <a:t>The Kingdom of France was, though, not a fully centralised state</a:t>
            </a:r>
          </a:p>
          <a:p>
            <a:endParaRPr lang="en-GB" sz="2800" dirty="0" smtClean="0"/>
          </a:p>
          <a:p>
            <a:r>
              <a:rPr lang="en-GB" sz="2800" dirty="0" smtClean="0"/>
              <a:t>Provinces had a degree of autonomy = </a:t>
            </a:r>
            <a:r>
              <a:rPr lang="en-US" sz="2800" dirty="0"/>
              <a:t>own sets of feudal traditions, laws, taxation systems, courts, </a:t>
            </a:r>
            <a:r>
              <a:rPr lang="en-US" sz="2800" dirty="0" smtClean="0"/>
              <a:t>etc.</a:t>
            </a:r>
            <a:r>
              <a:rPr lang="en-GB" sz="2800" dirty="0" smtClean="0"/>
              <a:t> </a:t>
            </a:r>
            <a:endParaRPr lang="en-US" sz="2800" dirty="0"/>
          </a:p>
        </p:txBody>
      </p:sp>
      <p:sp>
        <p:nvSpPr>
          <p:cNvPr id="3" name="Title 2"/>
          <p:cNvSpPr>
            <a:spLocks noGrp="1"/>
          </p:cNvSpPr>
          <p:nvPr>
            <p:ph type="title"/>
          </p:nvPr>
        </p:nvSpPr>
        <p:spPr/>
        <p:txBody>
          <a:bodyPr/>
          <a:lstStyle/>
          <a:p>
            <a:r>
              <a:rPr lang="en-GB" dirty="0" smtClean="0"/>
              <a:t>France pre-1789:</a:t>
            </a:r>
            <a:r>
              <a:rPr lang="en-GB" i="1" dirty="0"/>
              <a:t> </a:t>
            </a:r>
            <a:r>
              <a:rPr lang="en-GB" dirty="0" smtClean="0"/>
              <a:t>Provinces</a:t>
            </a:r>
            <a:endParaRPr lang="en-US" dirty="0"/>
          </a:p>
        </p:txBody>
      </p:sp>
      <p:sp>
        <p:nvSpPr>
          <p:cNvPr id="11" name="Rectangle 10"/>
          <p:cNvSpPr/>
          <p:nvPr/>
        </p:nvSpPr>
        <p:spPr>
          <a:xfrm>
            <a:off x="5175392" y="5678491"/>
            <a:ext cx="1840228" cy="584775"/>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smtClean="0">
                <a:ln>
                  <a:noFill/>
                </a:ln>
                <a:solidFill>
                  <a:prstClr val="black"/>
                </a:solidFill>
                <a:effectLst/>
                <a:uLnTx/>
                <a:uFillTx/>
                <a:latin typeface="Franklin Gothic Medium"/>
                <a:ea typeface="+mn-ea"/>
                <a:cs typeface="+mn-cs"/>
              </a:rPr>
              <a:t>Map of French Provinces</a:t>
            </a:r>
            <a:endParaRPr kumimoji="0" lang="en-US" sz="16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2050" name="Picture 2" descr="Image result for provinces of france before revol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8232" y="1609140"/>
            <a:ext cx="4443838" cy="5125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4211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63701"/>
            <a:ext cx="6626896" cy="4907942"/>
          </a:xfrm>
        </p:spPr>
        <p:txBody>
          <a:bodyPr>
            <a:normAutofit/>
          </a:bodyPr>
          <a:lstStyle/>
          <a:p>
            <a:r>
              <a:rPr lang="en-GB" sz="2800" dirty="0"/>
              <a:t>The </a:t>
            </a:r>
            <a:r>
              <a:rPr lang="en-GB" sz="2800" i="1" dirty="0" smtClean="0"/>
              <a:t>Généralités </a:t>
            </a:r>
            <a:r>
              <a:rPr lang="en-GB" sz="2800" dirty="0" smtClean="0"/>
              <a:t>offered another tier of governance </a:t>
            </a:r>
          </a:p>
          <a:p>
            <a:r>
              <a:rPr lang="en-GB" sz="2800" dirty="0" smtClean="0"/>
              <a:t>Intendants oversaw administrative affairs in more localised areas – towns, cities</a:t>
            </a:r>
            <a:endParaRPr lang="en-US" sz="2800" dirty="0"/>
          </a:p>
          <a:p>
            <a:endParaRPr lang="en-US" sz="2800" dirty="0" smtClean="0"/>
          </a:p>
          <a:p>
            <a:pPr marL="45720" indent="0">
              <a:buNone/>
            </a:pPr>
            <a:endParaRPr lang="en-US" sz="2800" dirty="0"/>
          </a:p>
        </p:txBody>
      </p:sp>
      <p:sp>
        <p:nvSpPr>
          <p:cNvPr id="3" name="Title 2"/>
          <p:cNvSpPr>
            <a:spLocks noGrp="1"/>
          </p:cNvSpPr>
          <p:nvPr>
            <p:ph type="title"/>
          </p:nvPr>
        </p:nvSpPr>
        <p:spPr/>
        <p:txBody>
          <a:bodyPr/>
          <a:lstStyle/>
          <a:p>
            <a:r>
              <a:rPr lang="en-GB" dirty="0" smtClean="0"/>
              <a:t>France </a:t>
            </a:r>
            <a:r>
              <a:rPr lang="en-GB" dirty="0"/>
              <a:t>pre-1789</a:t>
            </a:r>
            <a:r>
              <a:rPr lang="en-GB" dirty="0" smtClean="0"/>
              <a:t>: </a:t>
            </a:r>
            <a:r>
              <a:rPr lang="en-GB" i="1" dirty="0" smtClean="0"/>
              <a:t>GénéralitéS</a:t>
            </a:r>
            <a:endParaRPr lang="en-US" i="1" dirty="0"/>
          </a:p>
        </p:txBody>
      </p:sp>
      <p:pic>
        <p:nvPicPr>
          <p:cNvPr id="4" name="Picture 3"/>
          <p:cNvPicPr>
            <a:picLocks noChangeAspect="1"/>
          </p:cNvPicPr>
          <p:nvPr/>
        </p:nvPicPr>
        <p:blipFill>
          <a:blip r:embed="rId3"/>
          <a:stretch>
            <a:fillRect/>
          </a:stretch>
        </p:blipFill>
        <p:spPr>
          <a:xfrm>
            <a:off x="7771232" y="1500629"/>
            <a:ext cx="4420768" cy="5357371"/>
          </a:xfrm>
          <a:prstGeom prst="rect">
            <a:avLst/>
          </a:prstGeom>
        </p:spPr>
      </p:pic>
      <p:sp>
        <p:nvSpPr>
          <p:cNvPr id="5" name="Rectangle 4"/>
          <p:cNvSpPr/>
          <p:nvPr/>
        </p:nvSpPr>
        <p:spPr>
          <a:xfrm>
            <a:off x="381000" y="4109430"/>
            <a:ext cx="8166100" cy="2462213"/>
          </a:xfrm>
          <a:prstGeom prst="rect">
            <a:avLst/>
          </a:prstGeom>
        </p:spPr>
        <p:txBody>
          <a:bodyPr wrap="square" numCol="3">
            <a:spAutoFit/>
          </a:bodyPr>
          <a:lstStyle/>
          <a:p>
            <a:pPr marL="342900" indent="-342900">
              <a:buFont typeface="+mj-lt"/>
              <a:buAutoNum type="arabicPeriod"/>
            </a:pPr>
            <a:r>
              <a:rPr lang="en-GB" sz="1100" dirty="0" smtClean="0"/>
              <a:t> </a:t>
            </a:r>
            <a:r>
              <a:rPr lang="en-GB" sz="1100" dirty="0" err="1" smtClean="0"/>
              <a:t>Généralité</a:t>
            </a:r>
            <a:r>
              <a:rPr lang="en-GB" sz="1100" dirty="0" smtClean="0"/>
              <a:t> of Bordeaux, (</a:t>
            </a:r>
            <a:r>
              <a:rPr lang="en-GB" sz="1100" dirty="0" err="1" smtClean="0"/>
              <a:t>Agen</a:t>
            </a:r>
            <a:r>
              <a:rPr lang="en-GB" sz="1100" dirty="0" smtClean="0"/>
              <a:t>, Guyenne)</a:t>
            </a:r>
          </a:p>
          <a:p>
            <a:pPr marL="342900" indent="-342900">
              <a:buFont typeface="+mj-lt"/>
              <a:buAutoNum type="arabicPeriod"/>
            </a:pPr>
            <a:r>
              <a:rPr lang="en-GB" sz="1100" dirty="0" smtClean="0"/>
              <a:t> Provence, or Aix-en-Provence (Provence)</a:t>
            </a:r>
          </a:p>
          <a:p>
            <a:pPr marL="342900" indent="-342900">
              <a:buFont typeface="+mj-lt"/>
              <a:buAutoNum type="arabicPeriod"/>
            </a:pPr>
            <a:r>
              <a:rPr lang="en-GB" sz="1100" dirty="0" smtClean="0"/>
              <a:t> Amiens (Picardy)</a:t>
            </a:r>
          </a:p>
          <a:p>
            <a:pPr marL="342900" indent="-342900">
              <a:buFont typeface="+mj-lt"/>
              <a:buAutoNum type="arabicPeriod"/>
            </a:pPr>
            <a:r>
              <a:rPr lang="en-GB" sz="1100" dirty="0" smtClean="0"/>
              <a:t> Bourges (Berry)</a:t>
            </a:r>
          </a:p>
          <a:p>
            <a:pPr marL="342900" indent="-342900">
              <a:buFont typeface="+mj-lt"/>
              <a:buAutoNum type="arabicPeriod"/>
            </a:pPr>
            <a:r>
              <a:rPr lang="en-GB" sz="1100" dirty="0" smtClean="0"/>
              <a:t> Caen (Normandy)</a:t>
            </a:r>
          </a:p>
          <a:p>
            <a:pPr marL="342900" indent="-342900">
              <a:buFont typeface="+mj-lt"/>
              <a:buAutoNum type="arabicPeriod"/>
            </a:pPr>
            <a:r>
              <a:rPr lang="en-GB" sz="1100" dirty="0" smtClean="0"/>
              <a:t> </a:t>
            </a:r>
            <a:r>
              <a:rPr lang="en-GB" sz="1100" dirty="0" err="1" smtClean="0"/>
              <a:t>Châlons</a:t>
            </a:r>
            <a:r>
              <a:rPr lang="en-GB" sz="1100" dirty="0" smtClean="0"/>
              <a:t> (Champagne)</a:t>
            </a:r>
          </a:p>
          <a:p>
            <a:pPr marL="342900" indent="-342900">
              <a:buFont typeface="+mj-lt"/>
              <a:buAutoNum type="arabicPeriod"/>
            </a:pPr>
            <a:r>
              <a:rPr lang="en-GB" sz="1100" dirty="0" smtClean="0"/>
              <a:t> Burgundy, Dijon (Burgundy)</a:t>
            </a:r>
          </a:p>
          <a:p>
            <a:pPr marL="342900" indent="-342900">
              <a:buFont typeface="+mj-lt"/>
              <a:buAutoNum type="arabicPeriod"/>
            </a:pPr>
            <a:r>
              <a:rPr lang="en-GB" sz="1100" dirty="0" smtClean="0"/>
              <a:t> Grenoble (</a:t>
            </a:r>
            <a:r>
              <a:rPr lang="en-GB" sz="1100" dirty="0" err="1" smtClean="0"/>
              <a:t>Dauphiné</a:t>
            </a:r>
            <a:r>
              <a:rPr lang="en-GB" sz="1100" dirty="0" smtClean="0"/>
              <a:t>)</a:t>
            </a:r>
          </a:p>
          <a:p>
            <a:pPr marL="342900" indent="-342900">
              <a:buFont typeface="+mj-lt"/>
              <a:buAutoNum type="arabicPeriod"/>
            </a:pPr>
            <a:r>
              <a:rPr lang="en-GB" sz="1100" dirty="0" smtClean="0"/>
              <a:t> </a:t>
            </a:r>
            <a:r>
              <a:rPr lang="en-GB" sz="1100" dirty="0" err="1" smtClean="0"/>
              <a:t>Issoire</a:t>
            </a:r>
            <a:r>
              <a:rPr lang="en-GB" sz="1100" dirty="0" smtClean="0"/>
              <a:t>, later of </a:t>
            </a:r>
            <a:r>
              <a:rPr lang="en-GB" sz="1100" dirty="0" err="1" smtClean="0"/>
              <a:t>Riom</a:t>
            </a:r>
            <a:r>
              <a:rPr lang="en-GB" sz="1100" dirty="0" smtClean="0"/>
              <a:t> (Auvergne)</a:t>
            </a:r>
          </a:p>
          <a:p>
            <a:pPr marL="342900" indent="-342900">
              <a:buFont typeface="+mj-lt"/>
              <a:buAutoNum type="arabicPeriod"/>
            </a:pPr>
            <a:r>
              <a:rPr lang="en-GB" sz="1100" dirty="0" smtClean="0"/>
              <a:t> Lyon (Lyonnais, Beaujolais and </a:t>
            </a:r>
            <a:r>
              <a:rPr lang="en-GB" sz="1100" dirty="0" err="1" smtClean="0"/>
              <a:t>Forez</a:t>
            </a:r>
            <a:r>
              <a:rPr lang="en-GB" sz="1100" dirty="0" smtClean="0"/>
              <a:t>)</a:t>
            </a:r>
          </a:p>
          <a:p>
            <a:pPr marL="342900" indent="-342900">
              <a:buFont typeface="+mj-lt"/>
              <a:buAutoNum type="arabicPeriod"/>
            </a:pPr>
            <a:r>
              <a:rPr lang="en-GB" sz="1100" dirty="0" smtClean="0"/>
              <a:t> Montpellier (Languedoc)</a:t>
            </a:r>
          </a:p>
          <a:p>
            <a:pPr marL="342900" indent="-342900">
              <a:buFont typeface="+mj-lt"/>
              <a:buAutoNum type="arabicPeriod"/>
            </a:pPr>
            <a:r>
              <a:rPr lang="en-GB" sz="1100" dirty="0" smtClean="0"/>
              <a:t> Paris (Île-de-France)</a:t>
            </a:r>
          </a:p>
          <a:p>
            <a:pPr marL="342900" indent="-342900">
              <a:buFont typeface="+mj-lt"/>
              <a:buAutoNum type="arabicPeriod"/>
            </a:pPr>
            <a:r>
              <a:rPr lang="en-GB" sz="1100" dirty="0" smtClean="0"/>
              <a:t> Poitiers (Poitou)</a:t>
            </a:r>
          </a:p>
          <a:p>
            <a:pPr marL="342900" indent="-342900">
              <a:buFont typeface="+mj-lt"/>
              <a:buAutoNum type="arabicPeriod"/>
            </a:pPr>
            <a:r>
              <a:rPr lang="en-GB" sz="1100" dirty="0" smtClean="0"/>
              <a:t> Rouen (Normandy)</a:t>
            </a:r>
          </a:p>
          <a:p>
            <a:pPr marL="342900" indent="-342900">
              <a:buFont typeface="+mj-lt"/>
              <a:buAutoNum type="arabicPeriod"/>
            </a:pPr>
            <a:r>
              <a:rPr lang="en-GB" sz="1100" dirty="0" smtClean="0"/>
              <a:t> Toulouse (Languedoc)</a:t>
            </a:r>
          </a:p>
          <a:p>
            <a:pPr marL="342900" indent="-342900">
              <a:buFont typeface="+mj-lt"/>
              <a:buAutoNum type="arabicPeriod"/>
            </a:pPr>
            <a:r>
              <a:rPr lang="en-GB" sz="1100" dirty="0" smtClean="0"/>
              <a:t> Tours (Touraine, Maine and Anjou)</a:t>
            </a:r>
          </a:p>
          <a:p>
            <a:pPr marL="342900" indent="-342900">
              <a:buFont typeface="+mj-lt"/>
              <a:buAutoNum type="arabicPeriod"/>
            </a:pPr>
            <a:r>
              <a:rPr lang="en-GB" sz="1100" dirty="0" smtClean="0"/>
              <a:t> Metz (</a:t>
            </a:r>
            <a:r>
              <a:rPr lang="en-GB" sz="1100" dirty="0" err="1" smtClean="0"/>
              <a:t>Trois-Évêchés</a:t>
            </a:r>
            <a:r>
              <a:rPr lang="en-GB" sz="1100" dirty="0" smtClean="0"/>
              <a:t>)</a:t>
            </a:r>
          </a:p>
          <a:p>
            <a:pPr marL="342900" indent="-342900">
              <a:buFont typeface="+mj-lt"/>
              <a:buAutoNum type="arabicPeriod"/>
            </a:pPr>
            <a:r>
              <a:rPr lang="en-GB" sz="1100" dirty="0" smtClean="0"/>
              <a:t> Nantes (Brittany)</a:t>
            </a:r>
          </a:p>
          <a:p>
            <a:pPr marL="342900" indent="-342900">
              <a:buFont typeface="+mj-lt"/>
              <a:buAutoNum type="arabicPeriod"/>
            </a:pPr>
            <a:r>
              <a:rPr lang="en-GB" sz="1100" dirty="0" smtClean="0"/>
              <a:t> Limoges (divided in two parts: Angoumois &amp; </a:t>
            </a:r>
            <a:r>
              <a:rPr lang="en-GB" sz="1100" dirty="0" err="1" smtClean="0"/>
              <a:t>Limousin</a:t>
            </a:r>
            <a:r>
              <a:rPr lang="en-GB" sz="1100" dirty="0" smtClean="0"/>
              <a:t> – Marche)</a:t>
            </a:r>
          </a:p>
          <a:p>
            <a:pPr marL="342900" indent="-342900">
              <a:buFont typeface="+mj-lt"/>
              <a:buAutoNum type="arabicPeriod"/>
            </a:pPr>
            <a:r>
              <a:rPr lang="en-GB" sz="1100" dirty="0" smtClean="0"/>
              <a:t> </a:t>
            </a:r>
            <a:r>
              <a:rPr lang="en-GB" sz="1100" dirty="0" err="1" smtClean="0"/>
              <a:t>Orléans</a:t>
            </a:r>
            <a:r>
              <a:rPr lang="en-GB" sz="1100" dirty="0" smtClean="0"/>
              <a:t> (</a:t>
            </a:r>
            <a:r>
              <a:rPr lang="en-GB" sz="1100" dirty="0" err="1" smtClean="0"/>
              <a:t>Orléanais</a:t>
            </a:r>
            <a:r>
              <a:rPr lang="en-GB" sz="1100" dirty="0" smtClean="0"/>
              <a:t>)</a:t>
            </a:r>
          </a:p>
          <a:p>
            <a:pPr marL="342900" indent="-342900">
              <a:buFont typeface="+mj-lt"/>
              <a:buAutoNum type="arabicPeriod"/>
            </a:pPr>
            <a:r>
              <a:rPr lang="en-GB" sz="1100" dirty="0" smtClean="0"/>
              <a:t> </a:t>
            </a:r>
            <a:r>
              <a:rPr lang="en-GB" sz="1100" dirty="0" err="1" smtClean="0"/>
              <a:t>Moulins</a:t>
            </a:r>
            <a:r>
              <a:rPr lang="en-GB" sz="1100" dirty="0" smtClean="0"/>
              <a:t> (Bourbonnais)</a:t>
            </a:r>
          </a:p>
          <a:p>
            <a:pPr marL="342900" indent="-342900">
              <a:buFont typeface="+mj-lt"/>
              <a:buAutoNum type="arabicPeriod"/>
            </a:pPr>
            <a:r>
              <a:rPr lang="en-GB" sz="1100" dirty="0" smtClean="0"/>
              <a:t> Soissons (Picardy)</a:t>
            </a:r>
          </a:p>
          <a:p>
            <a:pPr marL="342900" indent="-342900">
              <a:buFont typeface="+mj-lt"/>
              <a:buAutoNum type="arabicPeriod"/>
            </a:pPr>
            <a:r>
              <a:rPr lang="en-GB" sz="1100" dirty="0" smtClean="0"/>
              <a:t> </a:t>
            </a:r>
            <a:r>
              <a:rPr lang="en-GB" sz="1100" dirty="0" err="1" smtClean="0"/>
              <a:t>Montauban</a:t>
            </a:r>
            <a:r>
              <a:rPr lang="en-GB" sz="1100" dirty="0" smtClean="0"/>
              <a:t> (Gascony)</a:t>
            </a:r>
          </a:p>
          <a:p>
            <a:pPr marL="342900" indent="-342900">
              <a:buFont typeface="+mj-lt"/>
              <a:buAutoNum type="arabicPeriod"/>
            </a:pPr>
            <a:r>
              <a:rPr lang="en-GB" sz="1100" dirty="0" smtClean="0"/>
              <a:t> </a:t>
            </a:r>
            <a:r>
              <a:rPr lang="en-GB" sz="1100" dirty="0" err="1" smtClean="0"/>
              <a:t>Alençon</a:t>
            </a:r>
            <a:r>
              <a:rPr lang="en-GB" sz="1100" dirty="0" smtClean="0"/>
              <a:t> (</a:t>
            </a:r>
            <a:r>
              <a:rPr lang="en-GB" sz="1100" dirty="0" err="1" smtClean="0"/>
              <a:t>Perche</a:t>
            </a:r>
            <a:r>
              <a:rPr lang="en-GB" sz="1100" dirty="0" smtClean="0"/>
              <a:t>)</a:t>
            </a:r>
          </a:p>
          <a:p>
            <a:pPr marL="342900" indent="-342900">
              <a:buFont typeface="+mj-lt"/>
              <a:buAutoNum type="arabicPeriod"/>
            </a:pPr>
            <a:r>
              <a:rPr lang="en-GB" sz="1100" dirty="0" smtClean="0"/>
              <a:t> Perpignan (Roussillon)</a:t>
            </a:r>
          </a:p>
          <a:p>
            <a:pPr marL="342900" indent="-342900">
              <a:buFont typeface="+mj-lt"/>
              <a:buAutoNum type="arabicPeriod"/>
            </a:pPr>
            <a:r>
              <a:rPr lang="en-GB" sz="1100" dirty="0" smtClean="0"/>
              <a:t> </a:t>
            </a:r>
            <a:r>
              <a:rPr lang="en-GB" sz="1100" dirty="0" err="1" smtClean="0"/>
              <a:t>Besançon</a:t>
            </a:r>
            <a:r>
              <a:rPr lang="en-GB" sz="1100" dirty="0" smtClean="0"/>
              <a:t> (Franche-Comté)</a:t>
            </a:r>
          </a:p>
          <a:p>
            <a:pPr marL="342900" indent="-342900">
              <a:buFont typeface="+mj-lt"/>
              <a:buAutoNum type="arabicPeriod"/>
            </a:pPr>
            <a:r>
              <a:rPr lang="en-GB" sz="1100" dirty="0" smtClean="0"/>
              <a:t> </a:t>
            </a:r>
            <a:r>
              <a:rPr lang="en-GB" sz="1100" dirty="0" err="1" smtClean="0"/>
              <a:t>Valenciennes</a:t>
            </a:r>
            <a:r>
              <a:rPr lang="en-GB" sz="1100" dirty="0" smtClean="0"/>
              <a:t> (Hainaut)</a:t>
            </a:r>
          </a:p>
          <a:p>
            <a:pPr marL="342900" indent="-342900">
              <a:buFont typeface="+mj-lt"/>
              <a:buAutoNum type="arabicPeriod"/>
            </a:pPr>
            <a:r>
              <a:rPr lang="en-GB" sz="1100" dirty="0" smtClean="0"/>
              <a:t> Strasbourg (Alsace)</a:t>
            </a:r>
          </a:p>
          <a:p>
            <a:pPr marL="342900" indent="-342900">
              <a:buFont typeface="+mj-lt"/>
              <a:buAutoNum type="arabicPeriod"/>
            </a:pPr>
            <a:r>
              <a:rPr lang="en-GB" sz="1100" dirty="0" smtClean="0"/>
              <a:t>(see 18)</a:t>
            </a:r>
          </a:p>
          <a:p>
            <a:pPr marL="342900" indent="-342900">
              <a:buFont typeface="+mj-lt"/>
              <a:buAutoNum type="arabicPeriod"/>
            </a:pPr>
            <a:r>
              <a:rPr lang="en-GB" sz="1100" dirty="0" smtClean="0"/>
              <a:t> Lille (Flanders)</a:t>
            </a:r>
          </a:p>
          <a:p>
            <a:pPr marL="342900" indent="-342900">
              <a:buFont typeface="+mj-lt"/>
              <a:buAutoNum type="arabicPeriod"/>
            </a:pPr>
            <a:r>
              <a:rPr lang="en-GB" sz="1100" dirty="0" smtClean="0"/>
              <a:t> La Rochelle (Aunis and Saintonge)</a:t>
            </a:r>
          </a:p>
          <a:p>
            <a:pPr marL="342900" indent="-342900">
              <a:buFont typeface="+mj-lt"/>
              <a:buAutoNum type="arabicPeriod"/>
            </a:pPr>
            <a:r>
              <a:rPr lang="en-GB" sz="1100" dirty="0" smtClean="0"/>
              <a:t> Nancy (Lorraine)</a:t>
            </a:r>
          </a:p>
          <a:p>
            <a:pPr marL="342900" indent="-342900">
              <a:buFont typeface="+mj-lt"/>
              <a:buAutoNum type="arabicPeriod"/>
            </a:pPr>
            <a:r>
              <a:rPr lang="en-GB" sz="1100" dirty="0" smtClean="0"/>
              <a:t> </a:t>
            </a:r>
            <a:r>
              <a:rPr lang="en-GB" sz="1100" dirty="0" err="1" smtClean="0"/>
              <a:t>Trévoux</a:t>
            </a:r>
            <a:r>
              <a:rPr lang="en-GB" sz="1100" dirty="0" smtClean="0"/>
              <a:t> (</a:t>
            </a:r>
            <a:r>
              <a:rPr lang="en-GB" sz="1100" dirty="0" err="1" smtClean="0"/>
              <a:t>Dombes</a:t>
            </a:r>
            <a:r>
              <a:rPr lang="en-GB" sz="1100" dirty="0" smtClean="0"/>
              <a:t>)</a:t>
            </a:r>
          </a:p>
          <a:p>
            <a:pPr marL="342900" indent="-342900">
              <a:buFont typeface="+mj-lt"/>
              <a:buAutoNum type="arabicPeriod"/>
            </a:pPr>
            <a:r>
              <a:rPr lang="en-GB" sz="1100" dirty="0" smtClean="0"/>
              <a:t> Corsica, or Bastia (Corsica)</a:t>
            </a:r>
          </a:p>
          <a:p>
            <a:pPr marL="342900" indent="-342900">
              <a:buFont typeface="+mj-lt"/>
              <a:buAutoNum type="arabicPeriod"/>
            </a:pPr>
            <a:r>
              <a:rPr lang="en-GB" sz="1100" dirty="0" smtClean="0"/>
              <a:t> </a:t>
            </a:r>
            <a:r>
              <a:rPr lang="en-GB" sz="1100" dirty="0" err="1" smtClean="0"/>
              <a:t>Auch</a:t>
            </a:r>
            <a:r>
              <a:rPr lang="en-GB" sz="1100" dirty="0" smtClean="0"/>
              <a:t> (Gascony)</a:t>
            </a:r>
          </a:p>
          <a:p>
            <a:pPr marL="342900" indent="-342900">
              <a:buFont typeface="+mj-lt"/>
              <a:buAutoNum type="arabicPeriod"/>
            </a:pPr>
            <a:r>
              <a:rPr lang="en-GB" sz="1100" dirty="0" smtClean="0"/>
              <a:t> Bayonne (</a:t>
            </a:r>
            <a:r>
              <a:rPr lang="en-GB" sz="1100" dirty="0" err="1" smtClean="0"/>
              <a:t>Labourd</a:t>
            </a:r>
            <a:r>
              <a:rPr lang="en-GB" sz="1100" dirty="0" smtClean="0"/>
              <a:t>)</a:t>
            </a:r>
          </a:p>
          <a:p>
            <a:pPr marL="342900" indent="-342900">
              <a:buFont typeface="+mj-lt"/>
              <a:buAutoNum type="arabicPeriod"/>
            </a:pPr>
            <a:r>
              <a:rPr lang="en-GB" sz="1100" dirty="0" smtClean="0"/>
              <a:t> Pau (</a:t>
            </a:r>
            <a:r>
              <a:rPr lang="en-GB" sz="1100" dirty="0" err="1" smtClean="0"/>
              <a:t>Béarn</a:t>
            </a:r>
            <a:r>
              <a:rPr lang="en-GB" sz="1100" dirty="0" smtClean="0"/>
              <a:t> and Soule)</a:t>
            </a:r>
            <a:endParaRPr lang="en-GB" sz="1100" dirty="0"/>
          </a:p>
        </p:txBody>
      </p:sp>
      <p:sp>
        <p:nvSpPr>
          <p:cNvPr id="6" name="Rectangle 5"/>
          <p:cNvSpPr/>
          <p:nvPr/>
        </p:nvSpPr>
        <p:spPr>
          <a:xfrm>
            <a:off x="4644445" y="3671304"/>
            <a:ext cx="4427109" cy="369332"/>
          </a:xfrm>
          <a:prstGeom prst="rect">
            <a:avLst/>
          </a:prstGeom>
        </p:spPr>
        <p:txBody>
          <a:bodyPr wrap="none">
            <a:spAutoFit/>
          </a:bodyPr>
          <a:lstStyle/>
          <a:p>
            <a:r>
              <a:rPr lang="en-GB" dirty="0" err="1"/>
              <a:t>Généralités</a:t>
            </a:r>
            <a:r>
              <a:rPr lang="en-GB" dirty="0"/>
              <a:t> of France by city (and province)</a:t>
            </a:r>
          </a:p>
        </p:txBody>
      </p:sp>
    </p:spTree>
    <p:extLst>
      <p:ext uri="{BB962C8B-B14F-4D97-AF65-F5344CB8AC3E}">
        <p14:creationId xmlns:p14="http://schemas.microsoft.com/office/powerpoint/2010/main" val="890261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476543" y="1638301"/>
            <a:ext cx="5237926" cy="5054600"/>
          </a:xfrm>
          <a:prstGeom prst="rect">
            <a:avLst/>
          </a:prstGeom>
        </p:spPr>
      </p:pic>
      <p:sp>
        <p:nvSpPr>
          <p:cNvPr id="3" name="Title 2"/>
          <p:cNvSpPr>
            <a:spLocks noGrp="1"/>
          </p:cNvSpPr>
          <p:nvPr>
            <p:ph type="title"/>
          </p:nvPr>
        </p:nvSpPr>
        <p:spPr/>
        <p:txBody>
          <a:bodyPr/>
          <a:lstStyle/>
          <a:p>
            <a:r>
              <a:rPr lang="en-GB" i="1" dirty="0" err="1" smtClean="0"/>
              <a:t>parlements</a:t>
            </a:r>
            <a:endParaRPr lang="en-GB" i="1" dirty="0"/>
          </a:p>
        </p:txBody>
      </p:sp>
    </p:spTree>
    <p:extLst>
      <p:ext uri="{BB962C8B-B14F-4D97-AF65-F5344CB8AC3E}">
        <p14:creationId xmlns:p14="http://schemas.microsoft.com/office/powerpoint/2010/main" val="18010416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663701"/>
            <a:ext cx="6672729" cy="4907942"/>
          </a:xfrm>
        </p:spPr>
        <p:txBody>
          <a:bodyPr>
            <a:normAutofit/>
          </a:bodyPr>
          <a:lstStyle/>
          <a:p>
            <a:r>
              <a:rPr lang="en-US" sz="2800" dirty="0" smtClean="0"/>
              <a:t>13</a:t>
            </a:r>
            <a:r>
              <a:rPr lang="en-US" sz="2800" baseline="30000" dirty="0" smtClean="0"/>
              <a:t>th</a:t>
            </a:r>
            <a:r>
              <a:rPr lang="en-US" sz="2800" dirty="0" smtClean="0"/>
              <a:t>-century </a:t>
            </a:r>
            <a:r>
              <a:rPr lang="en-US" sz="2800" dirty="0"/>
              <a:t>French representation of the tripartite social order of the middle </a:t>
            </a:r>
            <a:r>
              <a:rPr lang="en-US" sz="2800" dirty="0" smtClean="0"/>
              <a:t>ages:</a:t>
            </a:r>
          </a:p>
          <a:p>
            <a:pPr lvl="1">
              <a:buFontTx/>
              <a:buChar char="-"/>
            </a:pPr>
            <a:r>
              <a:rPr lang="en-US" sz="3000" dirty="0" err="1" smtClean="0">
                <a:solidFill>
                  <a:srgbClr val="00B0F0"/>
                </a:solidFill>
              </a:rPr>
              <a:t>Oratores</a:t>
            </a:r>
            <a:r>
              <a:rPr lang="en-US" sz="3000" dirty="0">
                <a:solidFill>
                  <a:srgbClr val="00B0F0"/>
                </a:solidFill>
              </a:rPr>
              <a:t>: </a:t>
            </a:r>
            <a:r>
              <a:rPr lang="en-US" sz="3000" dirty="0" smtClean="0">
                <a:solidFill>
                  <a:srgbClr val="00B0F0"/>
                </a:solidFill>
              </a:rPr>
              <a:t>"those </a:t>
            </a:r>
            <a:r>
              <a:rPr lang="en-US" sz="3000" dirty="0">
                <a:solidFill>
                  <a:srgbClr val="00B0F0"/>
                </a:solidFill>
              </a:rPr>
              <a:t>who </a:t>
            </a:r>
            <a:r>
              <a:rPr lang="en-US" sz="3000" dirty="0" smtClean="0">
                <a:solidFill>
                  <a:srgbClr val="00B0F0"/>
                </a:solidFill>
              </a:rPr>
              <a:t>pray"</a:t>
            </a:r>
            <a:endParaRPr lang="en-US" sz="3000" dirty="0"/>
          </a:p>
          <a:p>
            <a:pPr lvl="1">
              <a:buFontTx/>
              <a:buChar char="-"/>
            </a:pPr>
            <a:endParaRPr lang="en-US" sz="3000" dirty="0" smtClean="0">
              <a:solidFill>
                <a:srgbClr val="7030A0"/>
              </a:solidFill>
            </a:endParaRPr>
          </a:p>
          <a:p>
            <a:pPr lvl="1">
              <a:buFontTx/>
              <a:buChar char="-"/>
            </a:pPr>
            <a:r>
              <a:rPr lang="en-US" sz="3000" dirty="0" err="1" smtClean="0">
                <a:solidFill>
                  <a:srgbClr val="7030A0"/>
                </a:solidFill>
              </a:rPr>
              <a:t>Bellatores</a:t>
            </a:r>
            <a:r>
              <a:rPr lang="en-US" sz="3000" dirty="0">
                <a:solidFill>
                  <a:srgbClr val="7030A0"/>
                </a:solidFill>
              </a:rPr>
              <a:t>: </a:t>
            </a:r>
            <a:r>
              <a:rPr lang="en-US" sz="3000" dirty="0" smtClean="0">
                <a:solidFill>
                  <a:srgbClr val="7030A0"/>
                </a:solidFill>
              </a:rPr>
              <a:t>"those </a:t>
            </a:r>
            <a:r>
              <a:rPr lang="en-US" sz="3000" dirty="0">
                <a:solidFill>
                  <a:srgbClr val="7030A0"/>
                </a:solidFill>
              </a:rPr>
              <a:t>who </a:t>
            </a:r>
            <a:r>
              <a:rPr lang="en-US" sz="3000" dirty="0" smtClean="0">
                <a:solidFill>
                  <a:srgbClr val="7030A0"/>
                </a:solidFill>
              </a:rPr>
              <a:t>fight"</a:t>
            </a:r>
            <a:endParaRPr lang="en-US" sz="3000" dirty="0" smtClean="0"/>
          </a:p>
          <a:p>
            <a:pPr lvl="1">
              <a:buFontTx/>
              <a:buChar char="-"/>
            </a:pPr>
            <a:endParaRPr lang="en-US" sz="3000" dirty="0" smtClean="0">
              <a:solidFill>
                <a:srgbClr val="FF0000"/>
              </a:solidFill>
            </a:endParaRPr>
          </a:p>
          <a:p>
            <a:pPr lvl="1">
              <a:buFontTx/>
              <a:buChar char="-"/>
            </a:pPr>
            <a:r>
              <a:rPr lang="en-US" sz="3000" dirty="0" err="1" smtClean="0">
                <a:solidFill>
                  <a:srgbClr val="FF0000"/>
                </a:solidFill>
              </a:rPr>
              <a:t>Laboratores</a:t>
            </a:r>
            <a:r>
              <a:rPr lang="en-US" sz="3000" dirty="0">
                <a:solidFill>
                  <a:srgbClr val="FF0000"/>
                </a:solidFill>
              </a:rPr>
              <a:t>: </a:t>
            </a:r>
            <a:r>
              <a:rPr lang="en-US" sz="3000" dirty="0" smtClean="0">
                <a:solidFill>
                  <a:srgbClr val="FF0000"/>
                </a:solidFill>
              </a:rPr>
              <a:t>"those </a:t>
            </a:r>
            <a:r>
              <a:rPr lang="en-US" sz="3000" dirty="0">
                <a:solidFill>
                  <a:srgbClr val="FF0000"/>
                </a:solidFill>
              </a:rPr>
              <a:t>who </a:t>
            </a:r>
            <a:r>
              <a:rPr lang="en-US" sz="3000" dirty="0" smtClean="0">
                <a:solidFill>
                  <a:srgbClr val="FF0000"/>
                </a:solidFill>
              </a:rPr>
              <a:t>work"</a:t>
            </a:r>
            <a:endParaRPr lang="en-US" sz="3000" dirty="0">
              <a:solidFill>
                <a:srgbClr val="FF0000"/>
              </a:solidFill>
            </a:endParaRPr>
          </a:p>
        </p:txBody>
      </p:sp>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pic>
        <p:nvPicPr>
          <p:cNvPr id="5" name="Picture 4"/>
          <p:cNvPicPr>
            <a:picLocks noChangeAspect="1"/>
          </p:cNvPicPr>
          <p:nvPr/>
        </p:nvPicPr>
        <p:blipFill>
          <a:blip r:embed="rId3"/>
          <a:stretch>
            <a:fillRect/>
          </a:stretch>
        </p:blipFill>
        <p:spPr>
          <a:xfrm>
            <a:off x="7070500" y="1663701"/>
            <a:ext cx="4892899" cy="5012238"/>
          </a:xfrm>
          <a:prstGeom prst="rect">
            <a:avLst/>
          </a:prstGeom>
        </p:spPr>
      </p:pic>
    </p:spTree>
    <p:extLst>
      <p:ext uri="{BB962C8B-B14F-4D97-AF65-F5344CB8AC3E}">
        <p14:creationId xmlns:p14="http://schemas.microsoft.com/office/powerpoint/2010/main" val="21068038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1821" y="1663701"/>
            <a:ext cx="4713666" cy="4907942"/>
          </a:xfrm>
        </p:spPr>
        <p:txBody>
          <a:bodyPr>
            <a:normAutofit/>
          </a:bodyPr>
          <a:lstStyle/>
          <a:p>
            <a:r>
              <a:rPr lang="en-US" sz="2800" dirty="0" smtClean="0"/>
              <a:t>18</a:t>
            </a:r>
            <a:r>
              <a:rPr lang="en-US" sz="2800" baseline="30000" dirty="0" smtClean="0"/>
              <a:t>th</a:t>
            </a:r>
            <a:r>
              <a:rPr lang="en-US" sz="2800" dirty="0" smtClean="0"/>
              <a:t>-century France remained </a:t>
            </a:r>
            <a:r>
              <a:rPr lang="en-GB" sz="2800" dirty="0" smtClean="0"/>
              <a:t>organised</a:t>
            </a:r>
            <a:r>
              <a:rPr lang="en-US" sz="2800" dirty="0" smtClean="0"/>
              <a:t> on these principles</a:t>
            </a:r>
          </a:p>
          <a:p>
            <a:pPr marL="45720" indent="0" algn="r">
              <a:buNone/>
            </a:pPr>
            <a:r>
              <a:rPr lang="en-GB" sz="2800" dirty="0" smtClean="0">
                <a:solidFill>
                  <a:srgbClr val="00B0F0"/>
                </a:solidFill>
              </a:rPr>
              <a:t>First estate: Clergy</a:t>
            </a:r>
          </a:p>
          <a:p>
            <a:pPr marL="45720" indent="0" algn="r">
              <a:buNone/>
            </a:pPr>
            <a:endParaRPr lang="en-GB" sz="2800" dirty="0" smtClean="0">
              <a:solidFill>
                <a:srgbClr val="7030A0"/>
              </a:solidFill>
            </a:endParaRPr>
          </a:p>
          <a:p>
            <a:pPr marL="45720" indent="0" algn="r">
              <a:buNone/>
            </a:pPr>
            <a:r>
              <a:rPr lang="en-GB" sz="2800" dirty="0" smtClean="0">
                <a:solidFill>
                  <a:srgbClr val="7030A0"/>
                </a:solidFill>
              </a:rPr>
              <a:t>Second estate: nobility – inc.</a:t>
            </a:r>
            <a:r>
              <a:rPr lang="en-GB" sz="2800" dirty="0">
                <a:solidFill>
                  <a:srgbClr val="7030A0"/>
                </a:solidFill>
              </a:rPr>
              <a:t> </a:t>
            </a:r>
            <a:r>
              <a:rPr lang="en-GB" sz="2800" dirty="0" smtClean="0">
                <a:solidFill>
                  <a:srgbClr val="7030A0"/>
                </a:solidFill>
              </a:rPr>
              <a:t>landed aristocracy</a:t>
            </a:r>
          </a:p>
          <a:p>
            <a:pPr marL="45720" indent="0" algn="r">
              <a:buNone/>
            </a:pPr>
            <a:endParaRPr lang="en-GB" sz="2800" dirty="0">
              <a:solidFill>
                <a:srgbClr val="7030A0"/>
              </a:solidFill>
            </a:endParaRPr>
          </a:p>
          <a:p>
            <a:pPr marL="45720" indent="0" algn="r">
              <a:buNone/>
            </a:pPr>
            <a:r>
              <a:rPr lang="en-US" sz="2800" dirty="0" smtClean="0">
                <a:solidFill>
                  <a:srgbClr val="FF0000"/>
                </a:solidFill>
              </a:rPr>
              <a:t>Third estate: commoners (everybody else) </a:t>
            </a:r>
            <a:endParaRPr lang="en-US" sz="2800" dirty="0">
              <a:solidFill>
                <a:srgbClr val="FF0000"/>
              </a:solidFill>
            </a:endParaRPr>
          </a:p>
        </p:txBody>
      </p:sp>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pic>
        <p:nvPicPr>
          <p:cNvPr id="4" name="Picture 3"/>
          <p:cNvPicPr>
            <a:picLocks noChangeAspect="1"/>
          </p:cNvPicPr>
          <p:nvPr/>
        </p:nvPicPr>
        <p:blipFill>
          <a:blip r:embed="rId3"/>
          <a:stretch>
            <a:fillRect/>
          </a:stretch>
        </p:blipFill>
        <p:spPr>
          <a:xfrm>
            <a:off x="5074276" y="1509896"/>
            <a:ext cx="6885166" cy="5176817"/>
          </a:xfrm>
          <a:prstGeom prst="rect">
            <a:avLst/>
          </a:prstGeom>
        </p:spPr>
      </p:pic>
    </p:spTree>
    <p:extLst>
      <p:ext uri="{BB962C8B-B14F-4D97-AF65-F5344CB8AC3E}">
        <p14:creationId xmlns:p14="http://schemas.microsoft.com/office/powerpoint/2010/main" val="34874458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1821" y="1663701"/>
            <a:ext cx="4713666" cy="4907942"/>
          </a:xfrm>
        </p:spPr>
        <p:txBody>
          <a:bodyPr>
            <a:normAutofit lnSpcReduction="10000"/>
          </a:bodyPr>
          <a:lstStyle/>
          <a:p>
            <a:pPr marL="45720" indent="0" algn="r">
              <a:buNone/>
            </a:pPr>
            <a:r>
              <a:rPr lang="en-GB" sz="2800" dirty="0" smtClean="0">
                <a:solidFill>
                  <a:srgbClr val="00B0F0"/>
                </a:solidFill>
              </a:rPr>
              <a:t>First estate: Clergy</a:t>
            </a:r>
          </a:p>
          <a:p>
            <a:pPr marL="45720" indent="0" algn="r">
              <a:buNone/>
            </a:pPr>
            <a:r>
              <a:rPr lang="en-GB" sz="2800" dirty="0">
                <a:solidFill>
                  <a:srgbClr val="00B0F0"/>
                </a:solidFill>
              </a:rPr>
              <a:t>e</a:t>
            </a:r>
            <a:r>
              <a:rPr lang="en-GB" sz="2800" dirty="0" smtClean="0">
                <a:solidFill>
                  <a:srgbClr val="00B0F0"/>
                </a:solidFill>
              </a:rPr>
              <a:t>st. c. 130,000 (0.5%)of population 1789</a:t>
            </a:r>
          </a:p>
          <a:p>
            <a:pPr marL="45720" indent="0" algn="r">
              <a:buNone/>
            </a:pPr>
            <a:endParaRPr lang="en-GB" sz="2800" dirty="0" smtClean="0">
              <a:solidFill>
                <a:srgbClr val="7030A0"/>
              </a:solidFill>
            </a:endParaRPr>
          </a:p>
          <a:p>
            <a:pPr marL="45720" indent="0" algn="r">
              <a:buNone/>
            </a:pPr>
            <a:r>
              <a:rPr lang="en-GB" sz="2800" dirty="0" smtClean="0">
                <a:solidFill>
                  <a:srgbClr val="7030A0"/>
                </a:solidFill>
              </a:rPr>
              <a:t>Second estate: nobility </a:t>
            </a:r>
          </a:p>
          <a:p>
            <a:pPr marL="45720" indent="0" algn="r">
              <a:buNone/>
            </a:pPr>
            <a:r>
              <a:rPr lang="en-GB" sz="2800" dirty="0" smtClean="0">
                <a:solidFill>
                  <a:srgbClr val="7030A0"/>
                </a:solidFill>
              </a:rPr>
              <a:t>c. 400,000 (1.5%)</a:t>
            </a:r>
          </a:p>
          <a:p>
            <a:pPr marL="45720" indent="0" algn="r">
              <a:buNone/>
            </a:pPr>
            <a:endParaRPr lang="en-GB" sz="2800" dirty="0">
              <a:solidFill>
                <a:srgbClr val="7030A0"/>
              </a:solidFill>
            </a:endParaRPr>
          </a:p>
          <a:p>
            <a:pPr marL="45720" indent="0" algn="r">
              <a:buNone/>
            </a:pPr>
            <a:r>
              <a:rPr lang="en-US" sz="2800" dirty="0" smtClean="0">
                <a:solidFill>
                  <a:srgbClr val="FF0000"/>
                </a:solidFill>
              </a:rPr>
              <a:t>Third estate: everybody else</a:t>
            </a:r>
          </a:p>
          <a:p>
            <a:pPr marL="45720" indent="0" algn="r">
              <a:buNone/>
            </a:pPr>
            <a:r>
              <a:rPr lang="en-US" sz="2800" dirty="0" smtClean="0">
                <a:solidFill>
                  <a:srgbClr val="FF0000"/>
                </a:solidFill>
              </a:rPr>
              <a:t>c. 25–27 million (98%)</a:t>
            </a:r>
          </a:p>
          <a:p>
            <a:pPr marL="45720" indent="0" algn="r">
              <a:buNone/>
            </a:pPr>
            <a:endParaRPr lang="en-US" sz="2800" dirty="0">
              <a:solidFill>
                <a:srgbClr val="FF0000"/>
              </a:solidFill>
            </a:endParaRPr>
          </a:p>
        </p:txBody>
      </p:sp>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pic>
        <p:nvPicPr>
          <p:cNvPr id="4" name="Picture 3"/>
          <p:cNvPicPr>
            <a:picLocks noChangeAspect="1"/>
          </p:cNvPicPr>
          <p:nvPr/>
        </p:nvPicPr>
        <p:blipFill>
          <a:blip r:embed="rId3"/>
          <a:stretch>
            <a:fillRect/>
          </a:stretch>
        </p:blipFill>
        <p:spPr>
          <a:xfrm>
            <a:off x="5074276" y="1509896"/>
            <a:ext cx="6885166" cy="5176817"/>
          </a:xfrm>
          <a:prstGeom prst="rect">
            <a:avLst/>
          </a:prstGeom>
        </p:spPr>
      </p:pic>
    </p:spTree>
    <p:extLst>
      <p:ext uri="{BB962C8B-B14F-4D97-AF65-F5344CB8AC3E}">
        <p14:creationId xmlns:p14="http://schemas.microsoft.com/office/powerpoint/2010/main" val="17573415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1821" y="1663701"/>
            <a:ext cx="4713666" cy="4907942"/>
          </a:xfrm>
        </p:spPr>
        <p:txBody>
          <a:bodyPr>
            <a:normAutofit fontScale="85000" lnSpcReduction="20000"/>
          </a:bodyPr>
          <a:lstStyle/>
          <a:p>
            <a:pPr marL="45720" indent="0" algn="r">
              <a:buNone/>
            </a:pPr>
            <a:r>
              <a:rPr lang="en-GB" sz="2800" dirty="0" smtClean="0">
                <a:solidFill>
                  <a:srgbClr val="00B0F0"/>
                </a:solidFill>
              </a:rPr>
              <a:t>First estate: Clergy</a:t>
            </a:r>
          </a:p>
          <a:p>
            <a:pPr marL="45720" indent="0" algn="r">
              <a:buNone/>
            </a:pPr>
            <a:r>
              <a:rPr lang="en-GB" sz="2800" dirty="0" smtClean="0">
                <a:solidFill>
                  <a:srgbClr val="00B0F0"/>
                </a:solidFill>
              </a:rPr>
              <a:t>Exempt from most forms of taxation</a:t>
            </a:r>
          </a:p>
          <a:p>
            <a:pPr marL="45720" indent="0" algn="r">
              <a:buNone/>
            </a:pPr>
            <a:endParaRPr lang="en-GB" sz="2800" dirty="0" smtClean="0">
              <a:solidFill>
                <a:srgbClr val="7030A0"/>
              </a:solidFill>
            </a:endParaRPr>
          </a:p>
          <a:p>
            <a:pPr marL="45720" indent="0" algn="r">
              <a:buNone/>
            </a:pPr>
            <a:r>
              <a:rPr lang="en-GB" sz="2800" dirty="0" smtClean="0">
                <a:solidFill>
                  <a:srgbClr val="7030A0"/>
                </a:solidFill>
              </a:rPr>
              <a:t>Second estate: nobility – inc.</a:t>
            </a:r>
            <a:r>
              <a:rPr lang="en-GB" sz="2800" dirty="0">
                <a:solidFill>
                  <a:srgbClr val="7030A0"/>
                </a:solidFill>
              </a:rPr>
              <a:t> </a:t>
            </a:r>
            <a:r>
              <a:rPr lang="en-GB" sz="2800" dirty="0" smtClean="0">
                <a:solidFill>
                  <a:srgbClr val="7030A0"/>
                </a:solidFill>
              </a:rPr>
              <a:t>landed aristocracy</a:t>
            </a:r>
          </a:p>
          <a:p>
            <a:pPr marL="45720" indent="0" algn="r">
              <a:buNone/>
            </a:pPr>
            <a:r>
              <a:rPr lang="en-US" sz="2800" dirty="0" smtClean="0">
                <a:solidFill>
                  <a:srgbClr val="7030A0"/>
                </a:solidFill>
              </a:rPr>
              <a:t>Exempt </a:t>
            </a:r>
            <a:r>
              <a:rPr lang="en-US" sz="2800" dirty="0">
                <a:solidFill>
                  <a:srgbClr val="7030A0"/>
                </a:solidFill>
              </a:rPr>
              <a:t>from most forms of taxation</a:t>
            </a:r>
          </a:p>
          <a:p>
            <a:pPr marL="45720" indent="0" algn="r">
              <a:buNone/>
            </a:pPr>
            <a:endParaRPr lang="en-GB" sz="2800" dirty="0" smtClean="0">
              <a:solidFill>
                <a:srgbClr val="7030A0"/>
              </a:solidFill>
            </a:endParaRPr>
          </a:p>
          <a:p>
            <a:pPr marL="45720" indent="0" algn="r">
              <a:buNone/>
            </a:pPr>
            <a:endParaRPr lang="en-GB" sz="2800" dirty="0">
              <a:solidFill>
                <a:srgbClr val="7030A0"/>
              </a:solidFill>
            </a:endParaRPr>
          </a:p>
          <a:p>
            <a:pPr marL="45720" indent="0" algn="r">
              <a:buNone/>
            </a:pPr>
            <a:r>
              <a:rPr lang="en-US" sz="2800" dirty="0" smtClean="0">
                <a:solidFill>
                  <a:srgbClr val="FF0000"/>
                </a:solidFill>
              </a:rPr>
              <a:t>Third estate: everybody else</a:t>
            </a:r>
          </a:p>
          <a:p>
            <a:pPr marL="45720" indent="0" algn="r">
              <a:buNone/>
            </a:pPr>
            <a:r>
              <a:rPr lang="en-US" sz="2800" dirty="0" smtClean="0">
                <a:solidFill>
                  <a:srgbClr val="FF0000"/>
                </a:solidFill>
              </a:rPr>
              <a:t>Overwhelming burden of taxation </a:t>
            </a:r>
            <a:endParaRPr lang="en-US" sz="2800" dirty="0">
              <a:solidFill>
                <a:srgbClr val="FF0000"/>
              </a:solidFill>
            </a:endParaRPr>
          </a:p>
        </p:txBody>
      </p:sp>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pic>
        <p:nvPicPr>
          <p:cNvPr id="4" name="Picture 3"/>
          <p:cNvPicPr>
            <a:picLocks noChangeAspect="1"/>
          </p:cNvPicPr>
          <p:nvPr/>
        </p:nvPicPr>
        <p:blipFill>
          <a:blip r:embed="rId3"/>
          <a:stretch>
            <a:fillRect/>
          </a:stretch>
        </p:blipFill>
        <p:spPr>
          <a:xfrm>
            <a:off x="5074276" y="1509896"/>
            <a:ext cx="6885166" cy="5176817"/>
          </a:xfrm>
          <a:prstGeom prst="rect">
            <a:avLst/>
          </a:prstGeom>
        </p:spPr>
      </p:pic>
    </p:spTree>
    <p:extLst>
      <p:ext uri="{BB962C8B-B14F-4D97-AF65-F5344CB8AC3E}">
        <p14:creationId xmlns:p14="http://schemas.microsoft.com/office/powerpoint/2010/main" val="11431459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1821" y="1663701"/>
            <a:ext cx="4713666" cy="4907942"/>
          </a:xfrm>
        </p:spPr>
        <p:txBody>
          <a:bodyPr>
            <a:normAutofit/>
          </a:bodyPr>
          <a:lstStyle/>
          <a:p>
            <a:pPr marL="45720" indent="0" algn="r">
              <a:buNone/>
            </a:pPr>
            <a:r>
              <a:rPr lang="en-US" sz="2800" u="sng" dirty="0" smtClean="0">
                <a:solidFill>
                  <a:srgbClr val="FF0000"/>
                </a:solidFill>
              </a:rPr>
              <a:t>Third estate </a:t>
            </a:r>
          </a:p>
          <a:p>
            <a:pPr marL="45720" indent="0" algn="r">
              <a:buNone/>
            </a:pPr>
            <a:r>
              <a:rPr lang="en-US" sz="2800" dirty="0" smtClean="0">
                <a:solidFill>
                  <a:srgbClr val="FF0000"/>
                </a:solidFill>
              </a:rPr>
              <a:t>Included rural peasantry who paid feudal tithes (or  were in servitude) to </a:t>
            </a:r>
            <a:r>
              <a:rPr lang="en-US" sz="2800" dirty="0" smtClean="0">
                <a:solidFill>
                  <a:srgbClr val="7030A0"/>
                </a:solidFill>
              </a:rPr>
              <a:t>landowning members of Second Estate</a:t>
            </a:r>
          </a:p>
          <a:p>
            <a:pPr marL="45720" indent="0" algn="r">
              <a:buNone/>
            </a:pPr>
            <a:r>
              <a:rPr lang="en-US" sz="2800" dirty="0" smtClean="0">
                <a:solidFill>
                  <a:srgbClr val="FF0000"/>
                </a:solidFill>
              </a:rPr>
              <a:t>Members also paid church tithes (a percentage of annual earnings) to </a:t>
            </a:r>
            <a:r>
              <a:rPr lang="en-US" sz="2800" dirty="0" smtClean="0">
                <a:solidFill>
                  <a:srgbClr val="00B0F0"/>
                </a:solidFill>
              </a:rPr>
              <a:t>members of First Estate</a:t>
            </a:r>
            <a:r>
              <a:rPr lang="en-US" sz="2800" dirty="0" smtClean="0">
                <a:solidFill>
                  <a:srgbClr val="FF0000"/>
                </a:solidFill>
              </a:rPr>
              <a:t>    </a:t>
            </a:r>
            <a:endParaRPr lang="en-US" sz="2800" dirty="0">
              <a:solidFill>
                <a:srgbClr val="FF0000"/>
              </a:solidFill>
            </a:endParaRPr>
          </a:p>
        </p:txBody>
      </p:sp>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pic>
        <p:nvPicPr>
          <p:cNvPr id="4" name="Picture 3"/>
          <p:cNvPicPr>
            <a:picLocks noChangeAspect="1"/>
          </p:cNvPicPr>
          <p:nvPr/>
        </p:nvPicPr>
        <p:blipFill>
          <a:blip r:embed="rId3"/>
          <a:stretch>
            <a:fillRect/>
          </a:stretch>
        </p:blipFill>
        <p:spPr>
          <a:xfrm>
            <a:off x="5074276" y="1509896"/>
            <a:ext cx="6885166" cy="5176817"/>
          </a:xfrm>
          <a:prstGeom prst="rect">
            <a:avLst/>
          </a:prstGeom>
        </p:spPr>
      </p:pic>
    </p:spTree>
    <p:extLst>
      <p:ext uri="{BB962C8B-B14F-4D97-AF65-F5344CB8AC3E}">
        <p14:creationId xmlns:p14="http://schemas.microsoft.com/office/powerpoint/2010/main" val="28516691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1719070"/>
            <a:ext cx="8001000" cy="4738880"/>
          </a:xfrm>
        </p:spPr>
        <p:txBody>
          <a:bodyPr>
            <a:normAutofit fontScale="92500" lnSpcReduction="10000"/>
          </a:bodyPr>
          <a:lstStyle/>
          <a:p>
            <a:pPr lvl="0"/>
            <a:r>
              <a:rPr lang="en-GB" sz="2800" b="1" dirty="0"/>
              <a:t>What was the purpose of this text? Who is its audience, and what motivated it to be written?</a:t>
            </a:r>
            <a:endParaRPr lang="en-GB" sz="2800" dirty="0"/>
          </a:p>
          <a:p>
            <a:pPr lvl="0"/>
            <a:r>
              <a:rPr lang="en-GB" sz="2800" b="1" dirty="0"/>
              <a:t>What impression of life in rural France can be drawn from these extracts? How are the living conditions of the rural populace described?</a:t>
            </a:r>
            <a:endParaRPr lang="en-GB" sz="2800" dirty="0"/>
          </a:p>
          <a:p>
            <a:pPr lvl="0"/>
            <a:r>
              <a:rPr lang="en-GB" sz="2800" b="1" dirty="0"/>
              <a:t>What types of seigneurial rights and powers are described by the extracts? And what objections to these are expressed by the authors?</a:t>
            </a:r>
            <a:endParaRPr lang="en-GB" sz="2800" dirty="0"/>
          </a:p>
          <a:p>
            <a:pPr lvl="0"/>
            <a:r>
              <a:rPr lang="en-GB" sz="2800" b="1" dirty="0"/>
              <a:t>Do the authors use any emotive or eye-catching language in order to try to get their points across to the reader?</a:t>
            </a:r>
            <a:endParaRPr lang="en-GB" sz="2800" dirty="0"/>
          </a:p>
          <a:p>
            <a:endParaRPr lang="en-GB" dirty="0"/>
          </a:p>
        </p:txBody>
      </p:sp>
      <p:sp>
        <p:nvSpPr>
          <p:cNvPr id="3" name="Title 2"/>
          <p:cNvSpPr>
            <a:spLocks noGrp="1"/>
          </p:cNvSpPr>
          <p:nvPr>
            <p:ph type="title"/>
          </p:nvPr>
        </p:nvSpPr>
        <p:spPr>
          <a:xfrm>
            <a:off x="289510" y="288114"/>
            <a:ext cx="11429013" cy="1054394"/>
          </a:xfrm>
        </p:spPr>
        <p:txBody>
          <a:bodyPr/>
          <a:lstStyle/>
          <a:p>
            <a:r>
              <a:rPr lang="en-GB" sz="2800" b="1" dirty="0"/>
              <a:t>Statement concerning dues and burdens of inhabitants of the seigneury of </a:t>
            </a:r>
            <a:r>
              <a:rPr lang="en-GB" sz="2800" b="1" dirty="0" err="1"/>
              <a:t>Montjoye-Vaufrey</a:t>
            </a:r>
            <a:r>
              <a:rPr lang="en-GB" sz="2800" b="1" dirty="0"/>
              <a:t>, 1789</a:t>
            </a:r>
            <a:r>
              <a:rPr lang="en-GB" sz="2800" dirty="0"/>
              <a:t> </a:t>
            </a:r>
          </a:p>
        </p:txBody>
      </p:sp>
      <p:pic>
        <p:nvPicPr>
          <p:cNvPr id="4" name="Picture 3"/>
          <p:cNvPicPr>
            <a:picLocks noChangeAspect="1"/>
          </p:cNvPicPr>
          <p:nvPr/>
        </p:nvPicPr>
        <p:blipFill rotWithShape="1">
          <a:blip r:embed="rId2"/>
          <a:srcRect l="43999" t="10615" r="1135" b="34396"/>
          <a:stretch/>
        </p:blipFill>
        <p:spPr>
          <a:xfrm>
            <a:off x="8458200" y="1719070"/>
            <a:ext cx="3554793" cy="4110230"/>
          </a:xfrm>
          <a:prstGeom prst="rect">
            <a:avLst/>
          </a:prstGeom>
        </p:spPr>
      </p:pic>
      <p:sp>
        <p:nvSpPr>
          <p:cNvPr id="5" name="Oval 4"/>
          <p:cNvSpPr/>
          <p:nvPr/>
        </p:nvSpPr>
        <p:spPr>
          <a:xfrm>
            <a:off x="11321143" y="3265714"/>
            <a:ext cx="397380" cy="406400"/>
          </a:xfrm>
          <a:prstGeom prst="ellipse">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244710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55951" t="11981" r="20208" b="48630"/>
          <a:stretch/>
        </p:blipFill>
        <p:spPr>
          <a:xfrm>
            <a:off x="7027333" y="1625600"/>
            <a:ext cx="2810933" cy="3247114"/>
          </a:xfrm>
          <a:prstGeom prst="rect">
            <a:avLst/>
          </a:prstGeom>
        </p:spPr>
      </p:pic>
      <p:sp>
        <p:nvSpPr>
          <p:cNvPr id="3" name="Title 2"/>
          <p:cNvSpPr>
            <a:spLocks noGrp="1"/>
          </p:cNvSpPr>
          <p:nvPr>
            <p:ph type="title"/>
          </p:nvPr>
        </p:nvSpPr>
        <p:spPr>
          <a:xfrm>
            <a:off x="508000" y="355847"/>
            <a:ext cx="11243733" cy="1054394"/>
          </a:xfrm>
        </p:spPr>
        <p:txBody>
          <a:bodyPr/>
          <a:lstStyle/>
          <a:p>
            <a:r>
              <a:rPr lang="en-GB" sz="2800" b="1" smtClean="0"/>
              <a:t>Louis-Sébastien Mercier on workers in Paris (1783)</a:t>
            </a:r>
            <a:r>
              <a:rPr lang="en-GB" sz="2800" smtClean="0"/>
              <a:t/>
            </a:r>
            <a:br>
              <a:rPr lang="en-GB" sz="2800" smtClean="0"/>
            </a:br>
            <a:endParaRPr lang="en-GB" sz="2800" dirty="0"/>
          </a:p>
        </p:txBody>
      </p:sp>
      <p:pic>
        <p:nvPicPr>
          <p:cNvPr id="5" name="Content Placeholder 3"/>
          <p:cNvPicPr>
            <a:picLocks noChangeAspect="1"/>
          </p:cNvPicPr>
          <p:nvPr/>
        </p:nvPicPr>
        <p:blipFill rotWithShape="1">
          <a:blip r:embed="rId2"/>
          <a:srcRect l="12000" t="12347" r="58110" b="21459"/>
          <a:stretch/>
        </p:blipFill>
        <p:spPr>
          <a:xfrm>
            <a:off x="9838266" y="1625600"/>
            <a:ext cx="2099734" cy="3251200"/>
          </a:xfrm>
          <a:prstGeom prst="rect">
            <a:avLst/>
          </a:prstGeom>
        </p:spPr>
      </p:pic>
      <p:sp>
        <p:nvSpPr>
          <p:cNvPr id="6" name="Rectangle 5"/>
          <p:cNvSpPr/>
          <p:nvPr/>
        </p:nvSpPr>
        <p:spPr>
          <a:xfrm>
            <a:off x="508000" y="1998459"/>
            <a:ext cx="6028267" cy="4221092"/>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800" b="1" dirty="0">
                <a:solidFill>
                  <a:schemeClr val="accent4">
                    <a:lumMod val="50000"/>
                  </a:schemeClr>
                </a:solidFill>
                <a:ea typeface="Calibri" panose="020F0502020204030204" pitchFamily="34" charset="0"/>
                <a:cs typeface="Calibri" panose="020F0502020204030204" pitchFamily="34" charset="0"/>
              </a:rPr>
              <a:t>What impression of life in urban France can be drawn from these extracts? How are the living conditions of the urban populace described?</a:t>
            </a:r>
            <a:endParaRPr lang="en-GB" sz="2800" dirty="0">
              <a:solidFill>
                <a:schemeClr val="accent4">
                  <a:lumMod val="50000"/>
                </a:schemeClr>
              </a:solidFill>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2800" b="1" dirty="0">
                <a:solidFill>
                  <a:schemeClr val="accent4">
                    <a:lumMod val="50000"/>
                  </a:schemeClr>
                </a:solidFill>
                <a:ea typeface="Calibri" panose="020F0502020204030204" pitchFamily="34" charset="0"/>
                <a:cs typeface="Calibri" panose="020F0502020204030204" pitchFamily="34" charset="0"/>
              </a:rPr>
              <a:t>Does Mercier use any emotive or eye-catching language in order to try to get his points across to the reader?</a:t>
            </a:r>
            <a:endParaRPr lang="en-GB" sz="2800" dirty="0">
              <a:solidFill>
                <a:schemeClr val="accent4">
                  <a:lumMod val="50000"/>
                </a:schemeClr>
              </a:solidFill>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93620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550017" y="1629110"/>
            <a:ext cx="6784459" cy="5093661"/>
          </a:xfrm>
          <a:prstGeom prst="rect">
            <a:avLst/>
          </a:prstGeom>
        </p:spPr>
      </p:pic>
      <p:sp>
        <p:nvSpPr>
          <p:cNvPr id="3" name="Title 2"/>
          <p:cNvSpPr>
            <a:spLocks noGrp="1"/>
          </p:cNvSpPr>
          <p:nvPr>
            <p:ph type="title"/>
          </p:nvPr>
        </p:nvSpPr>
        <p:spPr/>
        <p:txBody>
          <a:bodyPr/>
          <a:lstStyle/>
          <a:p>
            <a:r>
              <a:rPr lang="en-GB" dirty="0"/>
              <a:t>France pre-1789: The Three estates </a:t>
            </a:r>
            <a:endParaRPr lang="en-US" dirty="0"/>
          </a:p>
        </p:txBody>
      </p:sp>
    </p:spTree>
    <p:extLst>
      <p:ext uri="{BB962C8B-B14F-4D97-AF65-F5344CB8AC3E}">
        <p14:creationId xmlns:p14="http://schemas.microsoft.com/office/powerpoint/2010/main" val="194537954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pic>
        <p:nvPicPr>
          <p:cNvPr id="4" name="Picture 3"/>
          <p:cNvPicPr>
            <a:picLocks noChangeAspect="1"/>
          </p:cNvPicPr>
          <p:nvPr/>
        </p:nvPicPr>
        <p:blipFill>
          <a:blip r:embed="rId3"/>
          <a:stretch>
            <a:fillRect/>
          </a:stretch>
        </p:blipFill>
        <p:spPr>
          <a:xfrm>
            <a:off x="5074276" y="1509896"/>
            <a:ext cx="6885166" cy="5176817"/>
          </a:xfrm>
          <a:prstGeom prst="rect">
            <a:avLst/>
          </a:prstGeom>
        </p:spPr>
      </p:pic>
      <p:sp>
        <p:nvSpPr>
          <p:cNvPr id="5" name="Content Placeholder 1"/>
          <p:cNvSpPr txBox="1">
            <a:spLocks/>
          </p:cNvSpPr>
          <p:nvPr/>
        </p:nvSpPr>
        <p:spPr>
          <a:xfrm>
            <a:off x="360610" y="1644333"/>
            <a:ext cx="4713666" cy="4907942"/>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600" b="0" i="0" u="none" strike="noStrike" kern="1200" cap="none" spc="150" normalizeH="0" baseline="0" noProof="0" dirty="0" smtClean="0">
                <a:ln>
                  <a:noFill/>
                </a:ln>
                <a:solidFill>
                  <a:srgbClr val="FF0000"/>
                </a:solidFill>
                <a:effectLst/>
                <a:uLnTx/>
                <a:uFillTx/>
                <a:latin typeface="Franklin Gothic Medium"/>
                <a:ea typeface="+mn-ea"/>
                <a:cs typeface="+mn-cs"/>
              </a:rPr>
              <a:t>By 1789, members of the Third Estate were increasingly wealthy – and wanted commensurate share of the power and influence </a:t>
            </a:r>
            <a:endParaRPr kumimoji="0" lang="en-US" sz="2600" b="0" i="0" u="none" strike="noStrike" kern="1200" cap="none" spc="150" normalizeH="0" baseline="0" noProof="0" dirty="0">
              <a:ln>
                <a:noFill/>
              </a:ln>
              <a:solidFill>
                <a:srgbClr val="FF0000"/>
              </a:solidFill>
              <a:effectLst/>
              <a:uLnTx/>
              <a:uFillTx/>
              <a:latin typeface="Franklin Gothic Medium"/>
              <a:ea typeface="+mn-ea"/>
              <a:cs typeface="+mn-cs"/>
            </a:endParaRPr>
          </a:p>
        </p:txBody>
      </p:sp>
      <p:sp>
        <p:nvSpPr>
          <p:cNvPr id="2" name="Content Placeholder 1"/>
          <p:cNvSpPr>
            <a:spLocks noGrp="1"/>
          </p:cNvSpPr>
          <p:nvPr>
            <p:ph idx="1"/>
          </p:nvPr>
        </p:nvSpPr>
        <p:spPr/>
        <p:txBody>
          <a:bodyPr/>
          <a:lstStyle/>
          <a:p>
            <a:endParaRPr lang="en-US" dirty="0"/>
          </a:p>
        </p:txBody>
      </p:sp>
    </p:spTree>
    <p:extLst>
      <p:ext uri="{BB962C8B-B14F-4D97-AF65-F5344CB8AC3E}">
        <p14:creationId xmlns:p14="http://schemas.microsoft.com/office/powerpoint/2010/main" val="43893136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France </a:t>
            </a:r>
            <a:r>
              <a:rPr lang="en-GB" dirty="0"/>
              <a:t>pre-1789</a:t>
            </a:r>
            <a:r>
              <a:rPr lang="en-GB" dirty="0" smtClean="0"/>
              <a:t>: Estates general</a:t>
            </a:r>
            <a:endParaRPr lang="en-US" i="1" dirty="0"/>
          </a:p>
        </p:txBody>
      </p:sp>
      <p:sp>
        <p:nvSpPr>
          <p:cNvPr id="2" name="Content Placeholder 1"/>
          <p:cNvSpPr>
            <a:spLocks noGrp="1"/>
          </p:cNvSpPr>
          <p:nvPr>
            <p:ph idx="1"/>
          </p:nvPr>
        </p:nvSpPr>
        <p:spPr>
          <a:xfrm>
            <a:off x="198905" y="1644698"/>
            <a:ext cx="7650459" cy="5138929"/>
          </a:xfrm>
        </p:spPr>
        <p:txBody>
          <a:bodyPr>
            <a:normAutofit/>
          </a:bodyPr>
          <a:lstStyle/>
          <a:p>
            <a:r>
              <a:rPr lang="en-GB" dirty="0" smtClean="0"/>
              <a:t>In theory, Three Estates comprised single legislative assembly – the Estates General, est. 14</a:t>
            </a:r>
            <a:r>
              <a:rPr lang="en-GB" baseline="30000" dirty="0" smtClean="0"/>
              <a:t>th</a:t>
            </a:r>
            <a:r>
              <a:rPr lang="en-GB" dirty="0" smtClean="0"/>
              <a:t> century</a:t>
            </a:r>
          </a:p>
          <a:p>
            <a:r>
              <a:rPr lang="en-GB" dirty="0" smtClean="0"/>
              <a:t>However, the Estates General was limited in scope, functions and authority</a:t>
            </a:r>
          </a:p>
          <a:p>
            <a:pPr lvl="1">
              <a:buFontTx/>
              <a:buChar char="-"/>
            </a:pPr>
            <a:r>
              <a:rPr lang="en-GB" dirty="0" smtClean="0"/>
              <a:t>Not needed to approve royal taxation or legislation (a la English parliament)</a:t>
            </a:r>
          </a:p>
          <a:p>
            <a:pPr lvl="1">
              <a:buFontTx/>
              <a:buChar char="-"/>
            </a:pPr>
            <a:r>
              <a:rPr lang="en-GB" i="1" dirty="0" smtClean="0"/>
              <a:t>Petitioned</a:t>
            </a:r>
            <a:r>
              <a:rPr lang="en-GB" dirty="0" smtClean="0"/>
              <a:t> the King, who was under no obligation to follow its advice</a:t>
            </a:r>
          </a:p>
          <a:p>
            <a:r>
              <a:rPr lang="en-GB" dirty="0" smtClean="0"/>
              <a:t>Composition of the Estates General was divided roughly equally between the Three Estates – who voted as blocks</a:t>
            </a:r>
          </a:p>
          <a:p>
            <a:r>
              <a:rPr lang="en-GB" dirty="0"/>
              <a:t>C</a:t>
            </a:r>
            <a:r>
              <a:rPr lang="en-GB" dirty="0" smtClean="0"/>
              <a:t>onventions of Estates General were extremely sporadic – in 1789, the previous Estates General had assembled in 1614 </a:t>
            </a:r>
          </a:p>
        </p:txBody>
      </p:sp>
      <p:pic>
        <p:nvPicPr>
          <p:cNvPr id="7" name="Picture 6"/>
          <p:cNvPicPr>
            <a:picLocks noChangeAspect="1"/>
          </p:cNvPicPr>
          <p:nvPr/>
        </p:nvPicPr>
        <p:blipFill>
          <a:blip r:embed="rId3"/>
          <a:stretch>
            <a:fillRect/>
          </a:stretch>
        </p:blipFill>
        <p:spPr>
          <a:xfrm>
            <a:off x="7849364" y="1644698"/>
            <a:ext cx="4125036" cy="2700023"/>
          </a:xfrm>
          <a:prstGeom prst="rect">
            <a:avLst/>
          </a:prstGeom>
        </p:spPr>
      </p:pic>
      <p:sp>
        <p:nvSpPr>
          <p:cNvPr id="8" name="Rectangle 7"/>
          <p:cNvSpPr/>
          <p:nvPr/>
        </p:nvSpPr>
        <p:spPr>
          <a:xfrm>
            <a:off x="7914719" y="4590504"/>
            <a:ext cx="399432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Meeting of the Estates-General at Orléans, 1561</a:t>
            </a:r>
          </a:p>
        </p:txBody>
      </p:sp>
    </p:spTree>
    <p:extLst>
      <p:ext uri="{BB962C8B-B14F-4D97-AF65-F5344CB8AC3E}">
        <p14:creationId xmlns:p14="http://schemas.microsoft.com/office/powerpoint/2010/main" val="285745728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sp>
        <p:nvSpPr>
          <p:cNvPr id="5" name="Content Placeholder 1"/>
          <p:cNvSpPr txBox="1">
            <a:spLocks/>
          </p:cNvSpPr>
          <p:nvPr/>
        </p:nvSpPr>
        <p:spPr>
          <a:xfrm>
            <a:off x="434304" y="1878426"/>
            <a:ext cx="7164231" cy="4907942"/>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600" b="0" i="0" u="none" strike="noStrike" kern="1200" cap="none" spc="150" normalizeH="0" baseline="0" noProof="0" dirty="0" smtClean="0">
                <a:ln>
                  <a:noFill/>
                </a:ln>
                <a:solidFill>
                  <a:srgbClr val="FF0000"/>
                </a:solidFill>
                <a:effectLst/>
                <a:uLnTx/>
                <a:uFillTx/>
                <a:latin typeface="Franklin Gothic Medium"/>
                <a:ea typeface="+mn-ea"/>
                <a:cs typeface="+mn-cs"/>
              </a:rPr>
              <a:t>By 1789, members of the Third Estate were increasingly conscious of their status as a discrete social group, with special interests and demands</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600" b="0" i="0" u="none" strike="noStrike" kern="1200" cap="none" spc="150" normalizeH="0" baseline="0" noProof="0" dirty="0" smtClean="0">
                <a:ln>
                  <a:noFill/>
                </a:ln>
                <a:solidFill>
                  <a:srgbClr val="FF0000"/>
                </a:solidFill>
                <a:effectLst/>
                <a:uLnTx/>
                <a:uFillTx/>
                <a:latin typeface="Franklin Gothic Medium"/>
                <a:ea typeface="+mn-ea"/>
                <a:cs typeface="+mn-cs"/>
              </a:rPr>
              <a:t>Increasingly vocal in their demands – use of print media</a:t>
            </a:r>
          </a:p>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600" b="0" i="0" u="none" strike="noStrike" kern="1200" cap="none" spc="150" normalizeH="0" baseline="0" noProof="0" dirty="0">
              <a:ln>
                <a:noFill/>
              </a:ln>
              <a:solidFill>
                <a:srgbClr val="FF0000"/>
              </a:solidFill>
              <a:effectLst/>
              <a:uLnTx/>
              <a:uFillTx/>
              <a:latin typeface="Franklin Gothic Medium"/>
              <a:ea typeface="+mn-ea"/>
              <a:cs typeface="+mn-cs"/>
            </a:endParaRPr>
          </a:p>
        </p:txBody>
      </p:sp>
      <p:pic>
        <p:nvPicPr>
          <p:cNvPr id="8" name="Picture 7"/>
          <p:cNvPicPr>
            <a:picLocks noChangeAspect="1"/>
          </p:cNvPicPr>
          <p:nvPr/>
        </p:nvPicPr>
        <p:blipFill>
          <a:blip r:embed="rId3"/>
          <a:stretch>
            <a:fillRect/>
          </a:stretch>
        </p:blipFill>
        <p:spPr>
          <a:xfrm>
            <a:off x="7693517" y="1526915"/>
            <a:ext cx="4305300" cy="5331085"/>
          </a:xfrm>
          <a:prstGeom prst="rect">
            <a:avLst/>
          </a:prstGeom>
        </p:spPr>
      </p:pic>
      <p:sp>
        <p:nvSpPr>
          <p:cNvPr id="9" name="Rectangle 8"/>
          <p:cNvSpPr/>
          <p:nvPr/>
        </p:nvSpPr>
        <p:spPr>
          <a:xfrm>
            <a:off x="713704" y="4744135"/>
            <a:ext cx="6096000" cy="923330"/>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 </a:t>
            </a: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"You </a:t>
            </a: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should hope that this game will be over soon</a:t>
            </a: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 Caricature showing Third </a:t>
            </a: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Estate carrying the Clergy and the Nobility on its back</a:t>
            </a:r>
          </a:p>
        </p:txBody>
      </p:sp>
    </p:spTree>
    <p:extLst>
      <p:ext uri="{BB962C8B-B14F-4D97-AF65-F5344CB8AC3E}">
        <p14:creationId xmlns:p14="http://schemas.microsoft.com/office/powerpoint/2010/main" val="40043701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437236" y="4590526"/>
            <a:ext cx="2575775" cy="1718595"/>
          </a:xfrm>
        </p:spPr>
        <p:txBody>
          <a:bodyPr/>
          <a:lstStyle/>
          <a:p>
            <a:r>
              <a:rPr lang="en-US" sz="2800" dirty="0" smtClean="0"/>
              <a:t>‘What is the third Estate?’</a:t>
            </a:r>
            <a:br>
              <a:rPr lang="en-US" sz="2800" dirty="0" smtClean="0"/>
            </a:br>
            <a:r>
              <a:rPr lang="en-US" sz="2800" dirty="0"/>
              <a:t/>
            </a:r>
            <a:br>
              <a:rPr lang="en-US" sz="2800" dirty="0"/>
            </a:br>
            <a:r>
              <a:rPr lang="en-US" sz="2800" dirty="0"/>
              <a:t>Pamphlet by </a:t>
            </a:r>
            <a:r>
              <a:rPr lang="en-US" sz="2800" dirty="0" err="1"/>
              <a:t>Abbé</a:t>
            </a:r>
            <a:r>
              <a:rPr lang="en-US" sz="2800" dirty="0"/>
              <a:t> Emmanuel Joseph Sieyès, January 1789</a:t>
            </a:r>
            <a:br>
              <a:rPr lang="en-US" sz="2800" dirty="0"/>
            </a:br>
            <a:endParaRPr lang="en-US" sz="2800" dirty="0"/>
          </a:p>
        </p:txBody>
      </p:sp>
      <p:pic>
        <p:nvPicPr>
          <p:cNvPr id="8" name="Content Placeholder 7"/>
          <p:cNvPicPr>
            <a:picLocks noGrp="1" noChangeAspect="1"/>
          </p:cNvPicPr>
          <p:nvPr>
            <p:ph idx="1"/>
          </p:nvPr>
        </p:nvPicPr>
        <p:blipFill>
          <a:blip r:embed="rId3"/>
          <a:stretch>
            <a:fillRect/>
          </a:stretch>
        </p:blipFill>
        <p:spPr>
          <a:xfrm>
            <a:off x="420284" y="299602"/>
            <a:ext cx="3372840" cy="5643998"/>
          </a:xfrm>
          <a:prstGeom prst="rect">
            <a:avLst/>
          </a:prstGeom>
        </p:spPr>
      </p:pic>
      <p:pic>
        <p:nvPicPr>
          <p:cNvPr id="9" name="Picture 8"/>
          <p:cNvPicPr>
            <a:picLocks noChangeAspect="1"/>
          </p:cNvPicPr>
          <p:nvPr/>
        </p:nvPicPr>
        <p:blipFill>
          <a:blip r:embed="rId4"/>
          <a:stretch>
            <a:fillRect/>
          </a:stretch>
        </p:blipFill>
        <p:spPr>
          <a:xfrm>
            <a:off x="3989191" y="299602"/>
            <a:ext cx="4403118" cy="5643998"/>
          </a:xfrm>
          <a:prstGeom prst="rect">
            <a:avLst/>
          </a:prstGeom>
        </p:spPr>
      </p:pic>
    </p:spTree>
    <p:extLst>
      <p:ext uri="{BB962C8B-B14F-4D97-AF65-F5344CB8AC3E}">
        <p14:creationId xmlns:p14="http://schemas.microsoft.com/office/powerpoint/2010/main" val="71224487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sz="2800" b="1" dirty="0"/>
              <a:t>What key points does Sieyès express in this pamphlet? How does he define the different estates of </a:t>
            </a:r>
            <a:r>
              <a:rPr lang="en-GB" sz="2800" b="1" i="1" dirty="0" err="1"/>
              <a:t>ancien</a:t>
            </a:r>
            <a:r>
              <a:rPr lang="en-GB" sz="2800" b="1" i="1" dirty="0"/>
              <a:t> regime </a:t>
            </a:r>
            <a:r>
              <a:rPr lang="en-GB" sz="2800" b="1" dirty="0"/>
              <a:t>France? What does he say about the Third Estate in particular? Who are the constituents of the Third Estate?</a:t>
            </a:r>
            <a:endParaRPr lang="en-GB" sz="2800" dirty="0"/>
          </a:p>
          <a:p>
            <a:pPr lvl="0"/>
            <a:r>
              <a:rPr lang="en-GB" sz="2800" b="1" dirty="0"/>
              <a:t>Does Sieyès use any emotive or eye-catching language in order to try to get his points across to the reader?</a:t>
            </a:r>
            <a:endParaRPr lang="en-GB" sz="2800" dirty="0"/>
          </a:p>
          <a:p>
            <a:pPr lvl="0"/>
            <a:r>
              <a:rPr lang="en-GB" sz="2800" b="1" dirty="0"/>
              <a:t>How might you have responded to this pamphlet if you were a member of a) the third estate, b) the first or second estate, c) the monarchy?</a:t>
            </a:r>
            <a:endParaRPr lang="en-GB" sz="2800" dirty="0"/>
          </a:p>
          <a:p>
            <a:pPr marL="45720" indent="0">
              <a:buNone/>
            </a:pPr>
            <a:endParaRPr lang="en-US" dirty="0"/>
          </a:p>
        </p:txBody>
      </p:sp>
      <p:sp>
        <p:nvSpPr>
          <p:cNvPr id="3" name="Title 2"/>
          <p:cNvSpPr>
            <a:spLocks noGrp="1"/>
          </p:cNvSpPr>
          <p:nvPr>
            <p:ph type="title"/>
          </p:nvPr>
        </p:nvSpPr>
        <p:spPr/>
        <p:txBody>
          <a:bodyPr/>
          <a:lstStyle/>
          <a:p>
            <a:r>
              <a:rPr lang="en-GB" dirty="0" err="1"/>
              <a:t>Abbé</a:t>
            </a:r>
            <a:r>
              <a:rPr lang="en-GB" dirty="0"/>
              <a:t> Emmanuel Joseph Sieyès, </a:t>
            </a:r>
            <a:r>
              <a:rPr lang="en-US" dirty="0"/>
              <a:t>‘What is the Third Estate?’ (January 1789)</a:t>
            </a:r>
          </a:p>
        </p:txBody>
      </p:sp>
    </p:spTree>
    <p:extLst>
      <p:ext uri="{BB962C8B-B14F-4D97-AF65-F5344CB8AC3E}">
        <p14:creationId xmlns:p14="http://schemas.microsoft.com/office/powerpoint/2010/main" val="333712725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US" sz="2800" dirty="0"/>
              <a:t>Montesquieu on the Nobility (1721)</a:t>
            </a:r>
            <a:endParaRPr lang="en-GB" sz="2800" dirty="0"/>
          </a:p>
          <a:p>
            <a:pPr lvl="0"/>
            <a:r>
              <a:rPr lang="en-GB" sz="2800" dirty="0"/>
              <a:t>US Declaration of Independence (1776)</a:t>
            </a:r>
          </a:p>
          <a:p>
            <a:pPr lvl="0"/>
            <a:r>
              <a:rPr lang="en-GB" sz="2800" dirty="0"/>
              <a:t>Voltaire on Inequality (1765)</a:t>
            </a:r>
          </a:p>
          <a:p>
            <a:pPr lvl="0"/>
            <a:r>
              <a:rPr lang="en-GB" sz="2800" dirty="0"/>
              <a:t>‘Political Authority’ (1751), ‘Encyclopaedia’ (1755), ‘Philosopher’ (1765) in </a:t>
            </a:r>
            <a:r>
              <a:rPr lang="en-GB" sz="2800" i="1" dirty="0"/>
              <a:t>The Encyclopaedia</a:t>
            </a:r>
            <a:endParaRPr lang="en-GB" sz="2800" dirty="0"/>
          </a:p>
          <a:p>
            <a:pPr lvl="0"/>
            <a:r>
              <a:rPr lang="en-GB" sz="2800" dirty="0"/>
              <a:t>Immanuel Kant, ‘Answering the Question: What is Enlightenment?’ (</a:t>
            </a:r>
            <a:r>
              <a:rPr lang="en-GB" sz="2800" dirty="0" smtClean="0"/>
              <a:t>1784)</a:t>
            </a:r>
            <a:endParaRPr lang="en-GB" dirty="0"/>
          </a:p>
          <a:p>
            <a:endParaRPr lang="en-GB" dirty="0"/>
          </a:p>
        </p:txBody>
      </p:sp>
      <p:sp>
        <p:nvSpPr>
          <p:cNvPr id="3" name="Title 2"/>
          <p:cNvSpPr>
            <a:spLocks noGrp="1"/>
          </p:cNvSpPr>
          <p:nvPr>
            <p:ph type="title"/>
          </p:nvPr>
        </p:nvSpPr>
        <p:spPr/>
        <p:txBody>
          <a:bodyPr/>
          <a:lstStyle/>
          <a:p>
            <a:r>
              <a:rPr lang="en-GB" dirty="0" smtClean="0"/>
              <a:t>Thursday: an age of reason</a:t>
            </a:r>
            <a:endParaRPr lang="en-GB" dirty="0"/>
          </a:p>
        </p:txBody>
      </p:sp>
    </p:spTree>
    <p:extLst>
      <p:ext uri="{BB962C8B-B14F-4D97-AF65-F5344CB8AC3E}">
        <p14:creationId xmlns:p14="http://schemas.microsoft.com/office/powerpoint/2010/main" val="7273580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301</TotalTime>
  <Words>1613</Words>
  <Application>Microsoft Office PowerPoint</Application>
  <PresentationFormat>Widescreen</PresentationFormat>
  <Paragraphs>235</Paragraphs>
  <Slides>32</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Franklin Gothic Medium</vt:lpstr>
      <vt:lpstr>Symbol</vt:lpstr>
      <vt:lpstr>Times New Roman</vt:lpstr>
      <vt:lpstr>Wingdings</vt:lpstr>
      <vt:lpstr>Wingdings 2</vt:lpstr>
      <vt:lpstr>1_Grid</vt:lpstr>
      <vt:lpstr>HPHI4005 Age of Revolution: lecture 2 French revolution: The Ancien Régime</vt:lpstr>
      <vt:lpstr>CHRONOLGY of French revolution(s)</vt:lpstr>
      <vt:lpstr>France pre-1789: Ancien Régime </vt:lpstr>
      <vt:lpstr>PowerPoint Presentation</vt:lpstr>
      <vt:lpstr>France pre-1789: Ancien Régime </vt:lpstr>
      <vt:lpstr>PowerPoint Presentation</vt:lpstr>
      <vt:lpstr>PowerPoint Presentation</vt:lpstr>
      <vt:lpstr>PowerPoint Presentation</vt:lpstr>
      <vt:lpstr>PowerPoint Presentation</vt:lpstr>
      <vt:lpstr>PowerPoint Presentation</vt:lpstr>
      <vt:lpstr>Versailles gardens and menagerie</vt:lpstr>
      <vt:lpstr>Duc de Saint-Simon, The Court of Louis XIV (c. 1740–1755) </vt:lpstr>
      <vt:lpstr>Moreau, ‘Principles of Monarchy’ (1773)</vt:lpstr>
      <vt:lpstr>Dauphins</vt:lpstr>
      <vt:lpstr>Dauphins: LOUIS xvI</vt:lpstr>
      <vt:lpstr>France pre-1789: Provinces</vt:lpstr>
      <vt:lpstr>France pre-1789: GénéralitéS</vt:lpstr>
      <vt:lpstr>parlements</vt:lpstr>
      <vt:lpstr>France pre-1789: The Three estates </vt:lpstr>
      <vt:lpstr>France pre-1789: The Three estates </vt:lpstr>
      <vt:lpstr>France pre-1789: The Three estates </vt:lpstr>
      <vt:lpstr>France pre-1789: The Three estates </vt:lpstr>
      <vt:lpstr>France pre-1789: The Three estates </vt:lpstr>
      <vt:lpstr>Statement concerning dues and burdens of inhabitants of the seigneury of Montjoye-Vaufrey, 1789 </vt:lpstr>
      <vt:lpstr>Louis-Sébastien Mercier on workers in Paris (1783) </vt:lpstr>
      <vt:lpstr>France pre-1789: The Three estates </vt:lpstr>
      <vt:lpstr>France pre-1789: The Three estates </vt:lpstr>
      <vt:lpstr>France pre-1789: Estates general</vt:lpstr>
      <vt:lpstr>France pre-1789: The Three estates </vt:lpstr>
      <vt:lpstr>‘What is the third Estate?’  Pamphlet by Abbé Emmanuel Joseph Sieyès, January 1789 </vt:lpstr>
      <vt:lpstr>Abbé Emmanuel Joseph Sieyès, ‘What is the Third Estate?’ (January 1789)</vt:lpstr>
      <vt:lpstr>Thursday: an age of reason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HPHI4005 Age of Revolution: Week 1 lecture 2 French revolution: The Ancien Régime</dc:title>
  <dc:creator>Alexander Scott</dc:creator>
  <cp:lastModifiedBy>Alexander Scott</cp:lastModifiedBy>
  <cp:revision>22</cp:revision>
  <dcterms:created xsi:type="dcterms:W3CDTF">2018-10-22T09:18:09Z</dcterms:created>
  <dcterms:modified xsi:type="dcterms:W3CDTF">2019-10-22T11:39:47Z</dcterms:modified>
</cp:coreProperties>
</file>