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Lst>
  <p:sldSz cy="5143500" cx="9144000"/>
  <p:notesSz cx="6858000" cy="9144000"/>
  <p:embeddedFontLst>
    <p:embeddedFont>
      <p:font typeface="Roboto"/>
      <p:regular r:id="rId15"/>
      <p:bold r:id="rId16"/>
      <p:italic r:id="rId17"/>
      <p:boldItalic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Roboto-regular.fntdata"/><Relationship Id="rId14" Type="http://schemas.openxmlformats.org/officeDocument/2006/relationships/slide" Target="slides/slide9.xml"/><Relationship Id="rId17" Type="http://schemas.openxmlformats.org/officeDocument/2006/relationships/font" Target="fonts/Roboto-italic.fntdata"/><Relationship Id="rId16" Type="http://schemas.openxmlformats.org/officeDocument/2006/relationships/font" Target="fonts/Roboto-bold.fntdata"/><Relationship Id="rId5" Type="http://schemas.openxmlformats.org/officeDocument/2006/relationships/notesMaster" Target="notesMasters/notesMaster1.xml"/><Relationship Id="rId6" Type="http://schemas.openxmlformats.org/officeDocument/2006/relationships/slide" Target="slides/slide1.xml"/><Relationship Id="rId18" Type="http://schemas.openxmlformats.org/officeDocument/2006/relationships/font" Target="fonts/Roboto-bold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5" name="Google Shape;65;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 name="Shape 69"/>
        <p:cNvGrpSpPr/>
        <p:nvPr/>
      </p:nvGrpSpPr>
      <p:grpSpPr>
        <a:xfrm>
          <a:off x="0" y="0"/>
          <a:ext cx="0" cy="0"/>
          <a:chOff x="0" y="0"/>
          <a:chExt cx="0" cy="0"/>
        </a:xfrm>
      </p:grpSpPr>
      <p:sp>
        <p:nvSpPr>
          <p:cNvPr id="70" name="Google Shape;70;g30e6d7b60da_0_7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 name="Google Shape;71;g30e6d7b60da_0_7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Niko’s Friends</a:t>
            </a:r>
            <a:endParaRPr/>
          </a:p>
          <a:p>
            <a:pPr indent="0" lvl="0" marL="0" rtl="0" algn="l">
              <a:spcBef>
                <a:spcPts val="0"/>
              </a:spcBef>
              <a:spcAft>
                <a:spcPts val="0"/>
              </a:spcAft>
              <a:buClr>
                <a:schemeClr val="dk1"/>
              </a:buClr>
              <a:buSzPts val="1100"/>
              <a:buFont typeface="Arial"/>
              <a:buNone/>
            </a:pPr>
            <a:r>
              <a:rPr lang="en"/>
              <a:t>Product/Service Description: Niko’s Friends is a 24/7 nursery and offers flexible childcare solutions for parents that are not working traditional hours such as night shifts, weekends and early mornings. Niko’s Friends  offer a place where children 0-5 can thrive emotionally, socially and intellectually.</a:t>
            </a:r>
            <a:endParaRPr/>
          </a:p>
          <a:p>
            <a:pPr indent="0" lvl="0" marL="0" rtl="0" algn="l">
              <a:spcBef>
                <a:spcPts val="0"/>
              </a:spcBef>
              <a:spcAft>
                <a:spcPts val="0"/>
              </a:spcAft>
              <a:buClr>
                <a:schemeClr val="dk1"/>
              </a:buClr>
              <a:buSzPts val="1100"/>
              <a:buFont typeface="Arial"/>
              <a:buNone/>
            </a:pPr>
            <a:r>
              <a:rPr lang="en"/>
              <a:t>Unique Selling Point (USP): Niko’s Friends  are a nursery that will permanently stay with you around the clock and that sets us apart from other nurseries that only operate during normal business hours.</a:t>
            </a:r>
            <a:endParaRPr/>
          </a:p>
          <a:p>
            <a:pPr indent="0" lvl="0" marL="0" rtl="0" algn="l">
              <a:spcBef>
                <a:spcPts val="0"/>
              </a:spcBef>
              <a:spcAft>
                <a:spcPts val="0"/>
              </a:spcAft>
              <a:buClr>
                <a:schemeClr val="dk1"/>
              </a:buClr>
              <a:buSzPts val="1100"/>
              <a:buFont typeface="Arial"/>
              <a:buNone/>
            </a:pPr>
            <a:r>
              <a:rPr lang="en"/>
              <a:t>Mission Statement</a:t>
            </a:r>
            <a:endParaRPr/>
          </a:p>
          <a:p>
            <a:pPr indent="0" lvl="0" marL="0" rtl="0" algn="l">
              <a:spcBef>
                <a:spcPts val="0"/>
              </a:spcBef>
              <a:spcAft>
                <a:spcPts val="0"/>
              </a:spcAft>
              <a:buClr>
                <a:schemeClr val="dk1"/>
              </a:buClr>
              <a:buSzPts val="1100"/>
              <a:buFont typeface="Arial"/>
              <a:buNone/>
            </a:pPr>
            <a:r>
              <a:rPr lang="en"/>
              <a:t>Mission: Our goal is to provide reliable, nurturing, and flexible childcare options changing childcare for working parents night and day.</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g30e6d7b60da_0_1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 name="Google Shape;78;g30e6d7b60da_0_1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Aims: What Niko’s Friends ’re trying to achieve is to be the nursery that people come to for flexible high quality childcare in our community.</a:t>
            </a:r>
            <a:endParaRPr/>
          </a:p>
          <a:p>
            <a:pPr indent="0" lvl="0" marL="0" rtl="0" algn="l">
              <a:spcBef>
                <a:spcPts val="0"/>
              </a:spcBef>
              <a:spcAft>
                <a:spcPts val="0"/>
              </a:spcAft>
              <a:buClr>
                <a:schemeClr val="dk1"/>
              </a:buClr>
              <a:buSzPts val="1100"/>
              <a:buFont typeface="Arial"/>
              <a:buNone/>
            </a:pPr>
            <a:r>
              <a:rPr lang="en"/>
              <a:t>Objectives:</a:t>
            </a:r>
            <a:endParaRPr/>
          </a:p>
          <a:p>
            <a:pPr indent="0" lvl="0" marL="0" rtl="0" algn="l">
              <a:spcBef>
                <a:spcPts val="0"/>
              </a:spcBef>
              <a:spcAft>
                <a:spcPts val="0"/>
              </a:spcAft>
              <a:buClr>
                <a:schemeClr val="dk1"/>
              </a:buClr>
              <a:buSzPts val="1100"/>
              <a:buFont typeface="Arial"/>
              <a:buNone/>
            </a:pPr>
            <a:r>
              <a:rPr lang="en"/>
              <a:t>Client Acquisition: Get 50 regular clients in the first 6 months.</a:t>
            </a:r>
            <a:endParaRPr/>
          </a:p>
          <a:p>
            <a:pPr indent="0" lvl="0" marL="0" rtl="0" algn="l">
              <a:spcBef>
                <a:spcPts val="0"/>
              </a:spcBef>
              <a:spcAft>
                <a:spcPts val="0"/>
              </a:spcAft>
              <a:buClr>
                <a:schemeClr val="dk1"/>
              </a:buClr>
              <a:buSzPts val="1100"/>
              <a:buFont typeface="Arial"/>
              <a:buNone/>
            </a:pPr>
            <a:r>
              <a:rPr lang="en"/>
              <a:t>Occupancy Rate: You will be achieving a 90% occupancy during peak hours by year two.</a:t>
            </a:r>
            <a:endParaRPr/>
          </a:p>
          <a:p>
            <a:pPr indent="0" lvl="0" marL="0" rtl="0" algn="l">
              <a:spcBef>
                <a:spcPts val="0"/>
              </a:spcBef>
              <a:spcAft>
                <a:spcPts val="0"/>
              </a:spcAft>
              <a:buClr>
                <a:schemeClr val="dk1"/>
              </a:buClr>
              <a:buSzPts val="1100"/>
              <a:buFont typeface="Arial"/>
              <a:buNone/>
            </a:pPr>
            <a:r>
              <a:rPr lang="en"/>
              <a:t>Reputation: Help establish your firm’s brand as top tier childcare services, which results in a 20% per year increase in referrals.</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3" name="Shape 83"/>
        <p:cNvGrpSpPr/>
        <p:nvPr/>
      </p:nvGrpSpPr>
      <p:grpSpPr>
        <a:xfrm>
          <a:off x="0" y="0"/>
          <a:ext cx="0" cy="0"/>
          <a:chOff x="0" y="0"/>
          <a:chExt cx="0" cy="0"/>
        </a:xfrm>
      </p:grpSpPr>
      <p:sp>
        <p:nvSpPr>
          <p:cNvPr id="84" name="Google Shape;84;g30e6d7b60da_0_15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5" name="Google Shape;85;g30e6d7b60da_0_15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Location: As households located near major employment hubs will provide ready access to parents commuting to work, the nursery is situated in a residential area. Your selected location will be all in order based on local safety and zoning rules.</a:t>
            </a:r>
            <a:endParaRPr/>
          </a:p>
          <a:p>
            <a:pPr indent="0" lvl="0" marL="0" rtl="0" algn="l">
              <a:spcBef>
                <a:spcPts val="0"/>
              </a:spcBef>
              <a:spcAft>
                <a:spcPts val="0"/>
              </a:spcAft>
              <a:buClr>
                <a:schemeClr val="dk1"/>
              </a:buClr>
              <a:buSzPts val="1100"/>
              <a:buFont typeface="Arial"/>
              <a:buNone/>
            </a:pPr>
            <a:r>
              <a:rPr lang="en"/>
              <a:t>Human Resource Management (HRM) Strategy:</a:t>
            </a:r>
            <a:endParaRPr/>
          </a:p>
          <a:p>
            <a:pPr indent="0" lvl="0" marL="0" rtl="0" algn="l">
              <a:spcBef>
                <a:spcPts val="0"/>
              </a:spcBef>
              <a:spcAft>
                <a:spcPts val="0"/>
              </a:spcAft>
              <a:buClr>
                <a:schemeClr val="dk1"/>
              </a:buClr>
              <a:buSzPts val="1100"/>
              <a:buFont typeface="Arial"/>
              <a:buNone/>
            </a:pPr>
            <a:r>
              <a:rPr lang="en"/>
              <a:t>Staffing: To cover 3 shifts Niko’s Friends  will employ 15 full time staff. The makeup of our team will include qualified childcare practitioners, a manager and kitchen staff and cleaners.</a:t>
            </a:r>
            <a:endParaRPr/>
          </a:p>
          <a:p>
            <a:pPr indent="0" lvl="0" marL="0" rtl="0" algn="l">
              <a:spcBef>
                <a:spcPts val="0"/>
              </a:spcBef>
              <a:spcAft>
                <a:spcPts val="0"/>
              </a:spcAft>
              <a:buClr>
                <a:schemeClr val="dk1"/>
              </a:buClr>
              <a:buSzPts val="1100"/>
              <a:buFont typeface="Arial"/>
              <a:buNone/>
            </a:pPr>
            <a:r>
              <a:rPr lang="en"/>
              <a:t>Recruitment: They will be recruited from child care programmes in the area, online jobs boards and by word of mouth. Niko’s Friends  will be able to competitively pay our salaries and offer professional development opportunities and flexible scheduling to keep our quality employees (Susantinah and Krishernawan, 2023).</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g30e6d7b60da_0_16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2" name="Google Shape;92;g30e6d7b60da_0_16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Startup Costs: It is estimated that initial startup costs will be £50,000 which will rent, equipment, licences, and staffing for the first three months.</a:t>
            </a:r>
            <a:endParaRPr/>
          </a:p>
          <a:p>
            <a:pPr indent="0" lvl="0" marL="0" rtl="0" algn="l">
              <a:spcBef>
                <a:spcPts val="0"/>
              </a:spcBef>
              <a:spcAft>
                <a:spcPts val="0"/>
              </a:spcAft>
              <a:buClr>
                <a:schemeClr val="dk1"/>
              </a:buClr>
              <a:buSzPts val="1100"/>
              <a:buFont typeface="Arial"/>
              <a:buNone/>
            </a:pPr>
            <a:r>
              <a:rPr lang="en"/>
              <a:t>Funding: Our intention is to raise £20,000 through personal savings and government grants, and £30,000 through a business loan.</a:t>
            </a:r>
            <a:endParaRPr/>
          </a:p>
          <a:p>
            <a:pPr indent="0" lvl="0" marL="0" rtl="0" algn="l">
              <a:spcBef>
                <a:spcPts val="0"/>
              </a:spcBef>
              <a:spcAft>
                <a:spcPts val="0"/>
              </a:spcAft>
              <a:buClr>
                <a:schemeClr val="dk1"/>
              </a:buClr>
              <a:buSzPts val="1100"/>
              <a:buFont typeface="Arial"/>
              <a:buNone/>
            </a:pPr>
            <a:r>
              <a:rPr lang="en"/>
              <a:t>Revenue: Full-time care will cost £800 a month per child. Based on our financial projections, Niko’s Friends  will be breaking even in 18 months if Niko’s Friends  have a 75 occupancy rate.</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g30e6d7b60da_0_16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30e6d7b60da_0_16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Target Market</a:t>
            </a:r>
            <a:endParaRPr/>
          </a:p>
          <a:p>
            <a:pPr indent="0" lvl="0" marL="0" rtl="0" algn="l">
              <a:spcBef>
                <a:spcPts val="0"/>
              </a:spcBef>
              <a:spcAft>
                <a:spcPts val="0"/>
              </a:spcAft>
              <a:buClr>
                <a:schemeClr val="dk1"/>
              </a:buClr>
              <a:buSzPts val="1100"/>
              <a:buFont typeface="Arial"/>
              <a:buNone/>
            </a:pPr>
            <a:r>
              <a:rPr lang="en"/>
              <a:t>Parents that work non-traditional hours, such as health care professionals, shift workers, single parents, are our target market. Typically, these people struggle to find quality child care outside of peak hours and Niko’s Friends lends itself well to that challenge.</a:t>
            </a:r>
            <a:endParaRPr/>
          </a:p>
          <a:p>
            <a:pPr indent="0" lvl="0" marL="0" rtl="0" algn="l">
              <a:spcBef>
                <a:spcPts val="0"/>
              </a:spcBef>
              <a:spcAft>
                <a:spcPts val="0"/>
              </a:spcAft>
              <a:buClr>
                <a:schemeClr val="dk1"/>
              </a:buClr>
              <a:buSzPts val="1100"/>
              <a:buFont typeface="Arial"/>
              <a:buNone/>
            </a:pPr>
            <a:r>
              <a:rPr lang="en"/>
              <a:t>Marketing Channels</a:t>
            </a:r>
            <a:endParaRPr/>
          </a:p>
          <a:p>
            <a:pPr indent="0" lvl="0" marL="0" rtl="0" algn="l">
              <a:spcBef>
                <a:spcPts val="0"/>
              </a:spcBef>
              <a:spcAft>
                <a:spcPts val="0"/>
              </a:spcAft>
              <a:buClr>
                <a:schemeClr val="dk1"/>
              </a:buClr>
              <a:buSzPts val="1100"/>
              <a:buFont typeface="Arial"/>
              <a:buNone/>
            </a:pPr>
            <a:r>
              <a:rPr lang="en"/>
              <a:t>Digital Marketing: Our primary channel will be on digital channels like:</a:t>
            </a:r>
            <a:endParaRPr/>
          </a:p>
          <a:p>
            <a:pPr indent="0" lvl="0" marL="0" rtl="0" algn="l">
              <a:spcBef>
                <a:spcPts val="0"/>
              </a:spcBef>
              <a:spcAft>
                <a:spcPts val="0"/>
              </a:spcAft>
              <a:buClr>
                <a:schemeClr val="dk1"/>
              </a:buClr>
              <a:buSzPts val="1100"/>
              <a:buFont typeface="Arial"/>
              <a:buNone/>
            </a:pPr>
            <a:r>
              <a:rPr lang="en"/>
              <a:t>Social Media: Niko’s Friends  are going to use platforms such as Facebook, Instagram and TikTok to engage parents, and show the nursery’s services and why Niko’s Friends  are different (Jadhav et al., 2023). To build trust and drive enrollment, Niko’s Friends  create videos of the nursery testimonials from parents.</a:t>
            </a:r>
            <a:endParaRPr/>
          </a:p>
          <a:p>
            <a:pPr indent="0" lvl="0" marL="0" rtl="0" algn="l">
              <a:spcBef>
                <a:spcPts val="0"/>
              </a:spcBef>
              <a:spcAft>
                <a:spcPts val="0"/>
              </a:spcAft>
              <a:buClr>
                <a:schemeClr val="dk1"/>
              </a:buClr>
              <a:buSzPts val="1100"/>
              <a:buFont typeface="Arial"/>
              <a:buNone/>
            </a:pPr>
            <a:r>
              <a:rPr lang="en"/>
              <a:t>Google Ads: So, based on those keywords, Niko’s Friends ' are going to use targeted ads like ‘24/7 nursery’ or ‘flexible childcare’ to attract parents searching for when and where they can locate child care.</a:t>
            </a:r>
            <a:endParaRPr/>
          </a:p>
          <a:p>
            <a:pPr indent="0" lvl="0" marL="0" rtl="0" algn="l">
              <a:spcBef>
                <a:spcPts val="0"/>
              </a:spcBef>
              <a:spcAft>
                <a:spcPts val="0"/>
              </a:spcAft>
              <a:buClr>
                <a:schemeClr val="dk1"/>
              </a:buClr>
              <a:buSzPts val="1100"/>
              <a:buFont typeface="Arial"/>
              <a:buNone/>
            </a:pPr>
            <a:r>
              <a:rPr lang="en"/>
              <a:t>Below are some of the Branding and Marketing Materials I support.</a:t>
            </a:r>
            <a:endParaRPr/>
          </a:p>
          <a:p>
            <a:pPr indent="0" lvl="0" marL="0" rtl="0" algn="l">
              <a:spcBef>
                <a:spcPts val="0"/>
              </a:spcBef>
              <a:spcAft>
                <a:spcPts val="0"/>
              </a:spcAft>
              <a:buClr>
                <a:schemeClr val="dk1"/>
              </a:buClr>
              <a:buSzPts val="1100"/>
              <a:buFont typeface="Arial"/>
              <a:buNone/>
            </a:pPr>
            <a:r>
              <a:rPr lang="en"/>
              <a:t>Brand Identity: Niko’s Friends will have friendly, approachable, trustworthy branding. Niko’s Friends ’ll have bright colours and playful features that attract parents and give a sense of warmth and safety.</a:t>
            </a:r>
            <a:endParaRPr/>
          </a:p>
          <a:p>
            <a:pPr indent="0" lvl="0" marL="0" rtl="0" algn="l">
              <a:spcBef>
                <a:spcPts val="0"/>
              </a:spcBef>
              <a:spcAft>
                <a:spcPts val="0"/>
              </a:spcAft>
              <a:buClr>
                <a:schemeClr val="dk1"/>
              </a:buClr>
              <a:buSzPts val="1100"/>
              <a:buFont typeface="Arial"/>
              <a:buNone/>
            </a:pPr>
            <a:r>
              <a:rPr lang="en"/>
              <a:t>Examples:</a:t>
            </a:r>
            <a:endParaRPr/>
          </a:p>
          <a:p>
            <a:pPr indent="0" lvl="0" marL="0" rtl="0" algn="l">
              <a:spcBef>
                <a:spcPts val="0"/>
              </a:spcBef>
              <a:spcAft>
                <a:spcPts val="0"/>
              </a:spcAft>
              <a:buClr>
                <a:schemeClr val="dk1"/>
              </a:buClr>
              <a:buSzPts val="1100"/>
              <a:buFont typeface="Arial"/>
              <a:buNone/>
            </a:pPr>
            <a:r>
              <a:rPr lang="en"/>
              <a:t>Business Cards: At local parenting events, doctors’ offices and community centres, Niko’s Friends  will hand out professionally designed business cards.</a:t>
            </a:r>
            <a:endParaRPr/>
          </a:p>
          <a:p>
            <a:pPr indent="0" lvl="0" marL="0" rtl="0" algn="l">
              <a:spcBef>
                <a:spcPts val="0"/>
              </a:spcBef>
              <a:spcAft>
                <a:spcPts val="0"/>
              </a:spcAft>
              <a:buClr>
                <a:schemeClr val="dk1"/>
              </a:buClr>
              <a:buSzPts val="1100"/>
              <a:buFont typeface="Arial"/>
              <a:buNone/>
            </a:pPr>
            <a:r>
              <a:rPr lang="en"/>
              <a:t>Flyers: Niko’s Friends  will place flyers with our 24/7 childcare services on supermarket, local schools, and health clinic reception areas. And most importantly here, these will talk about our services and affordable pricing plans.</a:t>
            </a:r>
            <a:endParaRPr/>
          </a:p>
          <a:p>
            <a:pPr indent="0" lvl="0" marL="0" rtl="0" algn="l">
              <a:spcBef>
                <a:spcPts val="0"/>
              </a:spcBef>
              <a:spcAft>
                <a:spcPts val="0"/>
              </a:spcAft>
              <a:buClr>
                <a:schemeClr val="dk1"/>
              </a:buClr>
              <a:buSzPts val="1100"/>
              <a:buFont typeface="Arial"/>
              <a:buNone/>
            </a:pPr>
            <a:r>
              <a:rPr lang="en"/>
              <a:t>Social Media Posts and Ads: Parent testimonials posts, videos of the nursery in action, tips on how parents balance work and childcare, are what I’ll be posting.</a:t>
            </a:r>
            <a:endParaRPr/>
          </a:p>
          <a:p>
            <a:pPr indent="0" lvl="0" marL="0" rtl="0" algn="l">
              <a:spcBef>
                <a:spcPts val="0"/>
              </a:spcBef>
              <a:spcAft>
                <a:spcPts val="0"/>
              </a:spcAft>
              <a:buClr>
                <a:schemeClr val="dk1"/>
              </a:buClr>
              <a:buSzPts val="1100"/>
              <a:buFont typeface="Arial"/>
              <a:buNone/>
            </a:pPr>
            <a:r>
              <a:rPr lang="en"/>
              <a:t>TikTok Ad: Part of our campaign to attract younger parents will be a 15 second fun TikTok video of a day in the life at Niko’s Friends.</a:t>
            </a:r>
            <a:endParaRPr/>
          </a:p>
          <a:p>
            <a:pPr indent="0" lvl="0" marL="0" rtl="0" algn="l">
              <a:spcBef>
                <a:spcPts val="0"/>
              </a:spcBef>
              <a:spcAft>
                <a:spcPts val="0"/>
              </a:spcAft>
              <a:buClr>
                <a:schemeClr val="dk1"/>
              </a:buClr>
              <a:buSzPts val="1100"/>
              <a:buFont typeface="Arial"/>
              <a:buNone/>
            </a:pPr>
            <a:r>
              <a:rPr lang="en"/>
              <a:t>Community Engagement</a:t>
            </a:r>
            <a:endParaRPr/>
          </a:p>
          <a:p>
            <a:pPr indent="0" lvl="0" marL="0" rtl="0" algn="l">
              <a:spcBef>
                <a:spcPts val="0"/>
              </a:spcBef>
              <a:spcAft>
                <a:spcPts val="0"/>
              </a:spcAft>
              <a:buClr>
                <a:schemeClr val="dk1"/>
              </a:buClr>
              <a:buSzPts val="1100"/>
              <a:buFont typeface="Arial"/>
              <a:buNone/>
            </a:pPr>
            <a:r>
              <a:rPr lang="en"/>
              <a:t>Niko’s Friends  will also have community events like parenting workshops and open house days as a way to welcome families to the nursery, and ensure a strong local presence. What our services feel like in action will be on display through these events creating an opportunity for parents to be able to experience our services and build trust and word of mouth referrals.</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g30e6d7b60da_0_1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5" name="Google Shape;105;g30e6d7b60da_0_1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Primary Research</a:t>
            </a:r>
            <a:endParaRPr/>
          </a:p>
          <a:p>
            <a:pPr indent="0" lvl="0" marL="0" rtl="0" algn="l">
              <a:spcBef>
                <a:spcPts val="0"/>
              </a:spcBef>
              <a:spcAft>
                <a:spcPts val="0"/>
              </a:spcAft>
              <a:buClr>
                <a:schemeClr val="dk1"/>
              </a:buClr>
              <a:buSzPts val="1100"/>
              <a:buFont typeface="Arial"/>
              <a:buNone/>
            </a:pPr>
            <a:r>
              <a:rPr lang="en"/>
              <a:t>Surveys and interviews Niko’s Friends  conducted with local parents were used to assess the demand for a 24/7 nursery. The results were great — 40 percent of respondents said they would prefer a nursery open longer. Furthermore, 25% wanted overnight care. This data supported that there is a huge market for what Niko’s Friends  do.</a:t>
            </a:r>
            <a:endParaRPr/>
          </a:p>
          <a:p>
            <a:pPr indent="0" lvl="0" marL="0" rtl="0" algn="l">
              <a:spcBef>
                <a:spcPts val="0"/>
              </a:spcBef>
              <a:spcAft>
                <a:spcPts val="0"/>
              </a:spcAft>
              <a:buClr>
                <a:schemeClr val="dk1"/>
              </a:buClr>
              <a:buSzPts val="1100"/>
              <a:buFont typeface="Arial"/>
              <a:buNone/>
            </a:pPr>
            <a:r>
              <a:rPr lang="en"/>
              <a:t>Key Finding: Parents in healthcare and retail jobs with irregular schedules tended to have one pain point in common: There were not enough flexible childcare options available. This proved Niko’s Friends  needed Niko’s Friends, and Niko’s Friends  proved to ourselves and our families that Niko’s Friends  need to operate all the time.</a:t>
            </a:r>
            <a:endParaRPr/>
          </a:p>
          <a:p>
            <a:pPr indent="0" lvl="0" marL="0" rtl="0" algn="l">
              <a:spcBef>
                <a:spcPts val="0"/>
              </a:spcBef>
              <a:spcAft>
                <a:spcPts val="0"/>
              </a:spcAft>
              <a:buClr>
                <a:schemeClr val="dk1"/>
              </a:buClr>
              <a:buSzPts val="1100"/>
              <a:buFont typeface="Arial"/>
              <a:buNone/>
            </a:pPr>
            <a:r>
              <a:rPr lang="en"/>
              <a:t>Secondary Research</a:t>
            </a:r>
            <a:endParaRPr/>
          </a:p>
          <a:p>
            <a:pPr indent="0" lvl="0" marL="0" rtl="0" algn="l">
              <a:spcBef>
                <a:spcPts val="0"/>
              </a:spcBef>
              <a:spcAft>
                <a:spcPts val="0"/>
              </a:spcAft>
              <a:buClr>
                <a:schemeClr val="dk1"/>
              </a:buClr>
              <a:buSzPts val="1100"/>
              <a:buFont typeface="Arial"/>
              <a:buNone/>
            </a:pPr>
            <a:r>
              <a:rPr lang="en"/>
              <a:t>An analysis of local competitors revealed that while there are many nurseries with extended hours, very few of them actually do 24/7 coverage. This leaves a big gap in the market. Niko’s Friends  also considered Office for National Statistics (ONS) data that says 35 per cent of UK parents work outside ordinary 9-to-5 hours. It also further underscored the market opportunity for flexible childcare solutions.</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g30e6d7b60da_0_18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2" name="Google Shape;112;g30e6d7b60da_0_18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Market Research Techniques</a:t>
            </a:r>
            <a:endParaRPr/>
          </a:p>
          <a:p>
            <a:pPr indent="0" lvl="0" marL="0" rtl="0" algn="l">
              <a:spcBef>
                <a:spcPts val="0"/>
              </a:spcBef>
              <a:spcAft>
                <a:spcPts val="0"/>
              </a:spcAft>
              <a:buClr>
                <a:schemeClr val="dk1"/>
              </a:buClr>
              <a:buSzPts val="1100"/>
              <a:buFont typeface="Arial"/>
              <a:buNone/>
            </a:pPr>
            <a:r>
              <a:rPr lang="en"/>
              <a:t>The data from both primary and secondary research informed key aspects of our business plan:</a:t>
            </a:r>
            <a:endParaRPr/>
          </a:p>
          <a:p>
            <a:pPr indent="0" lvl="0" marL="0" rtl="0" algn="l">
              <a:spcBef>
                <a:spcPts val="0"/>
              </a:spcBef>
              <a:spcAft>
                <a:spcPts val="0"/>
              </a:spcAft>
              <a:buClr>
                <a:schemeClr val="dk1"/>
              </a:buClr>
              <a:buSzPts val="1100"/>
              <a:buFont typeface="Arial"/>
              <a:buNone/>
            </a:pPr>
            <a:r>
              <a:rPr lang="en"/>
              <a:t>Pricing Strategy: Determining whether parents would pay a premium for partial overnight care markets was the outcome of our market research. As a result, Niko’s Friends  came up with flexible pricing packages, for example hourly rates for evening or weekend care (Elgarhy, 2023).</a:t>
            </a:r>
            <a:endParaRPr/>
          </a:p>
          <a:p>
            <a:pPr indent="0" lvl="0" marL="0" rtl="0" algn="l">
              <a:spcBef>
                <a:spcPts val="0"/>
              </a:spcBef>
              <a:spcAft>
                <a:spcPts val="0"/>
              </a:spcAft>
              <a:buClr>
                <a:schemeClr val="dk1"/>
              </a:buClr>
              <a:buSzPts val="1100"/>
              <a:buFont typeface="Arial"/>
              <a:buNone/>
            </a:pPr>
            <a:r>
              <a:rPr lang="en"/>
              <a:t>Service Offering: After hearing from parents, Niko’s Friends  also decided to offer drop-in services as well as full time and part time care, so parents have some flexibility. Niko’s Friends  also created a parent communication app to provide parents with updates as to what their children are up to day or night.</a:t>
            </a:r>
            <a:endParaRPr/>
          </a:p>
          <a:p>
            <a:pPr indent="0" lvl="0" marL="0" rtl="0" algn="l">
              <a:spcBef>
                <a:spcPts val="0"/>
              </a:spcBef>
              <a:spcAft>
                <a:spcPts val="0"/>
              </a:spcAft>
              <a:buClr>
                <a:schemeClr val="dk1"/>
              </a:buClr>
              <a:buSzPts val="1100"/>
              <a:buFont typeface="Arial"/>
              <a:buNone/>
            </a:pPr>
            <a:r>
              <a:rPr lang="en"/>
              <a:t>Market Research Impact Conclusion</a:t>
            </a:r>
            <a:endParaRPr/>
          </a:p>
          <a:p>
            <a:pPr indent="0" lvl="0" marL="0" rtl="0" algn="l">
              <a:spcBef>
                <a:spcPts val="0"/>
              </a:spcBef>
              <a:spcAft>
                <a:spcPts val="0"/>
              </a:spcAft>
              <a:buClr>
                <a:schemeClr val="dk1"/>
              </a:buClr>
              <a:buSzPts val="1100"/>
              <a:buFont typeface="Arial"/>
              <a:buNone/>
            </a:pPr>
            <a:r>
              <a:rPr lang="en"/>
              <a:t>Through local demand, the shortage of 24/7 childcare services, and the validation of national labour movement trends, the prosperity of Niko’s Friends seemed confirmed. Our business plan, built on the real community needs based on solid data was secured with this market research which made our success more likely.</a:t>
            </a:r>
            <a:endParaRPr/>
          </a:p>
          <a:p>
            <a:pPr indent="0" lvl="0" marL="0" rtl="0" algn="l">
              <a:spcBef>
                <a:spcPts val="0"/>
              </a:spcBef>
              <a:spcAft>
                <a:spcPts val="0"/>
              </a:spcAft>
              <a:buClr>
                <a:schemeClr val="dk1"/>
              </a:buClr>
              <a:buSzPts val="1100"/>
              <a:buFont typeface="Arial"/>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g30e6d7b60da_0_19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 name="Google Shape;118;g30e6d7b60da_0_19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a:t>Susantinah, N. and Krishernawan, I., (2023). Human Resource Management (HRM) Strategy in Improving Organisational Innovation. Journal of Contemporary Administration and Management (ADMAN), 1(3), pp.201-207.</a:t>
            </a:r>
            <a:endParaRPr/>
          </a:p>
          <a:p>
            <a:pPr indent="0" lvl="0" marL="0" rtl="0" algn="l">
              <a:spcBef>
                <a:spcPts val="0"/>
              </a:spcBef>
              <a:spcAft>
                <a:spcPts val="0"/>
              </a:spcAft>
              <a:buClr>
                <a:schemeClr val="dk1"/>
              </a:buClr>
              <a:buSzPts val="1100"/>
              <a:buFont typeface="Arial"/>
              <a:buNone/>
            </a:pPr>
            <a:r>
              <a:rPr lang="en"/>
              <a:t>Jadhav, G.G., Gaikwad, S.V. and Bapat, D., (2023). A systematic literature review: digital marketing and its impact on SMEs. Journal of Indian Business Research, 15(1), pp.76-91.</a:t>
            </a:r>
            <a:endParaRPr/>
          </a:p>
          <a:p>
            <a:pPr indent="0" lvl="0" marL="0" rtl="0" algn="l">
              <a:spcBef>
                <a:spcPts val="0"/>
              </a:spcBef>
              <a:spcAft>
                <a:spcPts val="0"/>
              </a:spcAft>
              <a:buClr>
                <a:schemeClr val="dk1"/>
              </a:buClr>
              <a:buSzPts val="1100"/>
              <a:buFont typeface="Arial"/>
              <a:buNone/>
            </a:pPr>
            <a:r>
              <a:rPr lang="en"/>
              <a:t>Elgarhy, S.D., (2023). Effects of service quality, loyalty programs, pricing strategies, and customer engagement on firms’ performance in Egyptian travel agencies: Mediating effects of customer retention. Journal of Quality Assurance in Hospitality &amp; Tourism, 24(6), pp.753-781.</a:t>
            </a:r>
            <a:endParaRPr/>
          </a:p>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flipH="1">
            <a:off x="8246400" y="4245925"/>
            <a:ext cx="897600" cy="897600"/>
          </a:xfrm>
          <a:prstGeom prst="rtTriangle">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flipH="1">
            <a:off x="8246400" y="4245875"/>
            <a:ext cx="897600" cy="897600"/>
          </a:xfrm>
          <a:prstGeom prst="round1Rect">
            <a:avLst>
              <a:gd fmla="val 16667" name="adj"/>
            </a:avLst>
          </a:prstGeom>
          <a:solidFill>
            <a:schemeClr val="lt1">
              <a:alpha val="6808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txBox="1"/>
          <p:nvPr>
            <p:ph type="ctrTitle"/>
          </p:nvPr>
        </p:nvSpPr>
        <p:spPr>
          <a:xfrm>
            <a:off x="390525" y="1819275"/>
            <a:ext cx="8222100" cy="933600"/>
          </a:xfrm>
          <a:prstGeom prst="rect">
            <a:avLst/>
          </a:prstGeom>
        </p:spPr>
        <p:txBody>
          <a:bodyPr anchorCtr="0" anchor="b"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13" name="Google Shape;13;p2"/>
          <p:cNvSpPr txBox="1"/>
          <p:nvPr>
            <p:ph idx="1" type="subTitle"/>
          </p:nvPr>
        </p:nvSpPr>
        <p:spPr>
          <a:xfrm>
            <a:off x="390525" y="2789130"/>
            <a:ext cx="8222100" cy="4329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1"/>
              </a:buClr>
              <a:buSzPts val="1800"/>
              <a:buNone/>
              <a:defRPr>
                <a:solidFill>
                  <a:schemeClr val="lt1"/>
                </a:solidFill>
              </a:defRPr>
            </a:lvl1pPr>
            <a:lvl2pPr lvl="1">
              <a:lnSpc>
                <a:spcPct val="100000"/>
              </a:lnSpc>
              <a:spcBef>
                <a:spcPts val="0"/>
              </a:spcBef>
              <a:spcAft>
                <a:spcPts val="0"/>
              </a:spcAft>
              <a:buClr>
                <a:schemeClr val="lt1"/>
              </a:buClr>
              <a:buSzPts val="1800"/>
              <a:buNone/>
              <a:defRPr sz="1800">
                <a:solidFill>
                  <a:schemeClr val="lt1"/>
                </a:solidFill>
              </a:defRPr>
            </a:lvl2pPr>
            <a:lvl3pPr lvl="2">
              <a:lnSpc>
                <a:spcPct val="100000"/>
              </a:lnSpc>
              <a:spcBef>
                <a:spcPts val="0"/>
              </a:spcBef>
              <a:spcAft>
                <a:spcPts val="0"/>
              </a:spcAft>
              <a:buClr>
                <a:schemeClr val="lt1"/>
              </a:buClr>
              <a:buSzPts val="1800"/>
              <a:buNone/>
              <a:defRPr sz="1800">
                <a:solidFill>
                  <a:schemeClr val="lt1"/>
                </a:solidFill>
              </a:defRPr>
            </a:lvl3pPr>
            <a:lvl4pPr lvl="3">
              <a:lnSpc>
                <a:spcPct val="100000"/>
              </a:lnSpc>
              <a:spcBef>
                <a:spcPts val="0"/>
              </a:spcBef>
              <a:spcAft>
                <a:spcPts val="0"/>
              </a:spcAft>
              <a:buClr>
                <a:schemeClr val="lt1"/>
              </a:buClr>
              <a:buSzPts val="1800"/>
              <a:buNone/>
              <a:defRPr sz="1800">
                <a:solidFill>
                  <a:schemeClr val="lt1"/>
                </a:solidFill>
              </a:defRPr>
            </a:lvl4pPr>
            <a:lvl5pPr lvl="4">
              <a:lnSpc>
                <a:spcPct val="100000"/>
              </a:lnSpc>
              <a:spcBef>
                <a:spcPts val="0"/>
              </a:spcBef>
              <a:spcAft>
                <a:spcPts val="0"/>
              </a:spcAft>
              <a:buClr>
                <a:schemeClr val="lt1"/>
              </a:buClr>
              <a:buSzPts val="1800"/>
              <a:buNone/>
              <a:defRPr sz="1800">
                <a:solidFill>
                  <a:schemeClr val="lt1"/>
                </a:solidFill>
              </a:defRPr>
            </a:lvl5pPr>
            <a:lvl6pPr lvl="5">
              <a:lnSpc>
                <a:spcPct val="100000"/>
              </a:lnSpc>
              <a:spcBef>
                <a:spcPts val="0"/>
              </a:spcBef>
              <a:spcAft>
                <a:spcPts val="0"/>
              </a:spcAft>
              <a:buClr>
                <a:schemeClr val="lt1"/>
              </a:buClr>
              <a:buSzPts val="1800"/>
              <a:buNone/>
              <a:defRPr sz="1800">
                <a:solidFill>
                  <a:schemeClr val="lt1"/>
                </a:solidFill>
              </a:defRPr>
            </a:lvl6pPr>
            <a:lvl7pPr lvl="6">
              <a:lnSpc>
                <a:spcPct val="100000"/>
              </a:lnSpc>
              <a:spcBef>
                <a:spcPts val="0"/>
              </a:spcBef>
              <a:spcAft>
                <a:spcPts val="0"/>
              </a:spcAft>
              <a:buClr>
                <a:schemeClr val="lt1"/>
              </a:buClr>
              <a:buSzPts val="1800"/>
              <a:buNone/>
              <a:defRPr sz="1800">
                <a:solidFill>
                  <a:schemeClr val="lt1"/>
                </a:solidFill>
              </a:defRPr>
            </a:lvl7pPr>
            <a:lvl8pPr lvl="7">
              <a:lnSpc>
                <a:spcPct val="100000"/>
              </a:lnSpc>
              <a:spcBef>
                <a:spcPts val="0"/>
              </a:spcBef>
              <a:spcAft>
                <a:spcPts val="0"/>
              </a:spcAft>
              <a:buClr>
                <a:schemeClr val="lt1"/>
              </a:buClr>
              <a:buSzPts val="1800"/>
              <a:buNone/>
              <a:defRPr sz="1800">
                <a:solidFill>
                  <a:schemeClr val="lt1"/>
                </a:solidFill>
              </a:defRPr>
            </a:lvl8pPr>
            <a:lvl9pPr lvl="8">
              <a:lnSpc>
                <a:spcPct val="100000"/>
              </a:lnSpc>
              <a:spcBef>
                <a:spcPts val="0"/>
              </a:spcBef>
              <a:spcAft>
                <a:spcPts val="0"/>
              </a:spcAft>
              <a:buClr>
                <a:schemeClr val="lt1"/>
              </a:buClr>
              <a:buSzPts val="1800"/>
              <a:buNone/>
              <a:defRPr sz="1800">
                <a:solidFill>
                  <a:schemeClr val="lt1"/>
                </a:solidFill>
              </a:defRPr>
            </a:lvl9pPr>
          </a:lstStyle>
          <a:p/>
        </p:txBody>
      </p:sp>
      <p:sp>
        <p:nvSpPr>
          <p:cNvPr id="14" name="Google Shape;14;p2"/>
          <p:cNvSpPr txBox="1"/>
          <p:nvPr>
            <p:ph idx="12" type="sldNum"/>
          </p:nvPr>
        </p:nvSpPr>
        <p:spPr>
          <a:xfrm>
            <a:off x="8523541" y="4695623"/>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5" name="Shape 15"/>
        <p:cNvGrpSpPr/>
        <p:nvPr/>
      </p:nvGrpSpPr>
      <p:grpSpPr>
        <a:xfrm>
          <a:off x="0" y="0"/>
          <a:ext cx="0" cy="0"/>
          <a:chOff x="0" y="0"/>
          <a:chExt cx="0" cy="0"/>
        </a:xfrm>
      </p:grpSpPr>
      <p:sp>
        <p:nvSpPr>
          <p:cNvPr id="16" name="Google Shape;16;p3"/>
          <p:cNvSpPr txBox="1"/>
          <p:nvPr>
            <p:ph type="title"/>
          </p:nvPr>
        </p:nvSpPr>
        <p:spPr>
          <a:xfrm>
            <a:off x="460950" y="2065350"/>
            <a:ext cx="8222100" cy="1012800"/>
          </a:xfrm>
          <a:prstGeom prst="rect">
            <a:avLst/>
          </a:prstGeom>
        </p:spPr>
        <p:txBody>
          <a:bodyPr anchorCtr="0" anchor="ctr" bIns="91425" lIns="91425" spcFirstLastPara="1" rIns="91425" wrap="square" tIns="91425">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p:txBody>
      </p:sp>
      <p:sp>
        <p:nvSpPr>
          <p:cNvPr id="17" name="Google Shape;17;p3"/>
          <p:cNvSpPr txBox="1"/>
          <p:nvPr>
            <p:ph idx="12" type="sldNum"/>
          </p:nvPr>
        </p:nvSpPr>
        <p:spPr>
          <a:xfrm>
            <a:off x="8523541" y="4695623"/>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8" name="Shape 18"/>
        <p:cNvGrpSpPr/>
        <p:nvPr/>
      </p:nvGrpSpPr>
      <p:grpSpPr>
        <a:xfrm>
          <a:off x="0" y="0"/>
          <a:ext cx="0" cy="0"/>
          <a:chOff x="0" y="0"/>
          <a:chExt cx="0" cy="0"/>
        </a:xfrm>
      </p:grpSpPr>
      <p:sp>
        <p:nvSpPr>
          <p:cNvPr id="19" name="Google Shape;19;p4"/>
          <p:cNvSpPr/>
          <p:nvPr/>
        </p:nvSpPr>
        <p:spPr>
          <a:xfrm flipH="1" rot="10800000">
            <a:off x="0" y="1686000"/>
            <a:ext cx="9144000" cy="34575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4"/>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4"/>
          <p:cNvSpPr txBox="1"/>
          <p:nvPr>
            <p:ph type="title"/>
          </p:nvPr>
        </p:nvSpPr>
        <p:spPr>
          <a:xfrm>
            <a:off x="471900" y="738725"/>
            <a:ext cx="8222100" cy="767700"/>
          </a:xfrm>
          <a:prstGeom prst="rect">
            <a:avLst/>
          </a:prstGeom>
        </p:spPr>
        <p:txBody>
          <a:bodyPr anchorCtr="0" anchor="b" bIns="91425" lIns="91425" spcFirstLastPara="1" rIns="91425" wrap="square" tIns="91425">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22" name="Google Shape;22;p4"/>
          <p:cNvSpPr txBox="1"/>
          <p:nvPr>
            <p:ph idx="1" type="body"/>
          </p:nvPr>
        </p:nvSpPr>
        <p:spPr>
          <a:xfrm>
            <a:off x="471900" y="1919075"/>
            <a:ext cx="8222100" cy="27102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3" name="Google Shape;23;p4"/>
          <p:cNvSpPr txBox="1"/>
          <p:nvPr>
            <p:ph idx="12" type="sldNum"/>
          </p:nvPr>
        </p:nvSpPr>
        <p:spPr>
          <a:xfrm>
            <a:off x="8523541" y="4695623"/>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4" name="Shape 24"/>
        <p:cNvGrpSpPr/>
        <p:nvPr/>
      </p:nvGrpSpPr>
      <p:grpSpPr>
        <a:xfrm>
          <a:off x="0" y="0"/>
          <a:ext cx="0" cy="0"/>
          <a:chOff x="0" y="0"/>
          <a:chExt cx="0" cy="0"/>
        </a:xfrm>
      </p:grpSpPr>
      <p:sp>
        <p:nvSpPr>
          <p:cNvPr id="25" name="Google Shape;25;p5"/>
          <p:cNvSpPr/>
          <p:nvPr/>
        </p:nvSpPr>
        <p:spPr>
          <a:xfrm flipH="1" rot="10800000">
            <a:off x="0" y="1686000"/>
            <a:ext cx="9144000" cy="34575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5"/>
          <p:cNvSpPr/>
          <p:nvPr/>
        </p:nvSpPr>
        <p:spPr>
          <a:xfrm>
            <a:off x="0" y="168600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5"/>
          <p:cNvSpPr txBox="1"/>
          <p:nvPr>
            <p:ph type="title"/>
          </p:nvPr>
        </p:nvSpPr>
        <p:spPr>
          <a:xfrm>
            <a:off x="471900" y="738725"/>
            <a:ext cx="8222100" cy="767700"/>
          </a:xfrm>
          <a:prstGeom prst="rect">
            <a:avLst/>
          </a:prstGeom>
        </p:spPr>
        <p:txBody>
          <a:bodyPr anchorCtr="0" anchor="b" bIns="91425" lIns="91425" spcFirstLastPara="1" rIns="91425" wrap="square" tIns="91425">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28" name="Google Shape;28;p5"/>
          <p:cNvSpPr txBox="1"/>
          <p:nvPr>
            <p:ph idx="1" type="body"/>
          </p:nvPr>
        </p:nvSpPr>
        <p:spPr>
          <a:xfrm>
            <a:off x="471900" y="1919075"/>
            <a:ext cx="3999900" cy="2710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9" name="Google Shape;29;p5"/>
          <p:cNvSpPr txBox="1"/>
          <p:nvPr>
            <p:ph idx="2" type="body"/>
          </p:nvPr>
        </p:nvSpPr>
        <p:spPr>
          <a:xfrm>
            <a:off x="4694250" y="1919075"/>
            <a:ext cx="3999900" cy="27102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0" name="Google Shape;30;p5"/>
          <p:cNvSpPr txBox="1"/>
          <p:nvPr>
            <p:ph idx="12" type="sldNum"/>
          </p:nvPr>
        </p:nvSpPr>
        <p:spPr>
          <a:xfrm>
            <a:off x="8523541" y="4695623"/>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1" name="Shape 31"/>
        <p:cNvGrpSpPr/>
        <p:nvPr/>
      </p:nvGrpSpPr>
      <p:grpSpPr>
        <a:xfrm>
          <a:off x="0" y="0"/>
          <a:ext cx="0" cy="0"/>
          <a:chOff x="0" y="0"/>
          <a:chExt cx="0" cy="0"/>
        </a:xfrm>
      </p:grpSpPr>
      <p:sp>
        <p:nvSpPr>
          <p:cNvPr id="32" name="Google Shape;32;p6"/>
          <p:cNvSpPr/>
          <p:nvPr/>
        </p:nvSpPr>
        <p:spPr>
          <a:xfrm flipH="1" rot="10800000">
            <a:off x="0" y="656400"/>
            <a:ext cx="9144000" cy="44871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6"/>
          <p:cNvSpPr/>
          <p:nvPr/>
        </p:nvSpPr>
        <p:spPr>
          <a:xfrm>
            <a:off x="0" y="656350"/>
            <a:ext cx="91440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6"/>
          <p:cNvSpPr txBox="1"/>
          <p:nvPr>
            <p:ph type="title"/>
          </p:nvPr>
        </p:nvSpPr>
        <p:spPr>
          <a:xfrm>
            <a:off x="98250" y="16350"/>
            <a:ext cx="8826600" cy="602700"/>
          </a:xfrm>
          <a:prstGeom prst="rect">
            <a:avLst/>
          </a:prstGeom>
        </p:spPr>
        <p:txBody>
          <a:bodyPr anchorCtr="0" anchor="ctr" bIns="91425" lIns="91425" spcFirstLastPara="1" rIns="91425" wrap="square" tIns="91425">
            <a:normAutofit/>
          </a:bodyPr>
          <a:lstStyle>
            <a:lvl1pPr lvl="0">
              <a:spcBef>
                <a:spcPts val="0"/>
              </a:spcBef>
              <a:spcAft>
                <a:spcPts val="0"/>
              </a:spcAft>
              <a:buSzPts val="1800"/>
              <a:buNone/>
              <a:defRPr sz="1800"/>
            </a:lvl1pPr>
            <a:lvl2pPr lvl="1">
              <a:spcBef>
                <a:spcPts val="0"/>
              </a:spcBef>
              <a:spcAft>
                <a:spcPts val="0"/>
              </a:spcAft>
              <a:buSzPts val="1800"/>
              <a:buNone/>
              <a:defRPr sz="1800"/>
            </a:lvl2pPr>
            <a:lvl3pPr lvl="2">
              <a:spcBef>
                <a:spcPts val="0"/>
              </a:spcBef>
              <a:spcAft>
                <a:spcPts val="0"/>
              </a:spcAft>
              <a:buSzPts val="1800"/>
              <a:buNone/>
              <a:defRPr sz="1800"/>
            </a:lvl3pPr>
            <a:lvl4pPr lvl="3">
              <a:spcBef>
                <a:spcPts val="0"/>
              </a:spcBef>
              <a:spcAft>
                <a:spcPts val="0"/>
              </a:spcAft>
              <a:buSzPts val="1800"/>
              <a:buNone/>
              <a:defRPr sz="1800"/>
            </a:lvl4pPr>
            <a:lvl5pPr lvl="4">
              <a:spcBef>
                <a:spcPts val="0"/>
              </a:spcBef>
              <a:spcAft>
                <a:spcPts val="0"/>
              </a:spcAft>
              <a:buSzPts val="1800"/>
              <a:buNone/>
              <a:defRPr sz="1800"/>
            </a:lvl5pPr>
            <a:lvl6pPr lvl="5">
              <a:spcBef>
                <a:spcPts val="0"/>
              </a:spcBef>
              <a:spcAft>
                <a:spcPts val="0"/>
              </a:spcAft>
              <a:buSzPts val="1800"/>
              <a:buNone/>
              <a:defRPr sz="1800"/>
            </a:lvl6pPr>
            <a:lvl7pPr lvl="6">
              <a:spcBef>
                <a:spcPts val="0"/>
              </a:spcBef>
              <a:spcAft>
                <a:spcPts val="0"/>
              </a:spcAft>
              <a:buSzPts val="1800"/>
              <a:buNone/>
              <a:defRPr sz="1800"/>
            </a:lvl7pPr>
            <a:lvl8pPr lvl="7">
              <a:spcBef>
                <a:spcPts val="0"/>
              </a:spcBef>
              <a:spcAft>
                <a:spcPts val="0"/>
              </a:spcAft>
              <a:buSzPts val="1800"/>
              <a:buNone/>
              <a:defRPr sz="1800"/>
            </a:lvl8pPr>
            <a:lvl9pPr lvl="8">
              <a:spcBef>
                <a:spcPts val="0"/>
              </a:spcBef>
              <a:spcAft>
                <a:spcPts val="0"/>
              </a:spcAft>
              <a:buSzPts val="1800"/>
              <a:buNone/>
              <a:defRPr sz="1800"/>
            </a:lvl9pPr>
          </a:lstStyle>
          <a:p/>
        </p:txBody>
      </p:sp>
      <p:sp>
        <p:nvSpPr>
          <p:cNvPr id="35" name="Google Shape;35;p6"/>
          <p:cNvSpPr txBox="1"/>
          <p:nvPr>
            <p:ph idx="12" type="sldNum"/>
          </p:nvPr>
        </p:nvSpPr>
        <p:spPr>
          <a:xfrm>
            <a:off x="8523541" y="4695623"/>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6" name="Shape 36"/>
        <p:cNvGrpSpPr/>
        <p:nvPr/>
      </p:nvGrpSpPr>
      <p:grpSpPr>
        <a:xfrm>
          <a:off x="0" y="0"/>
          <a:ext cx="0" cy="0"/>
          <a:chOff x="0" y="0"/>
          <a:chExt cx="0" cy="0"/>
        </a:xfrm>
      </p:grpSpPr>
      <p:sp>
        <p:nvSpPr>
          <p:cNvPr id="37" name="Google Shape;37;p7"/>
          <p:cNvSpPr txBox="1"/>
          <p:nvPr/>
        </p:nvSpPr>
        <p:spPr>
          <a:xfrm flipH="1" rot="10800000">
            <a:off x="3276600" y="25"/>
            <a:ext cx="5867400" cy="51435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7"/>
          <p:cNvSpPr/>
          <p:nvPr/>
        </p:nvSpPr>
        <p:spPr>
          <a:xfrm rot="-5400000">
            <a:off x="759150" y="2517450"/>
            <a:ext cx="51435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 name="Google Shape;39;p7"/>
          <p:cNvSpPr txBox="1"/>
          <p:nvPr>
            <p:ph type="title"/>
          </p:nvPr>
        </p:nvSpPr>
        <p:spPr>
          <a:xfrm>
            <a:off x="226078" y="357800"/>
            <a:ext cx="2808000" cy="9534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0" name="Google Shape;40;p7"/>
          <p:cNvSpPr txBox="1"/>
          <p:nvPr>
            <p:ph idx="1" type="body"/>
          </p:nvPr>
        </p:nvSpPr>
        <p:spPr>
          <a:xfrm>
            <a:off x="226075" y="1465800"/>
            <a:ext cx="2808000" cy="31635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Clr>
                <a:schemeClr val="lt1"/>
              </a:buClr>
              <a:buSzPts val="1200"/>
              <a:buChar char="●"/>
              <a:defRPr sz="1200">
                <a:solidFill>
                  <a:schemeClr val="lt1"/>
                </a:solidFill>
              </a:defRPr>
            </a:lvl1pPr>
            <a:lvl2pPr indent="-304800" lvl="1" marL="914400">
              <a:spcBef>
                <a:spcPts val="0"/>
              </a:spcBef>
              <a:spcAft>
                <a:spcPts val="0"/>
              </a:spcAft>
              <a:buClr>
                <a:schemeClr val="lt1"/>
              </a:buClr>
              <a:buSzPts val="1200"/>
              <a:buChar char="○"/>
              <a:defRPr sz="1200">
                <a:solidFill>
                  <a:schemeClr val="lt1"/>
                </a:solidFill>
              </a:defRPr>
            </a:lvl2pPr>
            <a:lvl3pPr indent="-304800" lvl="2" marL="1371600">
              <a:spcBef>
                <a:spcPts val="0"/>
              </a:spcBef>
              <a:spcAft>
                <a:spcPts val="0"/>
              </a:spcAft>
              <a:buClr>
                <a:schemeClr val="lt1"/>
              </a:buClr>
              <a:buSzPts val="1200"/>
              <a:buChar char="■"/>
              <a:defRPr sz="1200">
                <a:solidFill>
                  <a:schemeClr val="lt1"/>
                </a:solidFill>
              </a:defRPr>
            </a:lvl3pPr>
            <a:lvl4pPr indent="-304800" lvl="3" marL="1828800">
              <a:spcBef>
                <a:spcPts val="0"/>
              </a:spcBef>
              <a:spcAft>
                <a:spcPts val="0"/>
              </a:spcAft>
              <a:buClr>
                <a:schemeClr val="lt1"/>
              </a:buClr>
              <a:buSzPts val="1200"/>
              <a:buChar char="●"/>
              <a:defRPr sz="1200">
                <a:solidFill>
                  <a:schemeClr val="lt1"/>
                </a:solidFill>
              </a:defRPr>
            </a:lvl4pPr>
            <a:lvl5pPr indent="-304800" lvl="4" marL="2286000">
              <a:spcBef>
                <a:spcPts val="0"/>
              </a:spcBef>
              <a:spcAft>
                <a:spcPts val="0"/>
              </a:spcAft>
              <a:buClr>
                <a:schemeClr val="lt1"/>
              </a:buClr>
              <a:buSzPts val="1200"/>
              <a:buChar char="○"/>
              <a:defRPr sz="1200">
                <a:solidFill>
                  <a:schemeClr val="lt1"/>
                </a:solidFill>
              </a:defRPr>
            </a:lvl5pPr>
            <a:lvl6pPr indent="-304800" lvl="5" marL="2743200">
              <a:spcBef>
                <a:spcPts val="0"/>
              </a:spcBef>
              <a:spcAft>
                <a:spcPts val="0"/>
              </a:spcAft>
              <a:buClr>
                <a:schemeClr val="lt1"/>
              </a:buClr>
              <a:buSzPts val="1200"/>
              <a:buChar char="■"/>
              <a:defRPr sz="1200">
                <a:solidFill>
                  <a:schemeClr val="lt1"/>
                </a:solidFill>
              </a:defRPr>
            </a:lvl6pPr>
            <a:lvl7pPr indent="-304800" lvl="6" marL="3200400">
              <a:spcBef>
                <a:spcPts val="0"/>
              </a:spcBef>
              <a:spcAft>
                <a:spcPts val="0"/>
              </a:spcAft>
              <a:buClr>
                <a:schemeClr val="lt1"/>
              </a:buClr>
              <a:buSzPts val="1200"/>
              <a:buChar char="●"/>
              <a:defRPr sz="1200">
                <a:solidFill>
                  <a:schemeClr val="lt1"/>
                </a:solidFill>
              </a:defRPr>
            </a:lvl7pPr>
            <a:lvl8pPr indent="-304800" lvl="7" marL="3657600">
              <a:spcBef>
                <a:spcPts val="0"/>
              </a:spcBef>
              <a:spcAft>
                <a:spcPts val="0"/>
              </a:spcAft>
              <a:buClr>
                <a:schemeClr val="lt1"/>
              </a:buClr>
              <a:buSzPts val="1200"/>
              <a:buChar char="○"/>
              <a:defRPr sz="1200">
                <a:solidFill>
                  <a:schemeClr val="lt1"/>
                </a:solidFill>
              </a:defRPr>
            </a:lvl8pPr>
            <a:lvl9pPr indent="-304800" lvl="8" marL="4114800">
              <a:spcBef>
                <a:spcPts val="0"/>
              </a:spcBef>
              <a:spcAft>
                <a:spcPts val="0"/>
              </a:spcAft>
              <a:buClr>
                <a:schemeClr val="lt1"/>
              </a:buClr>
              <a:buSzPts val="1200"/>
              <a:buChar char="■"/>
              <a:defRPr sz="1200">
                <a:solidFill>
                  <a:schemeClr val="lt1"/>
                </a:solidFill>
              </a:defRPr>
            </a:lvl9pPr>
          </a:lstStyle>
          <a:p/>
        </p:txBody>
      </p:sp>
      <p:sp>
        <p:nvSpPr>
          <p:cNvPr id="41" name="Google Shape;41;p7"/>
          <p:cNvSpPr txBox="1"/>
          <p:nvPr>
            <p:ph idx="12" type="sldNum"/>
          </p:nvPr>
        </p:nvSpPr>
        <p:spPr>
          <a:xfrm>
            <a:off x="8523541" y="4695623"/>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42" name="Shape 42"/>
        <p:cNvGrpSpPr/>
        <p:nvPr/>
      </p:nvGrpSpPr>
      <p:grpSpPr>
        <a:xfrm>
          <a:off x="0" y="0"/>
          <a:ext cx="0" cy="0"/>
          <a:chOff x="0" y="0"/>
          <a:chExt cx="0" cy="0"/>
        </a:xfrm>
      </p:grpSpPr>
      <p:sp>
        <p:nvSpPr>
          <p:cNvPr id="43" name="Google Shape;43;p8"/>
          <p:cNvSpPr txBox="1"/>
          <p:nvPr>
            <p:ph type="title"/>
          </p:nvPr>
        </p:nvSpPr>
        <p:spPr>
          <a:xfrm>
            <a:off x="490250" y="488250"/>
            <a:ext cx="62271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p:txBody>
      </p:sp>
      <p:sp>
        <p:nvSpPr>
          <p:cNvPr id="44" name="Google Shape;44;p8"/>
          <p:cNvSpPr txBox="1"/>
          <p:nvPr>
            <p:ph idx="12" type="sldNum"/>
          </p:nvPr>
        </p:nvSpPr>
        <p:spPr>
          <a:xfrm>
            <a:off x="8523541" y="4695623"/>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45" name="Shape 45"/>
        <p:cNvGrpSpPr/>
        <p:nvPr/>
      </p:nvGrpSpPr>
      <p:grpSpPr>
        <a:xfrm>
          <a:off x="0" y="0"/>
          <a:ext cx="0" cy="0"/>
          <a:chOff x="0" y="0"/>
          <a:chExt cx="0" cy="0"/>
        </a:xfrm>
      </p:grpSpPr>
      <p:sp>
        <p:nvSpPr>
          <p:cNvPr id="46" name="Google Shape;46;p9"/>
          <p:cNvSpPr/>
          <p:nvPr/>
        </p:nvSpPr>
        <p:spPr>
          <a:xfrm flipH="1">
            <a:off x="0" y="0"/>
            <a:ext cx="4572000" cy="51435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7" name="Google Shape;47;p9"/>
          <p:cNvSpPr/>
          <p:nvPr/>
        </p:nvSpPr>
        <p:spPr>
          <a:xfrm rot="5400000">
            <a:off x="1946425" y="2517750"/>
            <a:ext cx="5142900" cy="1086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 name="Google Shape;48;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dk2"/>
              </a:buClr>
              <a:buSzPts val="4200"/>
              <a:buNone/>
              <a:defRPr sz="4200">
                <a:solidFill>
                  <a:schemeClr val="dk2"/>
                </a:solidFill>
              </a:defRPr>
            </a:lvl1pPr>
            <a:lvl2pPr lvl="1" algn="ctr">
              <a:spcBef>
                <a:spcPts val="0"/>
              </a:spcBef>
              <a:spcAft>
                <a:spcPts val="0"/>
              </a:spcAft>
              <a:buClr>
                <a:schemeClr val="dk2"/>
              </a:buClr>
              <a:buSzPts val="4200"/>
              <a:buNone/>
              <a:defRPr sz="4200">
                <a:solidFill>
                  <a:schemeClr val="dk2"/>
                </a:solidFill>
              </a:defRPr>
            </a:lvl2pPr>
            <a:lvl3pPr lvl="2" algn="ctr">
              <a:spcBef>
                <a:spcPts val="0"/>
              </a:spcBef>
              <a:spcAft>
                <a:spcPts val="0"/>
              </a:spcAft>
              <a:buClr>
                <a:schemeClr val="dk2"/>
              </a:buClr>
              <a:buSzPts val="4200"/>
              <a:buNone/>
              <a:defRPr sz="4200">
                <a:solidFill>
                  <a:schemeClr val="dk2"/>
                </a:solidFill>
              </a:defRPr>
            </a:lvl3pPr>
            <a:lvl4pPr lvl="3" algn="ctr">
              <a:spcBef>
                <a:spcPts val="0"/>
              </a:spcBef>
              <a:spcAft>
                <a:spcPts val="0"/>
              </a:spcAft>
              <a:buClr>
                <a:schemeClr val="dk2"/>
              </a:buClr>
              <a:buSzPts val="4200"/>
              <a:buNone/>
              <a:defRPr sz="4200">
                <a:solidFill>
                  <a:schemeClr val="dk2"/>
                </a:solidFill>
              </a:defRPr>
            </a:lvl4pPr>
            <a:lvl5pPr lvl="4" algn="ctr">
              <a:spcBef>
                <a:spcPts val="0"/>
              </a:spcBef>
              <a:spcAft>
                <a:spcPts val="0"/>
              </a:spcAft>
              <a:buClr>
                <a:schemeClr val="dk2"/>
              </a:buClr>
              <a:buSzPts val="4200"/>
              <a:buNone/>
              <a:defRPr sz="4200">
                <a:solidFill>
                  <a:schemeClr val="dk2"/>
                </a:solidFill>
              </a:defRPr>
            </a:lvl5pPr>
            <a:lvl6pPr lvl="5" algn="ctr">
              <a:spcBef>
                <a:spcPts val="0"/>
              </a:spcBef>
              <a:spcAft>
                <a:spcPts val="0"/>
              </a:spcAft>
              <a:buClr>
                <a:schemeClr val="dk2"/>
              </a:buClr>
              <a:buSzPts val="4200"/>
              <a:buNone/>
              <a:defRPr sz="4200">
                <a:solidFill>
                  <a:schemeClr val="dk2"/>
                </a:solidFill>
              </a:defRPr>
            </a:lvl6pPr>
            <a:lvl7pPr lvl="6" algn="ctr">
              <a:spcBef>
                <a:spcPts val="0"/>
              </a:spcBef>
              <a:spcAft>
                <a:spcPts val="0"/>
              </a:spcAft>
              <a:buClr>
                <a:schemeClr val="dk2"/>
              </a:buClr>
              <a:buSzPts val="4200"/>
              <a:buNone/>
              <a:defRPr sz="4200">
                <a:solidFill>
                  <a:schemeClr val="dk2"/>
                </a:solidFill>
              </a:defRPr>
            </a:lvl7pPr>
            <a:lvl8pPr lvl="7" algn="ctr">
              <a:spcBef>
                <a:spcPts val="0"/>
              </a:spcBef>
              <a:spcAft>
                <a:spcPts val="0"/>
              </a:spcAft>
              <a:buClr>
                <a:schemeClr val="dk2"/>
              </a:buClr>
              <a:buSzPts val="4200"/>
              <a:buNone/>
              <a:defRPr sz="4200">
                <a:solidFill>
                  <a:schemeClr val="dk2"/>
                </a:solidFill>
              </a:defRPr>
            </a:lvl8pPr>
            <a:lvl9pPr lvl="8" algn="ctr">
              <a:spcBef>
                <a:spcPts val="0"/>
              </a:spcBef>
              <a:spcAft>
                <a:spcPts val="0"/>
              </a:spcAft>
              <a:buClr>
                <a:schemeClr val="dk2"/>
              </a:buClr>
              <a:buSzPts val="4200"/>
              <a:buNone/>
              <a:defRPr sz="4200">
                <a:solidFill>
                  <a:schemeClr val="dk2"/>
                </a:solidFill>
              </a:defRPr>
            </a:lvl9pPr>
          </a:lstStyle>
          <a:p/>
        </p:txBody>
      </p:sp>
      <p:sp>
        <p:nvSpPr>
          <p:cNvPr id="49" name="Google Shape;49;p9"/>
          <p:cNvSpPr txBox="1"/>
          <p:nvPr>
            <p:ph idx="1" type="subTitle"/>
          </p:nvPr>
        </p:nvSpPr>
        <p:spPr>
          <a:xfrm>
            <a:off x="265500" y="2779467"/>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0" name="Google Shape;50;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51" name="Google Shape;51;p9"/>
          <p:cNvSpPr txBox="1"/>
          <p:nvPr>
            <p:ph idx="12" type="sldNum"/>
          </p:nvPr>
        </p:nvSpPr>
        <p:spPr>
          <a:xfrm>
            <a:off x="8523541" y="4695623"/>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52" name="Shape 52"/>
        <p:cNvGrpSpPr/>
        <p:nvPr/>
      </p:nvGrpSpPr>
      <p:grpSpPr>
        <a:xfrm>
          <a:off x="0" y="0"/>
          <a:ext cx="0" cy="0"/>
          <a:chOff x="0" y="0"/>
          <a:chExt cx="0" cy="0"/>
        </a:xfrm>
      </p:grpSpPr>
      <p:sp>
        <p:nvSpPr>
          <p:cNvPr id="53" name="Google Shape;53;p10"/>
          <p:cNvSpPr txBox="1"/>
          <p:nvPr/>
        </p:nvSpPr>
        <p:spPr>
          <a:xfrm flipH="1" rot="10800000">
            <a:off x="0" y="0"/>
            <a:ext cx="9144000" cy="4695900"/>
          </a:xfrm>
          <a:prstGeom prst="rect">
            <a:avLst/>
          </a:prstGeom>
          <a:solidFill>
            <a:schemeClr val="accent4"/>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 name="Google Shape;54;p10"/>
          <p:cNvSpPr/>
          <p:nvPr/>
        </p:nvSpPr>
        <p:spPr>
          <a:xfrm flipH="1" rot="10800000">
            <a:off x="0" y="4622725"/>
            <a:ext cx="9144000" cy="741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5" name="Google Shape;55;p10"/>
          <p:cNvSpPr txBox="1"/>
          <p:nvPr>
            <p:ph idx="1" type="body"/>
          </p:nvPr>
        </p:nvSpPr>
        <p:spPr>
          <a:xfrm>
            <a:off x="57150" y="4696825"/>
            <a:ext cx="8382000" cy="4467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Clr>
                <a:schemeClr val="lt1"/>
              </a:buClr>
              <a:buSzPts val="1200"/>
              <a:buNone/>
              <a:defRPr sz="1200">
                <a:solidFill>
                  <a:schemeClr val="lt1"/>
                </a:solidFill>
              </a:defRPr>
            </a:lvl1pPr>
          </a:lstStyle>
          <a:p/>
        </p:txBody>
      </p:sp>
      <p:sp>
        <p:nvSpPr>
          <p:cNvPr id="56" name="Google Shape;56;p10"/>
          <p:cNvSpPr txBox="1"/>
          <p:nvPr>
            <p:ph idx="12" type="sldNum"/>
          </p:nvPr>
        </p:nvSpPr>
        <p:spPr>
          <a:xfrm>
            <a:off x="8523541" y="4695623"/>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bg>
      <p:bgPr>
        <a:solidFill>
          <a:schemeClr val="accent4"/>
        </a:solidFill>
      </p:bgPr>
    </p:bg>
    <p:spTree>
      <p:nvGrpSpPr>
        <p:cNvPr id="57" name="Shape 57"/>
        <p:cNvGrpSpPr/>
        <p:nvPr/>
      </p:nvGrpSpPr>
      <p:grpSpPr>
        <a:xfrm>
          <a:off x="0" y="0"/>
          <a:ext cx="0" cy="0"/>
          <a:chOff x="0" y="0"/>
          <a:chExt cx="0" cy="0"/>
        </a:xfrm>
      </p:grpSpPr>
      <p:sp>
        <p:nvSpPr>
          <p:cNvPr id="58" name="Google Shape;58;p11"/>
          <p:cNvSpPr txBox="1"/>
          <p:nvPr>
            <p:ph hasCustomPrompt="1" type="title"/>
          </p:nvPr>
        </p:nvSpPr>
        <p:spPr>
          <a:xfrm>
            <a:off x="475500" y="1258525"/>
            <a:ext cx="8222100" cy="19635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dk2"/>
              </a:buClr>
              <a:buSzPts val="12000"/>
              <a:buNone/>
              <a:defRPr sz="12000">
                <a:solidFill>
                  <a:schemeClr val="dk2"/>
                </a:solidFill>
              </a:defRPr>
            </a:lvl1pPr>
            <a:lvl2pPr lvl="1" algn="ctr">
              <a:spcBef>
                <a:spcPts val="0"/>
              </a:spcBef>
              <a:spcAft>
                <a:spcPts val="0"/>
              </a:spcAft>
              <a:buClr>
                <a:schemeClr val="dk2"/>
              </a:buClr>
              <a:buSzPts val="12000"/>
              <a:buNone/>
              <a:defRPr sz="12000">
                <a:solidFill>
                  <a:schemeClr val="dk2"/>
                </a:solidFill>
              </a:defRPr>
            </a:lvl2pPr>
            <a:lvl3pPr lvl="2" algn="ctr">
              <a:spcBef>
                <a:spcPts val="0"/>
              </a:spcBef>
              <a:spcAft>
                <a:spcPts val="0"/>
              </a:spcAft>
              <a:buClr>
                <a:schemeClr val="dk2"/>
              </a:buClr>
              <a:buSzPts val="12000"/>
              <a:buNone/>
              <a:defRPr sz="12000">
                <a:solidFill>
                  <a:schemeClr val="dk2"/>
                </a:solidFill>
              </a:defRPr>
            </a:lvl3pPr>
            <a:lvl4pPr lvl="3" algn="ctr">
              <a:spcBef>
                <a:spcPts val="0"/>
              </a:spcBef>
              <a:spcAft>
                <a:spcPts val="0"/>
              </a:spcAft>
              <a:buClr>
                <a:schemeClr val="dk2"/>
              </a:buClr>
              <a:buSzPts val="12000"/>
              <a:buNone/>
              <a:defRPr sz="12000">
                <a:solidFill>
                  <a:schemeClr val="dk2"/>
                </a:solidFill>
              </a:defRPr>
            </a:lvl4pPr>
            <a:lvl5pPr lvl="4" algn="ctr">
              <a:spcBef>
                <a:spcPts val="0"/>
              </a:spcBef>
              <a:spcAft>
                <a:spcPts val="0"/>
              </a:spcAft>
              <a:buClr>
                <a:schemeClr val="dk2"/>
              </a:buClr>
              <a:buSzPts val="12000"/>
              <a:buNone/>
              <a:defRPr sz="12000">
                <a:solidFill>
                  <a:schemeClr val="dk2"/>
                </a:solidFill>
              </a:defRPr>
            </a:lvl5pPr>
            <a:lvl6pPr lvl="5" algn="ctr">
              <a:spcBef>
                <a:spcPts val="0"/>
              </a:spcBef>
              <a:spcAft>
                <a:spcPts val="0"/>
              </a:spcAft>
              <a:buClr>
                <a:schemeClr val="dk2"/>
              </a:buClr>
              <a:buSzPts val="12000"/>
              <a:buNone/>
              <a:defRPr sz="12000">
                <a:solidFill>
                  <a:schemeClr val="dk2"/>
                </a:solidFill>
              </a:defRPr>
            </a:lvl6pPr>
            <a:lvl7pPr lvl="6" algn="ctr">
              <a:spcBef>
                <a:spcPts val="0"/>
              </a:spcBef>
              <a:spcAft>
                <a:spcPts val="0"/>
              </a:spcAft>
              <a:buClr>
                <a:schemeClr val="dk2"/>
              </a:buClr>
              <a:buSzPts val="12000"/>
              <a:buNone/>
              <a:defRPr sz="12000">
                <a:solidFill>
                  <a:schemeClr val="dk2"/>
                </a:solidFill>
              </a:defRPr>
            </a:lvl7pPr>
            <a:lvl8pPr lvl="7" algn="ctr">
              <a:spcBef>
                <a:spcPts val="0"/>
              </a:spcBef>
              <a:spcAft>
                <a:spcPts val="0"/>
              </a:spcAft>
              <a:buClr>
                <a:schemeClr val="dk2"/>
              </a:buClr>
              <a:buSzPts val="12000"/>
              <a:buNone/>
              <a:defRPr sz="12000">
                <a:solidFill>
                  <a:schemeClr val="dk2"/>
                </a:solidFill>
              </a:defRPr>
            </a:lvl8pPr>
            <a:lvl9pPr lvl="8" algn="ctr">
              <a:spcBef>
                <a:spcPts val="0"/>
              </a:spcBef>
              <a:spcAft>
                <a:spcPts val="0"/>
              </a:spcAft>
              <a:buClr>
                <a:schemeClr val="dk2"/>
              </a:buClr>
              <a:buSzPts val="12000"/>
              <a:buNone/>
              <a:defRPr sz="12000">
                <a:solidFill>
                  <a:schemeClr val="dk2"/>
                </a:solidFill>
              </a:defRPr>
            </a:lvl9pPr>
          </a:lstStyle>
          <a:p>
            <a:r>
              <a:t>xx%</a:t>
            </a:r>
          </a:p>
        </p:txBody>
      </p:sp>
      <p:sp>
        <p:nvSpPr>
          <p:cNvPr id="59" name="Google Shape;59;p11"/>
          <p:cNvSpPr txBox="1"/>
          <p:nvPr>
            <p:ph idx="1" type="body"/>
          </p:nvPr>
        </p:nvSpPr>
        <p:spPr>
          <a:xfrm>
            <a:off x="475500" y="3304625"/>
            <a:ext cx="82221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60" name="Google Shape;60;p11"/>
          <p:cNvSpPr txBox="1"/>
          <p:nvPr>
            <p:ph idx="12" type="sldNum"/>
          </p:nvPr>
        </p:nvSpPr>
        <p:spPr>
          <a:xfrm>
            <a:off x="8523541" y="4695623"/>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solidFill>
          <a:schemeClr val="accent4"/>
        </a:solidFill>
      </p:bgPr>
    </p:bg>
    <p:spTree>
      <p:nvGrpSpPr>
        <p:cNvPr id="61" name="Shape 61"/>
        <p:cNvGrpSpPr/>
        <p:nvPr/>
      </p:nvGrpSpPr>
      <p:grpSpPr>
        <a:xfrm>
          <a:off x="0" y="0"/>
          <a:ext cx="0" cy="0"/>
          <a:chOff x="0" y="0"/>
          <a:chExt cx="0" cy="0"/>
        </a:xfrm>
      </p:grpSpPr>
      <p:sp>
        <p:nvSpPr>
          <p:cNvPr id="62" name="Google Shape;62;p12"/>
          <p:cNvSpPr txBox="1"/>
          <p:nvPr>
            <p:ph idx="12" type="sldNum"/>
          </p:nvPr>
        </p:nvSpPr>
        <p:spPr>
          <a:xfrm>
            <a:off x="8523541" y="4695623"/>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material">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71900" y="738725"/>
            <a:ext cx="8222100" cy="767700"/>
          </a:xfrm>
          <a:prstGeom prst="rect">
            <a:avLst/>
          </a:prstGeom>
          <a:noFill/>
          <a:ln>
            <a:noFill/>
          </a:ln>
        </p:spPr>
        <p:txBody>
          <a:bodyPr anchorCtr="0" anchor="b" bIns="91425" lIns="91425" spcFirstLastPara="1" rIns="91425" wrap="square" tIns="91425">
            <a:normAutofit/>
          </a:bodyPr>
          <a:lstStyle>
            <a:lvl1pPr lvl="0">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1pPr>
            <a:lvl2pPr lvl="1">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2pPr>
            <a:lvl3pPr lvl="2">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3pPr>
            <a:lvl4pPr lvl="3">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4pPr>
            <a:lvl5pPr lvl="4">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5pPr>
            <a:lvl6pPr lvl="5">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6pPr>
            <a:lvl7pPr lvl="6">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7pPr>
            <a:lvl8pPr lvl="7">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8pPr>
            <a:lvl9pPr lvl="8">
              <a:spcBef>
                <a:spcPts val="0"/>
              </a:spcBef>
              <a:spcAft>
                <a:spcPts val="0"/>
              </a:spcAft>
              <a:buClr>
                <a:schemeClr val="lt1"/>
              </a:buClr>
              <a:buSzPts val="3200"/>
              <a:buFont typeface="Roboto"/>
              <a:buNone/>
              <a:defRPr sz="3200">
                <a:solidFill>
                  <a:schemeClr val="lt1"/>
                </a:solidFill>
                <a:latin typeface="Roboto"/>
                <a:ea typeface="Roboto"/>
                <a:cs typeface="Roboto"/>
                <a:sym typeface="Roboto"/>
              </a:defRPr>
            </a:lvl9pPr>
          </a:lstStyle>
          <a:p/>
        </p:txBody>
      </p:sp>
      <p:sp>
        <p:nvSpPr>
          <p:cNvPr id="7" name="Google Shape;7;p1"/>
          <p:cNvSpPr txBox="1"/>
          <p:nvPr>
            <p:ph idx="1" type="body"/>
          </p:nvPr>
        </p:nvSpPr>
        <p:spPr>
          <a:xfrm>
            <a:off x="471900" y="1919075"/>
            <a:ext cx="8222100" cy="27102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lt2"/>
              </a:buClr>
              <a:buSzPts val="1800"/>
              <a:buFont typeface="Roboto"/>
              <a:buChar char="●"/>
              <a:defRPr sz="1800">
                <a:solidFill>
                  <a:schemeClr val="lt2"/>
                </a:solidFill>
                <a:latin typeface="Roboto"/>
                <a:ea typeface="Roboto"/>
                <a:cs typeface="Roboto"/>
                <a:sym typeface="Roboto"/>
              </a:defRPr>
            </a:lvl1pPr>
            <a:lvl2pPr indent="-317500" lvl="1" marL="9144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2pPr>
            <a:lvl3pPr indent="-317500" lvl="2" marL="13716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3pPr>
            <a:lvl4pPr indent="-317500" lvl="3" marL="18288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4pPr>
            <a:lvl5pPr indent="-317500" lvl="4" marL="22860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5pPr>
            <a:lvl6pPr indent="-317500" lvl="5" marL="27432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6pPr>
            <a:lvl7pPr indent="-317500" lvl="6" marL="32004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7pPr>
            <a:lvl8pPr indent="-317500" lvl="7" marL="36576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8pPr>
            <a:lvl9pPr indent="-317500" lvl="8" marL="4114800">
              <a:lnSpc>
                <a:spcPct val="115000"/>
              </a:lnSpc>
              <a:spcBef>
                <a:spcPts val="0"/>
              </a:spcBef>
              <a:spcAft>
                <a:spcPts val="0"/>
              </a:spcAft>
              <a:buClr>
                <a:schemeClr val="lt2"/>
              </a:buClr>
              <a:buSzPts val="1400"/>
              <a:buFont typeface="Roboto"/>
              <a:buChar char="■"/>
              <a:defRPr>
                <a:solidFill>
                  <a:schemeClr val="lt2"/>
                </a:solidFill>
                <a:latin typeface="Roboto"/>
                <a:ea typeface="Roboto"/>
                <a:cs typeface="Roboto"/>
                <a:sym typeface="Roboto"/>
              </a:defRPr>
            </a:lvl9pPr>
          </a:lstStyle>
          <a:p/>
        </p:txBody>
      </p:sp>
      <p:sp>
        <p:nvSpPr>
          <p:cNvPr id="8" name="Google Shape;8;p1"/>
          <p:cNvSpPr txBox="1"/>
          <p:nvPr>
            <p:ph idx="12" type="sldNum"/>
          </p:nvPr>
        </p:nvSpPr>
        <p:spPr>
          <a:xfrm>
            <a:off x="8523541" y="4695623"/>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2"/>
                </a:solidFill>
                <a:latin typeface="Roboto"/>
                <a:ea typeface="Roboto"/>
                <a:cs typeface="Roboto"/>
                <a:sym typeface="Roboto"/>
              </a:defRPr>
            </a:lvl1pPr>
            <a:lvl2pPr lvl="1" algn="r">
              <a:buNone/>
              <a:defRPr sz="1000">
                <a:solidFill>
                  <a:schemeClr val="lt2"/>
                </a:solidFill>
                <a:latin typeface="Roboto"/>
                <a:ea typeface="Roboto"/>
                <a:cs typeface="Roboto"/>
                <a:sym typeface="Roboto"/>
              </a:defRPr>
            </a:lvl2pPr>
            <a:lvl3pPr lvl="2" algn="r">
              <a:buNone/>
              <a:defRPr sz="1000">
                <a:solidFill>
                  <a:schemeClr val="lt2"/>
                </a:solidFill>
                <a:latin typeface="Roboto"/>
                <a:ea typeface="Roboto"/>
                <a:cs typeface="Roboto"/>
                <a:sym typeface="Roboto"/>
              </a:defRPr>
            </a:lvl3pPr>
            <a:lvl4pPr lvl="3" algn="r">
              <a:buNone/>
              <a:defRPr sz="1000">
                <a:solidFill>
                  <a:schemeClr val="lt2"/>
                </a:solidFill>
                <a:latin typeface="Roboto"/>
                <a:ea typeface="Roboto"/>
                <a:cs typeface="Roboto"/>
                <a:sym typeface="Roboto"/>
              </a:defRPr>
            </a:lvl4pPr>
            <a:lvl5pPr lvl="4" algn="r">
              <a:buNone/>
              <a:defRPr sz="1000">
                <a:solidFill>
                  <a:schemeClr val="lt2"/>
                </a:solidFill>
                <a:latin typeface="Roboto"/>
                <a:ea typeface="Roboto"/>
                <a:cs typeface="Roboto"/>
                <a:sym typeface="Roboto"/>
              </a:defRPr>
            </a:lvl5pPr>
            <a:lvl6pPr lvl="5" algn="r">
              <a:buNone/>
              <a:defRPr sz="1000">
                <a:solidFill>
                  <a:schemeClr val="lt2"/>
                </a:solidFill>
                <a:latin typeface="Roboto"/>
                <a:ea typeface="Roboto"/>
                <a:cs typeface="Roboto"/>
                <a:sym typeface="Roboto"/>
              </a:defRPr>
            </a:lvl6pPr>
            <a:lvl7pPr lvl="6" algn="r">
              <a:buNone/>
              <a:defRPr sz="1000">
                <a:solidFill>
                  <a:schemeClr val="lt2"/>
                </a:solidFill>
                <a:latin typeface="Roboto"/>
                <a:ea typeface="Roboto"/>
                <a:cs typeface="Roboto"/>
                <a:sym typeface="Roboto"/>
              </a:defRPr>
            </a:lvl7pPr>
            <a:lvl8pPr lvl="7" algn="r">
              <a:buNone/>
              <a:defRPr sz="1000">
                <a:solidFill>
                  <a:schemeClr val="lt2"/>
                </a:solidFill>
                <a:latin typeface="Roboto"/>
                <a:ea typeface="Roboto"/>
                <a:cs typeface="Roboto"/>
                <a:sym typeface="Roboto"/>
              </a:defRPr>
            </a:lvl8pPr>
            <a:lvl9pPr lvl="8" algn="r">
              <a:buNone/>
              <a:defRPr sz="1000">
                <a:solidFill>
                  <a:schemeClr val="lt2"/>
                </a:solidFill>
                <a:latin typeface="Roboto"/>
                <a:ea typeface="Roboto"/>
                <a:cs typeface="Roboto"/>
                <a:sym typeface="Robo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 name="Shape 66"/>
        <p:cNvGrpSpPr/>
        <p:nvPr/>
      </p:nvGrpSpPr>
      <p:grpSpPr>
        <a:xfrm>
          <a:off x="0" y="0"/>
          <a:ext cx="0" cy="0"/>
          <a:chOff x="0" y="0"/>
          <a:chExt cx="0" cy="0"/>
        </a:xfrm>
      </p:grpSpPr>
      <p:sp>
        <p:nvSpPr>
          <p:cNvPr id="67" name="Google Shape;67;p13"/>
          <p:cNvSpPr txBox="1"/>
          <p:nvPr>
            <p:ph type="ctrTitle"/>
          </p:nvPr>
        </p:nvSpPr>
        <p:spPr>
          <a:xfrm>
            <a:off x="390525" y="1819275"/>
            <a:ext cx="8222100" cy="9336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Managing Enterprise</a:t>
            </a:r>
            <a:endParaRPr/>
          </a:p>
        </p:txBody>
      </p:sp>
      <p:sp>
        <p:nvSpPr>
          <p:cNvPr id="68" name="Google Shape;68;p13"/>
          <p:cNvSpPr txBox="1"/>
          <p:nvPr>
            <p:ph idx="1" type="subTitle"/>
          </p:nvPr>
        </p:nvSpPr>
        <p:spPr>
          <a:xfrm>
            <a:off x="390525" y="2789130"/>
            <a:ext cx="8222100" cy="432900"/>
          </a:xfrm>
          <a:prstGeom prst="rect">
            <a:avLst/>
          </a:prstGeom>
        </p:spPr>
        <p:txBody>
          <a:bodyPr anchorCtr="0" anchor="t" bIns="91425" lIns="91425" spcFirstLastPara="1" rIns="91425" wrap="square" tIns="91425">
            <a:normAutofit lnSpcReduction="10000"/>
          </a:bodyPr>
          <a:lstStyle/>
          <a:p>
            <a:pPr indent="0" lvl="0" marL="0" rtl="0" algn="l">
              <a:spcBef>
                <a:spcPts val="0"/>
              </a:spcBef>
              <a:spcAft>
                <a:spcPts val="0"/>
              </a:spcAft>
              <a:buNone/>
            </a:pPr>
            <a:r>
              <a:rPr lang="en"/>
              <a:t>Task 3:  Individual presentation</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2" name="Shape 72"/>
        <p:cNvGrpSpPr/>
        <p:nvPr/>
      </p:nvGrpSpPr>
      <p:grpSpPr>
        <a:xfrm>
          <a:off x="0" y="0"/>
          <a:ext cx="0" cy="0"/>
          <a:chOff x="0" y="0"/>
          <a:chExt cx="0" cy="0"/>
        </a:xfrm>
      </p:grpSpPr>
      <p:sp>
        <p:nvSpPr>
          <p:cNvPr id="73" name="Google Shape;73;p14"/>
          <p:cNvSpPr txBox="1"/>
          <p:nvPr>
            <p:ph type="title"/>
          </p:nvPr>
        </p:nvSpPr>
        <p:spPr>
          <a:xfrm>
            <a:off x="471900" y="738725"/>
            <a:ext cx="8222100" cy="767700"/>
          </a:xfrm>
          <a:prstGeom prst="rect">
            <a:avLst/>
          </a:prstGeom>
        </p:spPr>
        <p:txBody>
          <a:bodyPr anchorCtr="0" anchor="b" bIns="91425" lIns="91425" spcFirstLastPara="1" rIns="91425" wrap="square" tIns="91425">
            <a:normAutofit fontScale="90000"/>
          </a:bodyPr>
          <a:lstStyle/>
          <a:p>
            <a:pPr indent="0" lvl="0" marL="0" rtl="0" algn="l">
              <a:spcBef>
                <a:spcPts val="0"/>
              </a:spcBef>
              <a:spcAft>
                <a:spcPts val="0"/>
              </a:spcAft>
              <a:buNone/>
            </a:pPr>
            <a:r>
              <a:rPr lang="en"/>
              <a:t>Business Proposition</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74" name="Google Shape;74;p14"/>
          <p:cNvSpPr txBox="1"/>
          <p:nvPr>
            <p:ph idx="1" type="body"/>
          </p:nvPr>
        </p:nvSpPr>
        <p:spPr>
          <a:xfrm>
            <a:off x="0" y="1919075"/>
            <a:ext cx="5880300" cy="2710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None/>
            </a:pPr>
            <a:r>
              <a:rPr b="1" lang="en" sz="1190">
                <a:solidFill>
                  <a:srgbClr val="000000"/>
                </a:solidFill>
              </a:rPr>
              <a:t>Niko’s Friends</a:t>
            </a:r>
            <a:endParaRPr b="1" sz="1190">
              <a:solidFill>
                <a:srgbClr val="000000"/>
              </a:solidFill>
            </a:endParaRPr>
          </a:p>
          <a:p>
            <a:pPr indent="-304165" lvl="0" marL="457200" rtl="0" algn="l">
              <a:lnSpc>
                <a:spcPct val="105000"/>
              </a:lnSpc>
              <a:spcBef>
                <a:spcPts val="1200"/>
              </a:spcBef>
              <a:spcAft>
                <a:spcPts val="0"/>
              </a:spcAft>
              <a:buClr>
                <a:srgbClr val="000000"/>
              </a:buClr>
              <a:buSzPts val="1190"/>
              <a:buChar char="❖"/>
            </a:pPr>
            <a:r>
              <a:rPr lang="en" sz="1190">
                <a:solidFill>
                  <a:srgbClr val="000000"/>
                </a:solidFill>
              </a:rPr>
              <a:t>Product/Service Description: Niko’s Friends is a 24/7 nursery and offers flexible childcare solutions for parents that are not working traditional hours such as night shifts, weekends and early mornings. Niko’s Friends  offer a place where children 0-5 can thrive emotionally, socially and intellectually.</a:t>
            </a:r>
            <a:endParaRPr sz="1190">
              <a:solidFill>
                <a:srgbClr val="000000"/>
              </a:solidFill>
            </a:endParaRPr>
          </a:p>
          <a:p>
            <a:pPr indent="-304165" lvl="0" marL="457200" rtl="0" algn="l">
              <a:lnSpc>
                <a:spcPct val="105000"/>
              </a:lnSpc>
              <a:spcBef>
                <a:spcPts val="0"/>
              </a:spcBef>
              <a:spcAft>
                <a:spcPts val="0"/>
              </a:spcAft>
              <a:buClr>
                <a:srgbClr val="000000"/>
              </a:buClr>
              <a:buSzPts val="1190"/>
              <a:buChar char="❖"/>
            </a:pPr>
            <a:r>
              <a:rPr b="1" lang="en" sz="1190">
                <a:solidFill>
                  <a:srgbClr val="000000"/>
                </a:solidFill>
              </a:rPr>
              <a:t>Unique Selling Point (USP): </a:t>
            </a:r>
            <a:r>
              <a:rPr lang="en" sz="1190">
                <a:solidFill>
                  <a:srgbClr val="000000"/>
                </a:solidFill>
              </a:rPr>
              <a:t>Niko’s Friends  are a nursery that will permanently stay with you around the clock and that sets us apart from other nurseries that only operate during normal business hours.</a:t>
            </a:r>
            <a:endParaRPr sz="1190">
              <a:solidFill>
                <a:srgbClr val="000000"/>
              </a:solidFill>
            </a:endParaRPr>
          </a:p>
          <a:p>
            <a:pPr indent="-304165" lvl="0" marL="457200" rtl="0" algn="l">
              <a:lnSpc>
                <a:spcPct val="105000"/>
              </a:lnSpc>
              <a:spcBef>
                <a:spcPts val="0"/>
              </a:spcBef>
              <a:spcAft>
                <a:spcPts val="0"/>
              </a:spcAft>
              <a:buClr>
                <a:srgbClr val="000000"/>
              </a:buClr>
              <a:buSzPts val="1190"/>
              <a:buChar char="❖"/>
            </a:pPr>
            <a:r>
              <a:rPr b="1" lang="en" sz="1190">
                <a:solidFill>
                  <a:srgbClr val="000000"/>
                </a:solidFill>
              </a:rPr>
              <a:t>Mission Statement</a:t>
            </a:r>
            <a:endParaRPr b="1" sz="1190">
              <a:solidFill>
                <a:srgbClr val="000000"/>
              </a:solidFill>
            </a:endParaRPr>
          </a:p>
          <a:p>
            <a:pPr indent="-304165" lvl="0" marL="457200" rtl="0" algn="l">
              <a:lnSpc>
                <a:spcPct val="105000"/>
              </a:lnSpc>
              <a:spcBef>
                <a:spcPts val="0"/>
              </a:spcBef>
              <a:spcAft>
                <a:spcPts val="0"/>
              </a:spcAft>
              <a:buClr>
                <a:srgbClr val="000000"/>
              </a:buClr>
              <a:buSzPts val="1190"/>
              <a:buChar char="❖"/>
            </a:pPr>
            <a:r>
              <a:rPr lang="en" sz="1190">
                <a:solidFill>
                  <a:srgbClr val="000000"/>
                </a:solidFill>
              </a:rPr>
              <a:t>Mission: Our goal is to provide reliable, nurturing, and flexible childcare options changing childcare for working parents night and day.</a:t>
            </a:r>
            <a:endParaRPr sz="1190">
              <a:solidFill>
                <a:srgbClr val="000000"/>
              </a:solidFill>
            </a:endParaRPr>
          </a:p>
          <a:p>
            <a:pPr indent="0" lvl="0" marL="457200" rtl="0" algn="l">
              <a:lnSpc>
                <a:spcPct val="105000"/>
              </a:lnSpc>
              <a:spcBef>
                <a:spcPts val="1200"/>
              </a:spcBef>
              <a:spcAft>
                <a:spcPts val="1200"/>
              </a:spcAft>
              <a:buNone/>
            </a:pPr>
            <a:r>
              <a:t/>
            </a:r>
            <a:endParaRPr sz="1190">
              <a:solidFill>
                <a:srgbClr val="000000"/>
              </a:solidFill>
            </a:endParaRPr>
          </a:p>
        </p:txBody>
      </p:sp>
      <p:pic>
        <p:nvPicPr>
          <p:cNvPr id="75" name="Google Shape;75;p14"/>
          <p:cNvPicPr preferRelativeResize="0"/>
          <p:nvPr/>
        </p:nvPicPr>
        <p:blipFill>
          <a:blip r:embed="rId3">
            <a:alphaModFix/>
          </a:blip>
          <a:stretch>
            <a:fillRect/>
          </a:stretch>
        </p:blipFill>
        <p:spPr>
          <a:xfrm>
            <a:off x="5880300" y="2194600"/>
            <a:ext cx="3147625" cy="257385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 name="Shape 79"/>
        <p:cNvGrpSpPr/>
        <p:nvPr/>
      </p:nvGrpSpPr>
      <p:grpSpPr>
        <a:xfrm>
          <a:off x="0" y="0"/>
          <a:ext cx="0" cy="0"/>
          <a:chOff x="0" y="0"/>
          <a:chExt cx="0" cy="0"/>
        </a:xfrm>
      </p:grpSpPr>
      <p:sp>
        <p:nvSpPr>
          <p:cNvPr id="80" name="Google Shape;80;p15"/>
          <p:cNvSpPr txBox="1"/>
          <p:nvPr>
            <p:ph type="title"/>
          </p:nvPr>
        </p:nvSpPr>
        <p:spPr>
          <a:xfrm>
            <a:off x="471900" y="738725"/>
            <a:ext cx="8222100" cy="767700"/>
          </a:xfrm>
          <a:prstGeom prst="rect">
            <a:avLst/>
          </a:prstGeom>
        </p:spPr>
        <p:txBody>
          <a:bodyPr anchorCtr="0" anchor="b" bIns="91425" lIns="91425" spcFirstLastPara="1" rIns="91425" wrap="square" tIns="91425">
            <a:normAutofit fontScale="90000"/>
          </a:bodyPr>
          <a:lstStyle/>
          <a:p>
            <a:pPr indent="0" lvl="0" marL="0" rtl="0" algn="l">
              <a:spcBef>
                <a:spcPts val="0"/>
              </a:spcBef>
              <a:spcAft>
                <a:spcPts val="0"/>
              </a:spcAft>
              <a:buNone/>
            </a:pPr>
            <a:r>
              <a:rPr lang="en"/>
              <a:t>Business Aims and Objectives</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81" name="Google Shape;81;p15"/>
          <p:cNvSpPr txBox="1"/>
          <p:nvPr>
            <p:ph idx="1" type="body"/>
          </p:nvPr>
        </p:nvSpPr>
        <p:spPr>
          <a:xfrm>
            <a:off x="227700" y="1919075"/>
            <a:ext cx="6094500" cy="2710200"/>
          </a:xfrm>
          <a:prstGeom prst="rect">
            <a:avLst/>
          </a:prstGeom>
        </p:spPr>
        <p:txBody>
          <a:bodyPr anchorCtr="0" anchor="t" bIns="91425" lIns="91425" spcFirstLastPara="1" rIns="91425" wrap="square" tIns="91425">
            <a:normAutofit fontScale="85000" lnSpcReduction="10000"/>
          </a:bodyPr>
          <a:lstStyle/>
          <a:p>
            <a:pPr indent="-325755" lvl="0" marL="457200" rtl="0" algn="l">
              <a:spcBef>
                <a:spcPts val="0"/>
              </a:spcBef>
              <a:spcAft>
                <a:spcPts val="0"/>
              </a:spcAft>
              <a:buClr>
                <a:srgbClr val="000000"/>
              </a:buClr>
              <a:buSzPct val="100000"/>
              <a:buChar char="❖"/>
            </a:pPr>
            <a:r>
              <a:rPr lang="en">
                <a:solidFill>
                  <a:srgbClr val="000000"/>
                </a:solidFill>
              </a:rPr>
              <a:t>Aims: What Niko’s Friends ’re trying to achieve is to be the nursery that people come to for flexible high quality childcare in our community.</a:t>
            </a:r>
            <a:endParaRPr>
              <a:solidFill>
                <a:srgbClr val="000000"/>
              </a:solidFill>
            </a:endParaRPr>
          </a:p>
          <a:p>
            <a:pPr indent="-325755" lvl="0" marL="457200" rtl="0" algn="l">
              <a:spcBef>
                <a:spcPts val="0"/>
              </a:spcBef>
              <a:spcAft>
                <a:spcPts val="0"/>
              </a:spcAft>
              <a:buClr>
                <a:srgbClr val="000000"/>
              </a:buClr>
              <a:buSzPct val="100000"/>
              <a:buChar char="❖"/>
            </a:pPr>
            <a:r>
              <a:rPr lang="en">
                <a:solidFill>
                  <a:srgbClr val="000000"/>
                </a:solidFill>
              </a:rPr>
              <a:t>Objectives:</a:t>
            </a:r>
            <a:endParaRPr>
              <a:solidFill>
                <a:srgbClr val="000000"/>
              </a:solidFill>
            </a:endParaRPr>
          </a:p>
          <a:p>
            <a:pPr indent="-325755" lvl="0" marL="457200" rtl="0" algn="l">
              <a:spcBef>
                <a:spcPts val="0"/>
              </a:spcBef>
              <a:spcAft>
                <a:spcPts val="0"/>
              </a:spcAft>
              <a:buClr>
                <a:srgbClr val="000000"/>
              </a:buClr>
              <a:buSzPct val="100000"/>
              <a:buChar char="❖"/>
            </a:pPr>
            <a:r>
              <a:rPr lang="en">
                <a:solidFill>
                  <a:srgbClr val="000000"/>
                </a:solidFill>
              </a:rPr>
              <a:t>Client Acquisition: Get 50 regular clients in the first 6 months.</a:t>
            </a:r>
            <a:endParaRPr>
              <a:solidFill>
                <a:srgbClr val="000000"/>
              </a:solidFill>
            </a:endParaRPr>
          </a:p>
          <a:p>
            <a:pPr indent="-325755" lvl="0" marL="457200" rtl="0" algn="l">
              <a:spcBef>
                <a:spcPts val="0"/>
              </a:spcBef>
              <a:spcAft>
                <a:spcPts val="0"/>
              </a:spcAft>
              <a:buClr>
                <a:srgbClr val="000000"/>
              </a:buClr>
              <a:buSzPct val="100000"/>
              <a:buChar char="❖"/>
            </a:pPr>
            <a:r>
              <a:rPr lang="en">
                <a:solidFill>
                  <a:srgbClr val="000000"/>
                </a:solidFill>
              </a:rPr>
              <a:t>Occupancy Rate: You will be achieving a 90% occupancy during peak hours by year two.</a:t>
            </a:r>
            <a:endParaRPr>
              <a:solidFill>
                <a:srgbClr val="000000"/>
              </a:solidFill>
            </a:endParaRPr>
          </a:p>
          <a:p>
            <a:pPr indent="-325755" lvl="0" marL="457200" rtl="0" algn="l">
              <a:spcBef>
                <a:spcPts val="0"/>
              </a:spcBef>
              <a:spcAft>
                <a:spcPts val="0"/>
              </a:spcAft>
              <a:buClr>
                <a:srgbClr val="000000"/>
              </a:buClr>
              <a:buSzPct val="100000"/>
              <a:buChar char="❖"/>
            </a:pPr>
            <a:r>
              <a:rPr lang="en">
                <a:solidFill>
                  <a:srgbClr val="000000"/>
                </a:solidFill>
              </a:rPr>
              <a:t>Reputation: Help establish your firm’s brand as top tier childcare services, which results in a 20% per year increase in referrals.</a:t>
            </a:r>
            <a:endParaRPr>
              <a:solidFill>
                <a:srgbClr val="000000"/>
              </a:solidFill>
            </a:endParaRPr>
          </a:p>
        </p:txBody>
      </p:sp>
      <p:pic>
        <p:nvPicPr>
          <p:cNvPr id="82" name="Google Shape;82;p15"/>
          <p:cNvPicPr preferRelativeResize="0"/>
          <p:nvPr/>
        </p:nvPicPr>
        <p:blipFill>
          <a:blip r:embed="rId3">
            <a:alphaModFix/>
          </a:blip>
          <a:stretch>
            <a:fillRect/>
          </a:stretch>
        </p:blipFill>
        <p:spPr>
          <a:xfrm>
            <a:off x="6469575" y="2062750"/>
            <a:ext cx="2674425" cy="226025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 name="Shape 86"/>
        <p:cNvGrpSpPr/>
        <p:nvPr/>
      </p:nvGrpSpPr>
      <p:grpSpPr>
        <a:xfrm>
          <a:off x="0" y="0"/>
          <a:ext cx="0" cy="0"/>
          <a:chOff x="0" y="0"/>
          <a:chExt cx="0" cy="0"/>
        </a:xfrm>
      </p:grpSpPr>
      <p:sp>
        <p:nvSpPr>
          <p:cNvPr id="87" name="Google Shape;87;p16"/>
          <p:cNvSpPr txBox="1"/>
          <p:nvPr>
            <p:ph type="title"/>
          </p:nvPr>
        </p:nvSpPr>
        <p:spPr>
          <a:xfrm>
            <a:off x="471900" y="738725"/>
            <a:ext cx="8222100" cy="7677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HRM Strategy and Proposed Location</a:t>
            </a:r>
            <a:endParaRPr/>
          </a:p>
        </p:txBody>
      </p:sp>
      <p:sp>
        <p:nvSpPr>
          <p:cNvPr id="88" name="Google Shape;88;p16"/>
          <p:cNvSpPr txBox="1"/>
          <p:nvPr>
            <p:ph idx="1" type="body"/>
          </p:nvPr>
        </p:nvSpPr>
        <p:spPr>
          <a:xfrm>
            <a:off x="471900" y="1919075"/>
            <a:ext cx="5756700" cy="2710200"/>
          </a:xfrm>
          <a:prstGeom prst="rect">
            <a:avLst/>
          </a:prstGeom>
        </p:spPr>
        <p:txBody>
          <a:bodyPr anchorCtr="0" anchor="t" bIns="91425" lIns="91425" spcFirstLastPara="1" rIns="91425" wrap="square" tIns="91425">
            <a:noAutofit/>
          </a:bodyPr>
          <a:lstStyle/>
          <a:p>
            <a:pPr indent="-306387" lvl="0" marL="457200" rtl="0" algn="l">
              <a:lnSpc>
                <a:spcPct val="95000"/>
              </a:lnSpc>
              <a:spcBef>
                <a:spcPts val="0"/>
              </a:spcBef>
              <a:spcAft>
                <a:spcPts val="0"/>
              </a:spcAft>
              <a:buClr>
                <a:srgbClr val="000000"/>
              </a:buClr>
              <a:buSzPts val="1225"/>
              <a:buChar char="❖"/>
            </a:pPr>
            <a:r>
              <a:rPr lang="en" sz="1225">
                <a:solidFill>
                  <a:srgbClr val="000000"/>
                </a:solidFill>
              </a:rPr>
              <a:t>Location: As households located near major employment hubs will provide ready access to parents commuting to work, the nursery is situated in a residential area. Your selected location will be all in order based on local safety and zoning rules.</a:t>
            </a:r>
            <a:endParaRPr sz="1225">
              <a:solidFill>
                <a:srgbClr val="000000"/>
              </a:solidFill>
            </a:endParaRPr>
          </a:p>
          <a:p>
            <a:pPr indent="-306387" lvl="0" marL="457200" rtl="0" algn="l">
              <a:lnSpc>
                <a:spcPct val="95000"/>
              </a:lnSpc>
              <a:spcBef>
                <a:spcPts val="0"/>
              </a:spcBef>
              <a:spcAft>
                <a:spcPts val="0"/>
              </a:spcAft>
              <a:buClr>
                <a:srgbClr val="000000"/>
              </a:buClr>
              <a:buSzPts val="1225"/>
              <a:buChar char="❖"/>
            </a:pPr>
            <a:r>
              <a:rPr lang="en" sz="1225">
                <a:solidFill>
                  <a:srgbClr val="000000"/>
                </a:solidFill>
              </a:rPr>
              <a:t>Human Resource Management (HRM) Strategy:</a:t>
            </a:r>
            <a:endParaRPr sz="1225">
              <a:solidFill>
                <a:srgbClr val="000000"/>
              </a:solidFill>
            </a:endParaRPr>
          </a:p>
          <a:p>
            <a:pPr indent="-306387" lvl="0" marL="457200" rtl="0" algn="l">
              <a:lnSpc>
                <a:spcPct val="95000"/>
              </a:lnSpc>
              <a:spcBef>
                <a:spcPts val="0"/>
              </a:spcBef>
              <a:spcAft>
                <a:spcPts val="0"/>
              </a:spcAft>
              <a:buClr>
                <a:srgbClr val="000000"/>
              </a:buClr>
              <a:buSzPts val="1225"/>
              <a:buChar char="❖"/>
            </a:pPr>
            <a:r>
              <a:rPr lang="en" sz="1225">
                <a:solidFill>
                  <a:srgbClr val="000000"/>
                </a:solidFill>
              </a:rPr>
              <a:t>Staffing: To cover 3 shifts Niko’s Friends  will employ 15 full time staff. The makeup of our team will include qualified childcare practitioners, a manager and kitchen staff and cleaners.</a:t>
            </a:r>
            <a:endParaRPr sz="1225">
              <a:solidFill>
                <a:srgbClr val="000000"/>
              </a:solidFill>
            </a:endParaRPr>
          </a:p>
          <a:p>
            <a:pPr indent="-306387" lvl="0" marL="457200" rtl="0" algn="l">
              <a:lnSpc>
                <a:spcPct val="95000"/>
              </a:lnSpc>
              <a:spcBef>
                <a:spcPts val="0"/>
              </a:spcBef>
              <a:spcAft>
                <a:spcPts val="0"/>
              </a:spcAft>
              <a:buClr>
                <a:srgbClr val="000000"/>
              </a:buClr>
              <a:buSzPts val="1225"/>
              <a:buChar char="❖"/>
            </a:pPr>
            <a:r>
              <a:rPr lang="en" sz="1225">
                <a:solidFill>
                  <a:srgbClr val="000000"/>
                </a:solidFill>
              </a:rPr>
              <a:t>Recruitment: They will be recruited from child care programmes in the area, online jobs boards and by word of mouth. </a:t>
            </a:r>
            <a:endParaRPr sz="1225">
              <a:solidFill>
                <a:srgbClr val="000000"/>
              </a:solidFill>
            </a:endParaRPr>
          </a:p>
          <a:p>
            <a:pPr indent="-306387" lvl="0" marL="457200" rtl="0" algn="l">
              <a:lnSpc>
                <a:spcPct val="95000"/>
              </a:lnSpc>
              <a:spcBef>
                <a:spcPts val="0"/>
              </a:spcBef>
              <a:spcAft>
                <a:spcPts val="0"/>
              </a:spcAft>
              <a:buClr>
                <a:srgbClr val="000000"/>
              </a:buClr>
              <a:buSzPts val="1225"/>
              <a:buChar char="❖"/>
            </a:pPr>
            <a:r>
              <a:rPr lang="en" sz="1225">
                <a:solidFill>
                  <a:srgbClr val="000000"/>
                </a:solidFill>
              </a:rPr>
              <a:t>Niko’s Friends  will be able to competitively pay our salaries and offer professional development opportunities and flexible scheduling to keep our quality employees (Susantinah and Krishernawan, 2023).</a:t>
            </a:r>
            <a:endParaRPr sz="1225">
              <a:solidFill>
                <a:srgbClr val="000000"/>
              </a:solidFill>
            </a:endParaRPr>
          </a:p>
          <a:p>
            <a:pPr indent="0" lvl="0" marL="457200" rtl="0" algn="l">
              <a:lnSpc>
                <a:spcPct val="95000"/>
              </a:lnSpc>
              <a:spcBef>
                <a:spcPts val="1200"/>
              </a:spcBef>
              <a:spcAft>
                <a:spcPts val="1200"/>
              </a:spcAft>
              <a:buSzPts val="688"/>
              <a:buNone/>
            </a:pPr>
            <a:r>
              <a:t/>
            </a:r>
            <a:endParaRPr sz="1225">
              <a:solidFill>
                <a:srgbClr val="000000"/>
              </a:solidFill>
            </a:endParaRPr>
          </a:p>
        </p:txBody>
      </p:sp>
      <p:pic>
        <p:nvPicPr>
          <p:cNvPr id="89" name="Google Shape;89;p16"/>
          <p:cNvPicPr preferRelativeResize="0"/>
          <p:nvPr/>
        </p:nvPicPr>
        <p:blipFill>
          <a:blip r:embed="rId3">
            <a:alphaModFix/>
          </a:blip>
          <a:stretch>
            <a:fillRect/>
          </a:stretch>
        </p:blipFill>
        <p:spPr>
          <a:xfrm>
            <a:off x="6228597" y="1665975"/>
            <a:ext cx="2915400" cy="27102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 name="Shape 93"/>
        <p:cNvGrpSpPr/>
        <p:nvPr/>
      </p:nvGrpSpPr>
      <p:grpSpPr>
        <a:xfrm>
          <a:off x="0" y="0"/>
          <a:ext cx="0" cy="0"/>
          <a:chOff x="0" y="0"/>
          <a:chExt cx="0" cy="0"/>
        </a:xfrm>
      </p:grpSpPr>
      <p:sp>
        <p:nvSpPr>
          <p:cNvPr id="94" name="Google Shape;94;p17"/>
          <p:cNvSpPr txBox="1"/>
          <p:nvPr>
            <p:ph type="title"/>
          </p:nvPr>
        </p:nvSpPr>
        <p:spPr>
          <a:xfrm>
            <a:off x="471900" y="738725"/>
            <a:ext cx="8222100" cy="7677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Financial Overview</a:t>
            </a:r>
            <a:endParaRPr/>
          </a:p>
        </p:txBody>
      </p:sp>
      <p:sp>
        <p:nvSpPr>
          <p:cNvPr id="95" name="Google Shape;95;p17"/>
          <p:cNvSpPr txBox="1"/>
          <p:nvPr>
            <p:ph idx="1" type="body"/>
          </p:nvPr>
        </p:nvSpPr>
        <p:spPr>
          <a:xfrm>
            <a:off x="471900" y="1919075"/>
            <a:ext cx="5502000" cy="2710200"/>
          </a:xfrm>
          <a:prstGeom prst="rect">
            <a:avLst/>
          </a:prstGeom>
        </p:spPr>
        <p:txBody>
          <a:bodyPr anchorCtr="0" anchor="t" bIns="91425" lIns="91425" spcFirstLastPara="1" rIns="91425" wrap="square" tIns="91425">
            <a:normAutofit fontScale="77500" lnSpcReduction="20000"/>
          </a:bodyPr>
          <a:lstStyle/>
          <a:p>
            <a:pPr indent="-317182" lvl="0" marL="457200" rtl="0" algn="l">
              <a:spcBef>
                <a:spcPts val="0"/>
              </a:spcBef>
              <a:spcAft>
                <a:spcPts val="0"/>
              </a:spcAft>
              <a:buClr>
                <a:srgbClr val="000000"/>
              </a:buClr>
              <a:buSzPct val="100000"/>
              <a:buChar char="❖"/>
            </a:pPr>
            <a:r>
              <a:rPr lang="en">
                <a:solidFill>
                  <a:srgbClr val="000000"/>
                </a:solidFill>
              </a:rPr>
              <a:t>Startup Costs: It is estimated that initial startup costs will be £50,000 which will rent, equipment, licences, and staffing for the first three months.</a:t>
            </a:r>
            <a:endParaRPr>
              <a:solidFill>
                <a:srgbClr val="000000"/>
              </a:solidFill>
            </a:endParaRPr>
          </a:p>
          <a:p>
            <a:pPr indent="-317182" lvl="0" marL="457200" rtl="0" algn="l">
              <a:spcBef>
                <a:spcPts val="0"/>
              </a:spcBef>
              <a:spcAft>
                <a:spcPts val="0"/>
              </a:spcAft>
              <a:buClr>
                <a:srgbClr val="000000"/>
              </a:buClr>
              <a:buSzPct val="100000"/>
              <a:buChar char="❖"/>
            </a:pPr>
            <a:r>
              <a:rPr lang="en">
                <a:solidFill>
                  <a:srgbClr val="000000"/>
                </a:solidFill>
              </a:rPr>
              <a:t>Funding: Our intention is to raise £20,000 through personal savings and government grants, and £30,000 through a business loan.</a:t>
            </a:r>
            <a:endParaRPr>
              <a:solidFill>
                <a:srgbClr val="000000"/>
              </a:solidFill>
            </a:endParaRPr>
          </a:p>
          <a:p>
            <a:pPr indent="-317182" lvl="0" marL="457200" rtl="0" algn="l">
              <a:spcBef>
                <a:spcPts val="0"/>
              </a:spcBef>
              <a:spcAft>
                <a:spcPts val="0"/>
              </a:spcAft>
              <a:buClr>
                <a:srgbClr val="000000"/>
              </a:buClr>
              <a:buSzPct val="100000"/>
              <a:buChar char="❖"/>
            </a:pPr>
            <a:r>
              <a:rPr lang="en">
                <a:solidFill>
                  <a:srgbClr val="000000"/>
                </a:solidFill>
              </a:rPr>
              <a:t>Revenue: Full-time care will cost £800 a month per child. </a:t>
            </a:r>
            <a:endParaRPr>
              <a:solidFill>
                <a:srgbClr val="000000"/>
              </a:solidFill>
            </a:endParaRPr>
          </a:p>
          <a:p>
            <a:pPr indent="-317182" lvl="0" marL="457200" rtl="0" algn="l">
              <a:spcBef>
                <a:spcPts val="0"/>
              </a:spcBef>
              <a:spcAft>
                <a:spcPts val="0"/>
              </a:spcAft>
              <a:buClr>
                <a:srgbClr val="000000"/>
              </a:buClr>
              <a:buSzPct val="100000"/>
              <a:buChar char="❖"/>
            </a:pPr>
            <a:r>
              <a:rPr lang="en">
                <a:solidFill>
                  <a:srgbClr val="000000"/>
                </a:solidFill>
              </a:rPr>
              <a:t>Based on our financial projections, Niko’s Friends  will be breaking even in 18 months if Niko’s Friends  have a 75 occupancy rate.</a:t>
            </a:r>
            <a:endParaRPr>
              <a:solidFill>
                <a:srgbClr val="000000"/>
              </a:solidFill>
            </a:endParaRPr>
          </a:p>
          <a:p>
            <a:pPr indent="0" lvl="0" marL="0" rtl="0" algn="l">
              <a:spcBef>
                <a:spcPts val="1200"/>
              </a:spcBef>
              <a:spcAft>
                <a:spcPts val="1200"/>
              </a:spcAft>
              <a:buNone/>
            </a:pPr>
            <a:r>
              <a:t/>
            </a:r>
            <a:endParaRPr>
              <a:solidFill>
                <a:srgbClr val="000000"/>
              </a:solidFill>
            </a:endParaRPr>
          </a:p>
        </p:txBody>
      </p:sp>
      <p:pic>
        <p:nvPicPr>
          <p:cNvPr id="96" name="Google Shape;96;p17"/>
          <p:cNvPicPr preferRelativeResize="0"/>
          <p:nvPr/>
        </p:nvPicPr>
        <p:blipFill>
          <a:blip r:embed="rId3">
            <a:alphaModFix/>
          </a:blip>
          <a:stretch>
            <a:fillRect/>
          </a:stretch>
        </p:blipFill>
        <p:spPr>
          <a:xfrm>
            <a:off x="5893600" y="2197325"/>
            <a:ext cx="3250402" cy="195185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 name="Shape 100"/>
        <p:cNvGrpSpPr/>
        <p:nvPr/>
      </p:nvGrpSpPr>
      <p:grpSpPr>
        <a:xfrm>
          <a:off x="0" y="0"/>
          <a:ext cx="0" cy="0"/>
          <a:chOff x="0" y="0"/>
          <a:chExt cx="0" cy="0"/>
        </a:xfrm>
      </p:grpSpPr>
      <p:sp>
        <p:nvSpPr>
          <p:cNvPr id="101" name="Google Shape;101;p18"/>
          <p:cNvSpPr txBox="1"/>
          <p:nvPr>
            <p:ph type="title"/>
          </p:nvPr>
        </p:nvSpPr>
        <p:spPr>
          <a:xfrm>
            <a:off x="471900" y="738725"/>
            <a:ext cx="8222100" cy="767700"/>
          </a:xfrm>
          <a:prstGeom prst="rect">
            <a:avLst/>
          </a:prstGeom>
        </p:spPr>
        <p:txBody>
          <a:bodyPr anchorCtr="0" anchor="b" bIns="91425" lIns="91425" spcFirstLastPara="1" rIns="91425" wrap="square" tIns="91425">
            <a:normAutofit fontScale="90000"/>
          </a:bodyPr>
          <a:lstStyle/>
          <a:p>
            <a:pPr indent="0" lvl="0" marL="0" rtl="0" algn="l">
              <a:spcBef>
                <a:spcPts val="0"/>
              </a:spcBef>
              <a:spcAft>
                <a:spcPts val="0"/>
              </a:spcAft>
              <a:buNone/>
            </a:pPr>
            <a:r>
              <a:rPr lang="en"/>
              <a:t>Marketing Strategy</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102" name="Google Shape;102;p18"/>
          <p:cNvSpPr txBox="1"/>
          <p:nvPr>
            <p:ph idx="1" type="body"/>
          </p:nvPr>
        </p:nvSpPr>
        <p:spPr>
          <a:xfrm>
            <a:off x="361650" y="1919075"/>
            <a:ext cx="7072500" cy="2710200"/>
          </a:xfrm>
          <a:prstGeom prst="rect">
            <a:avLst/>
          </a:prstGeom>
        </p:spPr>
        <p:txBody>
          <a:bodyPr anchorCtr="0" anchor="t" bIns="91425" lIns="91425" spcFirstLastPara="1" rIns="91425" wrap="square" tIns="91425">
            <a:noAutofit/>
          </a:bodyPr>
          <a:lstStyle/>
          <a:p>
            <a:pPr indent="0" lvl="0" marL="0" rtl="0" algn="l">
              <a:lnSpc>
                <a:spcPct val="105000"/>
              </a:lnSpc>
              <a:spcBef>
                <a:spcPts val="0"/>
              </a:spcBef>
              <a:spcAft>
                <a:spcPts val="0"/>
              </a:spcAft>
              <a:buSzPts val="358"/>
              <a:buNone/>
            </a:pPr>
            <a:r>
              <a:rPr lang="en" sz="885">
                <a:solidFill>
                  <a:srgbClr val="000000"/>
                </a:solidFill>
              </a:rPr>
              <a:t>Target Market</a:t>
            </a:r>
            <a:endParaRPr sz="885">
              <a:solidFill>
                <a:srgbClr val="000000"/>
              </a:solidFill>
            </a:endParaRPr>
          </a:p>
          <a:p>
            <a:pPr indent="0" lvl="0" marL="0" rtl="0" algn="l">
              <a:lnSpc>
                <a:spcPct val="105000"/>
              </a:lnSpc>
              <a:spcBef>
                <a:spcPts val="1200"/>
              </a:spcBef>
              <a:spcAft>
                <a:spcPts val="0"/>
              </a:spcAft>
              <a:buSzPts val="358"/>
              <a:buNone/>
            </a:pPr>
            <a:r>
              <a:rPr lang="en" sz="885">
                <a:solidFill>
                  <a:srgbClr val="000000"/>
                </a:solidFill>
              </a:rPr>
              <a:t>Parents that work non-traditional hours, such as health care professionals, shift workers, single parents, are our target market. Typically, these people struggle to find quality child care outside of peak hours and Niko’s Friends lends itself well to that challenge.</a:t>
            </a:r>
            <a:endParaRPr sz="885">
              <a:solidFill>
                <a:srgbClr val="000000"/>
              </a:solidFill>
            </a:endParaRPr>
          </a:p>
          <a:p>
            <a:pPr indent="0" lvl="0" marL="0" rtl="0" algn="l">
              <a:lnSpc>
                <a:spcPct val="105000"/>
              </a:lnSpc>
              <a:spcBef>
                <a:spcPts val="1200"/>
              </a:spcBef>
              <a:spcAft>
                <a:spcPts val="0"/>
              </a:spcAft>
              <a:buSzPts val="358"/>
              <a:buNone/>
            </a:pPr>
            <a:r>
              <a:rPr lang="en" sz="885">
                <a:solidFill>
                  <a:srgbClr val="000000"/>
                </a:solidFill>
              </a:rPr>
              <a:t>Marketing Channels</a:t>
            </a:r>
            <a:endParaRPr sz="885">
              <a:solidFill>
                <a:srgbClr val="000000"/>
              </a:solidFill>
            </a:endParaRPr>
          </a:p>
          <a:p>
            <a:pPr indent="0" lvl="0" marL="0" rtl="0" algn="l">
              <a:lnSpc>
                <a:spcPct val="105000"/>
              </a:lnSpc>
              <a:spcBef>
                <a:spcPts val="1200"/>
              </a:spcBef>
              <a:spcAft>
                <a:spcPts val="0"/>
              </a:spcAft>
              <a:buSzPts val="358"/>
              <a:buNone/>
            </a:pPr>
            <a:r>
              <a:rPr lang="en" sz="885">
                <a:solidFill>
                  <a:srgbClr val="000000"/>
                </a:solidFill>
              </a:rPr>
              <a:t>Digital Marketing: Our primary channel will be on digital channels like:</a:t>
            </a:r>
            <a:endParaRPr sz="885">
              <a:solidFill>
                <a:srgbClr val="000000"/>
              </a:solidFill>
            </a:endParaRPr>
          </a:p>
          <a:p>
            <a:pPr indent="0" lvl="0" marL="0" rtl="0" algn="l">
              <a:lnSpc>
                <a:spcPct val="105000"/>
              </a:lnSpc>
              <a:spcBef>
                <a:spcPts val="1200"/>
              </a:spcBef>
              <a:spcAft>
                <a:spcPts val="0"/>
              </a:spcAft>
              <a:buSzPts val="358"/>
              <a:buNone/>
            </a:pPr>
            <a:r>
              <a:rPr lang="en" sz="885">
                <a:solidFill>
                  <a:srgbClr val="000000"/>
                </a:solidFill>
              </a:rPr>
              <a:t>Social Media: Niko’s Friends  are going to use platforms such as Facebook, Instagram and TikTok to engage parents, and show the nursery’s services and why Niko’s Friends  are different (Jadhav et al., 2023). To build trust and drive enrollment, Niko’s Friends  create videos of the nursery testimonials from parents.</a:t>
            </a:r>
            <a:endParaRPr sz="885">
              <a:solidFill>
                <a:srgbClr val="000000"/>
              </a:solidFill>
            </a:endParaRPr>
          </a:p>
          <a:p>
            <a:pPr indent="0" lvl="0" marL="0" rtl="0" algn="l">
              <a:lnSpc>
                <a:spcPct val="105000"/>
              </a:lnSpc>
              <a:spcBef>
                <a:spcPts val="1200"/>
              </a:spcBef>
              <a:spcAft>
                <a:spcPts val="0"/>
              </a:spcAft>
              <a:buSzPts val="358"/>
              <a:buNone/>
            </a:pPr>
            <a:r>
              <a:rPr lang="en" sz="885">
                <a:solidFill>
                  <a:srgbClr val="000000"/>
                </a:solidFill>
              </a:rPr>
              <a:t>Google Ads: So, based on those keywords, Niko’s Friends ' are going to use targeted ads like ‘24/7 nursery’ or ‘flexible childcare’ to attract parents searching for when and where they can locate child care.</a:t>
            </a:r>
            <a:endParaRPr sz="885">
              <a:solidFill>
                <a:srgbClr val="000000"/>
              </a:solidFill>
            </a:endParaRPr>
          </a:p>
          <a:p>
            <a:pPr indent="0" lvl="0" marL="0" rtl="0" algn="l">
              <a:lnSpc>
                <a:spcPct val="105000"/>
              </a:lnSpc>
              <a:spcBef>
                <a:spcPts val="1200"/>
              </a:spcBef>
              <a:spcAft>
                <a:spcPts val="0"/>
              </a:spcAft>
              <a:buSzPts val="358"/>
              <a:buNone/>
            </a:pPr>
            <a:r>
              <a:rPr lang="en" sz="885">
                <a:solidFill>
                  <a:srgbClr val="000000"/>
                </a:solidFill>
              </a:rPr>
              <a:t>Below are some of the Branding and Marketing Materials I support.</a:t>
            </a:r>
            <a:endParaRPr sz="885">
              <a:solidFill>
                <a:srgbClr val="000000"/>
              </a:solidFill>
            </a:endParaRPr>
          </a:p>
          <a:p>
            <a:pPr indent="0" lvl="0" marL="0" rtl="0" algn="l">
              <a:lnSpc>
                <a:spcPct val="105000"/>
              </a:lnSpc>
              <a:spcBef>
                <a:spcPts val="1200"/>
              </a:spcBef>
              <a:spcAft>
                <a:spcPts val="0"/>
              </a:spcAft>
              <a:buSzPts val="358"/>
              <a:buNone/>
            </a:pPr>
            <a:r>
              <a:rPr lang="en" sz="885">
                <a:solidFill>
                  <a:srgbClr val="000000"/>
                </a:solidFill>
              </a:rPr>
              <a:t>Brand Identity: Niko’s Friends will have friendly, approachable, trustworthy branding. Niko’s Friends ’ll have bright colours and playful features that attract parents and give a sense of warmth and safety.</a:t>
            </a:r>
            <a:endParaRPr sz="885">
              <a:solidFill>
                <a:srgbClr val="000000"/>
              </a:solidFill>
            </a:endParaRPr>
          </a:p>
          <a:p>
            <a:pPr indent="0" lvl="0" marL="0" rtl="0" algn="l">
              <a:lnSpc>
                <a:spcPct val="105000"/>
              </a:lnSpc>
              <a:spcBef>
                <a:spcPts val="1200"/>
              </a:spcBef>
              <a:spcAft>
                <a:spcPts val="0"/>
              </a:spcAft>
              <a:buSzPts val="358"/>
              <a:buNone/>
            </a:pPr>
            <a:r>
              <a:t/>
            </a:r>
            <a:endParaRPr sz="885">
              <a:solidFill>
                <a:srgbClr val="000000"/>
              </a:solidFill>
            </a:endParaRPr>
          </a:p>
          <a:p>
            <a:pPr indent="0" lvl="0" marL="0" rtl="0" algn="l">
              <a:lnSpc>
                <a:spcPct val="105000"/>
              </a:lnSpc>
              <a:spcBef>
                <a:spcPts val="1200"/>
              </a:spcBef>
              <a:spcAft>
                <a:spcPts val="1200"/>
              </a:spcAft>
              <a:buSzPts val="358"/>
              <a:buNone/>
            </a:pPr>
            <a:r>
              <a:t/>
            </a:r>
            <a:endParaRPr sz="885">
              <a:solidFill>
                <a:srgbClr val="000000"/>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 name="Shape 106"/>
        <p:cNvGrpSpPr/>
        <p:nvPr/>
      </p:nvGrpSpPr>
      <p:grpSpPr>
        <a:xfrm>
          <a:off x="0" y="0"/>
          <a:ext cx="0" cy="0"/>
          <a:chOff x="0" y="0"/>
          <a:chExt cx="0" cy="0"/>
        </a:xfrm>
      </p:grpSpPr>
      <p:sp>
        <p:nvSpPr>
          <p:cNvPr id="107" name="Google Shape;107;p19"/>
          <p:cNvSpPr txBox="1"/>
          <p:nvPr>
            <p:ph type="title"/>
          </p:nvPr>
        </p:nvSpPr>
        <p:spPr>
          <a:xfrm>
            <a:off x="471900" y="738725"/>
            <a:ext cx="8222100" cy="7677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Market Research</a:t>
            </a:r>
            <a:endParaRPr/>
          </a:p>
        </p:txBody>
      </p:sp>
      <p:sp>
        <p:nvSpPr>
          <p:cNvPr id="108" name="Google Shape;108;p19"/>
          <p:cNvSpPr txBox="1"/>
          <p:nvPr>
            <p:ph idx="1" type="body"/>
          </p:nvPr>
        </p:nvSpPr>
        <p:spPr>
          <a:xfrm>
            <a:off x="471900" y="1919075"/>
            <a:ext cx="6158400" cy="2710200"/>
          </a:xfrm>
          <a:prstGeom prst="rect">
            <a:avLst/>
          </a:prstGeom>
        </p:spPr>
        <p:txBody>
          <a:bodyPr anchorCtr="0" anchor="t" bIns="91425" lIns="91425" spcFirstLastPara="1" rIns="91425" wrap="square" tIns="91425">
            <a:normAutofit fontScale="62500" lnSpcReduction="10000"/>
          </a:bodyPr>
          <a:lstStyle/>
          <a:p>
            <a:pPr indent="-300037" lvl="0" marL="457200" rtl="0" algn="l">
              <a:spcBef>
                <a:spcPts val="0"/>
              </a:spcBef>
              <a:spcAft>
                <a:spcPts val="0"/>
              </a:spcAft>
              <a:buClr>
                <a:srgbClr val="000000"/>
              </a:buClr>
              <a:buSzPct val="100000"/>
              <a:buChar char="❖"/>
            </a:pPr>
            <a:r>
              <a:rPr lang="en">
                <a:solidFill>
                  <a:srgbClr val="000000"/>
                </a:solidFill>
              </a:rPr>
              <a:t>Primary Research</a:t>
            </a:r>
            <a:endParaRPr>
              <a:solidFill>
                <a:srgbClr val="000000"/>
              </a:solidFill>
            </a:endParaRPr>
          </a:p>
          <a:p>
            <a:pPr indent="-300037" lvl="0" marL="457200" rtl="0" algn="l">
              <a:spcBef>
                <a:spcPts val="0"/>
              </a:spcBef>
              <a:spcAft>
                <a:spcPts val="0"/>
              </a:spcAft>
              <a:buClr>
                <a:srgbClr val="000000"/>
              </a:buClr>
              <a:buSzPct val="100000"/>
              <a:buChar char="❖"/>
            </a:pPr>
            <a:r>
              <a:rPr lang="en">
                <a:solidFill>
                  <a:srgbClr val="000000"/>
                </a:solidFill>
              </a:rPr>
              <a:t>Surveys and interviews Niko’s Friends  conducted with local parents were used to assess the demand for a 24/7 nursery. The results were great — 40 percent of respondents said they would prefer a nursery open longer. Furthermore, 25% wanted overnight care. This data supported that there is a huge market for what Niko’s Friends  do.</a:t>
            </a:r>
            <a:endParaRPr>
              <a:solidFill>
                <a:srgbClr val="000000"/>
              </a:solidFill>
            </a:endParaRPr>
          </a:p>
          <a:p>
            <a:pPr indent="-300037" lvl="0" marL="457200" rtl="0" algn="l">
              <a:spcBef>
                <a:spcPts val="0"/>
              </a:spcBef>
              <a:spcAft>
                <a:spcPts val="0"/>
              </a:spcAft>
              <a:buClr>
                <a:srgbClr val="000000"/>
              </a:buClr>
              <a:buSzPct val="100000"/>
              <a:buChar char="❖"/>
            </a:pPr>
            <a:r>
              <a:rPr lang="en">
                <a:solidFill>
                  <a:srgbClr val="000000"/>
                </a:solidFill>
              </a:rPr>
              <a:t>Key Finding: Parents in healthcare and retail jobs with irregular schedules tended to have one pain point in common: There were not enough flexible childcare options available. </a:t>
            </a:r>
            <a:endParaRPr>
              <a:solidFill>
                <a:srgbClr val="000000"/>
              </a:solidFill>
            </a:endParaRPr>
          </a:p>
          <a:p>
            <a:pPr indent="-300037" lvl="0" marL="457200" rtl="0" algn="l">
              <a:spcBef>
                <a:spcPts val="0"/>
              </a:spcBef>
              <a:spcAft>
                <a:spcPts val="0"/>
              </a:spcAft>
              <a:buClr>
                <a:srgbClr val="000000"/>
              </a:buClr>
              <a:buSzPct val="100000"/>
              <a:buChar char="❖"/>
            </a:pPr>
            <a:r>
              <a:rPr lang="en">
                <a:solidFill>
                  <a:srgbClr val="000000"/>
                </a:solidFill>
              </a:rPr>
              <a:t>This proved Niko’s Friends  needed Niko’s Friends, and Niko’s Friends  proved to ourselves and our families that Niko’s Friends  need to operate all the time.</a:t>
            </a:r>
            <a:endParaRPr>
              <a:solidFill>
                <a:srgbClr val="000000"/>
              </a:solidFill>
            </a:endParaRPr>
          </a:p>
          <a:p>
            <a:pPr indent="-300037" lvl="0" marL="457200" rtl="0" algn="l">
              <a:spcBef>
                <a:spcPts val="0"/>
              </a:spcBef>
              <a:spcAft>
                <a:spcPts val="0"/>
              </a:spcAft>
              <a:buClr>
                <a:srgbClr val="000000"/>
              </a:buClr>
              <a:buSzPct val="100000"/>
              <a:buChar char="❖"/>
            </a:pPr>
            <a:r>
              <a:rPr lang="en">
                <a:solidFill>
                  <a:srgbClr val="000000"/>
                </a:solidFill>
              </a:rPr>
              <a:t>Secondary Research</a:t>
            </a:r>
            <a:endParaRPr>
              <a:solidFill>
                <a:srgbClr val="000000"/>
              </a:solidFill>
            </a:endParaRPr>
          </a:p>
          <a:p>
            <a:pPr indent="-300037" lvl="0" marL="457200" rtl="0" algn="l">
              <a:spcBef>
                <a:spcPts val="0"/>
              </a:spcBef>
              <a:spcAft>
                <a:spcPts val="0"/>
              </a:spcAft>
              <a:buClr>
                <a:srgbClr val="000000"/>
              </a:buClr>
              <a:buSzPct val="100000"/>
              <a:buChar char="❖"/>
            </a:pPr>
            <a:r>
              <a:rPr lang="en">
                <a:solidFill>
                  <a:srgbClr val="000000"/>
                </a:solidFill>
              </a:rPr>
              <a:t>An analysis of local competitors revealed that while there are many nurseries with extended hours, very few of them actually do 24/7 coverage. T</a:t>
            </a:r>
            <a:endParaRPr>
              <a:solidFill>
                <a:srgbClr val="000000"/>
              </a:solidFill>
            </a:endParaRPr>
          </a:p>
        </p:txBody>
      </p:sp>
      <p:pic>
        <p:nvPicPr>
          <p:cNvPr id="109" name="Google Shape;109;p19"/>
          <p:cNvPicPr preferRelativeResize="0"/>
          <p:nvPr/>
        </p:nvPicPr>
        <p:blipFill>
          <a:blip r:embed="rId3">
            <a:alphaModFix/>
          </a:blip>
          <a:stretch>
            <a:fillRect/>
          </a:stretch>
        </p:blipFill>
        <p:spPr>
          <a:xfrm>
            <a:off x="6715725" y="2234800"/>
            <a:ext cx="2208899" cy="16893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20"/>
          <p:cNvSpPr txBox="1"/>
          <p:nvPr>
            <p:ph type="title"/>
          </p:nvPr>
        </p:nvSpPr>
        <p:spPr>
          <a:xfrm>
            <a:off x="471900" y="738725"/>
            <a:ext cx="8222100" cy="767700"/>
          </a:xfrm>
          <a:prstGeom prst="rect">
            <a:avLst/>
          </a:prstGeom>
        </p:spPr>
        <p:txBody>
          <a:bodyPr anchorCtr="0" anchor="b" bIns="91425" lIns="91425" spcFirstLastPara="1" rIns="91425" wrap="square" tIns="91425">
            <a:normAutofit fontScale="90000"/>
          </a:bodyPr>
          <a:lstStyle/>
          <a:p>
            <a:pPr indent="0" lvl="0" marL="0" rtl="0" algn="l">
              <a:spcBef>
                <a:spcPts val="0"/>
              </a:spcBef>
              <a:spcAft>
                <a:spcPts val="0"/>
              </a:spcAft>
              <a:buNone/>
            </a:pPr>
            <a:r>
              <a:rPr lang="en"/>
              <a:t>Market Research Techniques and </a:t>
            </a:r>
            <a:r>
              <a:rPr lang="en"/>
              <a:t>conclusion</a:t>
            </a:r>
            <a:endParaRPr/>
          </a:p>
        </p:txBody>
      </p:sp>
      <p:sp>
        <p:nvSpPr>
          <p:cNvPr id="115" name="Google Shape;115;p20"/>
          <p:cNvSpPr txBox="1"/>
          <p:nvPr>
            <p:ph idx="1" type="body"/>
          </p:nvPr>
        </p:nvSpPr>
        <p:spPr>
          <a:xfrm>
            <a:off x="471900" y="1821650"/>
            <a:ext cx="8222100" cy="2807700"/>
          </a:xfrm>
          <a:prstGeom prst="rect">
            <a:avLst/>
          </a:prstGeom>
        </p:spPr>
        <p:txBody>
          <a:bodyPr anchorCtr="0" anchor="t" bIns="91425" lIns="91425" spcFirstLastPara="1" rIns="91425" wrap="square" tIns="91425">
            <a:noAutofit/>
          </a:bodyPr>
          <a:lstStyle/>
          <a:p>
            <a:pPr indent="0" lvl="0" marL="0" rtl="0" algn="l">
              <a:lnSpc>
                <a:spcPct val="95000"/>
              </a:lnSpc>
              <a:spcBef>
                <a:spcPts val="0"/>
              </a:spcBef>
              <a:spcAft>
                <a:spcPts val="0"/>
              </a:spcAft>
              <a:buSzPts val="523"/>
              <a:buNone/>
            </a:pPr>
            <a:r>
              <a:rPr lang="en" sz="1055">
                <a:solidFill>
                  <a:srgbClr val="000000"/>
                </a:solidFill>
              </a:rPr>
              <a:t>Market Research Techniques</a:t>
            </a:r>
            <a:endParaRPr sz="1055">
              <a:solidFill>
                <a:srgbClr val="000000"/>
              </a:solidFill>
            </a:endParaRPr>
          </a:p>
          <a:p>
            <a:pPr indent="-295592" lvl="0" marL="457200" rtl="0" algn="l">
              <a:lnSpc>
                <a:spcPct val="95000"/>
              </a:lnSpc>
              <a:spcBef>
                <a:spcPts val="1200"/>
              </a:spcBef>
              <a:spcAft>
                <a:spcPts val="0"/>
              </a:spcAft>
              <a:buClr>
                <a:srgbClr val="000000"/>
              </a:buClr>
              <a:buSzPts val="1055"/>
              <a:buChar char="❖"/>
            </a:pPr>
            <a:r>
              <a:rPr lang="en" sz="1055">
                <a:solidFill>
                  <a:srgbClr val="000000"/>
                </a:solidFill>
              </a:rPr>
              <a:t>The data from both primary and secondary research informed key aspects of our business plan:</a:t>
            </a:r>
            <a:endParaRPr sz="1055">
              <a:solidFill>
                <a:srgbClr val="000000"/>
              </a:solidFill>
            </a:endParaRPr>
          </a:p>
          <a:p>
            <a:pPr indent="-295592" lvl="0" marL="457200" rtl="0" algn="l">
              <a:lnSpc>
                <a:spcPct val="95000"/>
              </a:lnSpc>
              <a:spcBef>
                <a:spcPts val="0"/>
              </a:spcBef>
              <a:spcAft>
                <a:spcPts val="0"/>
              </a:spcAft>
              <a:buClr>
                <a:srgbClr val="000000"/>
              </a:buClr>
              <a:buSzPts val="1055"/>
              <a:buChar char="❖"/>
            </a:pPr>
            <a:r>
              <a:rPr lang="en" sz="1055">
                <a:solidFill>
                  <a:srgbClr val="000000"/>
                </a:solidFill>
              </a:rPr>
              <a:t>Pricing Strategy: Determining whether parents would pay a premium for partial overnight care markets was the outcome of our market research. As a result, Niko’s Friends  came up with flexible pricing packages, for example hourly rates for evening or weekend care (Elgarhy, 2023).</a:t>
            </a:r>
            <a:endParaRPr sz="1055">
              <a:solidFill>
                <a:srgbClr val="000000"/>
              </a:solidFill>
            </a:endParaRPr>
          </a:p>
          <a:p>
            <a:pPr indent="-295592" lvl="0" marL="457200" rtl="0" algn="l">
              <a:lnSpc>
                <a:spcPct val="95000"/>
              </a:lnSpc>
              <a:spcBef>
                <a:spcPts val="0"/>
              </a:spcBef>
              <a:spcAft>
                <a:spcPts val="0"/>
              </a:spcAft>
              <a:buClr>
                <a:srgbClr val="000000"/>
              </a:buClr>
              <a:buSzPts val="1055"/>
              <a:buChar char="❖"/>
            </a:pPr>
            <a:r>
              <a:rPr lang="en" sz="1055">
                <a:solidFill>
                  <a:srgbClr val="000000"/>
                </a:solidFill>
              </a:rPr>
              <a:t>Service Offering: After hearing from parents, Niko’s Friends  also decided to offer drop-in services as well as full time and part time care, so parents have some flexibility. Niko’s Friends  also created a parent communication app to provide parents with updates as to what their children are up to day or night.</a:t>
            </a:r>
            <a:endParaRPr sz="1055">
              <a:solidFill>
                <a:srgbClr val="000000"/>
              </a:solidFill>
            </a:endParaRPr>
          </a:p>
          <a:p>
            <a:pPr indent="0" lvl="0" marL="0" rtl="0" algn="l">
              <a:lnSpc>
                <a:spcPct val="95000"/>
              </a:lnSpc>
              <a:spcBef>
                <a:spcPts val="1200"/>
              </a:spcBef>
              <a:spcAft>
                <a:spcPts val="0"/>
              </a:spcAft>
              <a:buSzPts val="523"/>
              <a:buNone/>
            </a:pPr>
            <a:r>
              <a:rPr lang="en" sz="1055">
                <a:solidFill>
                  <a:srgbClr val="000000"/>
                </a:solidFill>
              </a:rPr>
              <a:t>Market Research Impact Conclusion</a:t>
            </a:r>
            <a:endParaRPr sz="1055">
              <a:solidFill>
                <a:srgbClr val="000000"/>
              </a:solidFill>
            </a:endParaRPr>
          </a:p>
          <a:p>
            <a:pPr indent="-295592" lvl="0" marL="457200" rtl="0" algn="l">
              <a:lnSpc>
                <a:spcPct val="95000"/>
              </a:lnSpc>
              <a:spcBef>
                <a:spcPts val="1200"/>
              </a:spcBef>
              <a:spcAft>
                <a:spcPts val="0"/>
              </a:spcAft>
              <a:buClr>
                <a:srgbClr val="000000"/>
              </a:buClr>
              <a:buSzPts val="1055"/>
              <a:buChar char="❖"/>
            </a:pPr>
            <a:r>
              <a:rPr lang="en" sz="1055">
                <a:solidFill>
                  <a:srgbClr val="000000"/>
                </a:solidFill>
              </a:rPr>
              <a:t>Through local demand, the shortage of 24/7 childcare services, and the validation of national labour movement trends, the prosperity of Niko’s Friends seemed confirmed. Our business plan, built on the real community needs based on solid data was secured with this market research which made our success more likely.</a:t>
            </a:r>
            <a:endParaRPr sz="1055">
              <a:solidFill>
                <a:srgbClr val="000000"/>
              </a:solidFill>
            </a:endParaRPr>
          </a:p>
          <a:p>
            <a:pPr indent="0" lvl="0" marL="0" rtl="0" algn="l">
              <a:lnSpc>
                <a:spcPct val="95000"/>
              </a:lnSpc>
              <a:spcBef>
                <a:spcPts val="1200"/>
              </a:spcBef>
              <a:spcAft>
                <a:spcPts val="0"/>
              </a:spcAft>
              <a:buSzPts val="523"/>
              <a:buNone/>
            </a:pPr>
            <a:r>
              <a:t/>
            </a:r>
            <a:endParaRPr sz="1055">
              <a:solidFill>
                <a:srgbClr val="000000"/>
              </a:solidFill>
            </a:endParaRPr>
          </a:p>
          <a:p>
            <a:pPr indent="0" lvl="0" marL="0" rtl="0" algn="l">
              <a:lnSpc>
                <a:spcPct val="95000"/>
              </a:lnSpc>
              <a:spcBef>
                <a:spcPts val="1200"/>
              </a:spcBef>
              <a:spcAft>
                <a:spcPts val="1200"/>
              </a:spcAft>
              <a:buSzPts val="523"/>
              <a:buNone/>
            </a:pPr>
            <a:r>
              <a:t/>
            </a:r>
            <a:endParaRPr sz="1055">
              <a:solidFill>
                <a:srgbClr val="00000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21"/>
          <p:cNvSpPr txBox="1"/>
          <p:nvPr>
            <p:ph type="title"/>
          </p:nvPr>
        </p:nvSpPr>
        <p:spPr>
          <a:xfrm>
            <a:off x="471900" y="738725"/>
            <a:ext cx="8222100" cy="7677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References</a:t>
            </a:r>
            <a:endParaRPr/>
          </a:p>
        </p:txBody>
      </p:sp>
      <p:sp>
        <p:nvSpPr>
          <p:cNvPr id="121" name="Google Shape;121;p21"/>
          <p:cNvSpPr txBox="1"/>
          <p:nvPr>
            <p:ph idx="1" type="body"/>
          </p:nvPr>
        </p:nvSpPr>
        <p:spPr>
          <a:xfrm>
            <a:off x="471900" y="1919075"/>
            <a:ext cx="8222100" cy="2710200"/>
          </a:xfrm>
          <a:prstGeom prst="rect">
            <a:avLst/>
          </a:prstGeom>
        </p:spPr>
        <p:txBody>
          <a:bodyPr anchorCtr="0" anchor="t" bIns="91425" lIns="91425" spcFirstLastPara="1" rIns="91425" wrap="square" tIns="91425">
            <a:normAutofit fontScale="77500" lnSpcReduction="10000"/>
          </a:bodyPr>
          <a:lstStyle/>
          <a:p>
            <a:pPr indent="0" lvl="0" marL="0" rtl="0" algn="l">
              <a:spcBef>
                <a:spcPts val="0"/>
              </a:spcBef>
              <a:spcAft>
                <a:spcPts val="0"/>
              </a:spcAft>
              <a:buNone/>
            </a:pPr>
            <a:r>
              <a:rPr lang="en"/>
              <a:t>Susantinah, N. and Krishernawan, I., (2023). Human Resource Management (HRM) Strategy in Improving Organisational Innovation. Journal of Contemporary Administration and Management (ADMAN), 1(3), pp.201-207.</a:t>
            </a:r>
            <a:endParaRPr/>
          </a:p>
          <a:p>
            <a:pPr indent="0" lvl="0" marL="0" rtl="0" algn="l">
              <a:spcBef>
                <a:spcPts val="1200"/>
              </a:spcBef>
              <a:spcAft>
                <a:spcPts val="0"/>
              </a:spcAft>
              <a:buNone/>
            </a:pPr>
            <a:r>
              <a:rPr lang="en"/>
              <a:t>Jadhav, G.G., Gaikwad, S.V. and Bapat, D., (2023). A systematic literature review: digital marketing and its impact on SMEs. Journal of Indian Business Research, 15(1), pp.76-91.</a:t>
            </a:r>
            <a:endParaRPr/>
          </a:p>
          <a:p>
            <a:pPr indent="0" lvl="0" marL="0" rtl="0" algn="l">
              <a:spcBef>
                <a:spcPts val="1200"/>
              </a:spcBef>
              <a:spcAft>
                <a:spcPts val="0"/>
              </a:spcAft>
              <a:buNone/>
            </a:pPr>
            <a:r>
              <a:rPr lang="en"/>
              <a:t>Elgarhy, S.D., (2023). Effects of service quality, loyalty programs, pricing strategies, and customer engagement on firms’ performance in Egyptian travel agencies: Mediating effects of customer retention. Journal of Quality Assurance in Hospitality &amp; Tourism, 24(6), pp.753-781.</a:t>
            </a:r>
            <a:endParaRPr/>
          </a:p>
          <a:p>
            <a:pPr indent="0" lvl="0" marL="0" rtl="0" algn="l">
              <a:spcBef>
                <a:spcPts val="120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Material">
  <a:themeElements>
    <a:clrScheme name="Material">
      <a:dk1>
        <a:srgbClr val="4285F4"/>
      </a:dk1>
      <a:lt1>
        <a:srgbClr val="FFFFFF"/>
      </a:lt1>
      <a:dk2>
        <a:srgbClr val="424242"/>
      </a:dk2>
      <a:lt2>
        <a:srgbClr val="737373"/>
      </a:lt2>
      <a:accent1>
        <a:srgbClr val="0277BD"/>
      </a:accent1>
      <a:accent2>
        <a:srgbClr val="0F9D58"/>
      </a:accent2>
      <a:accent3>
        <a:srgbClr val="DB4437"/>
      </a:accent3>
      <a:accent4>
        <a:srgbClr val="FAFAFA"/>
      </a:accent4>
      <a:accent5>
        <a:srgbClr val="1A237E"/>
      </a:accent5>
      <a:accent6>
        <a:srgbClr val="F4B400"/>
      </a:accent6>
      <a:hlink>
        <a:srgbClr val="1A237E"/>
      </a:hlink>
      <a:folHlink>
        <a:srgbClr val="1A237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