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8" r:id="rId3"/>
    <p:sldId id="260" r:id="rId4"/>
    <p:sldId id="263" r:id="rId5"/>
    <p:sldId id="264" r:id="rId6"/>
    <p:sldId id="265" r:id="rId7"/>
    <p:sldId id="261"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0" d="100"/>
          <a:sy n="80" d="100"/>
        </p:scale>
        <p:origin x="35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0ACAC6-6CD1-46AC-B6B8-F432DA59141E}" type="doc">
      <dgm:prSet loTypeId="urn:microsoft.com/office/officeart/2005/8/layout/cycle7" loCatId="cycle" qsTypeId="urn:microsoft.com/office/officeart/2005/8/quickstyle/simple1" qsCatId="simple" csTypeId="urn:microsoft.com/office/officeart/2005/8/colors/accent0_3" csCatId="mainScheme" phldr="1"/>
      <dgm:spPr/>
      <dgm:t>
        <a:bodyPr/>
        <a:lstStyle/>
        <a:p>
          <a:endParaRPr lang="en-US"/>
        </a:p>
      </dgm:t>
    </dgm:pt>
    <dgm:pt modelId="{04E7CB5A-B2DC-4DC2-BAF8-58C1FB5D3C11}">
      <dgm:prSet phldrT="[Text]"/>
      <dgm:spPr/>
      <dgm:t>
        <a:bodyPr/>
        <a:lstStyle/>
        <a:p>
          <a:r>
            <a:rPr lang="en-US" dirty="0"/>
            <a:t>Going green </a:t>
          </a:r>
        </a:p>
      </dgm:t>
    </dgm:pt>
    <dgm:pt modelId="{6731D101-F0A9-4AE8-A916-5B5F955DB900}" type="parTrans" cxnId="{761E51B2-B21A-4564-AB78-E0B593E890E1}">
      <dgm:prSet/>
      <dgm:spPr/>
      <dgm:t>
        <a:bodyPr/>
        <a:lstStyle/>
        <a:p>
          <a:endParaRPr lang="en-US"/>
        </a:p>
      </dgm:t>
    </dgm:pt>
    <dgm:pt modelId="{34DDAF51-E287-41B9-94C9-537CDEDFCD20}" type="sibTrans" cxnId="{761E51B2-B21A-4564-AB78-E0B593E890E1}">
      <dgm:prSet/>
      <dgm:spPr/>
      <dgm:t>
        <a:bodyPr/>
        <a:lstStyle/>
        <a:p>
          <a:endParaRPr lang="en-US"/>
        </a:p>
      </dgm:t>
    </dgm:pt>
    <dgm:pt modelId="{EEFF84B9-6781-4518-BF17-4A7132F1B06E}">
      <dgm:prSet phldrT="[Text]"/>
      <dgm:spPr/>
      <dgm:t>
        <a:bodyPr/>
        <a:lstStyle/>
        <a:p>
          <a:r>
            <a:rPr lang="en-US" dirty="0"/>
            <a:t>More social investments </a:t>
          </a:r>
        </a:p>
      </dgm:t>
    </dgm:pt>
    <dgm:pt modelId="{E316C168-7307-4D30-8435-412CDDFEE41B}" type="parTrans" cxnId="{190AF585-9B5B-48D8-939A-BD65E5B4DFF6}">
      <dgm:prSet/>
      <dgm:spPr/>
      <dgm:t>
        <a:bodyPr/>
        <a:lstStyle/>
        <a:p>
          <a:endParaRPr lang="en-US"/>
        </a:p>
      </dgm:t>
    </dgm:pt>
    <dgm:pt modelId="{8514F1D2-846C-40C7-AFD1-967529345C8D}" type="sibTrans" cxnId="{190AF585-9B5B-48D8-939A-BD65E5B4DFF6}">
      <dgm:prSet/>
      <dgm:spPr/>
      <dgm:t>
        <a:bodyPr/>
        <a:lstStyle/>
        <a:p>
          <a:endParaRPr lang="en-US"/>
        </a:p>
      </dgm:t>
    </dgm:pt>
    <dgm:pt modelId="{36615DDA-56B6-4583-8F6C-0909B4653E66}">
      <dgm:prSet phldrT="[Text]"/>
      <dgm:spPr/>
      <dgm:t>
        <a:bodyPr/>
        <a:lstStyle/>
        <a:p>
          <a:r>
            <a:rPr lang="en-US" dirty="0"/>
            <a:t>Capacity expansion </a:t>
          </a:r>
        </a:p>
      </dgm:t>
    </dgm:pt>
    <dgm:pt modelId="{2435A5C4-DA26-493E-B673-AAD623217C82}" type="parTrans" cxnId="{89C34EC7-D4FD-491B-9534-FFF117D1D95C}">
      <dgm:prSet/>
      <dgm:spPr/>
      <dgm:t>
        <a:bodyPr/>
        <a:lstStyle/>
        <a:p>
          <a:endParaRPr lang="en-US"/>
        </a:p>
      </dgm:t>
    </dgm:pt>
    <dgm:pt modelId="{A67E04FF-6C80-44F5-B5D5-7111D34542CF}" type="sibTrans" cxnId="{89C34EC7-D4FD-491B-9534-FFF117D1D95C}">
      <dgm:prSet/>
      <dgm:spPr/>
      <dgm:t>
        <a:bodyPr/>
        <a:lstStyle/>
        <a:p>
          <a:endParaRPr lang="en-US"/>
        </a:p>
      </dgm:t>
    </dgm:pt>
    <dgm:pt modelId="{4EA50795-0F82-4C39-90B8-D8E460F634EA}" type="pres">
      <dgm:prSet presAssocID="{D50ACAC6-6CD1-46AC-B6B8-F432DA59141E}" presName="Name0" presStyleCnt="0">
        <dgm:presLayoutVars>
          <dgm:dir/>
          <dgm:resizeHandles val="exact"/>
        </dgm:presLayoutVars>
      </dgm:prSet>
      <dgm:spPr/>
    </dgm:pt>
    <dgm:pt modelId="{68BC1F6D-3553-4518-A6BE-0B69CC5C18BD}" type="pres">
      <dgm:prSet presAssocID="{04E7CB5A-B2DC-4DC2-BAF8-58C1FB5D3C11}" presName="node" presStyleLbl="node1" presStyleIdx="0" presStyleCnt="3">
        <dgm:presLayoutVars>
          <dgm:bulletEnabled val="1"/>
        </dgm:presLayoutVars>
      </dgm:prSet>
      <dgm:spPr/>
    </dgm:pt>
    <dgm:pt modelId="{8EBD9F58-8778-4524-B55F-26971084140C}" type="pres">
      <dgm:prSet presAssocID="{34DDAF51-E287-41B9-94C9-537CDEDFCD20}" presName="sibTrans" presStyleLbl="sibTrans2D1" presStyleIdx="0" presStyleCnt="3"/>
      <dgm:spPr/>
    </dgm:pt>
    <dgm:pt modelId="{70745777-F1F2-47A0-B846-20D69C939CF1}" type="pres">
      <dgm:prSet presAssocID="{34DDAF51-E287-41B9-94C9-537CDEDFCD20}" presName="connectorText" presStyleLbl="sibTrans2D1" presStyleIdx="0" presStyleCnt="3"/>
      <dgm:spPr/>
    </dgm:pt>
    <dgm:pt modelId="{046EF09C-5706-432B-ADC7-52800F2A8B83}" type="pres">
      <dgm:prSet presAssocID="{EEFF84B9-6781-4518-BF17-4A7132F1B06E}" presName="node" presStyleLbl="node1" presStyleIdx="1" presStyleCnt="3">
        <dgm:presLayoutVars>
          <dgm:bulletEnabled val="1"/>
        </dgm:presLayoutVars>
      </dgm:prSet>
      <dgm:spPr/>
    </dgm:pt>
    <dgm:pt modelId="{B6B0A8AC-545C-454E-89BB-D22FDB8D0F3E}" type="pres">
      <dgm:prSet presAssocID="{8514F1D2-846C-40C7-AFD1-967529345C8D}" presName="sibTrans" presStyleLbl="sibTrans2D1" presStyleIdx="1" presStyleCnt="3"/>
      <dgm:spPr/>
    </dgm:pt>
    <dgm:pt modelId="{78E7217B-161A-405A-85EB-F5DAD8E30728}" type="pres">
      <dgm:prSet presAssocID="{8514F1D2-846C-40C7-AFD1-967529345C8D}" presName="connectorText" presStyleLbl="sibTrans2D1" presStyleIdx="1" presStyleCnt="3"/>
      <dgm:spPr/>
    </dgm:pt>
    <dgm:pt modelId="{BF19B632-316A-4601-BC65-C0B4E0BA0AE2}" type="pres">
      <dgm:prSet presAssocID="{36615DDA-56B6-4583-8F6C-0909B4653E66}" presName="node" presStyleLbl="node1" presStyleIdx="2" presStyleCnt="3">
        <dgm:presLayoutVars>
          <dgm:bulletEnabled val="1"/>
        </dgm:presLayoutVars>
      </dgm:prSet>
      <dgm:spPr/>
    </dgm:pt>
    <dgm:pt modelId="{EC83C295-29CB-4484-B9EB-91CA30BBADD8}" type="pres">
      <dgm:prSet presAssocID="{A67E04FF-6C80-44F5-B5D5-7111D34542CF}" presName="sibTrans" presStyleLbl="sibTrans2D1" presStyleIdx="2" presStyleCnt="3"/>
      <dgm:spPr/>
    </dgm:pt>
    <dgm:pt modelId="{0C9B7694-5AD3-472F-BF9E-A1F2EA3CF8B1}" type="pres">
      <dgm:prSet presAssocID="{A67E04FF-6C80-44F5-B5D5-7111D34542CF}" presName="connectorText" presStyleLbl="sibTrans2D1" presStyleIdx="2" presStyleCnt="3"/>
      <dgm:spPr/>
    </dgm:pt>
  </dgm:ptLst>
  <dgm:cxnLst>
    <dgm:cxn modelId="{ABC0EB0E-E4AF-4EE6-A035-A15F8A12C32B}" type="presOf" srcId="{A67E04FF-6C80-44F5-B5D5-7111D34542CF}" destId="{EC83C295-29CB-4484-B9EB-91CA30BBADD8}" srcOrd="0" destOrd="0" presId="urn:microsoft.com/office/officeart/2005/8/layout/cycle7"/>
    <dgm:cxn modelId="{B3C04B5B-519C-4237-B813-4BFC3F05B669}" type="presOf" srcId="{D50ACAC6-6CD1-46AC-B6B8-F432DA59141E}" destId="{4EA50795-0F82-4C39-90B8-D8E460F634EA}" srcOrd="0" destOrd="0" presId="urn:microsoft.com/office/officeart/2005/8/layout/cycle7"/>
    <dgm:cxn modelId="{10B40C63-5A5B-4C50-8989-2904DEA794CD}" type="presOf" srcId="{EEFF84B9-6781-4518-BF17-4A7132F1B06E}" destId="{046EF09C-5706-432B-ADC7-52800F2A8B83}" srcOrd="0" destOrd="0" presId="urn:microsoft.com/office/officeart/2005/8/layout/cycle7"/>
    <dgm:cxn modelId="{DF585674-511C-4A17-A22F-A451D08449FC}" type="presOf" srcId="{8514F1D2-846C-40C7-AFD1-967529345C8D}" destId="{B6B0A8AC-545C-454E-89BB-D22FDB8D0F3E}" srcOrd="0" destOrd="0" presId="urn:microsoft.com/office/officeart/2005/8/layout/cycle7"/>
    <dgm:cxn modelId="{A3BF9055-10EB-4BD5-9A49-4DB03687C605}" type="presOf" srcId="{34DDAF51-E287-41B9-94C9-537CDEDFCD20}" destId="{70745777-F1F2-47A0-B846-20D69C939CF1}" srcOrd="1" destOrd="0" presId="urn:microsoft.com/office/officeart/2005/8/layout/cycle7"/>
    <dgm:cxn modelId="{C4DDC381-420B-404B-8DF2-F4A31C437DF6}" type="presOf" srcId="{8514F1D2-846C-40C7-AFD1-967529345C8D}" destId="{78E7217B-161A-405A-85EB-F5DAD8E30728}" srcOrd="1" destOrd="0" presId="urn:microsoft.com/office/officeart/2005/8/layout/cycle7"/>
    <dgm:cxn modelId="{3F183885-E823-42A8-A5A9-5236ACAD9EED}" type="presOf" srcId="{A67E04FF-6C80-44F5-B5D5-7111D34542CF}" destId="{0C9B7694-5AD3-472F-BF9E-A1F2EA3CF8B1}" srcOrd="1" destOrd="0" presId="urn:microsoft.com/office/officeart/2005/8/layout/cycle7"/>
    <dgm:cxn modelId="{190AF585-9B5B-48D8-939A-BD65E5B4DFF6}" srcId="{D50ACAC6-6CD1-46AC-B6B8-F432DA59141E}" destId="{EEFF84B9-6781-4518-BF17-4A7132F1B06E}" srcOrd="1" destOrd="0" parTransId="{E316C168-7307-4D30-8435-412CDDFEE41B}" sibTransId="{8514F1D2-846C-40C7-AFD1-967529345C8D}"/>
    <dgm:cxn modelId="{57FF86AA-A4F7-40CF-9C68-5FADF9A15A8E}" type="presOf" srcId="{34DDAF51-E287-41B9-94C9-537CDEDFCD20}" destId="{8EBD9F58-8778-4524-B55F-26971084140C}" srcOrd="0" destOrd="0" presId="urn:microsoft.com/office/officeart/2005/8/layout/cycle7"/>
    <dgm:cxn modelId="{761E51B2-B21A-4564-AB78-E0B593E890E1}" srcId="{D50ACAC6-6CD1-46AC-B6B8-F432DA59141E}" destId="{04E7CB5A-B2DC-4DC2-BAF8-58C1FB5D3C11}" srcOrd="0" destOrd="0" parTransId="{6731D101-F0A9-4AE8-A916-5B5F955DB900}" sibTransId="{34DDAF51-E287-41B9-94C9-537CDEDFCD20}"/>
    <dgm:cxn modelId="{89C34EC7-D4FD-491B-9534-FFF117D1D95C}" srcId="{D50ACAC6-6CD1-46AC-B6B8-F432DA59141E}" destId="{36615DDA-56B6-4583-8F6C-0909B4653E66}" srcOrd="2" destOrd="0" parTransId="{2435A5C4-DA26-493E-B673-AAD623217C82}" sibTransId="{A67E04FF-6C80-44F5-B5D5-7111D34542CF}"/>
    <dgm:cxn modelId="{412E83CD-682E-4884-8330-86B8AE78857D}" type="presOf" srcId="{04E7CB5A-B2DC-4DC2-BAF8-58C1FB5D3C11}" destId="{68BC1F6D-3553-4518-A6BE-0B69CC5C18BD}" srcOrd="0" destOrd="0" presId="urn:microsoft.com/office/officeart/2005/8/layout/cycle7"/>
    <dgm:cxn modelId="{2EF63EF6-0EFC-4E1B-8B5E-7840012B8A56}" type="presOf" srcId="{36615DDA-56B6-4583-8F6C-0909B4653E66}" destId="{BF19B632-316A-4601-BC65-C0B4E0BA0AE2}" srcOrd="0" destOrd="0" presId="urn:microsoft.com/office/officeart/2005/8/layout/cycle7"/>
    <dgm:cxn modelId="{DC59A27C-96E4-40EA-BFC2-D9E12F27E424}" type="presParOf" srcId="{4EA50795-0F82-4C39-90B8-D8E460F634EA}" destId="{68BC1F6D-3553-4518-A6BE-0B69CC5C18BD}" srcOrd="0" destOrd="0" presId="urn:microsoft.com/office/officeart/2005/8/layout/cycle7"/>
    <dgm:cxn modelId="{853DA5AC-588E-45BE-B849-D92763EB0245}" type="presParOf" srcId="{4EA50795-0F82-4C39-90B8-D8E460F634EA}" destId="{8EBD9F58-8778-4524-B55F-26971084140C}" srcOrd="1" destOrd="0" presId="urn:microsoft.com/office/officeart/2005/8/layout/cycle7"/>
    <dgm:cxn modelId="{032552C0-8EB4-4763-AACD-6F16D8F4865C}" type="presParOf" srcId="{8EBD9F58-8778-4524-B55F-26971084140C}" destId="{70745777-F1F2-47A0-B846-20D69C939CF1}" srcOrd="0" destOrd="0" presId="urn:microsoft.com/office/officeart/2005/8/layout/cycle7"/>
    <dgm:cxn modelId="{36F727D3-304D-4845-B392-96C07C60609B}" type="presParOf" srcId="{4EA50795-0F82-4C39-90B8-D8E460F634EA}" destId="{046EF09C-5706-432B-ADC7-52800F2A8B83}" srcOrd="2" destOrd="0" presId="urn:microsoft.com/office/officeart/2005/8/layout/cycle7"/>
    <dgm:cxn modelId="{E5023EB1-8A46-477A-8AE3-821554E6E8EF}" type="presParOf" srcId="{4EA50795-0F82-4C39-90B8-D8E460F634EA}" destId="{B6B0A8AC-545C-454E-89BB-D22FDB8D0F3E}" srcOrd="3" destOrd="0" presId="urn:microsoft.com/office/officeart/2005/8/layout/cycle7"/>
    <dgm:cxn modelId="{152F29EA-5ED0-4E56-97F8-F0C854EE1012}" type="presParOf" srcId="{B6B0A8AC-545C-454E-89BB-D22FDB8D0F3E}" destId="{78E7217B-161A-405A-85EB-F5DAD8E30728}" srcOrd="0" destOrd="0" presId="urn:microsoft.com/office/officeart/2005/8/layout/cycle7"/>
    <dgm:cxn modelId="{C94BF7A3-471A-40D4-9982-DB1D4AC5C62E}" type="presParOf" srcId="{4EA50795-0F82-4C39-90B8-D8E460F634EA}" destId="{BF19B632-316A-4601-BC65-C0B4E0BA0AE2}" srcOrd="4" destOrd="0" presId="urn:microsoft.com/office/officeart/2005/8/layout/cycle7"/>
    <dgm:cxn modelId="{E14C181E-0F1E-467A-86BF-0DDF1D5BD762}" type="presParOf" srcId="{4EA50795-0F82-4C39-90B8-D8E460F634EA}" destId="{EC83C295-29CB-4484-B9EB-91CA30BBADD8}" srcOrd="5" destOrd="0" presId="urn:microsoft.com/office/officeart/2005/8/layout/cycle7"/>
    <dgm:cxn modelId="{E752DDB7-3DBC-427F-A809-45DD3FE08E89}" type="presParOf" srcId="{EC83C295-29CB-4484-B9EB-91CA30BBADD8}" destId="{0C9B7694-5AD3-472F-BF9E-A1F2EA3CF8B1}"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C34FD8-0D46-4511-B701-50772AC29A2A}"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CA356C2B-4F9F-4509-8629-5D1860C96D4F}">
      <dgm:prSet phldrT="[Text]"/>
      <dgm:spPr/>
      <dgm:t>
        <a:bodyPr/>
        <a:lstStyle/>
        <a:p>
          <a:r>
            <a:rPr lang="en-US" dirty="0"/>
            <a:t>Focusing its loyal customers </a:t>
          </a:r>
        </a:p>
      </dgm:t>
    </dgm:pt>
    <dgm:pt modelId="{3929C5A0-799F-4384-A6BE-05B4BC05CDD7}" type="parTrans" cxnId="{ABCA250B-4803-42D3-85AF-02E1D98F04D3}">
      <dgm:prSet/>
      <dgm:spPr/>
      <dgm:t>
        <a:bodyPr/>
        <a:lstStyle/>
        <a:p>
          <a:endParaRPr lang="en-US"/>
        </a:p>
      </dgm:t>
    </dgm:pt>
    <dgm:pt modelId="{F9FF6BB1-3A09-4C14-B2E3-31F40B1BEE0F}" type="sibTrans" cxnId="{ABCA250B-4803-42D3-85AF-02E1D98F04D3}">
      <dgm:prSet/>
      <dgm:spPr/>
      <dgm:t>
        <a:bodyPr/>
        <a:lstStyle/>
        <a:p>
          <a:endParaRPr lang="en-US"/>
        </a:p>
      </dgm:t>
    </dgm:pt>
    <dgm:pt modelId="{B0603CCB-4D52-4C35-8E3B-B814E35A4883}">
      <dgm:prSet phldrT="[Text]"/>
      <dgm:spPr/>
      <dgm:t>
        <a:bodyPr/>
        <a:lstStyle/>
        <a:p>
          <a:r>
            <a:rPr lang="en-US" dirty="0"/>
            <a:t>Online promotions </a:t>
          </a:r>
        </a:p>
      </dgm:t>
    </dgm:pt>
    <dgm:pt modelId="{14ECA7FB-4306-4D6E-8A63-D0A15402E27F}" type="parTrans" cxnId="{53B72EB1-3B67-477B-9898-C777D7AA1D62}">
      <dgm:prSet/>
      <dgm:spPr/>
      <dgm:t>
        <a:bodyPr/>
        <a:lstStyle/>
        <a:p>
          <a:endParaRPr lang="en-US"/>
        </a:p>
      </dgm:t>
    </dgm:pt>
    <dgm:pt modelId="{E547D291-8AB0-4C55-B325-03FC06DB18AA}" type="sibTrans" cxnId="{53B72EB1-3B67-477B-9898-C777D7AA1D62}">
      <dgm:prSet/>
      <dgm:spPr/>
      <dgm:t>
        <a:bodyPr/>
        <a:lstStyle/>
        <a:p>
          <a:endParaRPr lang="en-US"/>
        </a:p>
      </dgm:t>
    </dgm:pt>
    <dgm:pt modelId="{6F28773F-5433-4713-B54E-D47C34D79957}">
      <dgm:prSet phldrT="[Text]"/>
      <dgm:spPr/>
      <dgm:t>
        <a:bodyPr/>
        <a:lstStyle/>
        <a:p>
          <a:r>
            <a:rPr lang="en-US" dirty="0"/>
            <a:t>Quality control </a:t>
          </a:r>
        </a:p>
      </dgm:t>
    </dgm:pt>
    <dgm:pt modelId="{ACDACACC-F94F-468E-9EE0-8B4CCE54281D}" type="parTrans" cxnId="{870583E6-0FD0-4542-81EE-AB97C00C2CB8}">
      <dgm:prSet/>
      <dgm:spPr/>
      <dgm:t>
        <a:bodyPr/>
        <a:lstStyle/>
        <a:p>
          <a:endParaRPr lang="en-US"/>
        </a:p>
      </dgm:t>
    </dgm:pt>
    <dgm:pt modelId="{F5710CB6-62D9-43BD-849B-370C0443B132}" type="sibTrans" cxnId="{870583E6-0FD0-4542-81EE-AB97C00C2CB8}">
      <dgm:prSet/>
      <dgm:spPr/>
      <dgm:t>
        <a:bodyPr/>
        <a:lstStyle/>
        <a:p>
          <a:endParaRPr lang="en-US"/>
        </a:p>
      </dgm:t>
    </dgm:pt>
    <dgm:pt modelId="{B02D9ADD-5685-474F-9056-9860FFAA478E}">
      <dgm:prSet phldrT="[Text]"/>
      <dgm:spPr/>
      <dgm:t>
        <a:bodyPr/>
        <a:lstStyle/>
        <a:p>
          <a:r>
            <a:rPr lang="en-US" dirty="0"/>
            <a:t>Portfolio services </a:t>
          </a:r>
        </a:p>
      </dgm:t>
    </dgm:pt>
    <dgm:pt modelId="{19FD860D-CA26-47F8-9B67-CCC32FE8146C}" type="parTrans" cxnId="{E9391553-96C8-458B-804E-554B549D125D}">
      <dgm:prSet/>
      <dgm:spPr/>
      <dgm:t>
        <a:bodyPr/>
        <a:lstStyle/>
        <a:p>
          <a:endParaRPr lang="en-US"/>
        </a:p>
      </dgm:t>
    </dgm:pt>
    <dgm:pt modelId="{DE3E47F6-9787-471B-A097-30EE2009509D}" type="sibTrans" cxnId="{E9391553-96C8-458B-804E-554B549D125D}">
      <dgm:prSet/>
      <dgm:spPr/>
      <dgm:t>
        <a:bodyPr/>
        <a:lstStyle/>
        <a:p>
          <a:endParaRPr lang="en-US"/>
        </a:p>
      </dgm:t>
    </dgm:pt>
    <dgm:pt modelId="{4BB3CC3B-8AED-4CF8-BF83-09A56D7FF80C}">
      <dgm:prSet phldrT="[Text]"/>
      <dgm:spPr/>
      <dgm:t>
        <a:bodyPr/>
        <a:lstStyle/>
        <a:p>
          <a:r>
            <a:rPr lang="en-US" dirty="0"/>
            <a:t>Targeting emerging market </a:t>
          </a:r>
        </a:p>
      </dgm:t>
    </dgm:pt>
    <dgm:pt modelId="{C1D156D5-C79A-4CDC-8A63-DDDACD0E522C}" type="parTrans" cxnId="{AD4876CC-6718-4E5D-878E-2649737F2D48}">
      <dgm:prSet/>
      <dgm:spPr/>
      <dgm:t>
        <a:bodyPr/>
        <a:lstStyle/>
        <a:p>
          <a:endParaRPr lang="en-US"/>
        </a:p>
      </dgm:t>
    </dgm:pt>
    <dgm:pt modelId="{83C9C656-D022-4D8B-8DF2-269C73DD778D}" type="sibTrans" cxnId="{AD4876CC-6718-4E5D-878E-2649737F2D48}">
      <dgm:prSet/>
      <dgm:spPr/>
      <dgm:t>
        <a:bodyPr/>
        <a:lstStyle/>
        <a:p>
          <a:endParaRPr lang="en-US"/>
        </a:p>
      </dgm:t>
    </dgm:pt>
    <dgm:pt modelId="{03756594-1D2D-4657-A0A6-609C25F75AE8}" type="pres">
      <dgm:prSet presAssocID="{8EC34FD8-0D46-4511-B701-50772AC29A2A}" presName="linear" presStyleCnt="0">
        <dgm:presLayoutVars>
          <dgm:dir/>
          <dgm:animLvl val="lvl"/>
          <dgm:resizeHandles val="exact"/>
        </dgm:presLayoutVars>
      </dgm:prSet>
      <dgm:spPr/>
    </dgm:pt>
    <dgm:pt modelId="{EEEB8E6C-E088-4058-8DE3-643C414BC8AE}" type="pres">
      <dgm:prSet presAssocID="{CA356C2B-4F9F-4509-8629-5D1860C96D4F}" presName="parentLin" presStyleCnt="0"/>
      <dgm:spPr/>
    </dgm:pt>
    <dgm:pt modelId="{E0E8D159-1D36-4A4B-9A41-97EC230FF555}" type="pres">
      <dgm:prSet presAssocID="{CA356C2B-4F9F-4509-8629-5D1860C96D4F}" presName="parentLeftMargin" presStyleLbl="node1" presStyleIdx="0" presStyleCnt="5"/>
      <dgm:spPr/>
    </dgm:pt>
    <dgm:pt modelId="{7A6586C6-94D2-4670-ADA5-6A7B74B1B843}" type="pres">
      <dgm:prSet presAssocID="{CA356C2B-4F9F-4509-8629-5D1860C96D4F}" presName="parentText" presStyleLbl="node1" presStyleIdx="0" presStyleCnt="5">
        <dgm:presLayoutVars>
          <dgm:chMax val="0"/>
          <dgm:bulletEnabled val="1"/>
        </dgm:presLayoutVars>
      </dgm:prSet>
      <dgm:spPr/>
    </dgm:pt>
    <dgm:pt modelId="{5DED9404-7213-48AD-A8B7-FB442DB00D3D}" type="pres">
      <dgm:prSet presAssocID="{CA356C2B-4F9F-4509-8629-5D1860C96D4F}" presName="negativeSpace" presStyleCnt="0"/>
      <dgm:spPr/>
    </dgm:pt>
    <dgm:pt modelId="{CC6927A2-CE6E-4EA1-8BD0-8B0CB29FC2E5}" type="pres">
      <dgm:prSet presAssocID="{CA356C2B-4F9F-4509-8629-5D1860C96D4F}" presName="childText" presStyleLbl="conFgAcc1" presStyleIdx="0" presStyleCnt="5">
        <dgm:presLayoutVars>
          <dgm:bulletEnabled val="1"/>
        </dgm:presLayoutVars>
      </dgm:prSet>
      <dgm:spPr/>
    </dgm:pt>
    <dgm:pt modelId="{9C55AE30-7ED8-468B-AEC7-42D65226AB96}" type="pres">
      <dgm:prSet presAssocID="{F9FF6BB1-3A09-4C14-B2E3-31F40B1BEE0F}" presName="spaceBetweenRectangles" presStyleCnt="0"/>
      <dgm:spPr/>
    </dgm:pt>
    <dgm:pt modelId="{D344F163-7312-4C40-B27F-829BDEBE8D3F}" type="pres">
      <dgm:prSet presAssocID="{B0603CCB-4D52-4C35-8E3B-B814E35A4883}" presName="parentLin" presStyleCnt="0"/>
      <dgm:spPr/>
    </dgm:pt>
    <dgm:pt modelId="{A22BBE96-5042-44D0-8A25-D001FC84A94B}" type="pres">
      <dgm:prSet presAssocID="{B0603CCB-4D52-4C35-8E3B-B814E35A4883}" presName="parentLeftMargin" presStyleLbl="node1" presStyleIdx="0" presStyleCnt="5"/>
      <dgm:spPr/>
    </dgm:pt>
    <dgm:pt modelId="{DDA3BA9A-1CA1-4717-818E-A33FB8C31D29}" type="pres">
      <dgm:prSet presAssocID="{B0603CCB-4D52-4C35-8E3B-B814E35A4883}" presName="parentText" presStyleLbl="node1" presStyleIdx="1" presStyleCnt="5">
        <dgm:presLayoutVars>
          <dgm:chMax val="0"/>
          <dgm:bulletEnabled val="1"/>
        </dgm:presLayoutVars>
      </dgm:prSet>
      <dgm:spPr/>
    </dgm:pt>
    <dgm:pt modelId="{28FB85CF-5952-4A1F-A081-F2FCF9ABC77D}" type="pres">
      <dgm:prSet presAssocID="{B0603CCB-4D52-4C35-8E3B-B814E35A4883}" presName="negativeSpace" presStyleCnt="0"/>
      <dgm:spPr/>
    </dgm:pt>
    <dgm:pt modelId="{5AF10B0C-99BE-425C-8364-488959F0DD91}" type="pres">
      <dgm:prSet presAssocID="{B0603CCB-4D52-4C35-8E3B-B814E35A4883}" presName="childText" presStyleLbl="conFgAcc1" presStyleIdx="1" presStyleCnt="5">
        <dgm:presLayoutVars>
          <dgm:bulletEnabled val="1"/>
        </dgm:presLayoutVars>
      </dgm:prSet>
      <dgm:spPr/>
    </dgm:pt>
    <dgm:pt modelId="{D936F1A7-3C6E-4947-A221-C98BE5B3D9FD}" type="pres">
      <dgm:prSet presAssocID="{E547D291-8AB0-4C55-B325-03FC06DB18AA}" presName="spaceBetweenRectangles" presStyleCnt="0"/>
      <dgm:spPr/>
    </dgm:pt>
    <dgm:pt modelId="{F99EB814-2383-41EE-BFCD-22CE162E84FA}" type="pres">
      <dgm:prSet presAssocID="{6F28773F-5433-4713-B54E-D47C34D79957}" presName="parentLin" presStyleCnt="0"/>
      <dgm:spPr/>
    </dgm:pt>
    <dgm:pt modelId="{0782BE3A-9A8F-4C84-A3E0-28FA147ACE78}" type="pres">
      <dgm:prSet presAssocID="{6F28773F-5433-4713-B54E-D47C34D79957}" presName="parentLeftMargin" presStyleLbl="node1" presStyleIdx="1" presStyleCnt="5"/>
      <dgm:spPr/>
    </dgm:pt>
    <dgm:pt modelId="{7491C287-A60B-495C-8BC8-A8E330E02691}" type="pres">
      <dgm:prSet presAssocID="{6F28773F-5433-4713-B54E-D47C34D79957}" presName="parentText" presStyleLbl="node1" presStyleIdx="2" presStyleCnt="5">
        <dgm:presLayoutVars>
          <dgm:chMax val="0"/>
          <dgm:bulletEnabled val="1"/>
        </dgm:presLayoutVars>
      </dgm:prSet>
      <dgm:spPr/>
    </dgm:pt>
    <dgm:pt modelId="{CBE65311-B08A-4A07-AD6B-4AE68C08702E}" type="pres">
      <dgm:prSet presAssocID="{6F28773F-5433-4713-B54E-D47C34D79957}" presName="negativeSpace" presStyleCnt="0"/>
      <dgm:spPr/>
    </dgm:pt>
    <dgm:pt modelId="{370B8407-7BFB-488F-BF40-9C5CBAF365A1}" type="pres">
      <dgm:prSet presAssocID="{6F28773F-5433-4713-B54E-D47C34D79957}" presName="childText" presStyleLbl="conFgAcc1" presStyleIdx="2" presStyleCnt="5">
        <dgm:presLayoutVars>
          <dgm:bulletEnabled val="1"/>
        </dgm:presLayoutVars>
      </dgm:prSet>
      <dgm:spPr/>
    </dgm:pt>
    <dgm:pt modelId="{8432BE17-5246-4FE8-BEDC-F32E5153E26F}" type="pres">
      <dgm:prSet presAssocID="{F5710CB6-62D9-43BD-849B-370C0443B132}" presName="spaceBetweenRectangles" presStyleCnt="0"/>
      <dgm:spPr/>
    </dgm:pt>
    <dgm:pt modelId="{6AF45D71-EBEC-4B73-871D-20137A59D057}" type="pres">
      <dgm:prSet presAssocID="{B02D9ADD-5685-474F-9056-9860FFAA478E}" presName="parentLin" presStyleCnt="0"/>
      <dgm:spPr/>
    </dgm:pt>
    <dgm:pt modelId="{DEF36BE9-1713-4E02-9651-AB5D92F86147}" type="pres">
      <dgm:prSet presAssocID="{B02D9ADD-5685-474F-9056-9860FFAA478E}" presName="parentLeftMargin" presStyleLbl="node1" presStyleIdx="2" presStyleCnt="5"/>
      <dgm:spPr/>
    </dgm:pt>
    <dgm:pt modelId="{7DD08831-63CF-45FA-ACAC-9851CEA1B119}" type="pres">
      <dgm:prSet presAssocID="{B02D9ADD-5685-474F-9056-9860FFAA478E}" presName="parentText" presStyleLbl="node1" presStyleIdx="3" presStyleCnt="5">
        <dgm:presLayoutVars>
          <dgm:chMax val="0"/>
          <dgm:bulletEnabled val="1"/>
        </dgm:presLayoutVars>
      </dgm:prSet>
      <dgm:spPr/>
    </dgm:pt>
    <dgm:pt modelId="{7FF9134F-CA4A-45B3-B69F-CD3800037D96}" type="pres">
      <dgm:prSet presAssocID="{B02D9ADD-5685-474F-9056-9860FFAA478E}" presName="negativeSpace" presStyleCnt="0"/>
      <dgm:spPr/>
    </dgm:pt>
    <dgm:pt modelId="{08A42698-0091-494B-A2F5-89131BA14198}" type="pres">
      <dgm:prSet presAssocID="{B02D9ADD-5685-474F-9056-9860FFAA478E}" presName="childText" presStyleLbl="conFgAcc1" presStyleIdx="3" presStyleCnt="5">
        <dgm:presLayoutVars>
          <dgm:bulletEnabled val="1"/>
        </dgm:presLayoutVars>
      </dgm:prSet>
      <dgm:spPr/>
    </dgm:pt>
    <dgm:pt modelId="{4EC0018D-6F2F-46EA-B373-A35E665616CA}" type="pres">
      <dgm:prSet presAssocID="{DE3E47F6-9787-471B-A097-30EE2009509D}" presName="spaceBetweenRectangles" presStyleCnt="0"/>
      <dgm:spPr/>
    </dgm:pt>
    <dgm:pt modelId="{2E856990-62CD-44BF-B87A-A91B8A0A73A7}" type="pres">
      <dgm:prSet presAssocID="{4BB3CC3B-8AED-4CF8-BF83-09A56D7FF80C}" presName="parentLin" presStyleCnt="0"/>
      <dgm:spPr/>
    </dgm:pt>
    <dgm:pt modelId="{119C93D5-8A95-4830-B534-6F3F75077DC6}" type="pres">
      <dgm:prSet presAssocID="{4BB3CC3B-8AED-4CF8-BF83-09A56D7FF80C}" presName="parentLeftMargin" presStyleLbl="node1" presStyleIdx="3" presStyleCnt="5"/>
      <dgm:spPr/>
    </dgm:pt>
    <dgm:pt modelId="{18A2F0AE-CA91-44F1-AD8D-1385B55BAC96}" type="pres">
      <dgm:prSet presAssocID="{4BB3CC3B-8AED-4CF8-BF83-09A56D7FF80C}" presName="parentText" presStyleLbl="node1" presStyleIdx="4" presStyleCnt="5">
        <dgm:presLayoutVars>
          <dgm:chMax val="0"/>
          <dgm:bulletEnabled val="1"/>
        </dgm:presLayoutVars>
      </dgm:prSet>
      <dgm:spPr/>
    </dgm:pt>
    <dgm:pt modelId="{18B86534-5ED8-45C1-BA9A-74972E4663AA}" type="pres">
      <dgm:prSet presAssocID="{4BB3CC3B-8AED-4CF8-BF83-09A56D7FF80C}" presName="negativeSpace" presStyleCnt="0"/>
      <dgm:spPr/>
    </dgm:pt>
    <dgm:pt modelId="{055DAAAB-4A01-498B-B8A3-1A81095CAC33}" type="pres">
      <dgm:prSet presAssocID="{4BB3CC3B-8AED-4CF8-BF83-09A56D7FF80C}" presName="childText" presStyleLbl="conFgAcc1" presStyleIdx="4" presStyleCnt="5">
        <dgm:presLayoutVars>
          <dgm:bulletEnabled val="1"/>
        </dgm:presLayoutVars>
      </dgm:prSet>
      <dgm:spPr/>
    </dgm:pt>
  </dgm:ptLst>
  <dgm:cxnLst>
    <dgm:cxn modelId="{18A25501-EDB6-4CB6-B992-1F5576BA84D8}" type="presOf" srcId="{CA356C2B-4F9F-4509-8629-5D1860C96D4F}" destId="{7A6586C6-94D2-4670-ADA5-6A7B74B1B843}" srcOrd="1" destOrd="0" presId="urn:microsoft.com/office/officeart/2005/8/layout/list1"/>
    <dgm:cxn modelId="{ABCA250B-4803-42D3-85AF-02E1D98F04D3}" srcId="{8EC34FD8-0D46-4511-B701-50772AC29A2A}" destId="{CA356C2B-4F9F-4509-8629-5D1860C96D4F}" srcOrd="0" destOrd="0" parTransId="{3929C5A0-799F-4384-A6BE-05B4BC05CDD7}" sibTransId="{F9FF6BB1-3A09-4C14-B2E3-31F40B1BEE0F}"/>
    <dgm:cxn modelId="{CF3CDF18-7C84-4834-87AD-AF0D705FFBEE}" type="presOf" srcId="{B0603CCB-4D52-4C35-8E3B-B814E35A4883}" destId="{A22BBE96-5042-44D0-8A25-D001FC84A94B}" srcOrd="0" destOrd="0" presId="urn:microsoft.com/office/officeart/2005/8/layout/list1"/>
    <dgm:cxn modelId="{DD663034-1982-414E-9879-8A8B4C4F34A0}" type="presOf" srcId="{8EC34FD8-0D46-4511-B701-50772AC29A2A}" destId="{03756594-1D2D-4657-A0A6-609C25F75AE8}" srcOrd="0" destOrd="0" presId="urn:microsoft.com/office/officeart/2005/8/layout/list1"/>
    <dgm:cxn modelId="{04D6436B-3602-4F51-B5C4-9E90322881F5}" type="presOf" srcId="{B02D9ADD-5685-474F-9056-9860FFAA478E}" destId="{7DD08831-63CF-45FA-ACAC-9851CEA1B119}" srcOrd="1" destOrd="0" presId="urn:microsoft.com/office/officeart/2005/8/layout/list1"/>
    <dgm:cxn modelId="{04161F6F-BDB3-464E-9029-7F782A80DEEB}" type="presOf" srcId="{4BB3CC3B-8AED-4CF8-BF83-09A56D7FF80C}" destId="{18A2F0AE-CA91-44F1-AD8D-1385B55BAC96}" srcOrd="1" destOrd="0" presId="urn:microsoft.com/office/officeart/2005/8/layout/list1"/>
    <dgm:cxn modelId="{E9391553-96C8-458B-804E-554B549D125D}" srcId="{8EC34FD8-0D46-4511-B701-50772AC29A2A}" destId="{B02D9ADD-5685-474F-9056-9860FFAA478E}" srcOrd="3" destOrd="0" parTransId="{19FD860D-CA26-47F8-9B67-CCC32FE8146C}" sibTransId="{DE3E47F6-9787-471B-A097-30EE2009509D}"/>
    <dgm:cxn modelId="{A5299784-B750-4A5A-B5A3-19243479A4C0}" type="presOf" srcId="{6F28773F-5433-4713-B54E-D47C34D79957}" destId="{0782BE3A-9A8F-4C84-A3E0-28FA147ACE78}" srcOrd="0" destOrd="0" presId="urn:microsoft.com/office/officeart/2005/8/layout/list1"/>
    <dgm:cxn modelId="{EFCCF78A-266D-49BD-A9D1-20C722179784}" type="presOf" srcId="{B0603CCB-4D52-4C35-8E3B-B814E35A4883}" destId="{DDA3BA9A-1CA1-4717-818E-A33FB8C31D29}" srcOrd="1" destOrd="0" presId="urn:microsoft.com/office/officeart/2005/8/layout/list1"/>
    <dgm:cxn modelId="{C91A7B92-4259-48C4-AC02-A3163573BFFC}" type="presOf" srcId="{4BB3CC3B-8AED-4CF8-BF83-09A56D7FF80C}" destId="{119C93D5-8A95-4830-B534-6F3F75077DC6}" srcOrd="0" destOrd="0" presId="urn:microsoft.com/office/officeart/2005/8/layout/list1"/>
    <dgm:cxn modelId="{53B72EB1-3B67-477B-9898-C777D7AA1D62}" srcId="{8EC34FD8-0D46-4511-B701-50772AC29A2A}" destId="{B0603CCB-4D52-4C35-8E3B-B814E35A4883}" srcOrd="1" destOrd="0" parTransId="{14ECA7FB-4306-4D6E-8A63-D0A15402E27F}" sibTransId="{E547D291-8AB0-4C55-B325-03FC06DB18AA}"/>
    <dgm:cxn modelId="{1BFA24C4-B822-4834-9B2B-B8F1ED6C7B16}" type="presOf" srcId="{B02D9ADD-5685-474F-9056-9860FFAA478E}" destId="{DEF36BE9-1713-4E02-9651-AB5D92F86147}" srcOrd="0" destOrd="0" presId="urn:microsoft.com/office/officeart/2005/8/layout/list1"/>
    <dgm:cxn modelId="{AD4876CC-6718-4E5D-878E-2649737F2D48}" srcId="{8EC34FD8-0D46-4511-B701-50772AC29A2A}" destId="{4BB3CC3B-8AED-4CF8-BF83-09A56D7FF80C}" srcOrd="4" destOrd="0" parTransId="{C1D156D5-C79A-4CDC-8A63-DDDACD0E522C}" sibTransId="{83C9C656-D022-4D8B-8DF2-269C73DD778D}"/>
    <dgm:cxn modelId="{870583E6-0FD0-4542-81EE-AB97C00C2CB8}" srcId="{8EC34FD8-0D46-4511-B701-50772AC29A2A}" destId="{6F28773F-5433-4713-B54E-D47C34D79957}" srcOrd="2" destOrd="0" parTransId="{ACDACACC-F94F-468E-9EE0-8B4CCE54281D}" sibTransId="{F5710CB6-62D9-43BD-849B-370C0443B132}"/>
    <dgm:cxn modelId="{6A6692EA-F45E-4397-BC60-D9EF498D6792}" type="presOf" srcId="{CA356C2B-4F9F-4509-8629-5D1860C96D4F}" destId="{E0E8D159-1D36-4A4B-9A41-97EC230FF555}" srcOrd="0" destOrd="0" presId="urn:microsoft.com/office/officeart/2005/8/layout/list1"/>
    <dgm:cxn modelId="{10673DF1-A0B6-410C-9436-B0A7EF39B5D0}" type="presOf" srcId="{6F28773F-5433-4713-B54E-D47C34D79957}" destId="{7491C287-A60B-495C-8BC8-A8E330E02691}" srcOrd="1" destOrd="0" presId="urn:microsoft.com/office/officeart/2005/8/layout/list1"/>
    <dgm:cxn modelId="{0C1E7528-4A11-4FC2-9A8E-601DCD45FE07}" type="presParOf" srcId="{03756594-1D2D-4657-A0A6-609C25F75AE8}" destId="{EEEB8E6C-E088-4058-8DE3-643C414BC8AE}" srcOrd="0" destOrd="0" presId="urn:microsoft.com/office/officeart/2005/8/layout/list1"/>
    <dgm:cxn modelId="{4C6B723D-136B-4241-BE03-5ABFE01A39A5}" type="presParOf" srcId="{EEEB8E6C-E088-4058-8DE3-643C414BC8AE}" destId="{E0E8D159-1D36-4A4B-9A41-97EC230FF555}" srcOrd="0" destOrd="0" presId="urn:microsoft.com/office/officeart/2005/8/layout/list1"/>
    <dgm:cxn modelId="{4FEB5961-0D7C-4702-AA89-843A724B9992}" type="presParOf" srcId="{EEEB8E6C-E088-4058-8DE3-643C414BC8AE}" destId="{7A6586C6-94D2-4670-ADA5-6A7B74B1B843}" srcOrd="1" destOrd="0" presId="urn:microsoft.com/office/officeart/2005/8/layout/list1"/>
    <dgm:cxn modelId="{9A5495AA-9450-4F73-A630-146F4F1B4EF4}" type="presParOf" srcId="{03756594-1D2D-4657-A0A6-609C25F75AE8}" destId="{5DED9404-7213-48AD-A8B7-FB442DB00D3D}" srcOrd="1" destOrd="0" presId="urn:microsoft.com/office/officeart/2005/8/layout/list1"/>
    <dgm:cxn modelId="{C8E9E00C-2106-4E41-9C22-1F796C2466B3}" type="presParOf" srcId="{03756594-1D2D-4657-A0A6-609C25F75AE8}" destId="{CC6927A2-CE6E-4EA1-8BD0-8B0CB29FC2E5}" srcOrd="2" destOrd="0" presId="urn:microsoft.com/office/officeart/2005/8/layout/list1"/>
    <dgm:cxn modelId="{F1F5A13D-E321-4AFC-A4F3-AAFFF1BCDAE4}" type="presParOf" srcId="{03756594-1D2D-4657-A0A6-609C25F75AE8}" destId="{9C55AE30-7ED8-468B-AEC7-42D65226AB96}" srcOrd="3" destOrd="0" presId="urn:microsoft.com/office/officeart/2005/8/layout/list1"/>
    <dgm:cxn modelId="{EB0FA864-0624-4CB0-8AF9-5D7425212502}" type="presParOf" srcId="{03756594-1D2D-4657-A0A6-609C25F75AE8}" destId="{D344F163-7312-4C40-B27F-829BDEBE8D3F}" srcOrd="4" destOrd="0" presId="urn:microsoft.com/office/officeart/2005/8/layout/list1"/>
    <dgm:cxn modelId="{83C13258-20CC-4F07-9BCC-5A90E7178FE5}" type="presParOf" srcId="{D344F163-7312-4C40-B27F-829BDEBE8D3F}" destId="{A22BBE96-5042-44D0-8A25-D001FC84A94B}" srcOrd="0" destOrd="0" presId="urn:microsoft.com/office/officeart/2005/8/layout/list1"/>
    <dgm:cxn modelId="{DC9E5D56-920A-47A8-88CE-634DDA7BDF8A}" type="presParOf" srcId="{D344F163-7312-4C40-B27F-829BDEBE8D3F}" destId="{DDA3BA9A-1CA1-4717-818E-A33FB8C31D29}" srcOrd="1" destOrd="0" presId="urn:microsoft.com/office/officeart/2005/8/layout/list1"/>
    <dgm:cxn modelId="{13048495-CFBD-4EEE-8B11-33D8949889B0}" type="presParOf" srcId="{03756594-1D2D-4657-A0A6-609C25F75AE8}" destId="{28FB85CF-5952-4A1F-A081-F2FCF9ABC77D}" srcOrd="5" destOrd="0" presId="urn:microsoft.com/office/officeart/2005/8/layout/list1"/>
    <dgm:cxn modelId="{7A6A6752-8F86-449F-AC05-1C799CB9088C}" type="presParOf" srcId="{03756594-1D2D-4657-A0A6-609C25F75AE8}" destId="{5AF10B0C-99BE-425C-8364-488959F0DD91}" srcOrd="6" destOrd="0" presId="urn:microsoft.com/office/officeart/2005/8/layout/list1"/>
    <dgm:cxn modelId="{3524AE21-BE83-45DC-8183-23ADD591C6E3}" type="presParOf" srcId="{03756594-1D2D-4657-A0A6-609C25F75AE8}" destId="{D936F1A7-3C6E-4947-A221-C98BE5B3D9FD}" srcOrd="7" destOrd="0" presId="urn:microsoft.com/office/officeart/2005/8/layout/list1"/>
    <dgm:cxn modelId="{0A88CA9B-9039-404B-BC1A-D685CD0E4C8F}" type="presParOf" srcId="{03756594-1D2D-4657-A0A6-609C25F75AE8}" destId="{F99EB814-2383-41EE-BFCD-22CE162E84FA}" srcOrd="8" destOrd="0" presId="urn:microsoft.com/office/officeart/2005/8/layout/list1"/>
    <dgm:cxn modelId="{A8A87877-B11D-4A58-98CD-510EB0B3C843}" type="presParOf" srcId="{F99EB814-2383-41EE-BFCD-22CE162E84FA}" destId="{0782BE3A-9A8F-4C84-A3E0-28FA147ACE78}" srcOrd="0" destOrd="0" presId="urn:microsoft.com/office/officeart/2005/8/layout/list1"/>
    <dgm:cxn modelId="{219E79F7-847B-4199-AC05-FD824E386126}" type="presParOf" srcId="{F99EB814-2383-41EE-BFCD-22CE162E84FA}" destId="{7491C287-A60B-495C-8BC8-A8E330E02691}" srcOrd="1" destOrd="0" presId="urn:microsoft.com/office/officeart/2005/8/layout/list1"/>
    <dgm:cxn modelId="{EADFDC56-93D5-4D6B-9AFD-BA5CF37F697F}" type="presParOf" srcId="{03756594-1D2D-4657-A0A6-609C25F75AE8}" destId="{CBE65311-B08A-4A07-AD6B-4AE68C08702E}" srcOrd="9" destOrd="0" presId="urn:microsoft.com/office/officeart/2005/8/layout/list1"/>
    <dgm:cxn modelId="{EF019DCA-1C22-43EB-AE8D-18D659AEA66E}" type="presParOf" srcId="{03756594-1D2D-4657-A0A6-609C25F75AE8}" destId="{370B8407-7BFB-488F-BF40-9C5CBAF365A1}" srcOrd="10" destOrd="0" presId="urn:microsoft.com/office/officeart/2005/8/layout/list1"/>
    <dgm:cxn modelId="{67F678BF-1CD1-4C0C-9BA5-B5F16F0692E4}" type="presParOf" srcId="{03756594-1D2D-4657-A0A6-609C25F75AE8}" destId="{8432BE17-5246-4FE8-BEDC-F32E5153E26F}" srcOrd="11" destOrd="0" presId="urn:microsoft.com/office/officeart/2005/8/layout/list1"/>
    <dgm:cxn modelId="{F3F8C889-83A9-4362-BA22-F24FC1D9CFEA}" type="presParOf" srcId="{03756594-1D2D-4657-A0A6-609C25F75AE8}" destId="{6AF45D71-EBEC-4B73-871D-20137A59D057}" srcOrd="12" destOrd="0" presId="urn:microsoft.com/office/officeart/2005/8/layout/list1"/>
    <dgm:cxn modelId="{332F9C53-A974-4948-A3B7-4A50F7E3A170}" type="presParOf" srcId="{6AF45D71-EBEC-4B73-871D-20137A59D057}" destId="{DEF36BE9-1713-4E02-9651-AB5D92F86147}" srcOrd="0" destOrd="0" presId="urn:microsoft.com/office/officeart/2005/8/layout/list1"/>
    <dgm:cxn modelId="{FCFA8BDD-4CB0-4379-9941-D56A43B83FB3}" type="presParOf" srcId="{6AF45D71-EBEC-4B73-871D-20137A59D057}" destId="{7DD08831-63CF-45FA-ACAC-9851CEA1B119}" srcOrd="1" destOrd="0" presId="urn:microsoft.com/office/officeart/2005/8/layout/list1"/>
    <dgm:cxn modelId="{DFCDA604-7D7F-4DA6-90F1-897B29A4BCA0}" type="presParOf" srcId="{03756594-1D2D-4657-A0A6-609C25F75AE8}" destId="{7FF9134F-CA4A-45B3-B69F-CD3800037D96}" srcOrd="13" destOrd="0" presId="urn:microsoft.com/office/officeart/2005/8/layout/list1"/>
    <dgm:cxn modelId="{AB38FD2D-450A-4E81-B70C-CD2CF9DBA589}" type="presParOf" srcId="{03756594-1D2D-4657-A0A6-609C25F75AE8}" destId="{08A42698-0091-494B-A2F5-89131BA14198}" srcOrd="14" destOrd="0" presId="urn:microsoft.com/office/officeart/2005/8/layout/list1"/>
    <dgm:cxn modelId="{8F589143-8B4F-436D-895E-3CF679B376BC}" type="presParOf" srcId="{03756594-1D2D-4657-A0A6-609C25F75AE8}" destId="{4EC0018D-6F2F-46EA-B373-A35E665616CA}" srcOrd="15" destOrd="0" presId="urn:microsoft.com/office/officeart/2005/8/layout/list1"/>
    <dgm:cxn modelId="{056F891D-7563-4A77-8DC7-D6059B0389CC}" type="presParOf" srcId="{03756594-1D2D-4657-A0A6-609C25F75AE8}" destId="{2E856990-62CD-44BF-B87A-A91B8A0A73A7}" srcOrd="16" destOrd="0" presId="urn:microsoft.com/office/officeart/2005/8/layout/list1"/>
    <dgm:cxn modelId="{BFCA1DC7-ED86-4C05-9148-97AD5D686AAF}" type="presParOf" srcId="{2E856990-62CD-44BF-B87A-A91B8A0A73A7}" destId="{119C93D5-8A95-4830-B534-6F3F75077DC6}" srcOrd="0" destOrd="0" presId="urn:microsoft.com/office/officeart/2005/8/layout/list1"/>
    <dgm:cxn modelId="{F8111B4B-B286-4094-BB58-024ED5A07882}" type="presParOf" srcId="{2E856990-62CD-44BF-B87A-A91B8A0A73A7}" destId="{18A2F0AE-CA91-44F1-AD8D-1385B55BAC96}" srcOrd="1" destOrd="0" presId="urn:microsoft.com/office/officeart/2005/8/layout/list1"/>
    <dgm:cxn modelId="{56D7F321-1E1C-4D40-B60A-4C453F60C3FC}" type="presParOf" srcId="{03756594-1D2D-4657-A0A6-609C25F75AE8}" destId="{18B86534-5ED8-45C1-BA9A-74972E4663AA}" srcOrd="17" destOrd="0" presId="urn:microsoft.com/office/officeart/2005/8/layout/list1"/>
    <dgm:cxn modelId="{F1EDC310-8F01-4CDB-B69F-ACD64E9D3C90}" type="presParOf" srcId="{03756594-1D2D-4657-A0A6-609C25F75AE8}" destId="{055DAAAB-4A01-498B-B8A3-1A81095CAC33}"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C1F6D-3553-4518-A6BE-0B69CC5C18BD}">
      <dsp:nvSpPr>
        <dsp:cNvPr id="0" name=""/>
        <dsp:cNvSpPr/>
      </dsp:nvSpPr>
      <dsp:spPr>
        <a:xfrm>
          <a:off x="3818335" y="996"/>
          <a:ext cx="2083591" cy="1041795"/>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Going green </a:t>
          </a:r>
        </a:p>
      </dsp:txBody>
      <dsp:txXfrm>
        <a:off x="3848848" y="31509"/>
        <a:ext cx="2022565" cy="980769"/>
      </dsp:txXfrm>
    </dsp:sp>
    <dsp:sp modelId="{8EBD9F58-8778-4524-B55F-26971084140C}">
      <dsp:nvSpPr>
        <dsp:cNvPr id="0" name=""/>
        <dsp:cNvSpPr/>
      </dsp:nvSpPr>
      <dsp:spPr>
        <a:xfrm rot="3600000">
          <a:off x="5177600" y="1829048"/>
          <a:ext cx="1084950" cy="364628"/>
        </a:xfrm>
        <a:prstGeom prst="lef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5286988" y="1901974"/>
        <a:ext cx="866174" cy="218776"/>
      </dsp:txXfrm>
    </dsp:sp>
    <dsp:sp modelId="{046EF09C-5706-432B-ADC7-52800F2A8B83}">
      <dsp:nvSpPr>
        <dsp:cNvPr id="0" name=""/>
        <dsp:cNvSpPr/>
      </dsp:nvSpPr>
      <dsp:spPr>
        <a:xfrm>
          <a:off x="5538225" y="2979932"/>
          <a:ext cx="2083591" cy="1041795"/>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More social investments </a:t>
          </a:r>
        </a:p>
      </dsp:txBody>
      <dsp:txXfrm>
        <a:off x="5568738" y="3010445"/>
        <a:ext cx="2022565" cy="980769"/>
      </dsp:txXfrm>
    </dsp:sp>
    <dsp:sp modelId="{B6B0A8AC-545C-454E-89BB-D22FDB8D0F3E}">
      <dsp:nvSpPr>
        <dsp:cNvPr id="0" name=""/>
        <dsp:cNvSpPr/>
      </dsp:nvSpPr>
      <dsp:spPr>
        <a:xfrm rot="10800000">
          <a:off x="4317655" y="3318516"/>
          <a:ext cx="1084950" cy="364628"/>
        </a:xfrm>
        <a:prstGeom prst="lef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rot="10800000">
        <a:off x="4427043" y="3391442"/>
        <a:ext cx="866174" cy="218776"/>
      </dsp:txXfrm>
    </dsp:sp>
    <dsp:sp modelId="{BF19B632-316A-4601-BC65-C0B4E0BA0AE2}">
      <dsp:nvSpPr>
        <dsp:cNvPr id="0" name=""/>
        <dsp:cNvSpPr/>
      </dsp:nvSpPr>
      <dsp:spPr>
        <a:xfrm>
          <a:off x="2098445" y="2979932"/>
          <a:ext cx="2083591" cy="1041795"/>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Capacity expansion </a:t>
          </a:r>
        </a:p>
      </dsp:txBody>
      <dsp:txXfrm>
        <a:off x="2128958" y="3010445"/>
        <a:ext cx="2022565" cy="980769"/>
      </dsp:txXfrm>
    </dsp:sp>
    <dsp:sp modelId="{EC83C295-29CB-4484-B9EB-91CA30BBADD8}">
      <dsp:nvSpPr>
        <dsp:cNvPr id="0" name=""/>
        <dsp:cNvSpPr/>
      </dsp:nvSpPr>
      <dsp:spPr>
        <a:xfrm rot="18000000">
          <a:off x="3457710" y="1829048"/>
          <a:ext cx="1084950" cy="364628"/>
        </a:xfrm>
        <a:prstGeom prst="lef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p>
      </dsp:txBody>
      <dsp:txXfrm>
        <a:off x="3567098" y="1901974"/>
        <a:ext cx="866174" cy="2187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927A2-CE6E-4EA1-8BD0-8B0CB29FC2E5}">
      <dsp:nvSpPr>
        <dsp:cNvPr id="0" name=""/>
        <dsp:cNvSpPr/>
      </dsp:nvSpPr>
      <dsp:spPr>
        <a:xfrm>
          <a:off x="0" y="337410"/>
          <a:ext cx="9720262" cy="4788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A6586C6-94D2-4670-ADA5-6A7B74B1B843}">
      <dsp:nvSpPr>
        <dsp:cNvPr id="0" name=""/>
        <dsp:cNvSpPr/>
      </dsp:nvSpPr>
      <dsp:spPr>
        <a:xfrm>
          <a:off x="486013" y="56970"/>
          <a:ext cx="6804183" cy="56088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7182" tIns="0" rIns="257182" bIns="0" numCol="1" spcCol="1270" anchor="ctr" anchorCtr="0">
          <a:noAutofit/>
        </a:bodyPr>
        <a:lstStyle/>
        <a:p>
          <a:pPr marL="0" lvl="0" indent="0" algn="l" defTabSz="844550">
            <a:lnSpc>
              <a:spcPct val="90000"/>
            </a:lnSpc>
            <a:spcBef>
              <a:spcPct val="0"/>
            </a:spcBef>
            <a:spcAft>
              <a:spcPct val="35000"/>
            </a:spcAft>
            <a:buNone/>
          </a:pPr>
          <a:r>
            <a:rPr lang="en-US" sz="1900" kern="1200" dirty="0"/>
            <a:t>Focusing its loyal customers </a:t>
          </a:r>
        </a:p>
      </dsp:txBody>
      <dsp:txXfrm>
        <a:off x="513393" y="84350"/>
        <a:ext cx="6749423" cy="506120"/>
      </dsp:txXfrm>
    </dsp:sp>
    <dsp:sp modelId="{5AF10B0C-99BE-425C-8364-488959F0DD91}">
      <dsp:nvSpPr>
        <dsp:cNvPr id="0" name=""/>
        <dsp:cNvSpPr/>
      </dsp:nvSpPr>
      <dsp:spPr>
        <a:xfrm>
          <a:off x="0" y="1199250"/>
          <a:ext cx="9720262" cy="478800"/>
        </a:xfrm>
        <a:prstGeom prst="rect">
          <a:avLst/>
        </a:prstGeom>
        <a:solidFill>
          <a:schemeClr val="lt1">
            <a:alpha val="90000"/>
            <a:hueOff val="0"/>
            <a:satOff val="0"/>
            <a:lumOff val="0"/>
            <a:alphaOff val="0"/>
          </a:schemeClr>
        </a:solidFill>
        <a:ln w="15875" cap="flat" cmpd="sng" algn="ctr">
          <a:solidFill>
            <a:schemeClr val="accent5">
              <a:hueOff val="589196"/>
              <a:satOff val="-2817"/>
              <a:lumOff val="3088"/>
              <a:alphaOff val="0"/>
            </a:schemeClr>
          </a:solidFill>
          <a:prstDash val="solid"/>
        </a:ln>
        <a:effectLst/>
      </dsp:spPr>
      <dsp:style>
        <a:lnRef idx="2">
          <a:scrgbClr r="0" g="0" b="0"/>
        </a:lnRef>
        <a:fillRef idx="1">
          <a:scrgbClr r="0" g="0" b="0"/>
        </a:fillRef>
        <a:effectRef idx="0">
          <a:scrgbClr r="0" g="0" b="0"/>
        </a:effectRef>
        <a:fontRef idx="minor"/>
      </dsp:style>
    </dsp:sp>
    <dsp:sp modelId="{DDA3BA9A-1CA1-4717-818E-A33FB8C31D29}">
      <dsp:nvSpPr>
        <dsp:cNvPr id="0" name=""/>
        <dsp:cNvSpPr/>
      </dsp:nvSpPr>
      <dsp:spPr>
        <a:xfrm>
          <a:off x="486013" y="918810"/>
          <a:ext cx="6804183" cy="560880"/>
        </a:xfrm>
        <a:prstGeom prst="roundRect">
          <a:avLst/>
        </a:prstGeom>
        <a:solidFill>
          <a:schemeClr val="accent5">
            <a:hueOff val="589196"/>
            <a:satOff val="-2817"/>
            <a:lumOff val="30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7182" tIns="0" rIns="257182" bIns="0" numCol="1" spcCol="1270" anchor="ctr" anchorCtr="0">
          <a:noAutofit/>
        </a:bodyPr>
        <a:lstStyle/>
        <a:p>
          <a:pPr marL="0" lvl="0" indent="0" algn="l" defTabSz="844550">
            <a:lnSpc>
              <a:spcPct val="90000"/>
            </a:lnSpc>
            <a:spcBef>
              <a:spcPct val="0"/>
            </a:spcBef>
            <a:spcAft>
              <a:spcPct val="35000"/>
            </a:spcAft>
            <a:buNone/>
          </a:pPr>
          <a:r>
            <a:rPr lang="en-US" sz="1900" kern="1200" dirty="0"/>
            <a:t>Online promotions </a:t>
          </a:r>
        </a:p>
      </dsp:txBody>
      <dsp:txXfrm>
        <a:off x="513393" y="946190"/>
        <a:ext cx="6749423" cy="506120"/>
      </dsp:txXfrm>
    </dsp:sp>
    <dsp:sp modelId="{370B8407-7BFB-488F-BF40-9C5CBAF365A1}">
      <dsp:nvSpPr>
        <dsp:cNvPr id="0" name=""/>
        <dsp:cNvSpPr/>
      </dsp:nvSpPr>
      <dsp:spPr>
        <a:xfrm>
          <a:off x="0" y="2061090"/>
          <a:ext cx="9720262" cy="478800"/>
        </a:xfrm>
        <a:prstGeom prst="rect">
          <a:avLst/>
        </a:prstGeom>
        <a:solidFill>
          <a:schemeClr val="lt1">
            <a:alpha val="90000"/>
            <a:hueOff val="0"/>
            <a:satOff val="0"/>
            <a:lumOff val="0"/>
            <a:alphaOff val="0"/>
          </a:schemeClr>
        </a:solidFill>
        <a:ln w="15875" cap="flat" cmpd="sng" algn="ctr">
          <a:solidFill>
            <a:schemeClr val="accent5">
              <a:hueOff val="1178392"/>
              <a:satOff val="-5635"/>
              <a:lumOff val="6177"/>
              <a:alphaOff val="0"/>
            </a:schemeClr>
          </a:solidFill>
          <a:prstDash val="solid"/>
        </a:ln>
        <a:effectLst/>
      </dsp:spPr>
      <dsp:style>
        <a:lnRef idx="2">
          <a:scrgbClr r="0" g="0" b="0"/>
        </a:lnRef>
        <a:fillRef idx="1">
          <a:scrgbClr r="0" g="0" b="0"/>
        </a:fillRef>
        <a:effectRef idx="0">
          <a:scrgbClr r="0" g="0" b="0"/>
        </a:effectRef>
        <a:fontRef idx="minor"/>
      </dsp:style>
    </dsp:sp>
    <dsp:sp modelId="{7491C287-A60B-495C-8BC8-A8E330E02691}">
      <dsp:nvSpPr>
        <dsp:cNvPr id="0" name=""/>
        <dsp:cNvSpPr/>
      </dsp:nvSpPr>
      <dsp:spPr>
        <a:xfrm>
          <a:off x="486013" y="1780650"/>
          <a:ext cx="6804183" cy="560880"/>
        </a:xfrm>
        <a:prstGeom prst="roundRect">
          <a:avLst/>
        </a:prstGeom>
        <a:solidFill>
          <a:schemeClr val="accent5">
            <a:hueOff val="1178392"/>
            <a:satOff val="-5635"/>
            <a:lumOff val="6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7182" tIns="0" rIns="257182" bIns="0" numCol="1" spcCol="1270" anchor="ctr" anchorCtr="0">
          <a:noAutofit/>
        </a:bodyPr>
        <a:lstStyle/>
        <a:p>
          <a:pPr marL="0" lvl="0" indent="0" algn="l" defTabSz="844550">
            <a:lnSpc>
              <a:spcPct val="90000"/>
            </a:lnSpc>
            <a:spcBef>
              <a:spcPct val="0"/>
            </a:spcBef>
            <a:spcAft>
              <a:spcPct val="35000"/>
            </a:spcAft>
            <a:buNone/>
          </a:pPr>
          <a:r>
            <a:rPr lang="en-US" sz="1900" kern="1200" dirty="0"/>
            <a:t>Quality control </a:t>
          </a:r>
        </a:p>
      </dsp:txBody>
      <dsp:txXfrm>
        <a:off x="513393" y="1808030"/>
        <a:ext cx="6749423" cy="506120"/>
      </dsp:txXfrm>
    </dsp:sp>
    <dsp:sp modelId="{08A42698-0091-494B-A2F5-89131BA14198}">
      <dsp:nvSpPr>
        <dsp:cNvPr id="0" name=""/>
        <dsp:cNvSpPr/>
      </dsp:nvSpPr>
      <dsp:spPr>
        <a:xfrm>
          <a:off x="0" y="2922930"/>
          <a:ext cx="9720262" cy="478800"/>
        </a:xfrm>
        <a:prstGeom prst="rect">
          <a:avLst/>
        </a:prstGeom>
        <a:solidFill>
          <a:schemeClr val="lt1">
            <a:alpha val="90000"/>
            <a:hueOff val="0"/>
            <a:satOff val="0"/>
            <a:lumOff val="0"/>
            <a:alphaOff val="0"/>
          </a:schemeClr>
        </a:solidFill>
        <a:ln w="15875" cap="flat" cmpd="sng" algn="ctr">
          <a:solidFill>
            <a:schemeClr val="accent5">
              <a:hueOff val="1767588"/>
              <a:satOff val="-8452"/>
              <a:lumOff val="9265"/>
              <a:alphaOff val="0"/>
            </a:schemeClr>
          </a:solidFill>
          <a:prstDash val="solid"/>
        </a:ln>
        <a:effectLst/>
      </dsp:spPr>
      <dsp:style>
        <a:lnRef idx="2">
          <a:scrgbClr r="0" g="0" b="0"/>
        </a:lnRef>
        <a:fillRef idx="1">
          <a:scrgbClr r="0" g="0" b="0"/>
        </a:fillRef>
        <a:effectRef idx="0">
          <a:scrgbClr r="0" g="0" b="0"/>
        </a:effectRef>
        <a:fontRef idx="minor"/>
      </dsp:style>
    </dsp:sp>
    <dsp:sp modelId="{7DD08831-63CF-45FA-ACAC-9851CEA1B119}">
      <dsp:nvSpPr>
        <dsp:cNvPr id="0" name=""/>
        <dsp:cNvSpPr/>
      </dsp:nvSpPr>
      <dsp:spPr>
        <a:xfrm>
          <a:off x="486013" y="2642490"/>
          <a:ext cx="6804183" cy="560880"/>
        </a:xfrm>
        <a:prstGeom prst="roundRect">
          <a:avLst/>
        </a:prstGeom>
        <a:solidFill>
          <a:schemeClr val="accent5">
            <a:hueOff val="1767588"/>
            <a:satOff val="-8452"/>
            <a:lumOff val="92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7182" tIns="0" rIns="257182" bIns="0" numCol="1" spcCol="1270" anchor="ctr" anchorCtr="0">
          <a:noAutofit/>
        </a:bodyPr>
        <a:lstStyle/>
        <a:p>
          <a:pPr marL="0" lvl="0" indent="0" algn="l" defTabSz="844550">
            <a:lnSpc>
              <a:spcPct val="90000"/>
            </a:lnSpc>
            <a:spcBef>
              <a:spcPct val="0"/>
            </a:spcBef>
            <a:spcAft>
              <a:spcPct val="35000"/>
            </a:spcAft>
            <a:buNone/>
          </a:pPr>
          <a:r>
            <a:rPr lang="en-US" sz="1900" kern="1200" dirty="0"/>
            <a:t>Portfolio services </a:t>
          </a:r>
        </a:p>
      </dsp:txBody>
      <dsp:txXfrm>
        <a:off x="513393" y="2669870"/>
        <a:ext cx="6749423" cy="506120"/>
      </dsp:txXfrm>
    </dsp:sp>
    <dsp:sp modelId="{055DAAAB-4A01-498B-B8A3-1A81095CAC33}">
      <dsp:nvSpPr>
        <dsp:cNvPr id="0" name=""/>
        <dsp:cNvSpPr/>
      </dsp:nvSpPr>
      <dsp:spPr>
        <a:xfrm>
          <a:off x="0" y="3784770"/>
          <a:ext cx="9720262" cy="478800"/>
        </a:xfrm>
        <a:prstGeom prst="rect">
          <a:avLst/>
        </a:prstGeom>
        <a:solidFill>
          <a:schemeClr val="lt1">
            <a:alpha val="90000"/>
            <a:hueOff val="0"/>
            <a:satOff val="0"/>
            <a:lumOff val="0"/>
            <a:alphaOff val="0"/>
          </a:schemeClr>
        </a:solidFill>
        <a:ln w="15875" cap="flat"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dsp:style>
    </dsp:sp>
    <dsp:sp modelId="{18A2F0AE-CA91-44F1-AD8D-1385B55BAC96}">
      <dsp:nvSpPr>
        <dsp:cNvPr id="0" name=""/>
        <dsp:cNvSpPr/>
      </dsp:nvSpPr>
      <dsp:spPr>
        <a:xfrm>
          <a:off x="486013" y="3504330"/>
          <a:ext cx="6804183" cy="560880"/>
        </a:xfrm>
        <a:prstGeom prst="round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7182" tIns="0" rIns="257182" bIns="0" numCol="1" spcCol="1270" anchor="ctr" anchorCtr="0">
          <a:noAutofit/>
        </a:bodyPr>
        <a:lstStyle/>
        <a:p>
          <a:pPr marL="0" lvl="0" indent="0" algn="l" defTabSz="844550">
            <a:lnSpc>
              <a:spcPct val="90000"/>
            </a:lnSpc>
            <a:spcBef>
              <a:spcPct val="0"/>
            </a:spcBef>
            <a:spcAft>
              <a:spcPct val="35000"/>
            </a:spcAft>
            <a:buNone/>
          </a:pPr>
          <a:r>
            <a:rPr lang="en-US" sz="1900" kern="1200" dirty="0"/>
            <a:t>Targeting emerging market </a:t>
          </a:r>
        </a:p>
      </dsp:txBody>
      <dsp:txXfrm>
        <a:off x="513393" y="3531710"/>
        <a:ext cx="6749423"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A15AE1-A97B-4A7B-8E02-DA8D28B21C80}" type="datetimeFigureOut">
              <a:rPr lang="en-GB" smtClean="0"/>
              <a:t>03/07/2020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E99CB1-C0D1-4515-BF0D-3896F859019F}" type="slidenum">
              <a:rPr lang="en-GB" smtClean="0"/>
              <a:t>‹#›</a:t>
            </a:fld>
            <a:endParaRPr lang="en-GB"/>
          </a:p>
        </p:txBody>
      </p:sp>
    </p:spTree>
    <p:extLst>
      <p:ext uri="{BB962C8B-B14F-4D97-AF65-F5344CB8AC3E}">
        <p14:creationId xmlns:p14="http://schemas.microsoft.com/office/powerpoint/2010/main" val="815572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q"/>
            </a:pPr>
            <a:r>
              <a:rPr lang="en-SG" dirty="0"/>
              <a:t>The presentation has been provided as per the secondary audit on Hilton Hotel. </a:t>
            </a:r>
          </a:p>
          <a:p>
            <a:pPr>
              <a:buFont typeface="Wingdings" panose="05000000000000000000" pitchFamily="2" charset="2"/>
              <a:buChar char="q"/>
            </a:pPr>
            <a:r>
              <a:rPr lang="en-SG" dirty="0"/>
              <a:t>The business goals and performance of the company to the market have been analysed in the critical form so that it can be identified and valid conclusions can be made. </a:t>
            </a:r>
          </a:p>
          <a:p>
            <a:pPr>
              <a:buFont typeface="Wingdings" panose="05000000000000000000" pitchFamily="2" charset="2"/>
              <a:buChar char="q"/>
            </a:pPr>
            <a:r>
              <a:rPr lang="en-SG" dirty="0"/>
              <a:t>The change initiatives and its impacts to the organisations are also analysed in the effective manner.</a:t>
            </a:r>
            <a:endParaRPr lang="en-GB" dirty="0"/>
          </a:p>
          <a:p>
            <a:endParaRPr lang="en-GB" b="1" dirty="0"/>
          </a:p>
        </p:txBody>
      </p:sp>
      <p:sp>
        <p:nvSpPr>
          <p:cNvPr id="4" name="Slide Number Placeholder 3"/>
          <p:cNvSpPr>
            <a:spLocks noGrp="1"/>
          </p:cNvSpPr>
          <p:nvPr>
            <p:ph type="sldNum" sz="quarter" idx="10"/>
          </p:nvPr>
        </p:nvSpPr>
        <p:spPr/>
        <p:txBody>
          <a:bodyPr/>
          <a:lstStyle/>
          <a:p>
            <a:fld id="{B1E99CB1-C0D1-4515-BF0D-3896F859019F}" type="slidenum">
              <a:rPr lang="en-GB" smtClean="0"/>
              <a:t>2</a:t>
            </a:fld>
            <a:endParaRPr lang="en-GB"/>
          </a:p>
        </p:txBody>
      </p:sp>
    </p:spTree>
    <p:extLst>
      <p:ext uri="{BB962C8B-B14F-4D97-AF65-F5344CB8AC3E}">
        <p14:creationId xmlns:p14="http://schemas.microsoft.com/office/powerpoint/2010/main" val="2259976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b="1" kern="1200" dirty="0">
                <a:solidFill>
                  <a:schemeClr val="tx1"/>
                </a:solidFill>
                <a:effectLst/>
                <a:latin typeface="+mn-lt"/>
                <a:ea typeface="+mn-ea"/>
                <a:cs typeface="+mn-cs"/>
              </a:rPr>
              <a:t>Going green:</a:t>
            </a:r>
            <a:r>
              <a:rPr lang="en-SG" sz="1200" kern="1200" dirty="0">
                <a:solidFill>
                  <a:schemeClr val="tx1"/>
                </a:solidFill>
                <a:effectLst/>
                <a:latin typeface="+mn-lt"/>
                <a:ea typeface="+mn-ea"/>
                <a:cs typeface="+mn-cs"/>
              </a:rPr>
              <a:t> The cut the environmental footprint of the company, the management of Hilton Hotel has decided to go green. In this case, the managers of the company have planned to reduce the waste to the environment. The certification to ISO 50001 has been maintained effective by the organisation to reduce its waste (</a:t>
            </a:r>
            <a:r>
              <a:rPr lang="en-SG" sz="1200" kern="1200" dirty="0" err="1">
                <a:solidFill>
                  <a:schemeClr val="tx1"/>
                </a:solidFill>
                <a:effectLst/>
                <a:latin typeface="+mn-lt"/>
                <a:ea typeface="+mn-ea"/>
                <a:cs typeface="+mn-cs"/>
              </a:rPr>
              <a:t>Wiesner</a:t>
            </a:r>
            <a:r>
              <a:rPr lang="en-SG" sz="1200" kern="1200" dirty="0">
                <a:solidFill>
                  <a:schemeClr val="tx1"/>
                </a:solidFill>
                <a:effectLst/>
                <a:latin typeface="+mn-lt"/>
                <a:ea typeface="+mn-ea"/>
                <a:cs typeface="+mn-cs"/>
              </a:rPr>
              <a:t> and Millett, 2019). For this reason, the mode of services of the company have been changed to provide the services to the customers. The top management of the organisation is also committed to reduce the organisational waste by half by 2030. Different projects having high level of waste to the society are cut by the managers to go green. This change initiative has been managed effectively by the company so that its social image can be improved (Johnson et al., 2017). The company wants to fulfil its corporate social responsibility as per going green and ensure positive impacts to the society. </a:t>
            </a:r>
            <a:endParaRPr lang="en-GB" sz="1200" kern="1200" dirty="0">
              <a:solidFill>
                <a:schemeClr val="tx1"/>
              </a:solidFill>
              <a:effectLst/>
              <a:latin typeface="+mn-lt"/>
              <a:ea typeface="+mn-ea"/>
              <a:cs typeface="+mn-cs"/>
            </a:endParaRPr>
          </a:p>
          <a:p>
            <a:r>
              <a:rPr lang="en-SG" sz="1200" b="1" kern="1200" dirty="0">
                <a:solidFill>
                  <a:schemeClr val="tx1"/>
                </a:solidFill>
                <a:effectLst/>
                <a:latin typeface="+mn-lt"/>
                <a:ea typeface="+mn-ea"/>
                <a:cs typeface="+mn-cs"/>
              </a:rPr>
              <a:t>More social investment:</a:t>
            </a:r>
            <a:r>
              <a:rPr lang="en-SG" sz="1200" kern="1200" dirty="0">
                <a:solidFill>
                  <a:schemeClr val="tx1"/>
                </a:solidFill>
                <a:effectLst/>
                <a:latin typeface="+mn-lt"/>
                <a:ea typeface="+mn-ea"/>
                <a:cs typeface="+mn-cs"/>
              </a:rPr>
              <a:t> To increase the social image of the company, the management has been decided to ensure more social investment. The help of the vulnerable people, performing different kinds of social activities, social awareness and many kinds of activities tend to be performed by the organisation to the market to improve the social image. The company has been decided to incur a part of its retained earnings for investing social activities. This change has impacted to the total profit of the organisation (</a:t>
            </a:r>
            <a:r>
              <a:rPr lang="en-SG" sz="1200" kern="1200" dirty="0" err="1">
                <a:solidFill>
                  <a:schemeClr val="tx1"/>
                </a:solidFill>
                <a:effectLst/>
                <a:latin typeface="+mn-lt"/>
                <a:ea typeface="+mn-ea"/>
                <a:cs typeface="+mn-cs"/>
              </a:rPr>
              <a:t>Appannaiah</a:t>
            </a:r>
            <a:r>
              <a:rPr lang="en-SG" sz="1200" kern="1200" dirty="0">
                <a:solidFill>
                  <a:schemeClr val="tx1"/>
                </a:solidFill>
                <a:effectLst/>
                <a:latin typeface="+mn-lt"/>
                <a:ea typeface="+mn-ea"/>
                <a:cs typeface="+mn-cs"/>
              </a:rPr>
              <a:t> et al., 2010). In this situation, the managers have managed it by allocating the social investment with the fund of social responsibilities. As per the proper supervision of the top management, this change has been managed properly by the company. </a:t>
            </a:r>
            <a:endParaRPr lang="en-GB" sz="1200" kern="1200" dirty="0">
              <a:solidFill>
                <a:schemeClr val="tx1"/>
              </a:solidFill>
              <a:effectLst/>
              <a:latin typeface="+mn-lt"/>
              <a:ea typeface="+mn-ea"/>
              <a:cs typeface="+mn-cs"/>
            </a:endParaRPr>
          </a:p>
          <a:p>
            <a:r>
              <a:rPr lang="en-SG" sz="1200" b="1" kern="1200" dirty="0">
                <a:solidFill>
                  <a:schemeClr val="tx1"/>
                </a:solidFill>
                <a:effectLst/>
                <a:latin typeface="+mn-lt"/>
                <a:ea typeface="+mn-ea"/>
                <a:cs typeface="+mn-cs"/>
              </a:rPr>
              <a:t>Capacity expansion:</a:t>
            </a:r>
            <a:r>
              <a:rPr lang="en-SG" sz="1200" kern="1200" dirty="0">
                <a:solidFill>
                  <a:schemeClr val="tx1"/>
                </a:solidFill>
                <a:effectLst/>
                <a:latin typeface="+mn-lt"/>
                <a:ea typeface="+mn-ea"/>
                <a:cs typeface="+mn-cs"/>
              </a:rPr>
              <a:t> Hilton Hotel has undertaken the decision to increase the organisational capacity. In the same time, the company has shut about 20 hotels which have inferior services and value addition. The less significant projects have been identified effectively by its management and key decisions have been undertaken to expand the capacity to the emerging market (Mullins and Dossor, 2013). Hence, the market having high extent of demand have been identified by the organisation and different hospitality opportunity are analysed. For this reason, the managers of has been targeted the Asia Pacific region to expand its business activities. This change management decision has increased the organisational capacity to the emerging market and the chance of value addition of the organisation has been increased in the significant manner (Borden and Banta, 2016). It has also been positive extent of impact to the overall profit of the company. This change management can make the company market leader by expanding its activities to the emerging market. </a:t>
            </a:r>
            <a:endParaRPr lang="en-GB" dirty="0"/>
          </a:p>
        </p:txBody>
      </p:sp>
      <p:sp>
        <p:nvSpPr>
          <p:cNvPr id="4" name="Slide Number Placeholder 3"/>
          <p:cNvSpPr>
            <a:spLocks noGrp="1"/>
          </p:cNvSpPr>
          <p:nvPr>
            <p:ph type="sldNum" sz="quarter" idx="10"/>
          </p:nvPr>
        </p:nvSpPr>
        <p:spPr/>
        <p:txBody>
          <a:bodyPr/>
          <a:lstStyle/>
          <a:p>
            <a:fld id="{B1E99CB1-C0D1-4515-BF0D-3896F859019F}" type="slidenum">
              <a:rPr lang="en-GB" smtClean="0"/>
              <a:t>5</a:t>
            </a:fld>
            <a:endParaRPr lang="en-GB"/>
          </a:p>
        </p:txBody>
      </p:sp>
    </p:spTree>
    <p:extLst>
      <p:ext uri="{BB962C8B-B14F-4D97-AF65-F5344CB8AC3E}">
        <p14:creationId xmlns:p14="http://schemas.microsoft.com/office/powerpoint/2010/main" val="3151811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b="1" kern="1200" dirty="0">
                <a:solidFill>
                  <a:schemeClr val="tx1"/>
                </a:solidFill>
                <a:effectLst/>
                <a:latin typeface="+mn-lt"/>
                <a:ea typeface="+mn-ea"/>
                <a:cs typeface="+mn-cs"/>
              </a:rPr>
              <a:t>Focusing on loyal customers:</a:t>
            </a:r>
            <a:r>
              <a:rPr lang="en-SG" sz="1200" kern="1200" dirty="0">
                <a:solidFill>
                  <a:schemeClr val="tx1"/>
                </a:solidFill>
                <a:effectLst/>
                <a:latin typeface="+mn-lt"/>
                <a:ea typeface="+mn-ea"/>
                <a:cs typeface="+mn-cs"/>
              </a:rPr>
              <a:t> Hilton Hotel has the significant focus on the loyal customers so that their proper satisfaction can increase the organisational values. In this context, the manager of the company has undertaken different discounts and allowances to the loyal customers so that their satisfaction can grab more profit to the company (Grant, 2018). This approach has increased the business performance of Hilton Hotel in the highly competitive hotel industry of the international market. </a:t>
            </a:r>
            <a:endParaRPr lang="en-GB" sz="1200" kern="1200" dirty="0">
              <a:solidFill>
                <a:schemeClr val="tx1"/>
              </a:solidFill>
              <a:effectLst/>
              <a:latin typeface="+mn-lt"/>
              <a:ea typeface="+mn-ea"/>
              <a:cs typeface="+mn-cs"/>
            </a:endParaRPr>
          </a:p>
          <a:p>
            <a:r>
              <a:rPr lang="en-SG" sz="1200" b="1" kern="1200" dirty="0">
                <a:solidFill>
                  <a:schemeClr val="tx1"/>
                </a:solidFill>
                <a:effectLst/>
                <a:latin typeface="+mn-lt"/>
                <a:ea typeface="+mn-ea"/>
                <a:cs typeface="+mn-cs"/>
              </a:rPr>
              <a:t>Quality control:</a:t>
            </a:r>
            <a:r>
              <a:rPr lang="en-SG" sz="1200" kern="1200" dirty="0">
                <a:solidFill>
                  <a:schemeClr val="tx1"/>
                </a:solidFill>
                <a:effectLst/>
                <a:latin typeface="+mn-lt"/>
                <a:ea typeface="+mn-ea"/>
                <a:cs typeface="+mn-cs"/>
              </a:rPr>
              <a:t> By maintaining the superior quality to the hospitality services, the company tends to add its market values. The quality control can increase the interest of the customers to buy more services from the company. The rate of hotel booking of Hilton Hotel has been increased due to maintaining the superior quality in providing different services to the customers (</a:t>
            </a:r>
            <a:r>
              <a:rPr lang="en-SG" sz="1200" kern="1200" dirty="0" err="1">
                <a:solidFill>
                  <a:schemeClr val="tx1"/>
                </a:solidFill>
                <a:effectLst/>
                <a:latin typeface="+mn-lt"/>
                <a:ea typeface="+mn-ea"/>
                <a:cs typeface="+mn-cs"/>
              </a:rPr>
              <a:t>Fottler</a:t>
            </a:r>
            <a:r>
              <a:rPr lang="en-SG" sz="1200" kern="1200" dirty="0">
                <a:solidFill>
                  <a:schemeClr val="tx1"/>
                </a:solidFill>
                <a:effectLst/>
                <a:latin typeface="+mn-lt"/>
                <a:ea typeface="+mn-ea"/>
                <a:cs typeface="+mn-cs"/>
              </a:rPr>
              <a:t> et al., 2010). The strategic directions have also secure the base of Hilton Hotel among many kinds of competitors to the market. </a:t>
            </a:r>
            <a:endParaRPr lang="en-GB" sz="1200" kern="1200" dirty="0">
              <a:solidFill>
                <a:schemeClr val="tx1"/>
              </a:solidFill>
              <a:effectLst/>
              <a:latin typeface="+mn-lt"/>
              <a:ea typeface="+mn-ea"/>
              <a:cs typeface="+mn-cs"/>
            </a:endParaRPr>
          </a:p>
          <a:p>
            <a:r>
              <a:rPr lang="en-SG" sz="1200" b="1" kern="1200" dirty="0">
                <a:solidFill>
                  <a:schemeClr val="tx1"/>
                </a:solidFill>
                <a:effectLst/>
                <a:latin typeface="+mn-lt"/>
                <a:ea typeface="+mn-ea"/>
                <a:cs typeface="+mn-cs"/>
              </a:rPr>
              <a:t>Online promotions:</a:t>
            </a:r>
            <a:r>
              <a:rPr lang="en-SG" sz="1200" kern="1200" dirty="0">
                <a:solidFill>
                  <a:schemeClr val="tx1"/>
                </a:solidFill>
                <a:effectLst/>
                <a:latin typeface="+mn-lt"/>
                <a:ea typeface="+mn-ea"/>
                <a:cs typeface="+mn-cs"/>
              </a:rPr>
              <a:t> To promote the products, Hilton Hotel applied the online promotion. The domestic and international target customers of Hilton Hotel can be associated with the offers and facilities of Hilton Hotel as per the online promotions. Hence, the application of this tool is very effective to secure the strong base of the company (Paauwe et al., 2013). As per the organisational audit, it can be concluded that the social media is also included as the promotional tool of Hilton Hotel to promote its hospitality services. </a:t>
            </a:r>
            <a:endParaRPr lang="en-GB" sz="1200" kern="1200" dirty="0">
              <a:solidFill>
                <a:schemeClr val="tx1"/>
              </a:solidFill>
              <a:effectLst/>
              <a:latin typeface="+mn-lt"/>
              <a:ea typeface="+mn-ea"/>
              <a:cs typeface="+mn-cs"/>
            </a:endParaRPr>
          </a:p>
          <a:p>
            <a:r>
              <a:rPr lang="en-SG" sz="1200" b="1" kern="1200" dirty="0">
                <a:solidFill>
                  <a:schemeClr val="tx1"/>
                </a:solidFill>
                <a:effectLst/>
                <a:latin typeface="+mn-lt"/>
                <a:ea typeface="+mn-ea"/>
                <a:cs typeface="+mn-cs"/>
              </a:rPr>
              <a:t>Targeting emerging market:</a:t>
            </a:r>
            <a:r>
              <a:rPr lang="en-SG" sz="1200" kern="1200" dirty="0">
                <a:solidFill>
                  <a:schemeClr val="tx1"/>
                </a:solidFill>
                <a:effectLst/>
                <a:latin typeface="+mn-lt"/>
                <a:ea typeface="+mn-ea"/>
                <a:cs typeface="+mn-cs"/>
              </a:rPr>
              <a:t> To target the emerging market to the international marketplace is very effective strategic direction of the company. This strategic approach can increase the market share of Hilton Hotel to the international market (</a:t>
            </a:r>
            <a:r>
              <a:rPr lang="en-SG" sz="1200" kern="1200" dirty="0" err="1">
                <a:solidFill>
                  <a:schemeClr val="tx1"/>
                </a:solidFill>
                <a:effectLst/>
                <a:latin typeface="+mn-lt"/>
                <a:ea typeface="+mn-ea"/>
                <a:cs typeface="+mn-cs"/>
              </a:rPr>
              <a:t>Fottler</a:t>
            </a:r>
            <a:r>
              <a:rPr lang="en-SG" sz="1200" kern="1200" dirty="0">
                <a:solidFill>
                  <a:schemeClr val="tx1"/>
                </a:solidFill>
                <a:effectLst/>
                <a:latin typeface="+mn-lt"/>
                <a:ea typeface="+mn-ea"/>
                <a:cs typeface="+mn-cs"/>
              </a:rPr>
              <a:t> et al., 2010). The international customers and the brand values of the organisation to the international market can be enhanced in the significant manner due to undertake the business expansion to the emerging market. </a:t>
            </a:r>
            <a:endParaRPr lang="en-GB" sz="1200" kern="1200" dirty="0">
              <a:solidFill>
                <a:schemeClr val="tx1"/>
              </a:solidFill>
              <a:effectLst/>
              <a:latin typeface="+mn-lt"/>
              <a:ea typeface="+mn-ea"/>
              <a:cs typeface="+mn-cs"/>
            </a:endParaRPr>
          </a:p>
          <a:p>
            <a:r>
              <a:rPr lang="en-SG" sz="1200" b="1" kern="1200" dirty="0">
                <a:solidFill>
                  <a:schemeClr val="tx1"/>
                </a:solidFill>
                <a:effectLst/>
                <a:latin typeface="+mn-lt"/>
                <a:ea typeface="+mn-ea"/>
                <a:cs typeface="+mn-cs"/>
              </a:rPr>
              <a:t>Portfolio services:</a:t>
            </a:r>
            <a:r>
              <a:rPr lang="en-SG" sz="1200" kern="1200" dirty="0">
                <a:solidFill>
                  <a:schemeClr val="tx1"/>
                </a:solidFill>
                <a:effectLst/>
                <a:latin typeface="+mn-lt"/>
                <a:ea typeface="+mn-ea"/>
                <a:cs typeface="+mn-cs"/>
              </a:rPr>
              <a:t> The organisation has ensured the portfolio services to its different kinds of brands. The accommodation, foods, banqueting, conference and many kinds of services are provided by Hilton Hotel to the customers in the international marketplace. The portfolio based strategic direction of Hilton Hotel can add values from the market in the effective manner and secure the organisational base to the international market (Grant, 2018). About 2113-million-pound profit have been grabbed by the organisation through its effective performance to the market.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1E99CB1-C0D1-4515-BF0D-3896F859019F}" type="slidenum">
              <a:rPr lang="en-GB" smtClean="0"/>
              <a:t>6</a:t>
            </a:fld>
            <a:endParaRPr lang="en-GB"/>
          </a:p>
        </p:txBody>
      </p:sp>
    </p:spTree>
    <p:extLst>
      <p:ext uri="{BB962C8B-B14F-4D97-AF65-F5344CB8AC3E}">
        <p14:creationId xmlns:p14="http://schemas.microsoft.com/office/powerpoint/2010/main" val="1496496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725C6B5-9393-450C-A270-934F023B5B66}" type="datetimeFigureOut">
              <a:rPr lang="en-GB" smtClean="0"/>
              <a:t>03/07/2020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CCE21A-F7C7-432C-BC34-D00028D54DF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66407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25C6B5-9393-450C-A270-934F023B5B66}" type="datetimeFigureOut">
              <a:rPr lang="en-GB" smtClean="0"/>
              <a:t>03/07/2020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CCE21A-F7C7-432C-BC34-D00028D54DFA}" type="slidenum">
              <a:rPr lang="en-GB" smtClean="0"/>
              <a:t>‹#›</a:t>
            </a:fld>
            <a:endParaRPr lang="en-GB"/>
          </a:p>
        </p:txBody>
      </p:sp>
    </p:spTree>
    <p:extLst>
      <p:ext uri="{BB962C8B-B14F-4D97-AF65-F5344CB8AC3E}">
        <p14:creationId xmlns:p14="http://schemas.microsoft.com/office/powerpoint/2010/main" val="2534245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725C6B5-9393-450C-A270-934F023B5B66}" type="datetimeFigureOut">
              <a:rPr lang="en-GB" smtClean="0"/>
              <a:t>03/07/2020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CCE21A-F7C7-432C-BC34-D00028D54DF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777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25C6B5-9393-450C-A270-934F023B5B66}" type="datetimeFigureOut">
              <a:rPr lang="en-GB" smtClean="0"/>
              <a:t>03/07/2020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CCE21A-F7C7-432C-BC34-D00028D54DFA}" type="slidenum">
              <a:rPr lang="en-GB" smtClean="0"/>
              <a:t>‹#›</a:t>
            </a:fld>
            <a:endParaRPr lang="en-GB"/>
          </a:p>
        </p:txBody>
      </p:sp>
    </p:spTree>
    <p:extLst>
      <p:ext uri="{BB962C8B-B14F-4D97-AF65-F5344CB8AC3E}">
        <p14:creationId xmlns:p14="http://schemas.microsoft.com/office/powerpoint/2010/main" val="1376366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25C6B5-9393-450C-A270-934F023B5B66}" type="datetimeFigureOut">
              <a:rPr lang="en-GB" smtClean="0"/>
              <a:t>03/07/2020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CCE21A-F7C7-432C-BC34-D00028D54DFA}" type="slidenum">
              <a:rPr lang="en-GB" smtClean="0"/>
              <a:t>‹#›</a:t>
            </a:fld>
            <a:endParaRPr lang="en-GB"/>
          </a:p>
        </p:txBody>
      </p:sp>
    </p:spTree>
    <p:extLst>
      <p:ext uri="{BB962C8B-B14F-4D97-AF65-F5344CB8AC3E}">
        <p14:creationId xmlns:p14="http://schemas.microsoft.com/office/powerpoint/2010/main" val="1582297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25C6B5-9393-450C-A270-934F023B5B66}" type="datetimeFigureOut">
              <a:rPr lang="en-GB" smtClean="0"/>
              <a:t>03/07/2020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CCE21A-F7C7-432C-BC34-D00028D54DFA}" type="slidenum">
              <a:rPr lang="en-GB" smtClean="0"/>
              <a:t>‹#›</a:t>
            </a:fld>
            <a:endParaRPr lang="en-GB"/>
          </a:p>
        </p:txBody>
      </p:sp>
    </p:spTree>
    <p:extLst>
      <p:ext uri="{BB962C8B-B14F-4D97-AF65-F5344CB8AC3E}">
        <p14:creationId xmlns:p14="http://schemas.microsoft.com/office/powerpoint/2010/main" val="1610772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25C6B5-9393-450C-A270-934F023B5B66}" type="datetimeFigureOut">
              <a:rPr lang="en-GB" smtClean="0"/>
              <a:t>03/07/2020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CCE21A-F7C7-432C-BC34-D00028D54DFA}" type="slidenum">
              <a:rPr lang="en-GB" smtClean="0"/>
              <a:t>‹#›</a:t>
            </a:fld>
            <a:endParaRPr lang="en-GB"/>
          </a:p>
        </p:txBody>
      </p:sp>
    </p:spTree>
    <p:extLst>
      <p:ext uri="{BB962C8B-B14F-4D97-AF65-F5344CB8AC3E}">
        <p14:creationId xmlns:p14="http://schemas.microsoft.com/office/powerpoint/2010/main" val="304372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725C6B5-9393-450C-A270-934F023B5B66}" type="datetimeFigureOut">
              <a:rPr lang="en-GB" smtClean="0"/>
              <a:t>03/07/2020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CCE21A-F7C7-432C-BC34-D00028D54DFA}" type="slidenum">
              <a:rPr lang="en-GB" smtClean="0"/>
              <a:t>‹#›</a:t>
            </a:fld>
            <a:endParaRPr lang="en-GB"/>
          </a:p>
        </p:txBody>
      </p:sp>
    </p:spTree>
    <p:extLst>
      <p:ext uri="{BB962C8B-B14F-4D97-AF65-F5344CB8AC3E}">
        <p14:creationId xmlns:p14="http://schemas.microsoft.com/office/powerpoint/2010/main" val="1458121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725C6B5-9393-450C-A270-934F023B5B66}" type="datetimeFigureOut">
              <a:rPr lang="en-GB" smtClean="0"/>
              <a:t>03/07/2020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CCE21A-F7C7-432C-BC34-D00028D54DFA}"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5057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25C6B5-9393-450C-A270-934F023B5B66}" type="datetimeFigureOut">
              <a:rPr lang="en-GB" smtClean="0"/>
              <a:t>03/07/2020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CCE21A-F7C7-432C-BC34-D00028D54DFA}" type="slidenum">
              <a:rPr lang="en-GB" smtClean="0"/>
              <a:t>‹#›</a:t>
            </a:fld>
            <a:endParaRPr lang="en-GB"/>
          </a:p>
        </p:txBody>
      </p:sp>
    </p:spTree>
    <p:extLst>
      <p:ext uri="{BB962C8B-B14F-4D97-AF65-F5344CB8AC3E}">
        <p14:creationId xmlns:p14="http://schemas.microsoft.com/office/powerpoint/2010/main" val="890502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25C6B5-9393-450C-A270-934F023B5B66}" type="datetimeFigureOut">
              <a:rPr lang="en-GB" smtClean="0"/>
              <a:t>03/07/2020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CCE21A-F7C7-432C-BC34-D00028D54DFA}"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388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E725C6B5-9393-450C-A270-934F023B5B66}" type="datetimeFigureOut">
              <a:rPr lang="en-GB" smtClean="0"/>
              <a:t>03/07/2020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8CCE21A-F7C7-432C-BC34-D00028D54DFA}"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63138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399421" cy="1463040"/>
          </a:xfrm>
        </p:spPr>
        <p:txBody>
          <a:bodyPr>
            <a:noAutofit/>
          </a:bodyPr>
          <a:lstStyle/>
          <a:p>
            <a:pPr algn="ctr"/>
            <a:r>
              <a:rPr lang="en-SG" sz="4000" dirty="0"/>
              <a:t>Welcome to the presentation on </a:t>
            </a:r>
            <a:br>
              <a:rPr lang="en-SG" sz="2800" dirty="0"/>
            </a:br>
            <a:r>
              <a:rPr lang="en-SG" sz="2800" b="1" dirty="0"/>
              <a:t>Management &amp; Organisational Behaviours</a:t>
            </a:r>
            <a:endParaRPr lang="en-GB" sz="2800" dirty="0"/>
          </a:p>
        </p:txBody>
      </p:sp>
      <p:sp>
        <p:nvSpPr>
          <p:cNvPr id="3" name="Subtitle 2"/>
          <p:cNvSpPr>
            <a:spLocks noGrp="1"/>
          </p:cNvSpPr>
          <p:nvPr>
            <p:ph type="subTitle" idx="1"/>
          </p:nvPr>
        </p:nvSpPr>
        <p:spPr>
          <a:xfrm>
            <a:off x="8494294" y="4668253"/>
            <a:ext cx="3609473" cy="1754924"/>
          </a:xfrm>
        </p:spPr>
        <p:txBody>
          <a:bodyPr/>
          <a:lstStyle/>
          <a:p>
            <a:r>
              <a:rPr lang="en-SG" sz="2000" dirty="0"/>
              <a:t>Student</a:t>
            </a:r>
            <a:r>
              <a:rPr lang="en-SG" dirty="0"/>
              <a:t> </a:t>
            </a:r>
            <a:r>
              <a:rPr lang="en-SG" sz="2400" dirty="0"/>
              <a:t>: </a:t>
            </a:r>
            <a:r>
              <a:rPr lang="en-SG" sz="2400" dirty="0">
                <a:solidFill>
                  <a:srgbClr val="7030A0"/>
                </a:solidFill>
                <a:latin typeface="Berlin Sans FB Demi" panose="020E0802020502020306" pitchFamily="34" charset="0"/>
              </a:rPr>
              <a:t>FLORIN AMOS </a:t>
            </a:r>
          </a:p>
          <a:p>
            <a:r>
              <a:rPr lang="en-SG" dirty="0"/>
              <a:t>ID : </a:t>
            </a:r>
            <a:r>
              <a:rPr lang="en-SG" sz="2400" dirty="0">
                <a:solidFill>
                  <a:srgbClr val="7030A0"/>
                </a:solidFill>
              </a:rPr>
              <a:t>1815218</a:t>
            </a:r>
          </a:p>
          <a:p>
            <a:r>
              <a:rPr lang="en-SG" sz="2000" dirty="0"/>
              <a:t>Lecturer</a:t>
            </a:r>
            <a:r>
              <a:rPr lang="en-SG" dirty="0"/>
              <a:t> : </a:t>
            </a:r>
            <a:r>
              <a:rPr lang="en-SG" sz="2400" dirty="0">
                <a:solidFill>
                  <a:srgbClr val="C00000"/>
                </a:solidFill>
                <a:latin typeface="Berlin Sans FB Demi" panose="020E0802020502020306" pitchFamily="34" charset="0"/>
              </a:rPr>
              <a:t>OLU ADEGBITE</a:t>
            </a:r>
            <a:endParaRPr lang="en-GB" sz="2400" dirty="0">
              <a:solidFill>
                <a:srgbClr val="C00000"/>
              </a:solidFill>
              <a:latin typeface="Berlin Sans FB Demi" panose="020E0802020502020306" pitchFamily="34" charset="0"/>
            </a:endParaRPr>
          </a:p>
        </p:txBody>
      </p:sp>
      <p:sp>
        <p:nvSpPr>
          <p:cNvPr id="4" name="Rectangle 3">
            <a:extLst>
              <a:ext uri="{FF2B5EF4-FFF2-40B4-BE49-F238E27FC236}">
                <a16:creationId xmlns:a16="http://schemas.microsoft.com/office/drawing/2014/main" id="{144D9916-031D-4629-9FA2-BCEFA9308F73}"/>
              </a:ext>
            </a:extLst>
          </p:cNvPr>
          <p:cNvSpPr/>
          <p:nvPr/>
        </p:nvSpPr>
        <p:spPr>
          <a:xfrm>
            <a:off x="2586789" y="1143000"/>
            <a:ext cx="8819148" cy="2677656"/>
          </a:xfrm>
          <a:prstGeom prst="rect">
            <a:avLst/>
          </a:prstGeom>
        </p:spPr>
        <p:txBody>
          <a:bodyPr wrap="square">
            <a:spAutoFit/>
          </a:bodyPr>
          <a:lstStyle/>
          <a:p>
            <a:r>
              <a:rPr lang="en-SG" sz="2400" b="1" dirty="0"/>
              <a:t>* </a:t>
            </a:r>
            <a:r>
              <a:rPr lang="en-SG" sz="2800" b="1" dirty="0"/>
              <a:t>Introduction </a:t>
            </a:r>
          </a:p>
          <a:p>
            <a:r>
              <a:rPr lang="en-SG" sz="2800" b="1" dirty="0"/>
              <a:t>* Structure, culture and goals of Hilton </a:t>
            </a:r>
          </a:p>
          <a:p>
            <a:r>
              <a:rPr lang="en-SG" sz="2800" b="1" dirty="0"/>
              <a:t>* Change management of Hilton along with its impacts </a:t>
            </a:r>
          </a:p>
          <a:p>
            <a:r>
              <a:rPr lang="en-SG" sz="2800" b="1" dirty="0"/>
              <a:t>* Strategic directions and business performance of Hilton</a:t>
            </a:r>
          </a:p>
          <a:p>
            <a:r>
              <a:rPr lang="en-SG" sz="2800" b="1" dirty="0"/>
              <a:t>* Conclusions </a:t>
            </a:r>
          </a:p>
          <a:p>
            <a:r>
              <a:rPr lang="en-SG" sz="2800" b="1" dirty="0"/>
              <a:t>* References </a:t>
            </a:r>
            <a:endParaRPr lang="en-GB" sz="2800" b="1" dirty="0"/>
          </a:p>
        </p:txBody>
      </p:sp>
      <p:sp>
        <p:nvSpPr>
          <p:cNvPr id="5" name="Rectangle 4">
            <a:extLst>
              <a:ext uri="{FF2B5EF4-FFF2-40B4-BE49-F238E27FC236}">
                <a16:creationId xmlns:a16="http://schemas.microsoft.com/office/drawing/2014/main" id="{29923005-DFBA-4FD5-B148-ACC3CB68CDDC}"/>
              </a:ext>
            </a:extLst>
          </p:cNvPr>
          <p:cNvSpPr/>
          <p:nvPr/>
        </p:nvSpPr>
        <p:spPr>
          <a:xfrm>
            <a:off x="565484" y="434823"/>
            <a:ext cx="6684037" cy="861774"/>
          </a:xfrm>
          <a:prstGeom prst="rect">
            <a:avLst/>
          </a:prstGeom>
        </p:spPr>
        <p:txBody>
          <a:bodyPr wrap="square">
            <a:spAutoFit/>
          </a:bodyPr>
          <a:lstStyle/>
          <a:p>
            <a:r>
              <a:rPr lang="en-SG" sz="5000" cap="all" spc="100" dirty="0">
                <a:solidFill>
                  <a:prstClr val="black">
                    <a:lumMod val="95000"/>
                    <a:lumOff val="5000"/>
                  </a:prstClr>
                </a:solidFill>
                <a:latin typeface="Tw Cen MT Condensed" panose="020B0606020104020203"/>
                <a:ea typeface="+mj-ea"/>
                <a:cs typeface="+mj-cs"/>
              </a:rPr>
              <a:t>Contents </a:t>
            </a:r>
            <a:endParaRPr lang="en-GB" dirty="0"/>
          </a:p>
        </p:txBody>
      </p:sp>
    </p:spTree>
    <p:extLst>
      <p:ext uri="{BB962C8B-B14F-4D97-AF65-F5344CB8AC3E}">
        <p14:creationId xmlns:p14="http://schemas.microsoft.com/office/powerpoint/2010/main" val="2008506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Introduction </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q"/>
            </a:pPr>
            <a:r>
              <a:rPr lang="en-SG" dirty="0"/>
              <a:t>The presentation has been provided as per the secondary audit on Hilton Hotel. </a:t>
            </a:r>
          </a:p>
          <a:p>
            <a:pPr>
              <a:buFont typeface="Wingdings" panose="05000000000000000000" pitchFamily="2" charset="2"/>
              <a:buChar char="q"/>
            </a:pPr>
            <a:r>
              <a:rPr lang="en-SG" dirty="0"/>
              <a:t>The business goals and performance of the company to the market have been analysed in the critical form so that it can be identified and valid conclusions can be made. </a:t>
            </a:r>
          </a:p>
          <a:p>
            <a:pPr>
              <a:buFont typeface="Wingdings" panose="05000000000000000000" pitchFamily="2" charset="2"/>
              <a:buChar char="q"/>
            </a:pPr>
            <a:r>
              <a:rPr lang="en-SG" dirty="0"/>
              <a:t>The change initiatives and its impacts to the organisations are also analysed in the effective manner.</a:t>
            </a:r>
            <a:endParaRPr lang="en-GB" dirty="0"/>
          </a:p>
        </p:txBody>
      </p:sp>
    </p:spTree>
    <p:extLst>
      <p:ext uri="{BB962C8B-B14F-4D97-AF65-F5344CB8AC3E}">
        <p14:creationId xmlns:p14="http://schemas.microsoft.com/office/powerpoint/2010/main" val="1201239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Organisational structure of Hilton  </a:t>
            </a:r>
            <a:endParaRPr lang="en-GB" dirty="0"/>
          </a:p>
        </p:txBody>
      </p:sp>
      <p:pic>
        <p:nvPicPr>
          <p:cNvPr id="4" name="Content Placeholder 3" descr="Organizational chart Hilton Hotels &amp; Resorts Hotel Manager ..."/>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57400" y="1874520"/>
            <a:ext cx="7063740" cy="4434205"/>
          </a:xfrm>
          <a:prstGeom prst="rect">
            <a:avLst/>
          </a:prstGeom>
          <a:noFill/>
          <a:ln>
            <a:noFill/>
          </a:ln>
        </p:spPr>
      </p:pic>
    </p:spTree>
    <p:extLst>
      <p:ext uri="{BB962C8B-B14F-4D97-AF65-F5344CB8AC3E}">
        <p14:creationId xmlns:p14="http://schemas.microsoft.com/office/powerpoint/2010/main" val="3311409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263" y="914400"/>
            <a:ext cx="10262937" cy="5546558"/>
          </a:xfrm>
        </p:spPr>
        <p:txBody>
          <a:bodyPr/>
          <a:lstStyle/>
          <a:p>
            <a:r>
              <a:rPr lang="en-SG" sz="4000" b="1" dirty="0">
                <a:solidFill>
                  <a:schemeClr val="accent1"/>
                </a:solidFill>
              </a:rPr>
              <a:t>Goals</a:t>
            </a:r>
            <a:r>
              <a:rPr lang="en-SG" dirty="0">
                <a:solidFill>
                  <a:schemeClr val="accent1"/>
                </a:solidFill>
              </a:rPr>
              <a:t> </a:t>
            </a:r>
            <a:endParaRPr lang="en-GB" dirty="0">
              <a:solidFill>
                <a:schemeClr val="accent1"/>
              </a:solidFill>
            </a:endParaRPr>
          </a:p>
        </p:txBody>
      </p:sp>
      <p:sp>
        <p:nvSpPr>
          <p:cNvPr id="3" name="Content Placeholder 2"/>
          <p:cNvSpPr>
            <a:spLocks noGrp="1"/>
          </p:cNvSpPr>
          <p:nvPr>
            <p:ph idx="1"/>
          </p:nvPr>
        </p:nvSpPr>
        <p:spPr>
          <a:xfrm>
            <a:off x="794084" y="4042612"/>
            <a:ext cx="9950117" cy="2574756"/>
          </a:xfrm>
        </p:spPr>
        <p:txBody>
          <a:bodyPr/>
          <a:lstStyle/>
          <a:p>
            <a:pPr>
              <a:buFont typeface="Wingdings" panose="05000000000000000000" pitchFamily="2" charset="2"/>
              <a:buChar char="Ø"/>
            </a:pPr>
            <a:r>
              <a:rPr lang="en-SG" dirty="0"/>
              <a:t>The goals of Hilton Hotel are something different from other kinds of market giants. </a:t>
            </a:r>
          </a:p>
          <a:p>
            <a:pPr>
              <a:buFont typeface="Wingdings" panose="05000000000000000000" pitchFamily="2" charset="2"/>
              <a:buChar char="Ø"/>
            </a:pPr>
            <a:r>
              <a:rPr lang="en-SG" dirty="0"/>
              <a:t>The company is determined to build good experience of the tourists and guests by providing its effective hospitality services.</a:t>
            </a:r>
          </a:p>
          <a:p>
            <a:pPr>
              <a:buFont typeface="Wingdings" panose="05000000000000000000" pitchFamily="2" charset="2"/>
              <a:buChar char="Ø"/>
            </a:pPr>
            <a:r>
              <a:rPr lang="en-SG" dirty="0"/>
              <a:t>As per this systematic process, the company tend to increase its profit by 20% in next five years.</a:t>
            </a:r>
            <a:endParaRPr lang="en-GB" dirty="0"/>
          </a:p>
        </p:txBody>
      </p:sp>
      <p:sp>
        <p:nvSpPr>
          <p:cNvPr id="4" name="Rectangle 3">
            <a:extLst>
              <a:ext uri="{FF2B5EF4-FFF2-40B4-BE49-F238E27FC236}">
                <a16:creationId xmlns:a16="http://schemas.microsoft.com/office/drawing/2014/main" id="{1906EF0A-7511-4E62-A56B-A86677ABD4A6}"/>
              </a:ext>
            </a:extLst>
          </p:cNvPr>
          <p:cNvSpPr/>
          <p:nvPr/>
        </p:nvSpPr>
        <p:spPr>
          <a:xfrm>
            <a:off x="1447800" y="1560730"/>
            <a:ext cx="9885948" cy="1631216"/>
          </a:xfrm>
          <a:prstGeom prst="rect">
            <a:avLst/>
          </a:prstGeom>
        </p:spPr>
        <p:txBody>
          <a:bodyPr wrap="square">
            <a:spAutoFit/>
          </a:bodyPr>
          <a:lstStyle/>
          <a:p>
            <a:pPr>
              <a:buFont typeface="Wingdings" panose="05000000000000000000" pitchFamily="2" charset="2"/>
              <a:buChar char="v"/>
            </a:pPr>
            <a:r>
              <a:rPr lang="en-SG" sz="2000" dirty="0"/>
              <a:t>As per making audit of Hilton Hotel, it can be concluded that the share culture is practiced to the management of Hilton Hotel. </a:t>
            </a:r>
          </a:p>
          <a:p>
            <a:pPr>
              <a:buFont typeface="Wingdings" panose="05000000000000000000" pitchFamily="2" charset="2"/>
              <a:buChar char="v"/>
            </a:pPr>
            <a:r>
              <a:rPr lang="en-SG" sz="2000" dirty="0"/>
              <a:t>Hence, the top management of Hilton Hotel is associated with the low level managers and other employees so that the knowledge can be transferred from the high level employees to the low level employees.</a:t>
            </a:r>
            <a:endParaRPr lang="en-GB" sz="2000" dirty="0"/>
          </a:p>
        </p:txBody>
      </p:sp>
      <p:sp>
        <p:nvSpPr>
          <p:cNvPr id="5" name="Rectangle 4">
            <a:extLst>
              <a:ext uri="{FF2B5EF4-FFF2-40B4-BE49-F238E27FC236}">
                <a16:creationId xmlns:a16="http://schemas.microsoft.com/office/drawing/2014/main" id="{C7DBDD4C-535C-4191-A7DD-3BD0FCFA1773}"/>
              </a:ext>
            </a:extLst>
          </p:cNvPr>
          <p:cNvSpPr/>
          <p:nvPr/>
        </p:nvSpPr>
        <p:spPr>
          <a:xfrm>
            <a:off x="1070812" y="914400"/>
            <a:ext cx="5473388" cy="646331"/>
          </a:xfrm>
          <a:prstGeom prst="rect">
            <a:avLst/>
          </a:prstGeom>
        </p:spPr>
        <p:txBody>
          <a:bodyPr wrap="square">
            <a:spAutoFit/>
          </a:bodyPr>
          <a:lstStyle/>
          <a:p>
            <a:r>
              <a:rPr lang="en-SG" sz="3600" b="1" dirty="0"/>
              <a:t>CULTURE </a:t>
            </a:r>
            <a:endParaRPr lang="en-GB" sz="3600" b="1" dirty="0"/>
          </a:p>
        </p:txBody>
      </p:sp>
    </p:spTree>
    <p:extLst>
      <p:ext uri="{BB962C8B-B14F-4D97-AF65-F5344CB8AC3E}">
        <p14:creationId xmlns:p14="http://schemas.microsoft.com/office/powerpoint/2010/main" val="2738864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Change management and its impacts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93293048"/>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6919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Strategic directions and business performance </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23489122"/>
              </p:ext>
            </p:extLst>
          </p:nvPr>
        </p:nvGraphicFramePr>
        <p:xfrm>
          <a:off x="1023938" y="2286000"/>
          <a:ext cx="9720262" cy="43205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3604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Conclusions </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v"/>
            </a:pPr>
            <a:r>
              <a:rPr lang="en-SG" dirty="0"/>
              <a:t>Based on the change management and formulating the business strategy to the market, it can be concluded that the company is in the right tract to increase the values to the market. </a:t>
            </a:r>
          </a:p>
          <a:p>
            <a:pPr>
              <a:buFont typeface="Wingdings" panose="05000000000000000000" pitchFamily="2" charset="2"/>
              <a:buChar char="v"/>
            </a:pPr>
            <a:r>
              <a:rPr lang="en-SG" dirty="0"/>
              <a:t>The values and culture of Hilton Hotel have been analysed in the effective form so that its impact to the organisational value addition can be analysed. </a:t>
            </a:r>
            <a:endParaRPr lang="en-GB" dirty="0"/>
          </a:p>
        </p:txBody>
      </p:sp>
    </p:spTree>
    <p:extLst>
      <p:ext uri="{BB962C8B-B14F-4D97-AF65-F5344CB8AC3E}">
        <p14:creationId xmlns:p14="http://schemas.microsoft.com/office/powerpoint/2010/main" val="266237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SG" dirty="0"/>
              <a:t>References </a:t>
            </a:r>
            <a:endParaRPr lang="en-GB" dirty="0"/>
          </a:p>
        </p:txBody>
      </p:sp>
      <p:pic>
        <p:nvPicPr>
          <p:cNvPr id="4" name="Content Placeholder 3"/>
          <p:cNvPicPr>
            <a:picLocks noGrp="1" noChangeAspect="1"/>
          </p:cNvPicPr>
          <p:nvPr>
            <p:ph idx="1"/>
          </p:nvPr>
        </p:nvPicPr>
        <p:blipFill>
          <a:blip r:embed="rId2"/>
          <a:stretch>
            <a:fillRect/>
          </a:stretch>
        </p:blipFill>
        <p:spPr>
          <a:xfrm>
            <a:off x="1024129" y="1986611"/>
            <a:ext cx="9703064" cy="4372625"/>
          </a:xfrm>
          <a:prstGeom prst="rect">
            <a:avLst/>
          </a:prstGeom>
        </p:spPr>
      </p:pic>
    </p:spTree>
    <p:extLst>
      <p:ext uri="{BB962C8B-B14F-4D97-AF65-F5344CB8AC3E}">
        <p14:creationId xmlns:p14="http://schemas.microsoft.com/office/powerpoint/2010/main" val="37380046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53</TotalTime>
  <Words>1322</Words>
  <Application>Microsoft Office PowerPoint</Application>
  <PresentationFormat>Widescreen</PresentationFormat>
  <Paragraphs>51</Paragraphs>
  <Slides>8</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Berlin Sans FB Demi</vt:lpstr>
      <vt:lpstr>Calibri</vt:lpstr>
      <vt:lpstr>Tw Cen MT</vt:lpstr>
      <vt:lpstr>Tw Cen MT Condensed</vt:lpstr>
      <vt:lpstr>Wingdings</vt:lpstr>
      <vt:lpstr>Wingdings 3</vt:lpstr>
      <vt:lpstr>Integral</vt:lpstr>
      <vt:lpstr>Welcome to the presentation on  Management &amp; Organisational Behaviours</vt:lpstr>
      <vt:lpstr>Introduction </vt:lpstr>
      <vt:lpstr>Organisational structure of Hilton  </vt:lpstr>
      <vt:lpstr>Goals </vt:lpstr>
      <vt:lpstr>Change management and its impacts </vt:lpstr>
      <vt:lpstr>Strategic directions and business performance </vt:lpstr>
      <vt:lpstr>Conclusions </vt:lpstr>
      <vt:lpstr>References </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on  Management &amp; Organisational Behaviours</dc:title>
  <dc:creator>Florin</dc:creator>
  <cp:lastModifiedBy>florin_amos@yahoo.com</cp:lastModifiedBy>
  <cp:revision>5</cp:revision>
  <dcterms:created xsi:type="dcterms:W3CDTF">2020-07-01T19:07:25Z</dcterms:created>
  <dcterms:modified xsi:type="dcterms:W3CDTF">2020-07-03T07:25:30Z</dcterms:modified>
</cp:coreProperties>
</file>