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43"/>
  </p:notesMasterIdLst>
  <p:handoutMasterIdLst>
    <p:handoutMasterId r:id="rId44"/>
  </p:handoutMasterIdLst>
  <p:sldIdLst>
    <p:sldId id="256" r:id="rId2"/>
    <p:sldId id="257" r:id="rId3"/>
    <p:sldId id="259" r:id="rId4"/>
    <p:sldId id="258" r:id="rId5"/>
    <p:sldId id="260" r:id="rId6"/>
    <p:sldId id="261"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 id="288" r:id="rId32"/>
    <p:sldId id="289" r:id="rId33"/>
    <p:sldId id="290" r:id="rId34"/>
    <p:sldId id="291" r:id="rId35"/>
    <p:sldId id="292" r:id="rId36"/>
    <p:sldId id="287" r:id="rId37"/>
    <p:sldId id="294" r:id="rId38"/>
    <p:sldId id="295" r:id="rId39"/>
    <p:sldId id="296" r:id="rId40"/>
    <p:sldId id="297" r:id="rId41"/>
    <p:sldId id="298" r:id="rId42"/>
  </p:sldIdLst>
  <p:sldSz cx="9144000" cy="6858000" type="screen4x3"/>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98" d="100"/>
          <a:sy n="98" d="100"/>
        </p:scale>
        <p:origin x="1122"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DC913E39-926E-4970-96D0-13F5746675DE}" type="datetimeFigureOut">
              <a:rPr lang="en-GB" smtClean="0"/>
              <a:t>11/02/2020</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61D057C0-435C-4280-849B-02FCFD65FE73}" type="slidenum">
              <a:rPr lang="en-GB" smtClean="0"/>
              <a:t>‹#›</a:t>
            </a:fld>
            <a:endParaRPr lang="en-GB"/>
          </a:p>
        </p:txBody>
      </p:sp>
    </p:spTree>
    <p:extLst>
      <p:ext uri="{BB962C8B-B14F-4D97-AF65-F5344CB8AC3E}">
        <p14:creationId xmlns:p14="http://schemas.microsoft.com/office/powerpoint/2010/main" val="133931197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ACE67E05-19A1-CD45-843F-595371103FE3}" type="datetimeFigureOut">
              <a:rPr lang="en-US" smtClean="0"/>
              <a:pPr/>
              <a:t>2/11/2020</a:t>
            </a:fld>
            <a:endParaRPr lang="en-US"/>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DC3AA243-1BD8-0341-994C-80E3BBBFCC5E}" type="slidenum">
              <a:rPr lang="en-US" smtClean="0"/>
              <a:pPr/>
              <a:t>‹#›</a:t>
            </a:fld>
            <a:endParaRPr lang="en-US"/>
          </a:p>
        </p:txBody>
      </p:sp>
    </p:spTree>
    <p:extLst>
      <p:ext uri="{BB962C8B-B14F-4D97-AF65-F5344CB8AC3E}">
        <p14:creationId xmlns:p14="http://schemas.microsoft.com/office/powerpoint/2010/main" val="3041204941"/>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p:spPr>
        <p:txBody>
          <a:bodyPr/>
          <a:lstStyle/>
          <a:p>
            <a:fld id="{D8EBB1C3-AE3C-8749-BB36-782A4DAC9656}" type="slidenum">
              <a:rPr lang="en-GB"/>
              <a:pPr/>
              <a:t>7</a:t>
            </a:fld>
            <a:endParaRPr lang="en-GB"/>
          </a:p>
        </p:txBody>
      </p:sp>
      <p:sp>
        <p:nvSpPr>
          <p:cNvPr id="43011" name="Rectangle 2"/>
          <p:cNvSpPr>
            <a:spLocks noGrp="1" noRot="1" noChangeAspect="1" noChangeArrowheads="1" noTextEdit="1"/>
          </p:cNvSpPr>
          <p:nvPr>
            <p:ph type="sldImg"/>
          </p:nvPr>
        </p:nvSpPr>
        <p:spPr>
          <a:ln/>
        </p:spPr>
      </p:sp>
      <p:sp>
        <p:nvSpPr>
          <p:cNvPr id="43012" name="Rectangle 3"/>
          <p:cNvSpPr>
            <a:spLocks noGrp="1" noChangeArrowheads="1"/>
          </p:cNvSpPr>
          <p:nvPr>
            <p:ph type="body" idx="1"/>
          </p:nvPr>
        </p:nvSpPr>
        <p:spPr>
          <a:noFill/>
          <a:ln/>
        </p:spPr>
        <p:txBody>
          <a:bodyPr/>
          <a:lstStyle/>
          <a:p>
            <a:pPr eaLnBrk="1" hangingPunct="1"/>
            <a:endParaRPr lang="en-US">
              <a:latin typeface="Times" pitchFamily="-108" charset="0"/>
            </a:endParaRPr>
          </a:p>
        </p:txBody>
      </p:sp>
    </p:spTree>
    <p:extLst>
      <p:ext uri="{BB962C8B-B14F-4D97-AF65-F5344CB8AC3E}">
        <p14:creationId xmlns:p14="http://schemas.microsoft.com/office/powerpoint/2010/main" val="12528296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a:noFill/>
        </p:spPr>
        <p:txBody>
          <a:bodyPr/>
          <a:lstStyle/>
          <a:p>
            <a:fld id="{688C2997-E489-7A47-8A8A-1D7C10C15EE1}" type="slidenum">
              <a:rPr lang="en-GB"/>
              <a:pPr/>
              <a:t>32</a:t>
            </a:fld>
            <a:endParaRPr lang="en-GB"/>
          </a:p>
        </p:txBody>
      </p:sp>
      <p:sp>
        <p:nvSpPr>
          <p:cNvPr id="46083" name="Rectangle 2"/>
          <p:cNvSpPr>
            <a:spLocks noGrp="1" noRot="1" noChangeAspect="1" noChangeArrowheads="1" noTextEdit="1"/>
          </p:cNvSpPr>
          <p:nvPr>
            <p:ph type="sldImg"/>
          </p:nvPr>
        </p:nvSpPr>
        <p:spPr>
          <a:ln/>
        </p:spPr>
      </p:sp>
      <p:sp>
        <p:nvSpPr>
          <p:cNvPr id="46084" name="Rectangle 3"/>
          <p:cNvSpPr>
            <a:spLocks noGrp="1" noChangeArrowheads="1"/>
          </p:cNvSpPr>
          <p:nvPr>
            <p:ph type="body" idx="1"/>
          </p:nvPr>
        </p:nvSpPr>
        <p:spPr>
          <a:noFill/>
          <a:ln/>
        </p:spPr>
        <p:txBody>
          <a:bodyPr/>
          <a:lstStyle/>
          <a:p>
            <a:pPr eaLnBrk="1" hangingPunct="1"/>
            <a:endParaRPr lang="en-US">
              <a:latin typeface="Times" pitchFamily="-108" charset="0"/>
            </a:endParaRPr>
          </a:p>
        </p:txBody>
      </p:sp>
    </p:spTree>
    <p:extLst>
      <p:ext uri="{BB962C8B-B14F-4D97-AF65-F5344CB8AC3E}">
        <p14:creationId xmlns:p14="http://schemas.microsoft.com/office/powerpoint/2010/main" val="11014386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p:cNvSpPr>
            <a:spLocks noGrp="1" noChangeArrowheads="1"/>
          </p:cNvSpPr>
          <p:nvPr>
            <p:ph type="sldNum" sz="quarter" idx="5"/>
          </p:nvPr>
        </p:nvSpPr>
        <p:spPr>
          <a:noFill/>
        </p:spPr>
        <p:txBody>
          <a:bodyPr/>
          <a:lstStyle/>
          <a:p>
            <a:fld id="{7BF6D420-B45A-E349-BF59-A58978898075}" type="slidenum">
              <a:rPr lang="en-GB"/>
              <a:pPr/>
              <a:t>35</a:t>
            </a:fld>
            <a:endParaRPr lang="en-GB"/>
          </a:p>
        </p:txBody>
      </p:sp>
      <p:sp>
        <p:nvSpPr>
          <p:cNvPr id="50179" name="Rectangle 2"/>
          <p:cNvSpPr>
            <a:spLocks noGrp="1" noRot="1" noChangeAspect="1" noChangeArrowheads="1" noTextEdit="1"/>
          </p:cNvSpPr>
          <p:nvPr>
            <p:ph type="sldImg"/>
          </p:nvPr>
        </p:nvSpPr>
        <p:spPr>
          <a:ln/>
        </p:spPr>
      </p:sp>
      <p:sp>
        <p:nvSpPr>
          <p:cNvPr id="50180" name="Rectangle 3"/>
          <p:cNvSpPr>
            <a:spLocks noGrp="1" noChangeArrowheads="1"/>
          </p:cNvSpPr>
          <p:nvPr>
            <p:ph type="body" idx="1"/>
          </p:nvPr>
        </p:nvSpPr>
        <p:spPr>
          <a:noFill/>
          <a:ln/>
        </p:spPr>
        <p:txBody>
          <a:bodyPr/>
          <a:lstStyle/>
          <a:p>
            <a:pPr eaLnBrk="1" hangingPunct="1"/>
            <a:endParaRPr lang="en-US">
              <a:latin typeface="Times" pitchFamily="-108" charset="0"/>
            </a:endParaRPr>
          </a:p>
        </p:txBody>
      </p:sp>
    </p:spTree>
    <p:extLst>
      <p:ext uri="{BB962C8B-B14F-4D97-AF65-F5344CB8AC3E}">
        <p14:creationId xmlns:p14="http://schemas.microsoft.com/office/powerpoint/2010/main" val="330035984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lstStyle>
          <a:p>
            <a:r>
              <a:rPr kumimoji="0" lang="en-GB"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GB"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lstStyle>
          <a:p>
            <a:fld id="{0BD0ABF0-B77D-4747-A627-5A1CB9CFA4FD}" type="datetimeFigureOut">
              <a:rPr lang="en-US" smtClean="0"/>
              <a:pPr/>
              <a:t>2/11/2020</a:t>
            </a:fld>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lstStyle>
          <a:p>
            <a:endParaRPr lang="en-US"/>
          </a:p>
        </p:txBody>
      </p:sp>
      <p:sp>
        <p:nvSpPr>
          <p:cNvPr id="27" name="Slide Number Placeholder 26"/>
          <p:cNvSpPr>
            <a:spLocks noGrp="1"/>
          </p:cNvSpPr>
          <p:nvPr>
            <p:ph type="sldNum" sz="quarter" idx="12"/>
          </p:nvPr>
        </p:nvSpPr>
        <p:spPr/>
        <p:txBody>
          <a:bodyPr/>
          <a:lstStyle>
            <a:lvl1pPr>
              <a:defRPr>
                <a:solidFill>
                  <a:srgbClr val="FFFFFF"/>
                </a:solidFill>
              </a:defRPr>
            </a:lvl1pPr>
          </a:lstStyle>
          <a:p>
            <a:fld id="{6155A53D-4F10-1C4D-B10B-14D0068C0AB1}"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Date Placeholder 3"/>
          <p:cNvSpPr>
            <a:spLocks noGrp="1"/>
          </p:cNvSpPr>
          <p:nvPr>
            <p:ph type="dt" sz="half" idx="10"/>
          </p:nvPr>
        </p:nvSpPr>
        <p:spPr/>
        <p:txBody>
          <a:bodyPr/>
          <a:lstStyle/>
          <a:p>
            <a:fld id="{0BD0ABF0-B77D-4747-A627-5A1CB9CFA4FD}" type="datetimeFigureOut">
              <a:rPr lang="en-US" smtClean="0"/>
              <a:pPr/>
              <a:t>2/11/2020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155A53D-4F10-1C4D-B10B-14D0068C0AB1}" type="slidenum">
              <a:rPr lang="en-US" smtClean="0"/>
              <a:pPr/>
              <a:t>‹#›</a:t>
            </a:fld>
            <a:endParaRPr lang="en-US"/>
          </a:p>
        </p:txBody>
      </p:sp>
      <p:sp>
        <p:nvSpPr>
          <p:cNvPr id="7" name="Title 6"/>
          <p:cNvSpPr>
            <a:spLocks noGrp="1"/>
          </p:cNvSpPr>
          <p:nvPr>
            <p:ph type="title"/>
          </p:nvPr>
        </p:nvSpPr>
        <p:spPr/>
        <p:txBody>
          <a:bodyPr rtlCol="0"/>
          <a:lstStyle/>
          <a:p>
            <a:r>
              <a:rPr kumimoji="0" lang="en-GB"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lstStyle>
          <a:p>
            <a:r>
              <a:rPr kumimoji="0" lang="en-GB"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GB" smtClean="0"/>
              <a:t>Click to edit Master text styles</a:t>
            </a:r>
          </a:p>
        </p:txBody>
      </p:sp>
      <p:sp>
        <p:nvSpPr>
          <p:cNvPr id="4" name="Date Placeholder 3"/>
          <p:cNvSpPr>
            <a:spLocks noGrp="1"/>
          </p:cNvSpPr>
          <p:nvPr>
            <p:ph type="dt" sz="half" idx="10"/>
          </p:nvPr>
        </p:nvSpPr>
        <p:spPr/>
        <p:txBody>
          <a:bodyPr/>
          <a:lstStyle/>
          <a:p>
            <a:fld id="{0BD0ABF0-B77D-4747-A627-5A1CB9CFA4FD}" type="datetimeFigureOut">
              <a:rPr lang="en-US" smtClean="0"/>
              <a:pPr/>
              <a:t>2/11/2020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155A53D-4F10-1C4D-B10B-14D0068C0AB1}" type="slidenum">
              <a:rPr lang="en-US" smtClean="0"/>
              <a:pPr/>
              <a:t>‹#›</a:t>
            </a:fld>
            <a:endParaRPr lang="en-US"/>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5" name="Date Placeholder 4"/>
          <p:cNvSpPr>
            <a:spLocks noGrp="1"/>
          </p:cNvSpPr>
          <p:nvPr>
            <p:ph type="dt" sz="half" idx="10"/>
          </p:nvPr>
        </p:nvSpPr>
        <p:spPr/>
        <p:txBody>
          <a:bodyPr/>
          <a:lstStyle/>
          <a:p>
            <a:fld id="{0BD0ABF0-B77D-4747-A627-5A1CB9CFA4FD}" type="datetimeFigureOut">
              <a:rPr lang="en-US" smtClean="0"/>
              <a:pPr/>
              <a:t>2/11/2020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155A53D-4F10-1C4D-B10B-14D0068C0AB1}" type="slidenum">
              <a:rPr lang="en-US" smtClean="0"/>
              <a:pPr/>
              <a:t>‹#›</a:t>
            </a:fld>
            <a:endParaRPr lang="en-US"/>
          </a:p>
        </p:txBody>
      </p:sp>
      <p:sp>
        <p:nvSpPr>
          <p:cNvPr id="8" name="Title 7"/>
          <p:cNvSpPr>
            <a:spLocks noGrp="1"/>
          </p:cNvSpPr>
          <p:nvPr>
            <p:ph type="title"/>
          </p:nvPr>
        </p:nvSpPr>
        <p:spPr/>
        <p:txBody>
          <a:bodyPr rtlCol="0"/>
          <a:lstStyle/>
          <a:p>
            <a:r>
              <a:rPr kumimoji="0" lang="en-GB"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GB"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GB"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GB"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7" name="Date Placeholder 6"/>
          <p:cNvSpPr>
            <a:spLocks noGrp="1"/>
          </p:cNvSpPr>
          <p:nvPr>
            <p:ph type="dt" sz="half" idx="10"/>
          </p:nvPr>
        </p:nvSpPr>
        <p:spPr/>
        <p:txBody>
          <a:bodyPr/>
          <a:lstStyle/>
          <a:p>
            <a:fld id="{0BD0ABF0-B77D-4747-A627-5A1CB9CFA4FD}" type="datetimeFigureOut">
              <a:rPr lang="en-US" smtClean="0"/>
              <a:pPr/>
              <a:t>2/11/2020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155A53D-4F10-1C4D-B10B-14D0068C0AB1}"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0BD0ABF0-B77D-4747-A627-5A1CB9CFA4FD}" type="datetimeFigureOut">
              <a:rPr lang="en-US" smtClean="0"/>
              <a:pPr/>
              <a:t>2/11/2020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155A53D-4F10-1C4D-B10B-14D0068C0AB1}" type="slidenum">
              <a:rPr lang="en-US" smtClean="0"/>
              <a:pPr/>
              <a:t>‹#›</a:t>
            </a:fld>
            <a:endParaRPr lang="en-US"/>
          </a:p>
        </p:txBody>
      </p:sp>
      <p:sp>
        <p:nvSpPr>
          <p:cNvPr id="6" name="Title 5"/>
          <p:cNvSpPr>
            <a:spLocks noGrp="1"/>
          </p:cNvSpPr>
          <p:nvPr>
            <p:ph type="title"/>
          </p:nvPr>
        </p:nvSpPr>
        <p:spPr/>
        <p:txBody>
          <a:bodyPr rtlCol="0"/>
          <a:lstStyle/>
          <a:p>
            <a:r>
              <a:rPr kumimoji="0" lang="en-GB"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BD0ABF0-B77D-4747-A627-5A1CB9CFA4FD}" type="datetimeFigureOut">
              <a:rPr lang="en-US" smtClean="0"/>
              <a:pPr/>
              <a:t>2/11/2020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155A53D-4F10-1C4D-B10B-14D0068C0AB1}"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lstStyle>
          <a:p>
            <a:r>
              <a:rPr kumimoji="0" lang="en-GB"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lstStyle>
          <a:p>
            <a:pPr lvl="0" eaLnBrk="1" latinLnBrk="0" hangingPunct="1"/>
            <a:r>
              <a:rPr kumimoji="0" lang="en-GB"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0BD0ABF0-B77D-4747-A627-5A1CB9CFA4FD}" type="datetimeFigureOut">
              <a:rPr lang="en-US" smtClean="0"/>
              <a:pPr/>
              <a:t>2/11/2020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155A53D-4F10-1C4D-B10B-14D0068C0AB1}"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lstStyle>
          <a:p>
            <a:pPr lvl="0" eaLnBrk="1" latinLnBrk="0" hangingPunct="1"/>
            <a:r>
              <a:rPr kumimoji="0" lang="en-GB"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lstStyle>
          <a:p>
            <a:r>
              <a:rPr kumimoji="0" lang="en-GB"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lstStyle>
          <a:p>
            <a:fld id="{0BD0ABF0-B77D-4747-A627-5A1CB9CFA4FD}" type="datetimeFigureOut">
              <a:rPr lang="en-US" smtClean="0"/>
              <a:pPr/>
              <a:t>2/11/2020</a:t>
            </a:fld>
            <a:endParaRPr lang="en-US"/>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lstStyle>
          <a:p>
            <a:fld id="{6155A53D-4F10-1C4D-B10B-14D0068C0AB1}" type="slidenum">
              <a:rPr lang="en-US" smtClean="0"/>
              <a:pPr/>
              <a:t>‹#›</a:t>
            </a:fld>
            <a:endParaRPr lang="en-US"/>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lstStyle>
          <a:p>
            <a:r>
              <a:rPr kumimoji="0" lang="en-GB" smtClean="0"/>
              <a:t>Click to edit Master title style</a:t>
            </a:r>
            <a:endParaRPr kumimoji="0" lang="en-US"/>
          </a:p>
        </p:txBody>
      </p:sp>
      <p:sp>
        <p:nvSpPr>
          <p:cNvPr id="8" name="Freeform 7"/>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GB"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Date Placeholder 3"/>
          <p:cNvSpPr>
            <a:spLocks noGrp="1"/>
          </p:cNvSpPr>
          <p:nvPr>
            <p:ph type="dt" sz="half" idx="10"/>
          </p:nvPr>
        </p:nvSpPr>
        <p:spPr/>
        <p:txBody>
          <a:bodyPr/>
          <a:lstStyle/>
          <a:p>
            <a:fld id="{0BD0ABF0-B77D-4747-A627-5A1CB9CFA4FD}" type="datetimeFigureOut">
              <a:rPr lang="en-US" smtClean="0"/>
              <a:pPr/>
              <a:t>2/11/2020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155A53D-4F10-1C4D-B10B-14D0068C0AB1}"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GB"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Date Placeholder 3"/>
          <p:cNvSpPr>
            <a:spLocks noGrp="1"/>
          </p:cNvSpPr>
          <p:nvPr>
            <p:ph type="dt" sz="half" idx="10"/>
          </p:nvPr>
        </p:nvSpPr>
        <p:spPr/>
        <p:txBody>
          <a:bodyPr/>
          <a:lstStyle/>
          <a:p>
            <a:fld id="{0BD0ABF0-B77D-4747-A627-5A1CB9CFA4FD}" type="datetimeFigureOut">
              <a:rPr lang="en-US" smtClean="0"/>
              <a:pPr/>
              <a:t>2/11/2020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155A53D-4F10-1C4D-B10B-14D0068C0AB1}"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GB"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GB" smtClean="0"/>
              <a:t>Click to edit Master text styles</a:t>
            </a:r>
          </a:p>
          <a:p>
            <a:pPr lvl="1" eaLnBrk="1" latinLnBrk="0" hangingPunct="1"/>
            <a:r>
              <a:rPr kumimoji="0" lang="en-GB" smtClean="0"/>
              <a:t>Second level</a:t>
            </a:r>
          </a:p>
          <a:p>
            <a:pPr lvl="2" eaLnBrk="1" latinLnBrk="0" hangingPunct="1"/>
            <a:r>
              <a:rPr kumimoji="0" lang="en-GB" smtClean="0"/>
              <a:t>Third level</a:t>
            </a:r>
          </a:p>
          <a:p>
            <a:pPr lvl="3" eaLnBrk="1" latinLnBrk="0" hangingPunct="1"/>
            <a:r>
              <a:rPr kumimoji="0" lang="en-GB" smtClean="0"/>
              <a:t>Fourth level</a:t>
            </a:r>
          </a:p>
          <a:p>
            <a:pPr lvl="4" eaLnBrk="1" latinLnBrk="0" hangingPunct="1"/>
            <a:r>
              <a:rPr kumimoji="0" lang="en-GB"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lstStyle>
          <a:p>
            <a:fld id="{0BD0ABF0-B77D-4747-A627-5A1CB9CFA4FD}" type="datetimeFigureOut">
              <a:rPr lang="en-US" smtClean="0"/>
              <a:pPr/>
              <a:t>2/11/2020</a:t>
            </a:fld>
            <a:endParaRPr lang="en-US"/>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lstStyle>
          <a:p>
            <a:endParaRPr lang="en-US"/>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lstStyle>
          <a:p>
            <a:fld id="{6155A53D-4F10-1C4D-B10B-14D0068C0AB1}"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Research Methods</a:t>
            </a:r>
            <a:br>
              <a:rPr lang="en-US" dirty="0" smtClean="0"/>
            </a:br>
            <a:r>
              <a:rPr lang="en-US" dirty="0" smtClean="0"/>
              <a:t>The Literature Review</a:t>
            </a:r>
            <a:endParaRPr lang="en-US" dirty="0"/>
          </a:p>
        </p:txBody>
      </p:sp>
      <p:sp>
        <p:nvSpPr>
          <p:cNvPr id="3" name="Subtitle 2"/>
          <p:cNvSpPr>
            <a:spLocks noGrp="1"/>
          </p:cNvSpPr>
          <p:nvPr>
            <p:ph type="subTitle" idx="1"/>
          </p:nvPr>
        </p:nvSpPr>
        <p:spPr/>
        <p:txBody>
          <a:bodyPr/>
          <a:lstStyle/>
          <a:p>
            <a:r>
              <a:rPr lang="en-US" dirty="0" smtClean="0"/>
              <a:t>Caroline Jawad 2014</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dirty="0" smtClean="0"/>
              <a:t>There is little point in reinventing the wheel . . . the work that you do is not done in a vacuum, but builds on the ideas of other people who have studied the field before you. This requires you describe what has been published, and to marshal the information in a relevant and critical way. </a:t>
            </a:r>
          </a:p>
          <a:p>
            <a:endParaRPr lang="en-US" dirty="0"/>
          </a:p>
        </p:txBody>
      </p:sp>
      <p:sp>
        <p:nvSpPr>
          <p:cNvPr id="3" name="Title 2"/>
          <p:cNvSpPr>
            <a:spLocks noGrp="1"/>
          </p:cNvSpPr>
          <p:nvPr>
            <p:ph type="title"/>
          </p:nvPr>
        </p:nvSpPr>
        <p:spPr/>
        <p:txBody>
          <a:bodyPr/>
          <a:lstStyle/>
          <a:p>
            <a:r>
              <a:rPr lang="en-US" dirty="0" smtClean="0"/>
              <a:t>A thought</a:t>
            </a:r>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dirty="0" smtClean="0"/>
              <a:t>Many students and have grown to fear the literature review, not because of the associated reading but because of the requirement both to make judgments as </a:t>
            </a:r>
            <a:r>
              <a:rPr lang="en-US" b="1" u="sng" dirty="0" smtClean="0">
                <a:solidFill>
                  <a:srgbClr val="FF0000"/>
                </a:solidFill>
              </a:rPr>
              <a:t>to the value of each piece of work</a:t>
            </a:r>
            <a:r>
              <a:rPr lang="en-US" dirty="0" smtClean="0"/>
              <a:t> and </a:t>
            </a:r>
            <a:r>
              <a:rPr lang="en-US" b="1" u="sng" dirty="0" smtClean="0">
                <a:solidFill>
                  <a:schemeClr val="accent5"/>
                </a:solidFill>
              </a:rPr>
              <a:t>to </a:t>
            </a:r>
            <a:r>
              <a:rPr lang="en-US" b="1" u="sng" dirty="0" err="1" smtClean="0">
                <a:solidFill>
                  <a:schemeClr val="accent5"/>
                </a:solidFill>
              </a:rPr>
              <a:t>organise</a:t>
            </a:r>
            <a:r>
              <a:rPr lang="en-US" b="1" u="sng" dirty="0" smtClean="0">
                <a:solidFill>
                  <a:schemeClr val="accent5"/>
                </a:solidFill>
              </a:rPr>
              <a:t> those ideas and findings that are of value </a:t>
            </a:r>
            <a:r>
              <a:rPr lang="en-US" dirty="0" smtClean="0"/>
              <a:t>into a review</a:t>
            </a:r>
          </a:p>
          <a:p>
            <a:r>
              <a:rPr lang="en-US" dirty="0" smtClean="0"/>
              <a:t>It is these two processes in particular that people find both difficult and time consuming</a:t>
            </a:r>
          </a:p>
          <a:p>
            <a:endParaRPr lang="en-US" dirty="0"/>
          </a:p>
        </p:txBody>
      </p:sp>
      <p:sp>
        <p:nvSpPr>
          <p:cNvPr id="3" name="Title 2"/>
          <p:cNvSpPr>
            <a:spLocks noGrp="1"/>
          </p:cNvSpPr>
          <p:nvPr>
            <p:ph type="title"/>
          </p:nvPr>
        </p:nvSpPr>
        <p:spPr/>
        <p:txBody>
          <a:bodyPr/>
          <a:lstStyle/>
          <a:p>
            <a:r>
              <a:rPr lang="en-US" dirty="0" smtClean="0"/>
              <a:t>Do not be afraid …..</a:t>
            </a:r>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US" dirty="0" smtClean="0"/>
              <a:t>The preliminary search that helps you to generate and refine your research ideas</a:t>
            </a:r>
          </a:p>
          <a:p>
            <a:r>
              <a:rPr lang="en-US" dirty="0" smtClean="0"/>
              <a:t>The critical literature review, is part of your Dissertation – and you must demonstrate awareness of the current state of knowledge in your subject, its limitations, and how your research fits in this wider context </a:t>
            </a:r>
          </a:p>
          <a:p>
            <a:r>
              <a:rPr lang="en-US" dirty="0" smtClean="0"/>
              <a:t>Sharp et al (2002)</a:t>
            </a:r>
          </a:p>
          <a:p>
            <a:endParaRPr lang="en-US" dirty="0"/>
          </a:p>
        </p:txBody>
      </p:sp>
      <p:sp>
        <p:nvSpPr>
          <p:cNvPr id="3" name="Title 2"/>
          <p:cNvSpPr>
            <a:spLocks noGrp="1"/>
          </p:cNvSpPr>
          <p:nvPr>
            <p:ph type="title"/>
          </p:nvPr>
        </p:nvSpPr>
        <p:spPr>
          <a:xfrm>
            <a:off x="457200" y="274638"/>
            <a:ext cx="8483600" cy="1143000"/>
          </a:xfrm>
        </p:spPr>
        <p:txBody>
          <a:bodyPr>
            <a:normAutofit fontScale="90000"/>
          </a:bodyPr>
          <a:lstStyle/>
          <a:p>
            <a:r>
              <a:rPr lang="en-US" dirty="0" smtClean="0"/>
              <a:t>2 purposes of the Literature Review</a:t>
            </a:r>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US" dirty="0" smtClean="0"/>
              <a:t>The significance of your research and what you find out will inevitably be judged in relation to other people’s research and their findings</a:t>
            </a:r>
          </a:p>
          <a:p>
            <a:r>
              <a:rPr lang="en-US" dirty="0" smtClean="0"/>
              <a:t>You, therefore, need both to ‘map and assess the existing intellectual territory’ (</a:t>
            </a:r>
            <a:r>
              <a:rPr lang="en-US" dirty="0" err="1" smtClean="0"/>
              <a:t>Tranfield</a:t>
            </a:r>
            <a:r>
              <a:rPr lang="en-US" dirty="0" smtClean="0"/>
              <a:t> </a:t>
            </a:r>
            <a:r>
              <a:rPr lang="en-US" i="1" dirty="0" smtClean="0"/>
              <a:t>et al</a:t>
            </a:r>
            <a:r>
              <a:rPr lang="en-US" dirty="0" smtClean="0"/>
              <a:t>. 2003:208)</a:t>
            </a:r>
          </a:p>
          <a:p>
            <a:r>
              <a:rPr lang="en-US" dirty="0" smtClean="0"/>
              <a:t>Establish the research has been published in your chosen area, and, if possible, to try to identify any other research that might currently be in progress</a:t>
            </a:r>
          </a:p>
          <a:p>
            <a:r>
              <a:rPr lang="en-US" dirty="0" smtClean="0"/>
              <a:t>What you read and write about will enhance your subject knowledge and help you to clarify your research </a:t>
            </a:r>
            <a:r>
              <a:rPr lang="en-US" dirty="0" err="1" smtClean="0"/>
              <a:t>question(s</a:t>
            </a:r>
            <a:r>
              <a:rPr lang="en-US" dirty="0" smtClean="0"/>
              <a:t>) further. This process is called ‘critically reviewing the literature’. </a:t>
            </a:r>
          </a:p>
          <a:p>
            <a:endParaRPr lang="en-US" dirty="0"/>
          </a:p>
        </p:txBody>
      </p:sp>
      <p:sp>
        <p:nvSpPr>
          <p:cNvPr id="3" name="Title 2"/>
          <p:cNvSpPr>
            <a:spLocks noGrp="1"/>
          </p:cNvSpPr>
          <p:nvPr>
            <p:ph type="title"/>
          </p:nvPr>
        </p:nvSpPr>
        <p:spPr/>
        <p:txBody>
          <a:bodyPr/>
          <a:lstStyle/>
          <a:p>
            <a:r>
              <a:rPr lang="en-US" dirty="0" smtClean="0"/>
              <a:t>The Literature Review</a:t>
            </a:r>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US" dirty="0" smtClean="0"/>
              <a:t>Literature Review is an early activity</a:t>
            </a:r>
          </a:p>
          <a:p>
            <a:r>
              <a:rPr lang="en-US" dirty="0" smtClean="0"/>
              <a:t>What you work on after your Research Proposal has been approved</a:t>
            </a:r>
          </a:p>
          <a:p>
            <a:r>
              <a:rPr lang="en-US" dirty="0" smtClean="0"/>
              <a:t>Continued throughout the Dissertation’s life</a:t>
            </a:r>
          </a:p>
          <a:p>
            <a:pPr>
              <a:buNone/>
            </a:pPr>
            <a:endParaRPr lang="en-US" dirty="0"/>
          </a:p>
        </p:txBody>
      </p:sp>
      <p:sp>
        <p:nvSpPr>
          <p:cNvPr id="3" name="Title 2"/>
          <p:cNvSpPr>
            <a:spLocks noGrp="1"/>
          </p:cNvSpPr>
          <p:nvPr>
            <p:ph type="title"/>
          </p:nvPr>
        </p:nvSpPr>
        <p:spPr/>
        <p:txBody>
          <a:bodyPr/>
          <a:lstStyle/>
          <a:p>
            <a:r>
              <a:rPr lang="en-US" dirty="0" smtClean="0"/>
              <a:t>Continued</a:t>
            </a:r>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ext Box 8"/>
          <p:cNvSpPr txBox="1">
            <a:spLocks noChangeArrowheads="1"/>
          </p:cNvSpPr>
          <p:nvPr/>
        </p:nvSpPr>
        <p:spPr bwMode="auto">
          <a:xfrm>
            <a:off x="298450" y="4326996"/>
            <a:ext cx="3172883" cy="954107"/>
          </a:xfrm>
          <a:prstGeom prst="rect">
            <a:avLst/>
          </a:prstGeom>
          <a:noFill/>
          <a:ln w="9525">
            <a:noFill/>
            <a:miter lim="800000"/>
            <a:headEnd/>
            <a:tailEnd/>
          </a:ln>
        </p:spPr>
        <p:txBody>
          <a:bodyPr wrap="square">
            <a:prstTxWarp prst="textNoShape">
              <a:avLst/>
            </a:prstTxWarp>
            <a:spAutoFit/>
          </a:bodyPr>
          <a:lstStyle/>
          <a:p>
            <a:pPr>
              <a:spcBef>
                <a:spcPct val="50000"/>
              </a:spcBef>
            </a:pPr>
            <a:r>
              <a:rPr lang="en-GB" sz="1200" dirty="0"/>
              <a:t>Figure 2  </a:t>
            </a:r>
            <a:r>
              <a:rPr lang="en-US" dirty="0"/>
              <a:t>The literature review process</a:t>
            </a:r>
          </a:p>
          <a:p>
            <a:pPr>
              <a:spcBef>
                <a:spcPct val="50000"/>
              </a:spcBef>
            </a:pPr>
            <a:r>
              <a:rPr lang="en-US" sz="800" i="1" dirty="0"/>
              <a:t>Source</a:t>
            </a:r>
            <a:r>
              <a:rPr lang="en-US" sz="800" dirty="0"/>
              <a:t>: © Mark Saunders, Philip Lewis, Adrian </a:t>
            </a:r>
            <a:r>
              <a:rPr lang="en-US" sz="800" dirty="0" err="1"/>
              <a:t>Thornhill</a:t>
            </a:r>
            <a:r>
              <a:rPr lang="en-US" sz="800" dirty="0"/>
              <a:t> and Martin Jenkins 2003</a:t>
            </a:r>
          </a:p>
        </p:txBody>
      </p:sp>
      <p:pic>
        <p:nvPicPr>
          <p:cNvPr id="41987" name="Picture 23" descr="C03NF001"/>
          <p:cNvPicPr>
            <a:picLocks noChangeAspect="1" noChangeArrowheads="1"/>
          </p:cNvPicPr>
          <p:nvPr/>
        </p:nvPicPr>
        <p:blipFill>
          <a:blip r:embed="rId3"/>
          <a:srcRect/>
          <a:stretch>
            <a:fillRect/>
          </a:stretch>
        </p:blipFill>
        <p:spPr bwMode="auto">
          <a:xfrm>
            <a:off x="3471333" y="193285"/>
            <a:ext cx="5063066" cy="6664715"/>
          </a:xfrm>
          <a:prstGeom prst="rect">
            <a:avLst/>
          </a:prstGeom>
          <a:noFill/>
          <a:ln w="9525">
            <a:noFill/>
            <a:miter lim="800000"/>
            <a:headEnd/>
            <a:tailEnd/>
          </a:ln>
        </p:spPr>
      </p:pic>
    </p:spTree>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Literature Review</a:t>
            </a:r>
            <a:endParaRPr lang="en-US" dirty="0"/>
          </a:p>
        </p:txBody>
      </p:sp>
      <p:sp>
        <p:nvSpPr>
          <p:cNvPr id="3" name="Content Placeholder 2"/>
          <p:cNvSpPr>
            <a:spLocks noGrp="1"/>
          </p:cNvSpPr>
          <p:nvPr>
            <p:ph idx="1"/>
          </p:nvPr>
        </p:nvSpPr>
        <p:spPr/>
        <p:txBody>
          <a:bodyPr>
            <a:normAutofit fontScale="92500" lnSpcReduction="10000"/>
          </a:bodyPr>
          <a:lstStyle/>
          <a:p>
            <a:r>
              <a:rPr lang="en-US" dirty="0" smtClean="0"/>
              <a:t>The process can be likened to an upward spiral, culminating in the final draft of a written critical literature review </a:t>
            </a:r>
          </a:p>
          <a:p>
            <a:r>
              <a:rPr lang="en-US" dirty="0" smtClean="0"/>
              <a:t>You start to define the parameters to your research </a:t>
            </a:r>
            <a:r>
              <a:rPr lang="en-US" dirty="0" err="1" smtClean="0"/>
              <a:t>question(s</a:t>
            </a:r>
            <a:r>
              <a:rPr lang="en-US" dirty="0" smtClean="0"/>
              <a:t>) and objectives </a:t>
            </a:r>
          </a:p>
          <a:p>
            <a:r>
              <a:rPr lang="en-US" dirty="0" smtClean="0"/>
              <a:t>After generating key words and conducting your first search</a:t>
            </a:r>
          </a:p>
          <a:p>
            <a:r>
              <a:rPr lang="en-US" dirty="0" err="1" smtClean="0"/>
              <a:t>Youhave</a:t>
            </a:r>
            <a:r>
              <a:rPr lang="en-US" dirty="0" smtClean="0"/>
              <a:t> a list of references to authors who have published on these subjects</a:t>
            </a:r>
          </a:p>
          <a:p>
            <a:r>
              <a:rPr lang="en-US" dirty="0" smtClean="0"/>
              <a:t>Once these have been obtained, you can read and evaluate them, record the ideas  and star drafting your review</a:t>
            </a:r>
          </a:p>
          <a:p>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dirty="0" smtClean="0"/>
              <a:t>After the initial search, you will be able to redefine your parameters more precisely and undertake further searches, keeping in mind your research </a:t>
            </a:r>
            <a:r>
              <a:rPr lang="en-US" dirty="0" err="1" smtClean="0"/>
              <a:t>question(s</a:t>
            </a:r>
            <a:r>
              <a:rPr lang="en-US" dirty="0" smtClean="0"/>
              <a:t>) and objectives</a:t>
            </a:r>
          </a:p>
          <a:p>
            <a:r>
              <a:rPr lang="en-US" dirty="0" smtClean="0"/>
              <a:t>As your thoughts develop, each subsequent search will be focused more precisely on material that is likely to be relevant</a:t>
            </a:r>
          </a:p>
          <a:p>
            <a:r>
              <a:rPr lang="en-US" dirty="0" smtClean="0"/>
              <a:t>At the same time, you will probably be refining your research </a:t>
            </a:r>
            <a:r>
              <a:rPr lang="en-US" dirty="0" err="1" smtClean="0"/>
              <a:t>question(s</a:t>
            </a:r>
            <a:r>
              <a:rPr lang="en-US" dirty="0" smtClean="0"/>
              <a:t>) and objectives in the light of your reading  </a:t>
            </a:r>
          </a:p>
          <a:p>
            <a:endParaRPr lang="en-US" dirty="0" smtClean="0"/>
          </a:p>
          <a:p>
            <a:endParaRPr lang="en-US" dirty="0"/>
          </a:p>
        </p:txBody>
      </p:sp>
      <p:sp>
        <p:nvSpPr>
          <p:cNvPr id="3" name="Title 2"/>
          <p:cNvSpPr>
            <a:spLocks noGrp="1"/>
          </p:cNvSpPr>
          <p:nvPr>
            <p:ph type="title"/>
          </p:nvPr>
        </p:nvSpPr>
        <p:spPr/>
        <p:txBody>
          <a:bodyPr/>
          <a:lstStyle/>
          <a:p>
            <a:r>
              <a:rPr lang="en-US" dirty="0" smtClean="0"/>
              <a:t>Continued</a:t>
            </a:r>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US" dirty="0" smtClean="0"/>
              <a:t>May include specific business disciplines such as finance, marketing and human resource management</a:t>
            </a:r>
          </a:p>
          <a:p>
            <a:r>
              <a:rPr lang="en-US" dirty="0" smtClean="0"/>
              <a:t>May include economics, psychology, sociology and geography. </a:t>
            </a:r>
          </a:p>
          <a:p>
            <a:r>
              <a:rPr lang="en-US" dirty="0" smtClean="0"/>
              <a:t>Vital for you to be aware of what a critical literature review is and the range of literature available before you start the reviewing process</a:t>
            </a:r>
          </a:p>
          <a:p>
            <a:endParaRPr lang="en-US" dirty="0"/>
          </a:p>
        </p:txBody>
      </p:sp>
      <p:sp>
        <p:nvSpPr>
          <p:cNvPr id="3" name="Title 2"/>
          <p:cNvSpPr>
            <a:spLocks noGrp="1"/>
          </p:cNvSpPr>
          <p:nvPr>
            <p:ph type="title"/>
          </p:nvPr>
        </p:nvSpPr>
        <p:spPr/>
        <p:txBody>
          <a:bodyPr>
            <a:normAutofit fontScale="90000"/>
          </a:bodyPr>
          <a:lstStyle/>
          <a:p>
            <a:r>
              <a:rPr lang="en-US" dirty="0" smtClean="0"/>
              <a:t>Business/management research – wide range of literature</a:t>
            </a:r>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US" dirty="0" smtClean="0"/>
              <a:t>Provides the foundation on which your research is built</a:t>
            </a:r>
          </a:p>
          <a:p>
            <a:r>
              <a:rPr lang="en-US" dirty="0" smtClean="0"/>
              <a:t>Helps you to develop a good understanding and insight into relevant previous research and the trends that have emerged</a:t>
            </a:r>
          </a:p>
          <a:p>
            <a:r>
              <a:rPr lang="en-US" dirty="0" smtClean="0"/>
              <a:t>You would not expect a scientific researcher inquiring into the causes of pneumonia to start his or her research without first reading about the findings of other pneumonia research</a:t>
            </a:r>
          </a:p>
          <a:p>
            <a:r>
              <a:rPr lang="en-US" dirty="0" smtClean="0"/>
              <a:t>Likewise, you should not expect to start your research without first reading what other researchers in your area have already found out</a:t>
            </a:r>
          </a:p>
          <a:p>
            <a:endParaRPr lang="en-US" dirty="0"/>
          </a:p>
        </p:txBody>
      </p:sp>
      <p:sp>
        <p:nvSpPr>
          <p:cNvPr id="3" name="Title 2"/>
          <p:cNvSpPr>
            <a:spLocks noGrp="1"/>
          </p:cNvSpPr>
          <p:nvPr>
            <p:ph type="title"/>
          </p:nvPr>
        </p:nvSpPr>
        <p:spPr/>
        <p:txBody>
          <a:bodyPr>
            <a:normAutofit fontScale="90000"/>
          </a:bodyPr>
          <a:lstStyle/>
          <a:p>
            <a:r>
              <a:rPr lang="en-US" dirty="0" smtClean="0"/>
              <a:t>Purpose of a Critical Literature Review</a:t>
            </a:r>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dirty="0" smtClean="0"/>
              <a:t>For some research projects you will use the literature to help you to identify theories and ideas that you will test using data. This is known as a </a:t>
            </a:r>
            <a:r>
              <a:rPr lang="en-US" b="1" dirty="0" smtClean="0"/>
              <a:t>deductive approach</a:t>
            </a:r>
            <a:r>
              <a:rPr lang="en-US" dirty="0" smtClean="0"/>
              <a:t> in which you develop a theoretical or conceptual framework, which you subsequently test using data</a:t>
            </a:r>
          </a:p>
          <a:p>
            <a:endParaRPr lang="en-US" dirty="0"/>
          </a:p>
        </p:txBody>
      </p:sp>
      <p:sp>
        <p:nvSpPr>
          <p:cNvPr id="3" name="Title 2"/>
          <p:cNvSpPr>
            <a:spLocks noGrp="1"/>
          </p:cNvSpPr>
          <p:nvPr>
            <p:ph type="title"/>
          </p:nvPr>
        </p:nvSpPr>
        <p:spPr/>
        <p:txBody>
          <a:bodyPr/>
          <a:lstStyle/>
          <a:p>
            <a:r>
              <a:rPr lang="en-US" dirty="0" smtClean="0"/>
              <a:t>Purpose continued</a:t>
            </a:r>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US" dirty="0" smtClean="0"/>
              <a:t>For other research projects you will be planning to explore your data and to develop theories from them that you will subsequently relate to the literature</a:t>
            </a:r>
          </a:p>
          <a:p>
            <a:r>
              <a:rPr lang="en-US" dirty="0" smtClean="0"/>
              <a:t>This is known as an </a:t>
            </a:r>
            <a:r>
              <a:rPr lang="en-US" b="1" dirty="0" smtClean="0"/>
              <a:t>inductive approach</a:t>
            </a:r>
            <a:r>
              <a:rPr lang="en-US" dirty="0" smtClean="0"/>
              <a:t> and, although your research still has a clearly defined purpose with research </a:t>
            </a:r>
            <a:r>
              <a:rPr lang="en-US" dirty="0" err="1" smtClean="0"/>
              <a:t>question(s</a:t>
            </a:r>
            <a:r>
              <a:rPr lang="en-US" dirty="0" smtClean="0"/>
              <a:t>) and objectives, you do not start with any predetermined theories or conceptual frameworks</a:t>
            </a:r>
          </a:p>
          <a:p>
            <a:endParaRPr lang="en-US" dirty="0"/>
          </a:p>
        </p:txBody>
      </p:sp>
      <p:sp>
        <p:nvSpPr>
          <p:cNvPr id="3" name="Title 2"/>
          <p:cNvSpPr>
            <a:spLocks noGrp="1"/>
          </p:cNvSpPr>
          <p:nvPr>
            <p:ph type="title"/>
          </p:nvPr>
        </p:nvSpPr>
        <p:spPr/>
        <p:txBody>
          <a:bodyPr/>
          <a:lstStyle/>
          <a:p>
            <a:r>
              <a:rPr lang="en-US" dirty="0" smtClean="0"/>
              <a:t>Continued</a:t>
            </a:r>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US" dirty="0" smtClean="0"/>
              <a:t>Impossible to review every single piece of the literature before collecting your data</a:t>
            </a:r>
          </a:p>
          <a:p>
            <a:r>
              <a:rPr lang="en-US" dirty="0" smtClean="0"/>
              <a:t>The purpose of your literature review is not to provide a summary of everything that has been written on your research topic, but to review the most relevant and significant research on your topic</a:t>
            </a:r>
          </a:p>
          <a:p>
            <a:r>
              <a:rPr lang="en-US" dirty="0" smtClean="0"/>
              <a:t>If your analysis is effective, new findings and theories will emerge that neither you nor anyone else has thought about (Strauss and Corbin 1998) KNOWN UNKNOWNS</a:t>
            </a:r>
          </a:p>
        </p:txBody>
      </p:sp>
      <p:sp>
        <p:nvSpPr>
          <p:cNvPr id="3" name="Title 2"/>
          <p:cNvSpPr>
            <a:spLocks noGrp="1"/>
          </p:cNvSpPr>
          <p:nvPr>
            <p:ph type="title"/>
          </p:nvPr>
        </p:nvSpPr>
        <p:spPr/>
        <p:txBody>
          <a:bodyPr/>
          <a:lstStyle/>
          <a:p>
            <a:r>
              <a:rPr lang="en-US" dirty="0" smtClean="0"/>
              <a:t>For your peace of mind !</a:t>
            </a:r>
            <a:endParaRPr 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dirty="0" smtClean="0"/>
              <a:t>Your Literature Review shows how your findings and the theories you have developed or are using relate to the research that has gone before, thereby demonstrating that you are familiar with what is already known about your research topic. </a:t>
            </a:r>
          </a:p>
          <a:p>
            <a:endParaRPr lang="en-US" dirty="0" smtClean="0"/>
          </a:p>
          <a:p>
            <a:endParaRPr lang="en-US" dirty="0"/>
          </a:p>
        </p:txBody>
      </p:sp>
      <p:sp>
        <p:nvSpPr>
          <p:cNvPr id="3" name="Title 2"/>
          <p:cNvSpPr>
            <a:spLocks noGrp="1"/>
          </p:cNvSpPr>
          <p:nvPr>
            <p:ph type="title"/>
          </p:nvPr>
        </p:nvSpPr>
        <p:spPr/>
        <p:txBody>
          <a:bodyPr/>
          <a:lstStyle/>
          <a:p>
            <a:r>
              <a:rPr lang="en-US" dirty="0" smtClean="0"/>
              <a:t>Continued</a:t>
            </a:r>
            <a:endParaRPr 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US" dirty="0" smtClean="0"/>
              <a:t>To help you to refine further your research </a:t>
            </a:r>
            <a:r>
              <a:rPr lang="en-US" dirty="0" err="1" smtClean="0"/>
              <a:t>question(s</a:t>
            </a:r>
            <a:r>
              <a:rPr lang="en-US" dirty="0" smtClean="0"/>
              <a:t>) and objective</a:t>
            </a:r>
          </a:p>
          <a:p>
            <a:r>
              <a:rPr lang="en-US" dirty="0" smtClean="0"/>
              <a:t>To highlight research possibilities that have been overlooked implicitly in research to date</a:t>
            </a:r>
          </a:p>
          <a:p>
            <a:r>
              <a:rPr lang="en-US" dirty="0" smtClean="0"/>
              <a:t>To discover explicit recommendations for further research - these can provide you with a superb justification for your own research </a:t>
            </a:r>
            <a:r>
              <a:rPr lang="en-US" dirty="0" err="1" smtClean="0"/>
              <a:t>question(s</a:t>
            </a:r>
            <a:r>
              <a:rPr lang="en-US" dirty="0" smtClean="0"/>
              <a:t>) and objectives</a:t>
            </a:r>
          </a:p>
          <a:p>
            <a:endParaRPr lang="en-US" dirty="0"/>
          </a:p>
        </p:txBody>
      </p:sp>
      <p:sp>
        <p:nvSpPr>
          <p:cNvPr id="3" name="Title 2"/>
          <p:cNvSpPr>
            <a:spLocks noGrp="1"/>
          </p:cNvSpPr>
          <p:nvPr>
            <p:ph type="title"/>
          </p:nvPr>
        </p:nvSpPr>
        <p:spPr/>
        <p:txBody>
          <a:bodyPr>
            <a:normAutofit fontScale="90000"/>
          </a:bodyPr>
          <a:lstStyle/>
          <a:p>
            <a:r>
              <a:rPr lang="en-US" dirty="0" smtClean="0"/>
              <a:t>Gall et al (2006) Purposes of the Literature Review</a:t>
            </a:r>
            <a:endParaRPr 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US" dirty="0" smtClean="0"/>
              <a:t>To help you to avoid simply repeating work that has been done already </a:t>
            </a:r>
          </a:p>
          <a:p>
            <a:r>
              <a:rPr lang="en-US" dirty="0" smtClean="0"/>
              <a:t>To sample current opinions in newspapers, professional and trade journals, thereby gaining insights into the aspects of your research </a:t>
            </a:r>
            <a:r>
              <a:rPr lang="en-US" dirty="0" err="1" smtClean="0"/>
              <a:t>question(s</a:t>
            </a:r>
            <a:r>
              <a:rPr lang="en-US" dirty="0" smtClean="0"/>
              <a:t>) and objectives that are considered newsworthy</a:t>
            </a:r>
          </a:p>
          <a:p>
            <a:r>
              <a:rPr lang="en-US" dirty="0" smtClean="0"/>
              <a:t>To discover and provide an insight into research approaches, strategies and techniques that may be appropriate to your own research </a:t>
            </a:r>
            <a:r>
              <a:rPr lang="en-US" dirty="0" err="1" smtClean="0"/>
              <a:t>question(s</a:t>
            </a:r>
            <a:r>
              <a:rPr lang="en-US" dirty="0" smtClean="0"/>
              <a:t>) and objectives</a:t>
            </a:r>
          </a:p>
          <a:p>
            <a:endParaRPr lang="en-US" dirty="0" smtClean="0"/>
          </a:p>
          <a:p>
            <a:endParaRPr lang="en-US" dirty="0" smtClean="0"/>
          </a:p>
          <a:p>
            <a:endParaRPr lang="en-US" dirty="0"/>
          </a:p>
        </p:txBody>
      </p:sp>
      <p:sp>
        <p:nvSpPr>
          <p:cNvPr id="3" name="Title 2"/>
          <p:cNvSpPr>
            <a:spLocks noGrp="1"/>
          </p:cNvSpPr>
          <p:nvPr>
            <p:ph type="title"/>
          </p:nvPr>
        </p:nvSpPr>
        <p:spPr/>
        <p:txBody>
          <a:bodyPr/>
          <a:lstStyle/>
          <a:p>
            <a:r>
              <a:rPr lang="en-US" dirty="0" smtClean="0"/>
              <a:t>Continued</a:t>
            </a:r>
            <a:endParaRPr lang="en-US"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US" i="1" dirty="0" smtClean="0"/>
              <a:t>Previewing</a:t>
            </a:r>
            <a:r>
              <a:rPr lang="en-US" dirty="0" smtClean="0"/>
              <a:t>, which is looking around the text before you start reading in order to establish precisely its purpose and how it may inform your literature search</a:t>
            </a:r>
          </a:p>
          <a:p>
            <a:r>
              <a:rPr lang="en-US" i="1" dirty="0" smtClean="0"/>
              <a:t>Annotating</a:t>
            </a:r>
            <a:r>
              <a:rPr lang="en-US" dirty="0" smtClean="0"/>
              <a:t>, that is conducting a dialogue with yourself, the author, and the issues and ideas at stake</a:t>
            </a:r>
          </a:p>
          <a:p>
            <a:r>
              <a:rPr lang="en-US" i="1" dirty="0" err="1" smtClean="0"/>
              <a:t>Summarising</a:t>
            </a:r>
            <a:r>
              <a:rPr lang="en-US" i="1" dirty="0" smtClean="0"/>
              <a:t>. </a:t>
            </a:r>
            <a:r>
              <a:rPr lang="en-US" dirty="0" smtClean="0"/>
              <a:t>The best way to determine that you’ve really got the point is to be able to state it in your own words. Outlining the argument of a text is a version of annotating, and can be done quite informally in the margins of the text</a:t>
            </a:r>
          </a:p>
          <a:p>
            <a:endParaRPr lang="en-US" dirty="0" smtClean="0"/>
          </a:p>
          <a:p>
            <a:endParaRPr lang="en-US" dirty="0" smtClean="0"/>
          </a:p>
          <a:p>
            <a:endParaRPr lang="en-US" dirty="0"/>
          </a:p>
        </p:txBody>
      </p:sp>
      <p:sp>
        <p:nvSpPr>
          <p:cNvPr id="3" name="Title 2"/>
          <p:cNvSpPr>
            <a:spLocks noGrp="1"/>
          </p:cNvSpPr>
          <p:nvPr>
            <p:ph type="title"/>
          </p:nvPr>
        </p:nvSpPr>
        <p:spPr/>
        <p:txBody>
          <a:bodyPr>
            <a:normAutofit fontScale="90000"/>
          </a:bodyPr>
          <a:lstStyle/>
          <a:p>
            <a:r>
              <a:rPr lang="en-US" dirty="0" smtClean="0"/>
              <a:t>Adopting critical perspective in your reading</a:t>
            </a:r>
            <a:endParaRPr lang="en-US"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endParaRPr lang="en-US" dirty="0" smtClean="0"/>
          </a:p>
          <a:p>
            <a:r>
              <a:rPr lang="en-US" i="1" dirty="0" err="1" smtClean="0"/>
              <a:t>Summarising</a:t>
            </a:r>
            <a:r>
              <a:rPr lang="en-US" i="1" dirty="0" smtClean="0"/>
              <a:t>. </a:t>
            </a:r>
            <a:r>
              <a:rPr lang="en-US" dirty="0" smtClean="0"/>
              <a:t>The best way to determine that you’ve really got the point is to be able to state it in your own words. Outlining the argument of a text is a version of annotating, and can be done quite informally in the margins of the text</a:t>
            </a:r>
            <a:endParaRPr lang="en-US" i="1" dirty="0" smtClean="0"/>
          </a:p>
          <a:p>
            <a:r>
              <a:rPr lang="en-US" i="1" dirty="0" smtClean="0"/>
              <a:t>Comparing and Contrasting</a:t>
            </a:r>
            <a:r>
              <a:rPr lang="en-US" dirty="0" smtClean="0"/>
              <a:t>. Ask yourself how your thinking been altered by this reading or how has it affected your response to the issues and themes your research? </a:t>
            </a:r>
          </a:p>
          <a:p>
            <a:endParaRPr lang="en-US" dirty="0"/>
          </a:p>
        </p:txBody>
      </p:sp>
      <p:sp>
        <p:nvSpPr>
          <p:cNvPr id="3" name="Title 2"/>
          <p:cNvSpPr>
            <a:spLocks noGrp="1"/>
          </p:cNvSpPr>
          <p:nvPr>
            <p:ph type="title"/>
          </p:nvPr>
        </p:nvSpPr>
        <p:spPr/>
        <p:txBody>
          <a:bodyPr/>
          <a:lstStyle/>
          <a:p>
            <a:r>
              <a:rPr lang="en-US" dirty="0" smtClean="0"/>
              <a:t>Continued</a:t>
            </a:r>
            <a:endParaRPr lang="en-US"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b="1" dirty="0" smtClean="0"/>
              <a:t>Annotating your critical reading. Advice on how to read in a ‘thinking-intensive’ way </a:t>
            </a:r>
            <a:endParaRPr lang="en-US" dirty="0" smtClean="0"/>
          </a:p>
          <a:p>
            <a:r>
              <a:rPr lang="en-US" dirty="0" smtClean="0"/>
              <a:t>First of all: throw away the highlighter in </a:t>
            </a:r>
            <a:r>
              <a:rPr lang="en-US" dirty="0" err="1" smtClean="0"/>
              <a:t>favour</a:t>
            </a:r>
            <a:r>
              <a:rPr lang="en-US" dirty="0" smtClean="0"/>
              <a:t> of a pen or pencil. Highlighting can actually distract from the business of learning and dilute your comprehension. It only seems like an active reading strategy; in actual fact, it can lull you into a dangerous passivity </a:t>
            </a:r>
          </a:p>
          <a:p>
            <a:endParaRPr lang="en-US" dirty="0"/>
          </a:p>
        </p:txBody>
      </p:sp>
      <p:sp>
        <p:nvSpPr>
          <p:cNvPr id="3" name="Title 2"/>
          <p:cNvSpPr>
            <a:spLocks noGrp="1"/>
          </p:cNvSpPr>
          <p:nvPr>
            <p:ph type="title"/>
          </p:nvPr>
        </p:nvSpPr>
        <p:spPr/>
        <p:txBody>
          <a:bodyPr/>
          <a:lstStyle/>
          <a:p>
            <a:r>
              <a:rPr lang="en-US" dirty="0" smtClean="0"/>
              <a:t>Harvard College Library (2006)</a:t>
            </a:r>
            <a:endParaRPr lang="en-US"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dirty="0" smtClean="0"/>
              <a:t>Mark up the margins of your text with words: ideas that occur to you, notes about things</a:t>
            </a:r>
            <a:br>
              <a:rPr lang="en-US" dirty="0" smtClean="0"/>
            </a:br>
            <a:r>
              <a:rPr lang="en-US" dirty="0" smtClean="0"/>
              <a:t>that seem important to you, reminders of how issues in a text may connect with your research questions and objectives. This kind of interaction keeps you conscious of the reason you are reading. Throughout your research these annotations will be useful memory triggers. </a:t>
            </a:r>
          </a:p>
          <a:p>
            <a:endParaRPr lang="en-US" dirty="0"/>
          </a:p>
        </p:txBody>
      </p:sp>
      <p:sp>
        <p:nvSpPr>
          <p:cNvPr id="3" name="Title 2"/>
          <p:cNvSpPr>
            <a:spLocks noGrp="1"/>
          </p:cNvSpPr>
          <p:nvPr>
            <p:ph type="title"/>
          </p:nvPr>
        </p:nvSpPr>
        <p:spPr/>
        <p:txBody>
          <a:bodyPr/>
          <a:lstStyle/>
          <a:p>
            <a:r>
              <a:rPr lang="en-US" dirty="0" smtClean="0"/>
              <a:t>Continued</a:t>
            </a:r>
            <a:endParaRPr lang="en-US"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dirty="0" smtClean="0"/>
              <a:t>Develop your own symbol system: asterisk a key idea, for example, or use an exclamation point for the surprising, absurd, bizarre . . . Like your margin words, your hieroglyphs can help you reconstruct the important observations that you made at an earlier time. And they will be indispensable when you return to a text later in the term, in search of a particular passage that you may want to include in your project report. </a:t>
            </a:r>
          </a:p>
          <a:p>
            <a:endParaRPr lang="en-US" dirty="0"/>
          </a:p>
        </p:txBody>
      </p:sp>
      <p:sp>
        <p:nvSpPr>
          <p:cNvPr id="3" name="Title 2"/>
          <p:cNvSpPr>
            <a:spLocks noGrp="1"/>
          </p:cNvSpPr>
          <p:nvPr>
            <p:ph type="title"/>
          </p:nvPr>
        </p:nvSpPr>
        <p:spPr/>
        <p:txBody>
          <a:bodyPr/>
          <a:lstStyle/>
          <a:p>
            <a:r>
              <a:rPr lang="en-US" dirty="0" smtClean="0"/>
              <a:t>Continued</a:t>
            </a:r>
            <a:endParaRPr lang="en-US"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US" dirty="0" smtClean="0"/>
              <a:t>Get in the habit of hearing yourself ask</a:t>
            </a:r>
            <a:br>
              <a:rPr lang="en-US" dirty="0" smtClean="0"/>
            </a:br>
            <a:r>
              <a:rPr lang="en-US" dirty="0" smtClean="0"/>
              <a:t>questions – ‘what does this mean?’ ‘why is he or she drawing that conclusion?’ Write the questions down (in your margins, at the beginning or end of the reading, in a notebook, or elsewhere). They are reminders of the unfinished business you still have with a text: to come to terms with on your own, once you’ve had a chance to digest the material further, or have done further reading. </a:t>
            </a:r>
          </a:p>
          <a:p>
            <a:endParaRPr lang="en-US" dirty="0" smtClean="0"/>
          </a:p>
          <a:p>
            <a:endParaRPr lang="en-US" dirty="0" smtClean="0"/>
          </a:p>
          <a:p>
            <a:endParaRPr lang="en-US" dirty="0"/>
          </a:p>
        </p:txBody>
      </p:sp>
      <p:sp>
        <p:nvSpPr>
          <p:cNvPr id="3" name="Title 2"/>
          <p:cNvSpPr>
            <a:spLocks noGrp="1"/>
          </p:cNvSpPr>
          <p:nvPr>
            <p:ph type="title"/>
          </p:nvPr>
        </p:nvSpPr>
        <p:spPr/>
        <p:txBody>
          <a:bodyPr/>
          <a:lstStyle/>
          <a:p>
            <a:r>
              <a:rPr lang="en-US" dirty="0" smtClean="0"/>
              <a:t>Continued</a:t>
            </a:r>
            <a:endParaRPr lang="en-US"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US" dirty="0" smtClean="0"/>
              <a:t>Why am I reading this?</a:t>
            </a:r>
          </a:p>
          <a:p>
            <a:r>
              <a:rPr lang="en-US" dirty="0" smtClean="0"/>
              <a:t>What is the author trying to do in writing this? </a:t>
            </a:r>
          </a:p>
          <a:p>
            <a:r>
              <a:rPr lang="en-US" dirty="0" smtClean="0"/>
              <a:t>What is the writer saying that is relevant to what I want to find out? </a:t>
            </a:r>
          </a:p>
          <a:p>
            <a:r>
              <a:rPr lang="en-US" dirty="0" smtClean="0"/>
              <a:t>How convincing is what the author is saying? (In particular, is the argument based on a conclusion which is justified by the evidence?) </a:t>
            </a:r>
          </a:p>
          <a:p>
            <a:r>
              <a:rPr lang="en-US" dirty="0" smtClean="0"/>
              <a:t>What use can I make of the reading? </a:t>
            </a:r>
          </a:p>
          <a:p>
            <a:endParaRPr lang="en-US" dirty="0"/>
          </a:p>
        </p:txBody>
      </p:sp>
      <p:sp>
        <p:nvSpPr>
          <p:cNvPr id="3" name="Title 2"/>
          <p:cNvSpPr>
            <a:spLocks noGrp="1"/>
          </p:cNvSpPr>
          <p:nvPr>
            <p:ph type="title"/>
          </p:nvPr>
        </p:nvSpPr>
        <p:spPr/>
        <p:txBody>
          <a:bodyPr>
            <a:normAutofit fontScale="90000"/>
          </a:bodyPr>
          <a:lstStyle/>
          <a:p>
            <a:r>
              <a:rPr lang="en-US" dirty="0" smtClean="0"/>
              <a:t>Wallace and Wray (2006) ask 5 critical questions</a:t>
            </a:r>
            <a:endParaRPr lang="en-US"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US" dirty="0" smtClean="0"/>
              <a:t>Have you ensured that the literature covered relates clearly to your research question and objectives? </a:t>
            </a:r>
          </a:p>
          <a:p>
            <a:r>
              <a:rPr lang="en-US" dirty="0" smtClean="0"/>
              <a:t>Have you covered the most relevant and significant theories of </a:t>
            </a:r>
            <a:r>
              <a:rPr lang="en-US" dirty="0" err="1" smtClean="0"/>
              <a:t>recognised</a:t>
            </a:r>
            <a:r>
              <a:rPr lang="en-US" dirty="0" smtClean="0"/>
              <a:t> experts in the area? </a:t>
            </a:r>
          </a:p>
          <a:p>
            <a:r>
              <a:rPr lang="en-US" dirty="0" smtClean="0"/>
              <a:t>Have you covered the most relevant and significant literature or at least a representative sample? </a:t>
            </a:r>
          </a:p>
          <a:p>
            <a:r>
              <a:rPr lang="en-US" dirty="0" smtClean="0"/>
              <a:t>Have you included up-to-date literature? </a:t>
            </a:r>
          </a:p>
          <a:p>
            <a:r>
              <a:rPr lang="en-US" dirty="0" smtClean="0"/>
              <a:t>Have you referenced all the literature used in </a:t>
            </a:r>
          </a:p>
          <a:p>
            <a:r>
              <a:rPr lang="en-US" dirty="0" smtClean="0"/>
              <a:t>the Harvard format? </a:t>
            </a:r>
          </a:p>
          <a:p>
            <a:endParaRPr lang="en-US" dirty="0"/>
          </a:p>
        </p:txBody>
      </p:sp>
      <p:sp>
        <p:nvSpPr>
          <p:cNvPr id="3" name="Title 2"/>
          <p:cNvSpPr>
            <a:spLocks noGrp="1"/>
          </p:cNvSpPr>
          <p:nvPr>
            <p:ph type="title"/>
          </p:nvPr>
        </p:nvSpPr>
        <p:spPr/>
        <p:txBody>
          <a:bodyPr>
            <a:normAutofit fontScale="90000"/>
          </a:bodyPr>
          <a:lstStyle/>
          <a:p>
            <a:r>
              <a:rPr lang="en-US" dirty="0" smtClean="0"/>
              <a:t>Evaluating the content of your Literature Review</a:t>
            </a:r>
            <a:endParaRPr lang="en-US"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US" dirty="0" smtClean="0"/>
              <a:t>Have you shown how your research question relates to previous research reviewed? </a:t>
            </a:r>
          </a:p>
          <a:p>
            <a:r>
              <a:rPr lang="en-US" dirty="0" smtClean="0"/>
              <a:t>Have you assessed the strengths and weaknesses of the previous research reviewed? </a:t>
            </a:r>
          </a:p>
          <a:p>
            <a:r>
              <a:rPr lang="en-US" dirty="0" smtClean="0"/>
              <a:t>Have you been objective in your discussion and assessment of other people’s research? </a:t>
            </a:r>
          </a:p>
          <a:p>
            <a:r>
              <a:rPr lang="en-US" dirty="0" smtClean="0"/>
              <a:t>Have you included references to research that is counter to your own opinion? </a:t>
            </a:r>
          </a:p>
          <a:p>
            <a:r>
              <a:rPr lang="en-US" dirty="0" smtClean="0"/>
              <a:t>Have you distinguished clearly between facts and opinions? </a:t>
            </a:r>
          </a:p>
          <a:p>
            <a:endParaRPr lang="en-US" dirty="0"/>
          </a:p>
        </p:txBody>
      </p:sp>
      <p:sp>
        <p:nvSpPr>
          <p:cNvPr id="3" name="Title 2"/>
          <p:cNvSpPr>
            <a:spLocks noGrp="1"/>
          </p:cNvSpPr>
          <p:nvPr>
            <p:ph type="title"/>
          </p:nvPr>
        </p:nvSpPr>
        <p:spPr/>
        <p:txBody>
          <a:bodyPr/>
          <a:lstStyle/>
          <a:p>
            <a:r>
              <a:rPr lang="en-US" dirty="0" smtClean="0"/>
              <a:t>Checklist</a:t>
            </a:r>
            <a:endParaRPr lang="en-US"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US" dirty="0" smtClean="0"/>
              <a:t>Have you made reasoned </a:t>
            </a:r>
            <a:r>
              <a:rPr lang="en-US" dirty="0" err="1" smtClean="0"/>
              <a:t>judgements</a:t>
            </a:r>
            <a:r>
              <a:rPr lang="en-US" dirty="0" smtClean="0"/>
              <a:t> about the value and relevance of others’ research to your own? </a:t>
            </a:r>
          </a:p>
          <a:p>
            <a:r>
              <a:rPr lang="en-US" dirty="0" smtClean="0"/>
              <a:t>Have you justified clearly your own ideas?</a:t>
            </a:r>
            <a:br>
              <a:rPr lang="en-US" dirty="0" smtClean="0"/>
            </a:br>
            <a:r>
              <a:rPr lang="en-US" dirty="0" smtClean="0"/>
              <a:t>Have you highlighted those areas where new research (yours!) is needed to provide fresh insights and taken these into account in your arguments? </a:t>
            </a:r>
          </a:p>
          <a:p>
            <a:endParaRPr lang="en-US" dirty="0"/>
          </a:p>
        </p:txBody>
      </p:sp>
      <p:sp>
        <p:nvSpPr>
          <p:cNvPr id="3" name="Title 2"/>
          <p:cNvSpPr>
            <a:spLocks noGrp="1"/>
          </p:cNvSpPr>
          <p:nvPr>
            <p:ph type="title"/>
          </p:nvPr>
        </p:nvSpPr>
        <p:spPr/>
        <p:txBody>
          <a:bodyPr/>
          <a:lstStyle/>
          <a:p>
            <a:r>
              <a:rPr lang="en-US" dirty="0" smtClean="0"/>
              <a:t>Continued</a:t>
            </a:r>
            <a:endParaRPr lang="en-US"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US" dirty="0" smtClean="0"/>
              <a:t>In particular:</a:t>
            </a:r>
          </a:p>
          <a:p>
            <a:r>
              <a:rPr lang="en-US" dirty="0" smtClean="0"/>
              <a:t>where there are inconsistencies in current knowledge and understanding?</a:t>
            </a:r>
          </a:p>
          <a:p>
            <a:r>
              <a:rPr lang="en-US" dirty="0" smtClean="0"/>
              <a:t>where there are omissions or bias in published research?</a:t>
            </a:r>
          </a:p>
          <a:p>
            <a:r>
              <a:rPr lang="en-US" dirty="0" smtClean="0"/>
              <a:t>where research findings need to be tested further?</a:t>
            </a:r>
          </a:p>
          <a:p>
            <a:r>
              <a:rPr lang="en-US" dirty="0" smtClean="0"/>
              <a:t>where evidence is lacking, inconclusive, contradictory or limited?</a:t>
            </a:r>
          </a:p>
          <a:p>
            <a:r>
              <a:rPr lang="en-US" dirty="0" smtClean="0"/>
              <a:t>Have you justified your arguments by referencing correctly published research? </a:t>
            </a:r>
          </a:p>
          <a:p>
            <a:endParaRPr lang="en-US" dirty="0"/>
          </a:p>
        </p:txBody>
      </p:sp>
      <p:sp>
        <p:nvSpPr>
          <p:cNvPr id="3" name="Title 2"/>
          <p:cNvSpPr>
            <a:spLocks noGrp="1"/>
          </p:cNvSpPr>
          <p:nvPr>
            <p:ph type="title"/>
          </p:nvPr>
        </p:nvSpPr>
        <p:spPr/>
        <p:txBody>
          <a:bodyPr/>
          <a:lstStyle/>
          <a:p>
            <a:r>
              <a:rPr lang="en-US" dirty="0" smtClean="0"/>
              <a:t>Continued</a:t>
            </a:r>
            <a:endParaRPr lang="en-US"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dirty="0" smtClean="0"/>
              <a:t>Refer to and assess research by </a:t>
            </a:r>
            <a:r>
              <a:rPr lang="en-US" dirty="0" err="1" smtClean="0"/>
              <a:t>recognised</a:t>
            </a:r>
            <a:r>
              <a:rPr lang="en-US" dirty="0" smtClean="0"/>
              <a:t> experts in your chosen area</a:t>
            </a:r>
          </a:p>
          <a:p>
            <a:r>
              <a:rPr lang="en-US" dirty="0" smtClean="0"/>
              <a:t>Consider and discuss research that supports and research that opposes your ideas</a:t>
            </a:r>
          </a:p>
          <a:p>
            <a:r>
              <a:rPr lang="en-US" dirty="0" smtClean="0"/>
              <a:t>Make reasoned </a:t>
            </a:r>
            <a:r>
              <a:rPr lang="en-US" dirty="0" err="1" smtClean="0"/>
              <a:t>judgements</a:t>
            </a:r>
            <a:r>
              <a:rPr lang="en-US" dirty="0" smtClean="0"/>
              <a:t> regarding the value of others’ research, showing clearly how it relates to your research</a:t>
            </a:r>
          </a:p>
          <a:p>
            <a:r>
              <a:rPr lang="en-US" dirty="0" smtClean="0"/>
              <a:t>Justify your arguments with valid evidence in a logical manner</a:t>
            </a:r>
          </a:p>
          <a:p>
            <a:r>
              <a:rPr lang="en-US" dirty="0" smtClean="0"/>
              <a:t>Distinguish clearly between fact and opinion </a:t>
            </a:r>
          </a:p>
          <a:p>
            <a:endParaRPr lang="en-US" dirty="0"/>
          </a:p>
        </p:txBody>
      </p:sp>
      <p:sp>
        <p:nvSpPr>
          <p:cNvPr id="3" name="Title 2"/>
          <p:cNvSpPr>
            <a:spLocks noGrp="1"/>
          </p:cNvSpPr>
          <p:nvPr>
            <p:ph type="title"/>
          </p:nvPr>
        </p:nvSpPr>
        <p:spPr/>
        <p:txBody>
          <a:bodyPr/>
          <a:lstStyle/>
          <a:p>
            <a:r>
              <a:rPr lang="en-US" dirty="0" smtClean="0"/>
              <a:t>Again Dees (2003)</a:t>
            </a:r>
            <a:endParaRPr lang="en-US"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US" dirty="0" smtClean="0"/>
              <a:t>Start at a general level before narrowing down to your specific research </a:t>
            </a:r>
            <a:r>
              <a:rPr lang="en-US" dirty="0" err="1" smtClean="0"/>
              <a:t>question(s</a:t>
            </a:r>
            <a:r>
              <a:rPr lang="en-US" dirty="0" smtClean="0"/>
              <a:t>) and objectives</a:t>
            </a:r>
          </a:p>
          <a:p>
            <a:r>
              <a:rPr lang="en-US" dirty="0" smtClean="0"/>
              <a:t>Provide a brief overview of key ideas and themes</a:t>
            </a:r>
          </a:p>
          <a:p>
            <a:r>
              <a:rPr lang="en-US" dirty="0" err="1" smtClean="0"/>
              <a:t>Summarise</a:t>
            </a:r>
            <a:r>
              <a:rPr lang="en-US" dirty="0" smtClean="0"/>
              <a:t>, compare and contrast the research of the key writers</a:t>
            </a:r>
          </a:p>
          <a:p>
            <a:r>
              <a:rPr lang="en-US" dirty="0" smtClean="0"/>
              <a:t>Narrow down to highlight previous research work most relevant to your own research</a:t>
            </a:r>
          </a:p>
          <a:p>
            <a:r>
              <a:rPr lang="en-US" dirty="0" smtClean="0"/>
              <a:t>Provide a detailed account of the findings of this research and show how they are related</a:t>
            </a:r>
          </a:p>
          <a:p>
            <a:r>
              <a:rPr lang="en-US" dirty="0" smtClean="0"/>
              <a:t>Highlight those aspects where your own research will provide fresh insights</a:t>
            </a:r>
          </a:p>
          <a:p>
            <a:r>
              <a:rPr lang="en-US" dirty="0" smtClean="0"/>
              <a:t>Lead the reader into subsequent sections of your project report, which explore these issues</a:t>
            </a:r>
          </a:p>
          <a:p>
            <a:endParaRPr lang="en-US" dirty="0"/>
          </a:p>
        </p:txBody>
      </p:sp>
      <p:sp>
        <p:nvSpPr>
          <p:cNvPr id="3" name="Title 2"/>
          <p:cNvSpPr>
            <a:spLocks noGrp="1"/>
          </p:cNvSpPr>
          <p:nvPr>
            <p:ph type="title"/>
          </p:nvPr>
        </p:nvSpPr>
        <p:spPr/>
        <p:txBody>
          <a:bodyPr>
            <a:normAutofit fontScale="90000"/>
          </a:bodyPr>
          <a:lstStyle/>
          <a:p>
            <a:r>
              <a:rPr lang="en-US" dirty="0" smtClean="0"/>
              <a:t>Structure of the Literature Review</a:t>
            </a:r>
            <a:endParaRPr lang="en-US"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3"/>
          <p:cNvSpPr>
            <a:spLocks noGrp="1" noChangeArrowheads="1"/>
          </p:cNvSpPr>
          <p:nvPr>
            <p:ph idx="1"/>
          </p:nvPr>
        </p:nvSpPr>
        <p:spPr/>
        <p:txBody>
          <a:bodyPr>
            <a:normAutofit lnSpcReduction="10000"/>
          </a:bodyPr>
          <a:lstStyle/>
          <a:p>
            <a:pPr eaLnBrk="1" hangingPunct="1">
              <a:lnSpc>
                <a:spcPct val="80000"/>
              </a:lnSpc>
            </a:pPr>
            <a:r>
              <a:rPr lang="en-GB" sz="2800"/>
              <a:t>The literature review is not a summary, or annotated bibliography and must not drive the reader to ask, "Why am I reading this?" The review should build up an argument for your particular research and not simply stop when you feel sufficient literature has been reviewed.</a:t>
            </a:r>
          </a:p>
          <a:p>
            <a:pPr eaLnBrk="1" hangingPunct="1">
              <a:lnSpc>
                <a:spcPct val="80000"/>
              </a:lnSpc>
            </a:pPr>
            <a:r>
              <a:rPr lang="en-GB" sz="2800"/>
              <a:t>There is a mass of secondary literature available and you should begin with general texts before moving to more specific material (macro and micro). </a:t>
            </a:r>
          </a:p>
          <a:p>
            <a:pPr eaLnBrk="1" hangingPunct="1">
              <a:lnSpc>
                <a:spcPct val="80000"/>
              </a:lnSpc>
            </a:pPr>
            <a:r>
              <a:rPr lang="en-GB" sz="2800"/>
              <a:t>Use a range of sources &amp; viewpoints (e.g. academic, governmental, industrial sources)</a:t>
            </a:r>
          </a:p>
        </p:txBody>
      </p:sp>
      <p:sp>
        <p:nvSpPr>
          <p:cNvPr id="15362" name="Rectangle 2"/>
          <p:cNvSpPr>
            <a:spLocks noGrp="1" noChangeArrowheads="1"/>
          </p:cNvSpPr>
          <p:nvPr>
            <p:ph type="title"/>
          </p:nvPr>
        </p:nvSpPr>
        <p:spPr/>
        <p:txBody>
          <a:bodyPr/>
          <a:lstStyle/>
          <a:p>
            <a:pPr eaLnBrk="1" hangingPunct="1">
              <a:defRPr/>
            </a:pPr>
            <a:r>
              <a:rPr lang="en-GB" sz="3400"/>
              <a:t>Literature sources</a:t>
            </a:r>
            <a:br>
              <a:rPr lang="en-GB" sz="3400"/>
            </a:br>
            <a:endParaRPr lang="en-US" sz="3400"/>
          </a:p>
        </p:txBody>
      </p:sp>
    </p:spTree>
  </p:cSld>
  <p:clrMapOvr>
    <a:masterClrMapping/>
  </p:clrMapOvr>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ext Box 2"/>
          <p:cNvSpPr txBox="1">
            <a:spLocks noChangeArrowheads="1"/>
          </p:cNvSpPr>
          <p:nvPr/>
        </p:nvSpPr>
        <p:spPr bwMode="auto">
          <a:xfrm>
            <a:off x="298450" y="5884863"/>
            <a:ext cx="8534400" cy="366712"/>
          </a:xfrm>
          <a:prstGeom prst="rect">
            <a:avLst/>
          </a:prstGeom>
          <a:noFill/>
          <a:ln w="9525">
            <a:noFill/>
            <a:miter lim="800000"/>
            <a:headEnd/>
            <a:tailEnd/>
          </a:ln>
        </p:spPr>
        <p:txBody>
          <a:bodyPr>
            <a:prstTxWarp prst="textNoShape">
              <a:avLst/>
            </a:prstTxWarp>
            <a:spAutoFit/>
          </a:bodyPr>
          <a:lstStyle/>
          <a:p>
            <a:pPr>
              <a:spcBef>
                <a:spcPct val="50000"/>
              </a:spcBef>
            </a:pPr>
            <a:r>
              <a:rPr lang="en-US"/>
              <a:t>Figure 3 Literature sources available (Saunders et al 2007)</a:t>
            </a:r>
          </a:p>
        </p:txBody>
      </p:sp>
      <p:pic>
        <p:nvPicPr>
          <p:cNvPr id="45059" name="Picture 4" descr="C03NF002"/>
          <p:cNvPicPr>
            <a:picLocks noChangeAspect="1" noChangeArrowheads="1"/>
          </p:cNvPicPr>
          <p:nvPr/>
        </p:nvPicPr>
        <p:blipFill>
          <a:blip r:embed="rId3"/>
          <a:srcRect/>
          <a:stretch>
            <a:fillRect/>
          </a:stretch>
        </p:blipFill>
        <p:spPr bwMode="auto">
          <a:xfrm>
            <a:off x="436563" y="1192213"/>
            <a:ext cx="8251825" cy="4546600"/>
          </a:xfrm>
          <a:prstGeom prst="rect">
            <a:avLst/>
          </a:prstGeom>
          <a:noFill/>
          <a:ln w="9525">
            <a:noFill/>
            <a:miter lim="800000"/>
            <a:headEnd/>
            <a:tailEnd/>
          </a:ln>
        </p:spPr>
      </p:pic>
    </p:spTree>
  </p:cSld>
  <p:clrMapOvr>
    <a:masterClrMapping/>
  </p:clrMapOvr>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ext Box 2"/>
          <p:cNvSpPr txBox="1">
            <a:spLocks noChangeArrowheads="1"/>
          </p:cNvSpPr>
          <p:nvPr/>
        </p:nvSpPr>
        <p:spPr bwMode="auto">
          <a:xfrm>
            <a:off x="298450" y="5884863"/>
            <a:ext cx="8534400" cy="550862"/>
          </a:xfrm>
          <a:prstGeom prst="rect">
            <a:avLst/>
          </a:prstGeom>
          <a:noFill/>
          <a:ln w="9525">
            <a:noFill/>
            <a:miter lim="800000"/>
            <a:headEnd/>
            <a:tailEnd/>
          </a:ln>
        </p:spPr>
        <p:txBody>
          <a:bodyPr>
            <a:prstTxWarp prst="textNoShape">
              <a:avLst/>
            </a:prstTxWarp>
            <a:spAutoFit/>
          </a:bodyPr>
          <a:lstStyle/>
          <a:p>
            <a:pPr>
              <a:spcBef>
                <a:spcPct val="50000"/>
              </a:spcBef>
            </a:pPr>
            <a:r>
              <a:rPr lang="en-GB" sz="1200"/>
              <a:t>Figure 4  </a:t>
            </a:r>
            <a:r>
              <a:rPr lang="en-US"/>
              <a:t>Types of secondary data</a:t>
            </a:r>
          </a:p>
          <a:p>
            <a:pPr>
              <a:spcBef>
                <a:spcPct val="50000"/>
              </a:spcBef>
            </a:pPr>
            <a:r>
              <a:rPr lang="en-US" sz="800" i="1"/>
              <a:t>Source</a:t>
            </a:r>
            <a:r>
              <a:rPr lang="en-US" sz="800"/>
              <a:t>: © Mark Saunders, Philip Lewis and Adrian Thornhill, 2007</a:t>
            </a:r>
          </a:p>
        </p:txBody>
      </p:sp>
      <p:pic>
        <p:nvPicPr>
          <p:cNvPr id="47107" name="Picture 3" descr="C08NF001"/>
          <p:cNvPicPr>
            <a:picLocks noChangeAspect="1" noChangeArrowheads="1"/>
          </p:cNvPicPr>
          <p:nvPr/>
        </p:nvPicPr>
        <p:blipFill>
          <a:blip r:embed="rId2"/>
          <a:srcRect/>
          <a:stretch>
            <a:fillRect/>
          </a:stretch>
        </p:blipFill>
        <p:spPr bwMode="auto">
          <a:xfrm>
            <a:off x="1120775" y="422275"/>
            <a:ext cx="6865938" cy="5424488"/>
          </a:xfrm>
          <a:prstGeom prst="rect">
            <a:avLst/>
          </a:prstGeom>
          <a:noFill/>
          <a:ln w="9525">
            <a:noFill/>
            <a:miter lim="800000"/>
            <a:headEnd/>
            <a:tailEnd/>
          </a:ln>
        </p:spPr>
      </p:pic>
    </p:spTree>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ext Box 2"/>
          <p:cNvSpPr txBox="1">
            <a:spLocks noChangeArrowheads="1"/>
          </p:cNvSpPr>
          <p:nvPr/>
        </p:nvSpPr>
        <p:spPr bwMode="auto">
          <a:xfrm>
            <a:off x="298450" y="5884863"/>
            <a:ext cx="8534400" cy="735012"/>
          </a:xfrm>
          <a:prstGeom prst="rect">
            <a:avLst/>
          </a:prstGeom>
          <a:noFill/>
          <a:ln w="9525">
            <a:noFill/>
            <a:miter lim="800000"/>
            <a:headEnd/>
            <a:tailEnd/>
          </a:ln>
        </p:spPr>
        <p:txBody>
          <a:bodyPr>
            <a:prstTxWarp prst="textNoShape">
              <a:avLst/>
            </a:prstTxWarp>
            <a:spAutoFit/>
          </a:bodyPr>
          <a:lstStyle/>
          <a:p>
            <a:pPr>
              <a:spcBef>
                <a:spcPct val="50000"/>
              </a:spcBef>
            </a:pPr>
            <a:r>
              <a:rPr lang="en-GB" sz="1200"/>
              <a:t>Figure 5  </a:t>
            </a:r>
            <a:r>
              <a:rPr lang="en-US"/>
              <a:t>Evaluating potential secondary data sources</a:t>
            </a:r>
          </a:p>
          <a:p>
            <a:pPr>
              <a:spcBef>
                <a:spcPct val="50000"/>
              </a:spcBef>
            </a:pPr>
            <a:r>
              <a:rPr lang="en-US" sz="800" i="1"/>
              <a:t>Source</a:t>
            </a:r>
            <a:r>
              <a:rPr lang="en-US" sz="800"/>
              <a:t>: © </a:t>
            </a:r>
            <a:r>
              <a:rPr lang="en-GB" sz="800"/>
              <a:t>Saunders, Lewis and Thornhill,</a:t>
            </a:r>
            <a:r>
              <a:rPr lang="en-US" sz="800"/>
              <a:t> </a:t>
            </a:r>
            <a:r>
              <a:rPr lang="en-GB" sz="800" i="1"/>
              <a:t>Research Methods in Business</a:t>
            </a:r>
            <a:r>
              <a:rPr lang="en-GB" sz="800"/>
              <a:t>, 4th Edition</a:t>
            </a:r>
            <a:r>
              <a:rPr lang="en-GB" sz="800" i="1"/>
              <a:t> </a:t>
            </a:r>
            <a:r>
              <a:rPr lang="en-GB" sz="800"/>
              <a:t>© Pearson Education Limited 2007</a:t>
            </a:r>
            <a:endParaRPr lang="en-US" sz="800"/>
          </a:p>
          <a:p>
            <a:pPr>
              <a:spcBef>
                <a:spcPct val="50000"/>
              </a:spcBef>
            </a:pPr>
            <a:endParaRPr lang="en-US" sz="800"/>
          </a:p>
        </p:txBody>
      </p:sp>
      <p:pic>
        <p:nvPicPr>
          <p:cNvPr id="48131" name="Picture 3" descr="C08NF002"/>
          <p:cNvPicPr>
            <a:picLocks noChangeAspect="1" noChangeArrowheads="1"/>
          </p:cNvPicPr>
          <p:nvPr/>
        </p:nvPicPr>
        <p:blipFill>
          <a:blip r:embed="rId2"/>
          <a:srcRect/>
          <a:stretch>
            <a:fillRect/>
          </a:stretch>
        </p:blipFill>
        <p:spPr bwMode="auto">
          <a:xfrm>
            <a:off x="1198563" y="431800"/>
            <a:ext cx="6699250" cy="5386388"/>
          </a:xfrm>
          <a:prstGeom prst="rect">
            <a:avLst/>
          </a:prstGeom>
          <a:noFill/>
          <a:ln w="9525">
            <a:noFill/>
            <a:miter lim="800000"/>
            <a:headEnd/>
            <a:tailEnd/>
          </a:ln>
        </p:spPr>
      </p:pic>
    </p:spTree>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ext Box 1026"/>
          <p:cNvSpPr txBox="1">
            <a:spLocks noChangeArrowheads="1"/>
          </p:cNvSpPr>
          <p:nvPr/>
        </p:nvSpPr>
        <p:spPr bwMode="auto">
          <a:xfrm>
            <a:off x="0" y="4222870"/>
            <a:ext cx="1428750" cy="1661993"/>
          </a:xfrm>
          <a:prstGeom prst="rect">
            <a:avLst/>
          </a:prstGeom>
          <a:noFill/>
          <a:ln w="9525">
            <a:noFill/>
            <a:miter lim="800000"/>
            <a:headEnd/>
            <a:tailEnd/>
          </a:ln>
        </p:spPr>
        <p:txBody>
          <a:bodyPr wrap="square">
            <a:prstTxWarp prst="textNoShape">
              <a:avLst/>
            </a:prstTxWarp>
            <a:spAutoFit/>
          </a:bodyPr>
          <a:lstStyle/>
          <a:p>
            <a:pPr>
              <a:spcBef>
                <a:spcPct val="50000"/>
              </a:spcBef>
            </a:pPr>
            <a:r>
              <a:rPr lang="en-GB" sz="1200" dirty="0"/>
              <a:t>Figure 6  </a:t>
            </a:r>
            <a:r>
              <a:rPr lang="en-US" dirty="0"/>
              <a:t>Searching the Internet</a:t>
            </a:r>
          </a:p>
          <a:p>
            <a:pPr>
              <a:spcBef>
                <a:spcPct val="50000"/>
              </a:spcBef>
            </a:pPr>
            <a:r>
              <a:rPr lang="en-US" sz="800" i="1" dirty="0"/>
              <a:t>Source</a:t>
            </a:r>
            <a:r>
              <a:rPr lang="en-US" sz="800" dirty="0"/>
              <a:t>: © Mark Saunders, Philip Lewis, Adrian </a:t>
            </a:r>
            <a:r>
              <a:rPr lang="en-US" sz="800" dirty="0" err="1"/>
              <a:t>Thornhill</a:t>
            </a:r>
            <a:r>
              <a:rPr lang="en-US" sz="800" dirty="0"/>
              <a:t> and Martin Jenkins, 2003</a:t>
            </a:r>
          </a:p>
        </p:txBody>
      </p:sp>
      <p:pic>
        <p:nvPicPr>
          <p:cNvPr id="49155" name="Picture 1028" descr="C03NF003"/>
          <p:cNvPicPr>
            <a:picLocks noChangeAspect="1" noChangeArrowheads="1"/>
          </p:cNvPicPr>
          <p:nvPr/>
        </p:nvPicPr>
        <p:blipFill>
          <a:blip r:embed="rId3"/>
          <a:srcRect/>
          <a:stretch>
            <a:fillRect/>
          </a:stretch>
        </p:blipFill>
        <p:spPr bwMode="auto">
          <a:xfrm>
            <a:off x="1791260" y="406400"/>
            <a:ext cx="6861673" cy="6451600"/>
          </a:xfrm>
          <a:prstGeom prst="rect">
            <a:avLst/>
          </a:prstGeom>
          <a:noFill/>
          <a:ln w="9525">
            <a:noFill/>
            <a:miter lim="800000"/>
            <a:headEnd/>
            <a:tailEnd/>
          </a:ln>
        </p:spPr>
      </p:pic>
    </p:spTree>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10000"/>
          </a:bodyPr>
          <a:lstStyle/>
          <a:p>
            <a:r>
              <a:rPr lang="en-US" b="1" dirty="0" smtClean="0"/>
              <a:t>Relevance </a:t>
            </a:r>
            <a:endParaRPr lang="en-US" dirty="0" smtClean="0"/>
          </a:p>
          <a:p>
            <a:r>
              <a:rPr lang="en-US" dirty="0" smtClean="0"/>
              <a:t>How recent is the item? </a:t>
            </a:r>
          </a:p>
          <a:p>
            <a:r>
              <a:rPr lang="en-US" dirty="0" smtClean="0"/>
              <a:t>Is the item likely to have been superseded? </a:t>
            </a:r>
          </a:p>
          <a:p>
            <a:r>
              <a:rPr lang="en-US" dirty="0" smtClean="0"/>
              <a:t>Are the research questions or objectives sufficiently close to your own to make it relevant to your own research ?</a:t>
            </a:r>
          </a:p>
          <a:p>
            <a:r>
              <a:rPr lang="en-US" dirty="0" smtClean="0"/>
              <a:t>Is the context sufficiently different to make it marginal to your research </a:t>
            </a:r>
            <a:r>
              <a:rPr lang="en-US" dirty="0" err="1" smtClean="0"/>
              <a:t>question(s</a:t>
            </a:r>
            <a:r>
              <a:rPr lang="en-US" dirty="0" smtClean="0"/>
              <a:t>) and objectives ?</a:t>
            </a:r>
          </a:p>
          <a:p>
            <a:r>
              <a:rPr lang="en-US" dirty="0" smtClean="0"/>
              <a:t>Have you seen references to this item (or its author) in other items that were useful?</a:t>
            </a:r>
          </a:p>
          <a:p>
            <a:r>
              <a:rPr lang="en-US" dirty="0" smtClean="0"/>
              <a:t>Does the item support or contradict your arguments? For either it will probably be worth reading! </a:t>
            </a:r>
          </a:p>
          <a:p>
            <a:endParaRPr lang="en-US" dirty="0" smtClean="0"/>
          </a:p>
          <a:p>
            <a:endParaRPr lang="en-US" dirty="0" smtClean="0"/>
          </a:p>
          <a:p>
            <a:endParaRPr lang="en-US" dirty="0"/>
          </a:p>
        </p:txBody>
      </p:sp>
      <p:sp>
        <p:nvSpPr>
          <p:cNvPr id="3" name="Title 2"/>
          <p:cNvSpPr>
            <a:spLocks noGrp="1"/>
          </p:cNvSpPr>
          <p:nvPr>
            <p:ph type="title"/>
          </p:nvPr>
        </p:nvSpPr>
        <p:spPr/>
        <p:txBody>
          <a:bodyPr>
            <a:normAutofit fontScale="90000"/>
          </a:bodyPr>
          <a:lstStyle/>
          <a:p>
            <a:r>
              <a:rPr lang="en-US" dirty="0" smtClean="0"/>
              <a:t>Evaluating the relevance and value of literature to your research </a:t>
            </a:r>
            <a:br>
              <a:rPr lang="en-US" dirty="0" smtClean="0"/>
            </a:br>
            <a:endParaRPr lang="en-US"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20000"/>
          </a:bodyPr>
          <a:lstStyle/>
          <a:p>
            <a:r>
              <a:rPr lang="en-US" b="1" dirty="0" smtClean="0"/>
              <a:t>Value </a:t>
            </a:r>
            <a:endParaRPr lang="en-US" dirty="0" smtClean="0"/>
          </a:p>
          <a:p>
            <a:r>
              <a:rPr lang="en-US" dirty="0" smtClean="0"/>
              <a:t>Does the item appear to be biased? For example, does it use an illogical argument, emotionally toned words or appear to choose only those cases that support the point being made? Even if it is, it may still be relevant to your critical review! </a:t>
            </a:r>
          </a:p>
          <a:p>
            <a:r>
              <a:rPr lang="en-US" dirty="0" smtClean="0"/>
              <a:t>What are the methodological omissions within the work (e.g. sample selection, data collection, data analysis)? Even if there are many it still may be of relevance! </a:t>
            </a:r>
          </a:p>
          <a:p>
            <a:r>
              <a:rPr lang="en-US" dirty="0" smtClean="0"/>
              <a:t>Is the precision sufficient? Even if it is imprecise it may be the only item you can find and so still of relevance! </a:t>
            </a:r>
          </a:p>
          <a:p>
            <a:r>
              <a:rPr lang="en-US" dirty="0" smtClean="0"/>
              <a:t>Does the item provide guidance for future research? </a:t>
            </a:r>
          </a:p>
          <a:p>
            <a:endParaRPr lang="en-US" dirty="0"/>
          </a:p>
        </p:txBody>
      </p:sp>
      <p:sp>
        <p:nvSpPr>
          <p:cNvPr id="3" name="Title 2"/>
          <p:cNvSpPr>
            <a:spLocks noGrp="1"/>
          </p:cNvSpPr>
          <p:nvPr>
            <p:ph type="title"/>
          </p:nvPr>
        </p:nvSpPr>
        <p:spPr/>
        <p:txBody>
          <a:bodyPr/>
          <a:lstStyle/>
          <a:p>
            <a:r>
              <a:rPr lang="en-US" dirty="0" smtClean="0"/>
              <a:t>Continued</a:t>
            </a:r>
            <a:endParaRPr lang="en-US"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dirty="0" smtClean="0"/>
              <a:t>In pairs or small groups</a:t>
            </a:r>
          </a:p>
          <a:p>
            <a:r>
              <a:rPr lang="en-US" sz="2800" dirty="0" smtClean="0"/>
              <a:t>Outline the advice you would give a fellow student on: </a:t>
            </a:r>
            <a:endParaRPr lang="en-US" dirty="0" smtClean="0"/>
          </a:p>
          <a:p>
            <a:pPr lvl="1"/>
            <a:r>
              <a:rPr lang="en-US" sz="2400" b="1" dirty="0" smtClean="0"/>
              <a:t>a  </a:t>
            </a:r>
            <a:r>
              <a:rPr lang="en-US" sz="2400" dirty="0" smtClean="0"/>
              <a:t>how to plan her search</a:t>
            </a:r>
            <a:endParaRPr lang="en-US" dirty="0" smtClean="0"/>
          </a:p>
          <a:p>
            <a:pPr lvl="1"/>
            <a:r>
              <a:rPr lang="en-US" sz="2400" b="1" dirty="0" err="1" smtClean="0"/>
              <a:t>b</a:t>
            </a:r>
            <a:r>
              <a:rPr lang="en-US" sz="2400" b="1" dirty="0" smtClean="0"/>
              <a:t>  </a:t>
            </a:r>
            <a:r>
              <a:rPr lang="en-US" sz="2400" dirty="0" smtClean="0"/>
              <a:t>which literature to search first</a:t>
            </a:r>
            <a:endParaRPr lang="en-US" dirty="0" smtClean="0"/>
          </a:p>
          <a:p>
            <a:endParaRPr lang="en-US" dirty="0"/>
          </a:p>
        </p:txBody>
      </p:sp>
      <p:sp>
        <p:nvSpPr>
          <p:cNvPr id="3" name="Title 2"/>
          <p:cNvSpPr>
            <a:spLocks noGrp="1"/>
          </p:cNvSpPr>
          <p:nvPr>
            <p:ph type="title"/>
          </p:nvPr>
        </p:nvSpPr>
        <p:spPr/>
        <p:txBody>
          <a:bodyPr/>
          <a:lstStyle/>
          <a:p>
            <a:r>
              <a:rPr lang="en-US" dirty="0" smtClean="0"/>
              <a:t>Activity</a:t>
            </a:r>
            <a:endParaRPr lang="en-US"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US" sz="2800" dirty="0" smtClean="0"/>
              <a:t>Brainstorm at least one of the following research questions, either on your own or with a colleague, and list the key words that you have generated </a:t>
            </a:r>
            <a:endParaRPr lang="en-US" dirty="0" smtClean="0"/>
          </a:p>
          <a:p>
            <a:endParaRPr lang="en-US" dirty="0"/>
          </a:p>
        </p:txBody>
      </p:sp>
      <p:sp>
        <p:nvSpPr>
          <p:cNvPr id="3" name="Title 2"/>
          <p:cNvSpPr>
            <a:spLocks noGrp="1"/>
          </p:cNvSpPr>
          <p:nvPr>
            <p:ph type="title"/>
          </p:nvPr>
        </p:nvSpPr>
        <p:spPr/>
        <p:txBody>
          <a:bodyPr/>
          <a:lstStyle/>
          <a:p>
            <a:r>
              <a:rPr lang="en-US" dirty="0" smtClean="0"/>
              <a:t>Activity</a:t>
            </a:r>
            <a:endParaRPr lang="en-US"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lvl="1"/>
            <a:r>
              <a:rPr lang="en-US" sz="2400" dirty="0" smtClean="0"/>
              <a:t>How effective is profit-related pay as a motivator? </a:t>
            </a:r>
            <a:endParaRPr lang="en-US" dirty="0" smtClean="0"/>
          </a:p>
          <a:p>
            <a:pPr lvl="1"/>
            <a:endParaRPr lang="en-US" sz="2400" b="1" dirty="0" smtClean="0"/>
          </a:p>
          <a:p>
            <a:pPr lvl="1"/>
            <a:r>
              <a:rPr lang="en-US" sz="2400" dirty="0" smtClean="0"/>
              <a:t>To what extent do new methods of direct selling of financial services pose a threat to existing providers? </a:t>
            </a:r>
          </a:p>
          <a:p>
            <a:pPr lvl="1"/>
            <a:endParaRPr lang="en-US" sz="2400" dirty="0" smtClean="0"/>
          </a:p>
          <a:p>
            <a:pPr lvl="1"/>
            <a:r>
              <a:rPr lang="en-US" sz="2400" dirty="0" smtClean="0"/>
              <a:t>How responsible is the phenomena of online poker?</a:t>
            </a:r>
            <a:endParaRPr lang="en-US" dirty="0" smtClean="0"/>
          </a:p>
          <a:p>
            <a:endParaRPr lang="en-US" dirty="0"/>
          </a:p>
        </p:txBody>
      </p:sp>
      <p:sp>
        <p:nvSpPr>
          <p:cNvPr id="3" name="Title 2"/>
          <p:cNvSpPr>
            <a:spLocks noGrp="1"/>
          </p:cNvSpPr>
          <p:nvPr>
            <p:ph type="title"/>
          </p:nvPr>
        </p:nvSpPr>
        <p:spPr/>
        <p:txBody>
          <a:bodyPr/>
          <a:lstStyle/>
          <a:p>
            <a:r>
              <a:rPr lang="en-US" dirty="0" smtClean="0"/>
              <a:t>Choose one</a:t>
            </a:r>
            <a:endParaRPr lang="en-US"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US"/>
          </a:p>
        </p:txBody>
      </p:sp>
      <p:sp>
        <p:nvSpPr>
          <p:cNvPr id="3" name="Title 2"/>
          <p:cNvSpPr>
            <a:spLocks noGrp="1"/>
          </p:cNvSpPr>
          <p:nvPr>
            <p:ph type="title"/>
          </p:nvPr>
        </p:nvSpPr>
        <p:spPr/>
        <p:txBody>
          <a:bodyPr/>
          <a:lstStyle/>
          <a:p>
            <a:endParaRPr lang="en-US"/>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Verve">
      <a:dk1>
        <a:sysClr val="windowText" lastClr="000000"/>
      </a:dk1>
      <a:lt1>
        <a:sysClr val="window" lastClr="FFFFFF"/>
      </a:lt1>
      <a:dk2>
        <a:srgbClr val="666666"/>
      </a:dk2>
      <a:lt2>
        <a:srgbClr val="D2D2D2"/>
      </a:lt2>
      <a:accent1>
        <a:srgbClr val="FF388C"/>
      </a:accent1>
      <a:accent2>
        <a:srgbClr val="E40059"/>
      </a:accent2>
      <a:accent3>
        <a:srgbClr val="9C007F"/>
      </a:accent3>
      <a:accent4>
        <a:srgbClr val="68007F"/>
      </a:accent4>
      <a:accent5>
        <a:srgbClr val="005BD3"/>
      </a:accent5>
      <a:accent6>
        <a:srgbClr val="00349E"/>
      </a:accent6>
      <a:hlink>
        <a:srgbClr val="17BBFD"/>
      </a:hlink>
      <a:folHlink>
        <a:srgbClr val="FF79C2"/>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Concourse.thmx</Template>
  <TotalTime>106</TotalTime>
  <Words>2321</Words>
  <Application>Microsoft Office PowerPoint</Application>
  <PresentationFormat>On-screen Show (4:3)</PresentationFormat>
  <Paragraphs>165</Paragraphs>
  <Slides>41</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41</vt:i4>
      </vt:variant>
    </vt:vector>
  </HeadingPairs>
  <TitlesOfParts>
    <vt:vector size="48" baseType="lpstr">
      <vt:lpstr>Calibri</vt:lpstr>
      <vt:lpstr>Lucida Sans Unicode</vt:lpstr>
      <vt:lpstr>Times</vt:lpstr>
      <vt:lpstr>Verdana</vt:lpstr>
      <vt:lpstr>Wingdings 2</vt:lpstr>
      <vt:lpstr>Wingdings 3</vt:lpstr>
      <vt:lpstr>Concourse</vt:lpstr>
      <vt:lpstr>Research Methods The Literature Review</vt:lpstr>
      <vt:lpstr>A thought</vt:lpstr>
      <vt:lpstr>Do not be afraid …..</vt:lpstr>
      <vt:lpstr>2 purposes of the Literature Review</vt:lpstr>
      <vt:lpstr>The Literature Review</vt:lpstr>
      <vt:lpstr>Continued</vt:lpstr>
      <vt:lpstr>PowerPoint Presentation</vt:lpstr>
      <vt:lpstr>The Literature Review</vt:lpstr>
      <vt:lpstr>Continued</vt:lpstr>
      <vt:lpstr>Business/management research – wide range of literature</vt:lpstr>
      <vt:lpstr>Purpose of a Critical Literature Review</vt:lpstr>
      <vt:lpstr>Purpose continued</vt:lpstr>
      <vt:lpstr>Continued</vt:lpstr>
      <vt:lpstr>For your peace of mind !</vt:lpstr>
      <vt:lpstr>Continued</vt:lpstr>
      <vt:lpstr>Gall et al (2006) Purposes of the Literature Review</vt:lpstr>
      <vt:lpstr>Continued</vt:lpstr>
      <vt:lpstr>Adopting critical perspective in your reading</vt:lpstr>
      <vt:lpstr>Continued</vt:lpstr>
      <vt:lpstr>Harvard College Library (2006)</vt:lpstr>
      <vt:lpstr>Continued</vt:lpstr>
      <vt:lpstr>Continued</vt:lpstr>
      <vt:lpstr>Continued</vt:lpstr>
      <vt:lpstr>Wallace and Wray (2006) ask 5 critical questions</vt:lpstr>
      <vt:lpstr>Evaluating the content of your Literature Review</vt:lpstr>
      <vt:lpstr>Checklist</vt:lpstr>
      <vt:lpstr>Continued</vt:lpstr>
      <vt:lpstr>Continued</vt:lpstr>
      <vt:lpstr>Again Dees (2003)</vt:lpstr>
      <vt:lpstr>Structure of the Literature Review</vt:lpstr>
      <vt:lpstr>Literature sources </vt:lpstr>
      <vt:lpstr>PowerPoint Presentation</vt:lpstr>
      <vt:lpstr>PowerPoint Presentation</vt:lpstr>
      <vt:lpstr>PowerPoint Presentation</vt:lpstr>
      <vt:lpstr>PowerPoint Presentation</vt:lpstr>
      <vt:lpstr>Evaluating the relevance and value of literature to your research  </vt:lpstr>
      <vt:lpstr>Continued</vt:lpstr>
      <vt:lpstr>Activity</vt:lpstr>
      <vt:lpstr>Activity</vt:lpstr>
      <vt:lpstr>Choose one</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Methods The Literature Review</dc:title>
  <dc:creator>Caroline Jawad</dc:creator>
  <cp:lastModifiedBy>Administrator</cp:lastModifiedBy>
  <cp:revision>5</cp:revision>
  <cp:lastPrinted>2015-10-29T10:15:06Z</cp:lastPrinted>
  <dcterms:created xsi:type="dcterms:W3CDTF">2014-03-03T14:49:30Z</dcterms:created>
  <dcterms:modified xsi:type="dcterms:W3CDTF">2020-02-11T08:53:31Z</dcterms:modified>
</cp:coreProperties>
</file>