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801600" cy="96012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37" autoAdjust="0"/>
    <p:restoredTop sz="94660"/>
  </p:normalViewPr>
  <p:slideViewPr>
    <p:cSldViewPr snapToGrid="0">
      <p:cViewPr varScale="1">
        <p:scale>
          <a:sx n="79" d="100"/>
          <a:sy n="79" d="100"/>
        </p:scale>
        <p:origin x="1352" y="2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0120" y="1571308"/>
            <a:ext cx="10881360" cy="3342640"/>
          </a:xfrm>
        </p:spPr>
        <p:txBody>
          <a:bodyPr anchor="b"/>
          <a:lstStyle>
            <a:lvl1pPr algn="ctr">
              <a:defRPr sz="8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00200" y="5042853"/>
            <a:ext cx="9601200" cy="2318067"/>
          </a:xfrm>
        </p:spPr>
        <p:txBody>
          <a:bodyPr/>
          <a:lstStyle>
            <a:lvl1pPr marL="0" indent="0" algn="ctr">
              <a:buNone/>
              <a:defRPr sz="3360"/>
            </a:lvl1pPr>
            <a:lvl2pPr marL="640080" indent="0" algn="ctr">
              <a:buNone/>
              <a:defRPr sz="2800"/>
            </a:lvl2pPr>
            <a:lvl3pPr marL="1280160" indent="0" algn="ctr">
              <a:buNone/>
              <a:defRPr sz="2520"/>
            </a:lvl3pPr>
            <a:lvl4pPr marL="1920240" indent="0" algn="ctr">
              <a:buNone/>
              <a:defRPr sz="2240"/>
            </a:lvl4pPr>
            <a:lvl5pPr marL="2560320" indent="0" algn="ctr">
              <a:buNone/>
              <a:defRPr sz="2240"/>
            </a:lvl5pPr>
            <a:lvl6pPr marL="3200400" indent="0" algn="ctr">
              <a:buNone/>
              <a:defRPr sz="2240"/>
            </a:lvl6pPr>
            <a:lvl7pPr marL="3840480" indent="0" algn="ctr">
              <a:buNone/>
              <a:defRPr sz="2240"/>
            </a:lvl7pPr>
            <a:lvl8pPr marL="4480560" indent="0" algn="ctr">
              <a:buNone/>
              <a:defRPr sz="2240"/>
            </a:lvl8pPr>
            <a:lvl9pPr marL="5120640" indent="0" algn="ctr">
              <a:buNone/>
              <a:defRPr sz="224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3EF18-2C4C-4FCD-BDCF-1EC5DC5C0B44}" type="datetimeFigureOut">
              <a:rPr lang="en-US" smtClean="0"/>
              <a:t>10/19/26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3ED1CF-5561-40E9-BC60-FA804E31B0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96867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3EF18-2C4C-4FCD-BDCF-1EC5DC5C0B44}" type="datetimeFigureOut">
              <a:rPr lang="en-US" smtClean="0"/>
              <a:t>10/19/26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3ED1CF-5561-40E9-BC60-FA804E31B0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89271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3443" y="2393635"/>
            <a:ext cx="11041380" cy="3993832"/>
          </a:xfrm>
        </p:spPr>
        <p:txBody>
          <a:bodyPr anchor="b"/>
          <a:lstStyle>
            <a:lvl1pPr>
              <a:defRPr sz="8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3443" y="6425250"/>
            <a:ext cx="11041380" cy="2100262"/>
          </a:xfrm>
        </p:spPr>
        <p:txBody>
          <a:bodyPr/>
          <a:lstStyle>
            <a:lvl1pPr marL="0" indent="0">
              <a:buNone/>
              <a:defRPr sz="3360">
                <a:solidFill>
                  <a:schemeClr val="tx1"/>
                </a:solidFill>
              </a:defRPr>
            </a:lvl1pPr>
            <a:lvl2pPr marL="64008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3EF18-2C4C-4FCD-BDCF-1EC5DC5C0B44}" type="datetimeFigureOut">
              <a:rPr lang="en-US" smtClean="0"/>
              <a:t>10/19/26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3ED1CF-5561-40E9-BC60-FA804E31B0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25130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80110" y="2555875"/>
            <a:ext cx="5440680" cy="60918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80810" y="2555875"/>
            <a:ext cx="5440680" cy="60918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3EF18-2C4C-4FCD-BDCF-1EC5DC5C0B44}" type="datetimeFigureOut">
              <a:rPr lang="en-US" smtClean="0"/>
              <a:t>10/19/26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3ED1CF-5561-40E9-BC60-FA804E31B0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97981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7" y="511177"/>
            <a:ext cx="11041380" cy="185578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1779" y="2353628"/>
            <a:ext cx="5415676" cy="1153477"/>
          </a:xfrm>
        </p:spPr>
        <p:txBody>
          <a:bodyPr anchor="b"/>
          <a:lstStyle>
            <a:lvl1pPr marL="0" indent="0">
              <a:buNone/>
              <a:defRPr sz="336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81779" y="3507105"/>
            <a:ext cx="5415676" cy="51584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80811" y="2353628"/>
            <a:ext cx="5442347" cy="1153477"/>
          </a:xfrm>
        </p:spPr>
        <p:txBody>
          <a:bodyPr anchor="b"/>
          <a:lstStyle>
            <a:lvl1pPr marL="0" indent="0">
              <a:buNone/>
              <a:defRPr sz="336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80811" y="3507105"/>
            <a:ext cx="5442347" cy="51584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3EF18-2C4C-4FCD-BDCF-1EC5DC5C0B44}" type="datetimeFigureOut">
              <a:rPr lang="en-US" smtClean="0"/>
              <a:t>10/19/26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3ED1CF-5561-40E9-BC60-FA804E31B0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77183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3EF18-2C4C-4FCD-BDCF-1EC5DC5C0B44}" type="datetimeFigureOut">
              <a:rPr lang="en-US" smtClean="0"/>
              <a:t>10/19/26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3ED1CF-5561-40E9-BC60-FA804E31B0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41049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3EF18-2C4C-4FCD-BDCF-1EC5DC5C0B44}" type="datetimeFigureOut">
              <a:rPr lang="en-US" smtClean="0"/>
              <a:t>10/19/26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3ED1CF-5561-40E9-BC60-FA804E31B0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23137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8" y="640080"/>
            <a:ext cx="4128849" cy="2240280"/>
          </a:xfrm>
        </p:spPr>
        <p:txBody>
          <a:bodyPr anchor="b"/>
          <a:lstStyle>
            <a:lvl1pPr>
              <a:defRPr sz="44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42347" y="1382397"/>
            <a:ext cx="6480810" cy="6823075"/>
          </a:xfrm>
        </p:spPr>
        <p:txBody>
          <a:bodyPr/>
          <a:lstStyle>
            <a:lvl1pPr>
              <a:defRPr sz="4480"/>
            </a:lvl1pPr>
            <a:lvl2pPr>
              <a:defRPr sz="3920"/>
            </a:lvl2pPr>
            <a:lvl3pPr>
              <a:defRPr sz="336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1778" y="2880360"/>
            <a:ext cx="4128849" cy="5336223"/>
          </a:xfrm>
        </p:spPr>
        <p:txBody>
          <a:bodyPr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3EF18-2C4C-4FCD-BDCF-1EC5DC5C0B44}" type="datetimeFigureOut">
              <a:rPr lang="en-US" smtClean="0"/>
              <a:t>10/19/26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3ED1CF-5561-40E9-BC60-FA804E31B0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85823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8" y="640080"/>
            <a:ext cx="4128849" cy="2240280"/>
          </a:xfrm>
        </p:spPr>
        <p:txBody>
          <a:bodyPr anchor="b"/>
          <a:lstStyle>
            <a:lvl1pPr>
              <a:defRPr sz="44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42347" y="1382397"/>
            <a:ext cx="6480810" cy="6823075"/>
          </a:xfrm>
        </p:spPr>
        <p:txBody>
          <a:bodyPr anchor="t"/>
          <a:lstStyle>
            <a:lvl1pPr marL="0" indent="0">
              <a:buNone/>
              <a:defRPr sz="4480"/>
            </a:lvl1pPr>
            <a:lvl2pPr marL="640080" indent="0">
              <a:buNone/>
              <a:defRPr sz="3920"/>
            </a:lvl2pPr>
            <a:lvl3pPr marL="1280160" indent="0">
              <a:buNone/>
              <a:defRPr sz="3360"/>
            </a:lvl3pPr>
            <a:lvl4pPr marL="1920240" indent="0">
              <a:buNone/>
              <a:defRPr sz="2800"/>
            </a:lvl4pPr>
            <a:lvl5pPr marL="2560320" indent="0">
              <a:buNone/>
              <a:defRPr sz="2800"/>
            </a:lvl5pPr>
            <a:lvl6pPr marL="3200400" indent="0">
              <a:buNone/>
              <a:defRPr sz="2800"/>
            </a:lvl6pPr>
            <a:lvl7pPr marL="3840480" indent="0">
              <a:buNone/>
              <a:defRPr sz="2800"/>
            </a:lvl7pPr>
            <a:lvl8pPr marL="4480560" indent="0">
              <a:buNone/>
              <a:defRPr sz="2800"/>
            </a:lvl8pPr>
            <a:lvl9pPr marL="5120640" indent="0">
              <a:buNone/>
              <a:defRPr sz="28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1778" y="2880360"/>
            <a:ext cx="4128849" cy="5336223"/>
          </a:xfrm>
        </p:spPr>
        <p:txBody>
          <a:bodyPr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3EF18-2C4C-4FCD-BDCF-1EC5DC5C0B44}" type="datetimeFigureOut">
              <a:rPr lang="en-US" smtClean="0"/>
              <a:t>10/19/26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3ED1CF-5561-40E9-BC60-FA804E31B0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29865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3EF18-2C4C-4FCD-BDCF-1EC5DC5C0B44}" type="datetimeFigureOut">
              <a:rPr lang="en-US" smtClean="0"/>
              <a:t>10/19/26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3ED1CF-5561-40E9-BC60-FA804E31B0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92951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1146" y="511175"/>
            <a:ext cx="2760345" cy="81365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80111" y="511175"/>
            <a:ext cx="8121015" cy="813657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3EF18-2C4C-4FCD-BDCF-1EC5DC5C0B44}" type="datetimeFigureOut">
              <a:rPr lang="en-US" smtClean="0"/>
              <a:t>10/19/26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3ED1CF-5561-40E9-BC60-FA804E31B0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93751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80110" y="511177"/>
            <a:ext cx="11041380" cy="18557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0110" y="2555875"/>
            <a:ext cx="11041380" cy="60918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0110" y="8898892"/>
            <a:ext cx="288036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33EF18-2C4C-4FCD-BDCF-1EC5DC5C0B44}" type="datetimeFigureOut">
              <a:rPr lang="en-US" smtClean="0"/>
              <a:t>10/19/26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240530" y="8898892"/>
            <a:ext cx="432054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041130" y="8898892"/>
            <a:ext cx="288036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3ED1CF-5561-40E9-BC60-FA804E31B0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34889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1280160" rtl="0" eaLnBrk="1" latinLnBrk="0" hangingPunct="1">
        <a:lnSpc>
          <a:spcPct val="90000"/>
        </a:lnSpc>
        <a:spcBef>
          <a:spcPct val="0"/>
        </a:spcBef>
        <a:buNone/>
        <a:defRPr sz="616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20040" indent="-320040" algn="l" defTabSz="1280160" rtl="0" eaLnBrk="1" latinLnBrk="0" hangingPunct="1">
        <a:lnSpc>
          <a:spcPct val="90000"/>
        </a:lnSpc>
        <a:spcBef>
          <a:spcPts val="1400"/>
        </a:spcBef>
        <a:buFont typeface="Arial" panose="020B0604020202020204" pitchFamily="34" charset="0"/>
        <a:buChar char="•"/>
        <a:defRPr sz="3920" kern="1200">
          <a:solidFill>
            <a:schemeClr val="tx1"/>
          </a:solidFill>
          <a:latin typeface="+mn-lt"/>
          <a:ea typeface="+mn-ea"/>
          <a:cs typeface="+mn-cs"/>
        </a:defRPr>
      </a:lvl1pPr>
      <a:lvl2pPr marL="96012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3360" kern="1200">
          <a:solidFill>
            <a:schemeClr val="tx1"/>
          </a:solidFill>
          <a:latin typeface="+mn-lt"/>
          <a:ea typeface="+mn-ea"/>
          <a:cs typeface="+mn-cs"/>
        </a:defRPr>
      </a:lvl2pPr>
      <a:lvl3pPr marL="160020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3pPr>
      <a:lvl4pPr marL="224028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88036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52044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416052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80060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44068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801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56032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20040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38404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4805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1206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30B6D1-CB52-419F-8759-CDDBF4D8643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8597" y="1"/>
            <a:ext cx="12313771" cy="747018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/>
          <a:p>
            <a:r>
              <a:rPr lang="en-US" sz="2400" b="1" dirty="0"/>
              <a:t>The Association Between Sleep Duration and Mental Health Among University Students in the UK: A Systematic Literature Review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2FB0A0A-CFF0-456B-ADC1-816303903413}"/>
              </a:ext>
            </a:extLst>
          </p:cNvPr>
          <p:cNvSpPr txBox="1">
            <a:spLocks/>
          </p:cNvSpPr>
          <p:nvPr/>
        </p:nvSpPr>
        <p:spPr>
          <a:xfrm>
            <a:off x="228598" y="911462"/>
            <a:ext cx="3722915" cy="1810726"/>
          </a:xfrm>
          <a:prstGeom prst="rect">
            <a:avLst/>
          </a:prstGeom>
          <a:ln>
            <a:solidFill>
              <a:srgbClr val="7030A0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lvl1pPr algn="ctr" defTabSz="128016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1800" b="1" dirty="0"/>
              <a:t>Program: MSc Public Health and Social Care in Practice</a:t>
            </a:r>
          </a:p>
          <a:p>
            <a:pPr algn="l"/>
            <a:r>
              <a:rPr lang="en-US" sz="1800" b="1" dirty="0"/>
              <a:t>Module: Practice-Based Research</a:t>
            </a:r>
          </a:p>
          <a:p>
            <a:pPr algn="l"/>
            <a:r>
              <a:rPr lang="en-US" sz="1800" b="1" dirty="0"/>
              <a:t>Code: LCHS7008 </a:t>
            </a:r>
          </a:p>
          <a:p>
            <a:pPr algn="l"/>
            <a:r>
              <a:rPr lang="en-US" sz="1800" b="1" dirty="0"/>
              <a:t>Student Name: Raj </a:t>
            </a:r>
            <a:r>
              <a:rPr lang="en-US" sz="1800" b="1" dirty="0" err="1"/>
              <a:t>Nileshbhai</a:t>
            </a:r>
            <a:r>
              <a:rPr lang="en-US" sz="1800" b="1" dirty="0"/>
              <a:t> Panchal </a:t>
            </a:r>
          </a:p>
          <a:p>
            <a:pPr algn="l"/>
            <a:r>
              <a:rPr lang="en-US" sz="1800" b="1" dirty="0"/>
              <a:t>Student ID: 2539936</a:t>
            </a:r>
          </a:p>
          <a:p>
            <a:pPr algn="l"/>
            <a:endParaRPr lang="en-US" sz="1400" b="1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39EFE25C-4BE5-41B4-95EE-351DBD49DA0C}"/>
              </a:ext>
            </a:extLst>
          </p:cNvPr>
          <p:cNvSpPr txBox="1">
            <a:spLocks/>
          </p:cNvSpPr>
          <p:nvPr/>
        </p:nvSpPr>
        <p:spPr>
          <a:xfrm>
            <a:off x="6578719" y="765665"/>
            <a:ext cx="5963649" cy="3460042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>
            <a:lvl1pPr algn="ctr" defTabSz="128016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1600" b="1" i="1" dirty="0" err="1"/>
              <a:t>Prevelence</a:t>
            </a:r>
            <a:endParaRPr lang="en-US" sz="1400" b="1" i="1" dirty="0"/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US" sz="1400" dirty="0"/>
              <a:t>Mental health difficulties are known for being highly prevalent among UK university students (Cogan et al., 2024).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US" sz="1400" dirty="0"/>
              <a:t>In 2023/24, 122,500 students stated that they had a mental health condition, which was 5.6% of students, and this also almost quadrupled over a decade (Lewis and </a:t>
            </a:r>
            <a:r>
              <a:rPr lang="en-US" sz="1400" dirty="0" err="1"/>
              <a:t>Stiebahl</a:t>
            </a:r>
            <a:r>
              <a:rPr lang="en-US" sz="1400" dirty="0"/>
              <a:t>, 2024)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US" sz="1400" dirty="0"/>
              <a:t>Another 2024-2025 analysis estimated that around 18% of students reported a mental health difficulty in 2024, which was equivalent to around 300,000 UK undergraduate students (Sanders and </a:t>
            </a:r>
            <a:r>
              <a:rPr lang="en-US" sz="1400" dirty="0" err="1"/>
              <a:t>Ellingwood</a:t>
            </a:r>
            <a:r>
              <a:rPr lang="en-US" sz="1400" dirty="0"/>
              <a:t>, 2025)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US" sz="1400" dirty="0"/>
              <a:t>This rate is also known to have tripled since 2017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US" sz="1400" dirty="0"/>
              <a:t>Prevalence rates for depression, anxiety, and stress among students were 49%, 75%, and 73.26%, according to research by Haruna, Mohammed and Braimah (2025)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US" sz="1400" dirty="0"/>
              <a:t>A 2020 study of 332 university students also reported a prevalence of 66.6% poor sleep quality, with students sleeping  less than 7 hours nightly (Al-Mamun et al., 2024)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0585DC60-5A95-4CBC-888D-E21DB0B2541B}"/>
              </a:ext>
            </a:extLst>
          </p:cNvPr>
          <p:cNvSpPr txBox="1">
            <a:spLocks/>
          </p:cNvSpPr>
          <p:nvPr/>
        </p:nvSpPr>
        <p:spPr>
          <a:xfrm>
            <a:off x="3228926" y="4330554"/>
            <a:ext cx="9313442" cy="1808933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lvl1pPr algn="ctr" defTabSz="128016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1400" b="1" i="1" dirty="0"/>
              <a:t>Rationale of The Research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US" sz="1200" dirty="0"/>
              <a:t>Rising student mental health problems are known for representing an urgent public-health and educational concern (Li, Li and Fan, 2025; NCERT, 2022)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US" sz="1200" dirty="0"/>
              <a:t>It is linked to academic underperformance, as well as dropout (Chu et al., 2022; Trusty et al., 2025)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US" sz="1200" dirty="0"/>
              <a:t>Sleep duration is known for being a modifiable factor that is linked with psychological well-being (</a:t>
            </a:r>
            <a:r>
              <a:rPr lang="en-US" sz="1200" dirty="0" err="1"/>
              <a:t>Urbón</a:t>
            </a:r>
            <a:r>
              <a:rPr lang="en-US" sz="1200" dirty="0"/>
              <a:t> et al., 2025)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US" sz="1200" dirty="0"/>
              <a:t>However, evidence particularly examining its relationship with mental health outcomes among UK university students still remains limited, as well as fragmented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US" sz="1200" dirty="0"/>
              <a:t>There is significant need for a focused systematic literature review for </a:t>
            </a:r>
            <a:r>
              <a:rPr lang="en-US" sz="1200" dirty="0" err="1"/>
              <a:t>synthesising</a:t>
            </a:r>
            <a:r>
              <a:rPr lang="en-US" sz="1200" dirty="0"/>
              <a:t> existing findings, along with identifying evidence gaps, as well as supporting targeted wellbeing initiatives</a:t>
            </a: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B3916CAA-B8FC-4DD4-A24F-62EB196DF6C1}"/>
              </a:ext>
            </a:extLst>
          </p:cNvPr>
          <p:cNvSpPr txBox="1">
            <a:spLocks/>
          </p:cNvSpPr>
          <p:nvPr/>
        </p:nvSpPr>
        <p:spPr>
          <a:xfrm>
            <a:off x="259232" y="2803513"/>
            <a:ext cx="2874157" cy="330516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>
            <a:lvl1pPr algn="ctr" defTabSz="128016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1200" b="1" i="1" dirty="0"/>
              <a:t>Research Question, Aims and Objectives</a:t>
            </a:r>
          </a:p>
          <a:p>
            <a:pPr algn="l"/>
            <a:endParaRPr lang="en-US" sz="1200" b="1" i="1" dirty="0"/>
          </a:p>
          <a:p>
            <a:pPr algn="l"/>
            <a:r>
              <a:rPr lang="en-US" sz="1200" b="1" i="1" dirty="0"/>
              <a:t>Research Question</a:t>
            </a:r>
          </a:p>
          <a:p>
            <a:pPr algn="l"/>
            <a:r>
              <a:rPr lang="en-US" sz="1200" dirty="0"/>
              <a:t>What is the association between sleep duration and mental health among university students in the UK?</a:t>
            </a:r>
          </a:p>
          <a:p>
            <a:pPr algn="l"/>
            <a:r>
              <a:rPr lang="en-US" sz="1100" b="1" i="1" dirty="0"/>
              <a:t>Aim: </a:t>
            </a:r>
            <a:r>
              <a:rPr lang="en-US" sz="1100" dirty="0"/>
              <a:t>To systematically review and </a:t>
            </a:r>
            <a:r>
              <a:rPr lang="en-US" sz="1100" dirty="0" err="1"/>
              <a:t>synthesise</a:t>
            </a:r>
            <a:r>
              <a:rPr lang="en-US" sz="1100" dirty="0"/>
              <a:t> existing evidence on the association between sleep duration and mental health among university students in the UK</a:t>
            </a:r>
          </a:p>
          <a:p>
            <a:pPr algn="l"/>
            <a:r>
              <a:rPr lang="en-US" sz="1100" b="1" i="1" dirty="0"/>
              <a:t>Objectives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US" sz="1100" dirty="0"/>
              <a:t>To examine the association between sleep duration and mental health outcomes among university students in the UK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US" sz="1100" dirty="0"/>
              <a:t>To identify the mental health outcomes investigated in existing studies, particularly anxiety and depression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US" sz="1100" dirty="0"/>
              <a:t>To examine whether short, adequate and long sleep durations are associated with differences in mental health outcomes, where the evidence permits.</a:t>
            </a: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CBDF836C-6A65-4C91-95D8-A55722DA42ED}"/>
              </a:ext>
            </a:extLst>
          </p:cNvPr>
          <p:cNvSpPr txBox="1">
            <a:spLocks/>
          </p:cNvSpPr>
          <p:nvPr/>
        </p:nvSpPr>
        <p:spPr>
          <a:xfrm>
            <a:off x="228598" y="7190565"/>
            <a:ext cx="12344401" cy="227378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>
            <a:lvl1pPr algn="ctr" defTabSz="128016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1000" b="1" i="1" dirty="0">
                <a:solidFill>
                  <a:sysClr val="windowText" lastClr="000000"/>
                </a:solidFill>
              </a:rPr>
              <a:t>References</a:t>
            </a:r>
            <a:endParaRPr lang="en-US" sz="900" b="1" i="1" dirty="0">
              <a:solidFill>
                <a:sysClr val="windowText" lastClr="000000"/>
              </a:solidFill>
            </a:endParaRPr>
          </a:p>
          <a:p>
            <a:pPr algn="l"/>
            <a:r>
              <a:rPr lang="en-US" sz="800" dirty="0">
                <a:solidFill>
                  <a:sysClr val="windowText" lastClr="000000"/>
                </a:solidFill>
              </a:rPr>
              <a:t>Lewis, J. and </a:t>
            </a:r>
            <a:r>
              <a:rPr lang="en-US" sz="800" dirty="0" err="1">
                <a:solidFill>
                  <a:sysClr val="windowText" lastClr="000000"/>
                </a:solidFill>
              </a:rPr>
              <a:t>Stiebahl</a:t>
            </a:r>
            <a:r>
              <a:rPr lang="en-US" sz="800" dirty="0">
                <a:solidFill>
                  <a:sysClr val="windowText" lastClr="000000"/>
                </a:solidFill>
              </a:rPr>
              <a:t>, S. (2024). Student Mental Health in England: Statistics, policy, and Guidance. [online] Parliament.uk. Available at: https://researchbriefings.files.parliament.uk/documents/CBP-8593/CBP-8593.pdf [Accessed 19 Oct. 2026].</a:t>
            </a:r>
          </a:p>
          <a:p>
            <a:pPr algn="l"/>
            <a:r>
              <a:rPr lang="en-US" sz="800" dirty="0">
                <a:solidFill>
                  <a:sysClr val="windowText" lastClr="000000"/>
                </a:solidFill>
              </a:rPr>
              <a:t>Cogan, N., Murray, A., Long, E., </a:t>
            </a:r>
            <a:r>
              <a:rPr lang="en-US" sz="800" dirty="0" err="1">
                <a:solidFill>
                  <a:sysClr val="windowText" lastClr="000000"/>
                </a:solidFill>
              </a:rPr>
              <a:t>Gardani</a:t>
            </a:r>
            <a:r>
              <a:rPr lang="en-US" sz="800" dirty="0">
                <a:solidFill>
                  <a:sysClr val="windowText" lastClr="000000"/>
                </a:solidFill>
              </a:rPr>
              <a:t>, M., O’Toole, M., Leung, M., </a:t>
            </a:r>
            <a:r>
              <a:rPr lang="en-US" sz="800" dirty="0" err="1">
                <a:solidFill>
                  <a:sysClr val="windowText" lastClr="000000"/>
                </a:solidFill>
              </a:rPr>
              <a:t>Kyratzi</a:t>
            </a:r>
            <a:r>
              <a:rPr lang="en-US" sz="800" dirty="0">
                <a:solidFill>
                  <a:sysClr val="windowText" lastClr="000000"/>
                </a:solidFill>
              </a:rPr>
              <a:t>, S., Jelena </a:t>
            </a:r>
            <a:r>
              <a:rPr lang="en-US" sz="800" dirty="0" err="1">
                <a:solidFill>
                  <a:sysClr val="windowText" lastClr="000000"/>
                </a:solidFill>
              </a:rPr>
              <a:t>Milicev</a:t>
            </a:r>
            <a:r>
              <a:rPr lang="en-US" sz="800" dirty="0">
                <a:solidFill>
                  <a:sysClr val="windowText" lastClr="000000"/>
                </a:solidFill>
              </a:rPr>
              <a:t>, Dryburgh, K., </a:t>
            </a:r>
            <a:r>
              <a:rPr lang="en-US" sz="800" dirty="0" err="1">
                <a:solidFill>
                  <a:sysClr val="windowText" lastClr="000000"/>
                </a:solidFill>
              </a:rPr>
              <a:t>Bolota</a:t>
            </a:r>
            <a:r>
              <a:rPr lang="en-US" sz="800" dirty="0">
                <a:solidFill>
                  <a:sysClr val="windowText" lastClr="000000"/>
                </a:solidFill>
              </a:rPr>
              <a:t>, C. and Ho, L. (2024). What do we know about student mental health in UK higher education?: A scoping review of trends, gaps, and research directions (preprint). JMIR Research Protocols. [online] doi:10.2196/65594.</a:t>
            </a:r>
          </a:p>
          <a:p>
            <a:pPr algn="l"/>
            <a:r>
              <a:rPr lang="en-US" sz="800" dirty="0">
                <a:solidFill>
                  <a:sysClr val="windowText" lastClr="000000"/>
                </a:solidFill>
              </a:rPr>
              <a:t>Sanders, M. and </a:t>
            </a:r>
            <a:r>
              <a:rPr lang="en-US" sz="800" dirty="0" err="1">
                <a:solidFill>
                  <a:sysClr val="windowText" lastClr="000000"/>
                </a:solidFill>
              </a:rPr>
              <a:t>Ellingwood</a:t>
            </a:r>
            <a:r>
              <a:rPr lang="en-US" sz="800" dirty="0">
                <a:solidFill>
                  <a:sysClr val="windowText" lastClr="000000"/>
                </a:solidFill>
              </a:rPr>
              <a:t>, J. (2025). Student mental health in 2024: How the situation is changing for LGBTQ+ students. [online] Available at: https://cdn.taso.org.uk/wp-content/uploads/2025-02-20_Student-mental-health-in-2024-How-the-situation-is-changing-for-LGBTQ-students_TASO.pdf [Accessed 19 Oct. 2026].</a:t>
            </a:r>
          </a:p>
          <a:p>
            <a:pPr algn="l"/>
            <a:r>
              <a:rPr lang="en-US" sz="800" dirty="0">
                <a:solidFill>
                  <a:sysClr val="windowText" lastClr="000000"/>
                </a:solidFill>
              </a:rPr>
              <a:t>Haruna, U., Mohammed, A.-R. and Braimah, M. (2025). Understanding the burden of depression, anxiety and stress among first-year undergraduate students. BMC Psychiatry, [online] 25(1). doi:10.1186/s12888-025-07069-8.</a:t>
            </a:r>
          </a:p>
          <a:p>
            <a:pPr algn="l"/>
            <a:r>
              <a:rPr lang="en-US" sz="800" dirty="0">
                <a:solidFill>
                  <a:sysClr val="windowText" lastClr="000000"/>
                </a:solidFill>
              </a:rPr>
              <a:t>Al-Mamun, F., Mamun, M., Hasan, M.E., </a:t>
            </a:r>
            <a:r>
              <a:rPr lang="en-US" sz="800" dirty="0" err="1">
                <a:solidFill>
                  <a:sysClr val="windowText" lastClr="000000"/>
                </a:solidFill>
              </a:rPr>
              <a:t>ALmerab</a:t>
            </a:r>
            <a:r>
              <a:rPr lang="en-US" sz="800" dirty="0">
                <a:solidFill>
                  <a:sysClr val="windowText" lastClr="000000"/>
                </a:solidFill>
              </a:rPr>
              <a:t>, M.M. and </a:t>
            </a:r>
            <a:r>
              <a:rPr lang="en-US" sz="800" dirty="0" err="1">
                <a:solidFill>
                  <a:sysClr val="windowText" lastClr="000000"/>
                </a:solidFill>
              </a:rPr>
              <a:t>Gozal</a:t>
            </a:r>
            <a:r>
              <a:rPr lang="en-US" sz="800" dirty="0">
                <a:solidFill>
                  <a:sysClr val="windowText" lastClr="000000"/>
                </a:solidFill>
              </a:rPr>
              <a:t>, D. (2024). Exploring sleep duration and insomnia among prospective university students: A study with geographical data and machine learning techniques. Nature and Science of Sleep, [online] Volume 16, pp.1235–1251. doi:10.2147/nss.s481786.</a:t>
            </a:r>
          </a:p>
          <a:p>
            <a:pPr algn="l"/>
            <a:r>
              <a:rPr lang="en-US" sz="800" dirty="0">
                <a:solidFill>
                  <a:sysClr val="windowText" lastClr="000000"/>
                </a:solidFill>
              </a:rPr>
              <a:t>Chu, T., Liu, X., </a:t>
            </a:r>
            <a:r>
              <a:rPr lang="en-US" sz="800" dirty="0" err="1">
                <a:solidFill>
                  <a:sysClr val="windowText" lastClr="000000"/>
                </a:solidFill>
              </a:rPr>
              <a:t>Takayanagi</a:t>
            </a:r>
            <a:r>
              <a:rPr lang="en-US" sz="800" dirty="0">
                <a:solidFill>
                  <a:sysClr val="windowText" lastClr="000000"/>
                </a:solidFill>
              </a:rPr>
              <a:t>, S., Matsushita, T. and </a:t>
            </a:r>
            <a:r>
              <a:rPr lang="en-US" sz="800" dirty="0" err="1">
                <a:solidFill>
                  <a:sysClr val="windowText" lastClr="000000"/>
                </a:solidFill>
              </a:rPr>
              <a:t>Kishimoto</a:t>
            </a:r>
            <a:r>
              <a:rPr lang="en-US" sz="800" dirty="0">
                <a:solidFill>
                  <a:sysClr val="windowText" lastClr="000000"/>
                </a:solidFill>
              </a:rPr>
              <a:t>, H. (2022). Association between mental health and academic performance among university undergraduates: The interacting role of lifestyle behaviors. International Journal of Methods in Psychiatric Research, [online] 32(1). doi:10.1002/mpr.1938.</a:t>
            </a:r>
          </a:p>
          <a:p>
            <a:pPr algn="l"/>
            <a:r>
              <a:rPr lang="en-US" sz="800" dirty="0">
                <a:solidFill>
                  <a:sysClr val="windowText" lastClr="000000"/>
                </a:solidFill>
              </a:rPr>
              <a:t>NCERT (2022). Mental Health and well-being of school students -A survey, 2022 - key findings. [online] Available at: https://ncert.nic.in/pdf/Mental_Health_WSS_A_Survey_new.pdf [Accessed 19 Oct. 2026].</a:t>
            </a:r>
          </a:p>
          <a:p>
            <a:pPr algn="l"/>
            <a:r>
              <a:rPr lang="en-US" sz="800" dirty="0" err="1">
                <a:solidFill>
                  <a:sysClr val="windowText" lastClr="000000"/>
                </a:solidFill>
              </a:rPr>
              <a:t>Urbón</a:t>
            </a:r>
            <a:r>
              <a:rPr lang="en-US" sz="800" dirty="0">
                <a:solidFill>
                  <a:sysClr val="windowText" lastClr="000000"/>
                </a:solidFill>
              </a:rPr>
              <a:t>, E., </a:t>
            </a:r>
            <a:r>
              <a:rPr lang="en-US" sz="800" dirty="0" err="1">
                <a:solidFill>
                  <a:sysClr val="windowText" lastClr="000000"/>
                </a:solidFill>
              </a:rPr>
              <a:t>Salavera</a:t>
            </a:r>
            <a:r>
              <a:rPr lang="en-US" sz="800" dirty="0">
                <a:solidFill>
                  <a:sysClr val="windowText" lastClr="000000"/>
                </a:solidFill>
              </a:rPr>
              <a:t>, C., López-Chamorro, J.M. and Diaz-Carrasco, A.F. (2025). Relationship between sleep duration and psychosocial well-being in healthcare personnel: Identification of predictors and vulnerability patterns. Behavioral Sciences, 15(9), p.1290. doi:10.3390/bs15091290.</a:t>
            </a:r>
          </a:p>
          <a:p>
            <a:pPr algn="l"/>
            <a:r>
              <a:rPr lang="en-US" sz="800" dirty="0">
                <a:solidFill>
                  <a:sysClr val="windowText" lastClr="000000"/>
                </a:solidFill>
              </a:rPr>
              <a:t>Li, Q., Li, J. and Fan, Y. (2025). Addressing Mental Health in university students: A call for action. Frontiers in Public Health, [online] 13. doi:10.3389/fpubh.2025.1614999.</a:t>
            </a:r>
          </a:p>
          <a:p>
            <a:pPr algn="l"/>
            <a:r>
              <a:rPr lang="en-US" sz="800" dirty="0">
                <a:solidFill>
                  <a:sysClr val="windowText" lastClr="000000"/>
                </a:solidFill>
              </a:rPr>
              <a:t>Trusty, W.T., Scofield, B.E., Christensen, A.E., White, T.D., Murphy, Y.E., Janis, R.A., Tan, H., Hernandez, N.M. and </a:t>
            </a:r>
            <a:r>
              <a:rPr lang="en-US" sz="800" dirty="0" err="1">
                <a:solidFill>
                  <a:sysClr val="windowText" lastClr="000000"/>
                </a:solidFill>
              </a:rPr>
              <a:t>Hochstedt</a:t>
            </a:r>
            <a:r>
              <a:rPr lang="en-US" sz="800" dirty="0">
                <a:solidFill>
                  <a:sysClr val="windowText" lastClr="000000"/>
                </a:solidFill>
              </a:rPr>
              <a:t>, K.S. (2025). Psychological symptoms and academic dropout in higher education: A six-year cohort study. Journal of College Student Mental Health, [online] 39(4), pp.776–796. doi:10.1080/28367138.2024.2444883.</a:t>
            </a: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5A43F75C-D357-46A0-9BB1-F3735E371F18}"/>
              </a:ext>
            </a:extLst>
          </p:cNvPr>
          <p:cNvSpPr txBox="1">
            <a:spLocks/>
          </p:cNvSpPr>
          <p:nvPr/>
        </p:nvSpPr>
        <p:spPr>
          <a:xfrm>
            <a:off x="228597" y="6199083"/>
            <a:ext cx="12344401" cy="90107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>
            <a:lvl1pPr algn="ctr" defTabSz="128016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1400" b="1" i="1" dirty="0"/>
              <a:t>Research Impact</a:t>
            </a:r>
          </a:p>
          <a:p>
            <a:pPr algn="l"/>
            <a:r>
              <a:rPr lang="en-US" sz="1200" dirty="0"/>
              <a:t>The findings of the research will help in informing university wellbeing services, as well as health promotion </a:t>
            </a:r>
            <a:r>
              <a:rPr lang="en-US" sz="1200" dirty="0" err="1"/>
              <a:t>programmes</a:t>
            </a:r>
            <a:r>
              <a:rPr lang="en-US" sz="1200" dirty="0"/>
              <a:t>, in addition to student-support policies</a:t>
            </a:r>
          </a:p>
          <a:p>
            <a:pPr algn="l"/>
            <a:r>
              <a:rPr lang="en-US" sz="1200" dirty="0"/>
              <a:t>This will be possible by clarifying the role of sleep duration in mental health</a:t>
            </a:r>
          </a:p>
          <a:p>
            <a:pPr algn="l"/>
            <a:r>
              <a:rPr lang="en-US" sz="1200" dirty="0"/>
              <a:t>This research will also be able to guide practical interventions, such as sleep-hygiene education, along with helping target at-risk groups</a:t>
            </a:r>
          </a:p>
          <a:p>
            <a:pPr algn="l"/>
            <a:r>
              <a:rPr lang="en-US" sz="1200" dirty="0"/>
              <a:t>It will also support HSC professionals, as well as contribute to evidence-based strategies that will help in improving student wellbeing and academic outcomes</a:t>
            </a:r>
          </a:p>
        </p:txBody>
      </p:sp>
      <p:pic>
        <p:nvPicPr>
          <p:cNvPr id="1026" name="Picture 2" descr="Premium Vector | Sleep deprivation in flat editable illustration design">
            <a:extLst>
              <a:ext uri="{FF2B5EF4-FFF2-40B4-BE49-F238E27FC236}">
                <a16:creationId xmlns:a16="http://schemas.microsoft.com/office/drawing/2014/main" id="{7736903A-28FE-4C9B-B8CE-6BAF4D9D07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4800" y="1094014"/>
            <a:ext cx="2433288" cy="3072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926963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Red Orange">
      <a:dk1>
        <a:sysClr val="windowText" lastClr="000000"/>
      </a:dk1>
      <a:lt1>
        <a:sysClr val="window" lastClr="FFFFFF"/>
      </a:lt1>
      <a:dk2>
        <a:srgbClr val="505046"/>
      </a:dk2>
      <a:lt2>
        <a:srgbClr val="EEECE1"/>
      </a:lt2>
      <a:accent1>
        <a:srgbClr val="E84C22"/>
      </a:accent1>
      <a:accent2>
        <a:srgbClr val="FFBD47"/>
      </a:accent2>
      <a:accent3>
        <a:srgbClr val="B64926"/>
      </a:accent3>
      <a:accent4>
        <a:srgbClr val="FF8427"/>
      </a:accent4>
      <a:accent5>
        <a:srgbClr val="CC9900"/>
      </a:accent5>
      <a:accent6>
        <a:srgbClr val="B22600"/>
      </a:accent6>
      <a:hlink>
        <a:srgbClr val="CC9900"/>
      </a:hlink>
      <a:folHlink>
        <a:srgbClr val="666699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rosted Glass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169</TotalTime>
  <Words>1170</Words>
  <Application>Microsoft Macintosh PowerPoint</Application>
  <PresentationFormat>A3 Paper (297x420 mm)</PresentationFormat>
  <Paragraphs>44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The Association Between Sleep Duration and Mental Health Among University Students in the UK: A Systematic Literature Review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Gnanu Bhatt</cp:lastModifiedBy>
  <cp:revision>2</cp:revision>
  <dcterms:created xsi:type="dcterms:W3CDTF">2026-10-18T09:32:06Z</dcterms:created>
  <dcterms:modified xsi:type="dcterms:W3CDTF">2026-10-19T10:57:07Z</dcterms:modified>
</cp:coreProperties>
</file>