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153" autoAdjust="0"/>
  </p:normalViewPr>
  <p:slideViewPr>
    <p:cSldViewPr snapToGrid="0">
      <p:cViewPr varScale="1">
        <p:scale>
          <a:sx n="67" d="100"/>
          <a:sy n="67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FDADD3-5A2E-4537-A2A0-38B7F45B152E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3DD3B-7EA2-4D6F-9DD3-2F55C5404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730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 presentation examines the problems Green Haven Florists is having, especially with their in-store sales going down. It uses known ways of solving problems to understand the extent and main reasons for the issue.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3DD3B-7EA2-4D6F-9DD3-2F55C5404C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02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3DD3B-7EA2-4D6F-9DD3-2F55C5404C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954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5W2H</a:t>
            </a:r>
            <a:r>
              <a:rPr lang="en-GB" baseline="0" dirty="0" smtClean="0"/>
              <a:t> model contains questions start with W and H, </a:t>
            </a:r>
            <a:r>
              <a:rPr lang="en-US" baseline="0" dirty="0" smtClean="0"/>
              <a:t>The 5w2h method is used to clearly define, understand, and execute plans, projects, or solutions to problems (Luo et al</a:t>
            </a:r>
            <a:r>
              <a:rPr lang="en-US" baseline="0" smtClean="0"/>
              <a:t>., 2024).</a:t>
            </a:r>
            <a:endParaRPr lang="en-US" baseline="0" dirty="0" smtClean="0"/>
          </a:p>
          <a:p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3DD3B-7EA2-4D6F-9DD3-2F55C5404C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87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6472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54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46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43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94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226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318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04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60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905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749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25DD77F-2F87-445F-80F5-0A228BA899F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51CD1F9-E85C-40DD-918E-B2AEE5963E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33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businessindustryandtrade/retailindustry/bulletins/retailsales/december2025#:~:text=Retail%20sales%20volumes%20are%20estimated,fall%20in%20our%20previous%20publication" TargetMode="External"/><Relationship Id="rId2" Type="http://schemas.openxmlformats.org/officeDocument/2006/relationships/hyperlink" Target="https://www.deloitte.com/uk/en/Industries/consumer/perspectives/retail-trend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025236"/>
            <a:ext cx="8548255" cy="4135188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Student Name:</a:t>
            </a:r>
            <a:r>
              <a:rPr lang="en-GB" sz="3200" dirty="0" smtClean="0"/>
              <a:t> Mohammed </a:t>
            </a:r>
            <a:r>
              <a:rPr lang="en-GB" sz="3200" dirty="0" err="1" smtClean="0"/>
              <a:t>ali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b="1" dirty="0" smtClean="0"/>
              <a:t>Student ID:</a:t>
            </a:r>
            <a:r>
              <a:rPr lang="en-GB" sz="3200" dirty="0" smtClean="0"/>
              <a:t> 2505375</a:t>
            </a:r>
            <a:br>
              <a:rPr lang="en-GB" sz="3200" dirty="0" smtClean="0"/>
            </a:br>
            <a:r>
              <a:rPr lang="en-GB" sz="3200" b="1" dirty="0" smtClean="0"/>
              <a:t>Lecturer’s Name:</a:t>
            </a:r>
            <a:r>
              <a:rPr lang="en-GB" sz="3200" dirty="0"/>
              <a:t> Annamarie </a:t>
            </a:r>
            <a:r>
              <a:rPr lang="en-GB" sz="3200" dirty="0" err="1"/>
              <a:t>Dufficy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b="1" dirty="0" smtClean="0"/>
              <a:t>Module Code:</a:t>
            </a:r>
            <a:r>
              <a:rPr lang="en-GB" sz="3200" dirty="0" smtClean="0"/>
              <a:t> LCLM 4004</a:t>
            </a:r>
            <a:br>
              <a:rPr lang="en-GB" sz="3200" dirty="0" smtClean="0"/>
            </a:br>
            <a:r>
              <a:rPr lang="en-GB" sz="3200" b="1" dirty="0" smtClean="0"/>
              <a:t>Module Name:</a:t>
            </a:r>
            <a:r>
              <a:rPr lang="en-GB" sz="3200" dirty="0" smtClean="0"/>
              <a:t> Problem Solving and Decision-Making</a:t>
            </a:r>
            <a:br>
              <a:rPr lang="en-GB" sz="3200" dirty="0" smtClean="0"/>
            </a:br>
            <a:r>
              <a:rPr lang="en-GB" sz="3200" b="1" dirty="0" smtClean="0"/>
              <a:t>Component 1:</a:t>
            </a:r>
            <a:r>
              <a:rPr lang="en-GB" sz="3200" dirty="0" smtClean="0"/>
              <a:t> Green Haven Florists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9705" y="1025236"/>
            <a:ext cx="3472295" cy="413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37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0438" y="327383"/>
            <a:ext cx="7729728" cy="1188720"/>
          </a:xfrm>
        </p:spPr>
        <p:txBody>
          <a:bodyPr/>
          <a:lstStyle/>
          <a:p>
            <a:r>
              <a:rPr lang="en-GB" b="1" dirty="0"/>
              <a:t>PRESENTATION OVERVIEW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1280848" y="1687354"/>
            <a:ext cx="10377054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overview of the florists in Green Haven </a:t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nature</a:t>
            </a:r>
            <a:r>
              <a:rPr kumimoji="0" lang="en-US" altLang="en-US" sz="24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 extent of the issues encountered</a:t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use of the 5W2H model </a:t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and use of the PESTEL framework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24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4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PESTEL Analysis: Green Haven Florists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and implementation of the Cause-and-Effect paradigm </a:t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overview of the main findings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030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1818" y="147274"/>
            <a:ext cx="9254837" cy="1188720"/>
          </a:xfrm>
        </p:spPr>
        <p:txBody>
          <a:bodyPr/>
          <a:lstStyle/>
          <a:p>
            <a: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  <a:t>An overview of the florists in Green Haven</a:t>
            </a:r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221673" y="1564243"/>
            <a:ext cx="6899564" cy="529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Norwich is a flower shop that </a:t>
            </a: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was established in 2016 and operates independently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Known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for: </a:t>
            </a:r>
            <a:endParaRPr lang="en-US" altLang="en-US" sz="26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Personalized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flower designs Environmentally friendly, reusable packaging.  </a:t>
            </a:r>
            <a:endParaRPr lang="en-US" altLang="en-US" sz="26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Strong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relationships with the community.  </a:t>
            </a:r>
            <a:endParaRPr lang="en-US" altLang="en-US" sz="26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Customers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endParaRPr lang="en-US" altLang="en-US" sz="26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People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who come in without an appointment.  </a:t>
            </a:r>
            <a:endParaRPr lang="en-US" altLang="en-US" sz="26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Weddings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and business clients </a:t>
            </a:r>
            <a:endParaRPr lang="en-US" altLang="en-US" sz="26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600" dirty="0" smtClean="0">
                <a:solidFill>
                  <a:schemeClr val="tx1"/>
                </a:solidFill>
                <a:latin typeface="Arial" panose="020B0604020202020204" pitchFamily="34" charset="0"/>
              </a:rPr>
              <a:t>A </a:t>
            </a:r>
            <a:r>
              <a:rPr lang="en-US" altLang="en-US" sz="2600" dirty="0">
                <a:solidFill>
                  <a:schemeClr val="tx1"/>
                </a:solidFill>
                <a:latin typeface="Arial" panose="020B0604020202020204" pitchFamily="34" charset="0"/>
              </a:rPr>
              <a:t>reputation built on good values and high quality.</a:t>
            </a:r>
            <a:endParaRPr kumimoji="0" lang="en-US" altLang="en-US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2073" y="1823171"/>
            <a:ext cx="4979560" cy="370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603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105710"/>
            <a:ext cx="10681854" cy="1188720"/>
          </a:xfrm>
        </p:spPr>
        <p:txBody>
          <a:bodyPr/>
          <a:lstStyle/>
          <a:p>
            <a: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  <a:t>The nature and extent of the issues encountered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936" y="1418844"/>
            <a:ext cx="6511082" cy="5439156"/>
          </a:xfrm>
        </p:spPr>
        <p:txBody>
          <a:bodyPr>
            <a:noAutofit/>
          </a:bodyPr>
          <a:lstStyle/>
          <a:p>
            <a:r>
              <a:rPr lang="en-GB" b="1" dirty="0"/>
              <a:t>Root problem:</a:t>
            </a:r>
            <a:r>
              <a:rPr lang="en-GB" dirty="0"/>
              <a:t> </a:t>
            </a:r>
            <a:r>
              <a:rPr lang="en-GB" dirty="0" smtClean="0"/>
              <a:t>Sales in stores decline to 30</a:t>
            </a:r>
            <a:r>
              <a:rPr lang="en-GB" dirty="0"/>
              <a:t>% </a:t>
            </a:r>
          </a:p>
          <a:p>
            <a:r>
              <a:rPr lang="en-GB" dirty="0" smtClean="0"/>
              <a:t>The number of buyers reduced </a:t>
            </a:r>
            <a:r>
              <a:rPr lang="en-GB" dirty="0" smtClean="0"/>
              <a:t>on the local </a:t>
            </a:r>
            <a:r>
              <a:rPr lang="en-GB" dirty="0"/>
              <a:t>high street</a:t>
            </a:r>
          </a:p>
          <a:p>
            <a:r>
              <a:rPr lang="en-GB" dirty="0" smtClean="0"/>
              <a:t>The development of online sales is not enough.</a:t>
            </a:r>
            <a:endParaRPr lang="en-GB" dirty="0"/>
          </a:p>
          <a:p>
            <a:r>
              <a:rPr lang="en-GB" dirty="0" smtClean="0"/>
              <a:t>Increasing </a:t>
            </a:r>
            <a:r>
              <a:rPr lang="en-GB" dirty="0"/>
              <a:t>operational costs:</a:t>
            </a:r>
          </a:p>
          <a:p>
            <a:pPr lvl="1"/>
            <a:r>
              <a:rPr lang="en-GB" dirty="0"/>
              <a:t>Imported flowers</a:t>
            </a:r>
          </a:p>
          <a:p>
            <a:pPr lvl="1"/>
            <a:r>
              <a:rPr lang="en-GB" dirty="0" smtClean="0"/>
              <a:t>Sustainable resources</a:t>
            </a:r>
            <a:endParaRPr lang="en-GB" dirty="0"/>
          </a:p>
          <a:p>
            <a:r>
              <a:rPr lang="en-GB" dirty="0" smtClean="0"/>
              <a:t>More competition from:</a:t>
            </a:r>
            <a:endParaRPr lang="en-GB" dirty="0"/>
          </a:p>
          <a:p>
            <a:pPr lvl="1"/>
            <a:r>
              <a:rPr lang="en-GB" dirty="0"/>
              <a:t>Online retailers</a:t>
            </a:r>
          </a:p>
          <a:p>
            <a:pPr lvl="1"/>
            <a:r>
              <a:rPr lang="en-GB" dirty="0"/>
              <a:t>National chains</a:t>
            </a:r>
          </a:p>
          <a:p>
            <a:pPr lvl="1"/>
            <a:r>
              <a:rPr lang="en-GB" dirty="0" smtClean="0"/>
              <a:t>Boutique florist motivated by social media</a:t>
            </a:r>
            <a:endParaRPr lang="en-GB" dirty="0"/>
          </a:p>
          <a:p>
            <a:r>
              <a:rPr lang="en-GB" b="1" dirty="0"/>
              <a:t>Internal vs External:</a:t>
            </a:r>
            <a:endParaRPr lang="en-GB" dirty="0"/>
          </a:p>
          <a:p>
            <a:r>
              <a:rPr lang="en-GB" dirty="0"/>
              <a:t>Internal: </a:t>
            </a:r>
            <a:r>
              <a:rPr lang="en-GB" dirty="0" smtClean="0"/>
              <a:t>old-fashioned </a:t>
            </a:r>
            <a:r>
              <a:rPr lang="en-GB" dirty="0"/>
              <a:t>website, </a:t>
            </a:r>
            <a:r>
              <a:rPr lang="en-GB" dirty="0" smtClean="0"/>
              <a:t>poor </a:t>
            </a:r>
            <a:r>
              <a:rPr lang="en-GB" dirty="0"/>
              <a:t>digital marketing</a:t>
            </a:r>
          </a:p>
          <a:p>
            <a:r>
              <a:rPr lang="en-GB" dirty="0"/>
              <a:t>External: </a:t>
            </a:r>
            <a:r>
              <a:rPr lang="en-GB" dirty="0" smtClean="0"/>
              <a:t>price increases, </a:t>
            </a:r>
            <a:r>
              <a:rPr lang="en-GB" dirty="0"/>
              <a:t>online shopping </a:t>
            </a:r>
            <a:r>
              <a:rPr lang="en-GB" dirty="0" smtClean="0"/>
              <a:t>tendencies, </a:t>
            </a:r>
            <a:r>
              <a:rPr lang="en-GB" dirty="0"/>
              <a:t>competition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018" y="1418844"/>
            <a:ext cx="5440724" cy="3485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5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0438" y="147274"/>
            <a:ext cx="7729728" cy="1188720"/>
          </a:xfrm>
        </p:spPr>
        <p:txBody>
          <a:bodyPr/>
          <a:lstStyle/>
          <a:p>
            <a: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  <a:t>The use of the 5W2H model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606832"/>
              </p:ext>
            </p:extLst>
          </p:nvPr>
        </p:nvGraphicFramePr>
        <p:xfrm>
          <a:off x="2230438" y="1648687"/>
          <a:ext cx="7729728" cy="5209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9271">
                  <a:extLst>
                    <a:ext uri="{9D8B030D-6E8A-4147-A177-3AD203B41FA5}">
                      <a16:colId xmlns:a16="http://schemas.microsoft.com/office/drawing/2014/main" val="2927613762"/>
                    </a:ext>
                  </a:extLst>
                </a:gridCol>
                <a:gridCol w="5360457">
                  <a:extLst>
                    <a:ext uri="{9D8B030D-6E8A-4147-A177-3AD203B41FA5}">
                      <a16:colId xmlns:a16="http://schemas.microsoft.com/office/drawing/2014/main" val="736944512"/>
                    </a:ext>
                  </a:extLst>
                </a:gridCol>
              </a:tblGrid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ELEMENT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GREEN HAVEN FLORISTS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8013528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WHAT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STORE</a:t>
                      </a:r>
                      <a:r>
                        <a:rPr lang="en-GB" baseline="0" dirty="0" smtClean="0"/>
                        <a:t> SALES DROPED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3813929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WHY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 COMPETITION ONLINE AND HIGH COST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526416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WHO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LIMA &amp; PRIYA, CUSTOMERS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7614378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WHERE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NORWICH HIGH STREET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040732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WHEN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LAST YEAR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9439960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HOW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MOVE TO ONLINE PURCHASING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0058679"/>
                  </a:ext>
                </a:extLst>
              </a:tr>
              <a:tr h="651164">
                <a:tc>
                  <a:txBody>
                    <a:bodyPr/>
                    <a:lstStyle/>
                    <a:p>
                      <a:r>
                        <a:rPr lang="en-GB" dirty="0" smtClean="0"/>
                        <a:t>HOW MUCH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SALES DECLINE TO 30%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2693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87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0873" y="133419"/>
            <a:ext cx="9005454" cy="1188720"/>
          </a:xfrm>
        </p:spPr>
        <p:txBody>
          <a:bodyPr>
            <a:normAutofit fontScale="90000"/>
          </a:bodyPr>
          <a:lstStyle/>
          <a:p>
            <a:r>
              <a:rPr lang="en-US" altLang="en-US" b="1" cap="none" dirty="0" smtClean="0">
                <a:solidFill>
                  <a:schemeClr val="tx1"/>
                </a:solidFill>
                <a:latin typeface="Arial" panose="020B0604020202020204" pitchFamily="34" charset="0"/>
              </a:rPr>
              <a:t/>
            </a:r>
            <a:br>
              <a:rPr lang="en-US" altLang="en-US" b="1" cap="none" dirty="0" smtClean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b="1" cap="none" dirty="0" smtClean="0">
                <a:solidFill>
                  <a:schemeClr val="tx1"/>
                </a:solidFill>
                <a:latin typeface="Arial" panose="020B0604020202020204" pitchFamily="34" charset="0"/>
              </a:rPr>
              <a:t>Evaluation </a:t>
            </a:r>
            <a: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  <a:t>and use of the PESTEL framework </a:t>
            </a:r>
            <a:b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892" y="1454727"/>
            <a:ext cx="6608618" cy="5250873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>What is PESTEL?</a:t>
            </a:r>
            <a:endParaRPr lang="en-GB" sz="2000" dirty="0" smtClean="0"/>
          </a:p>
          <a:p>
            <a:r>
              <a:rPr lang="en-GB" sz="2000" dirty="0" smtClean="0"/>
              <a:t>A strategic tool used for examining macro environmental </a:t>
            </a:r>
            <a:r>
              <a:rPr lang="en-GB" sz="2000" dirty="0"/>
              <a:t>aspects (</a:t>
            </a:r>
            <a:r>
              <a:rPr lang="en-GB" sz="2000" dirty="0" err="1" smtClean="0"/>
              <a:t>Olayiwola</a:t>
            </a:r>
            <a:r>
              <a:rPr lang="en-GB" sz="2000" dirty="0" smtClean="0"/>
              <a:t> et al, 2025).</a:t>
            </a:r>
            <a:endParaRPr lang="en-GB" sz="2000" dirty="0" smtClean="0"/>
          </a:p>
          <a:p>
            <a:r>
              <a:rPr lang="en-GB" sz="2000" b="1" dirty="0" smtClean="0"/>
              <a:t>Why is it used?</a:t>
            </a:r>
            <a:endParaRPr lang="en-GB" sz="2000" dirty="0" smtClean="0"/>
          </a:p>
          <a:p>
            <a:r>
              <a:rPr lang="en-GB" sz="2000" dirty="0" smtClean="0"/>
              <a:t>To identify external threats and opportunities for any organisation.</a:t>
            </a:r>
          </a:p>
          <a:p>
            <a:r>
              <a:rPr lang="en-GB" sz="2000" b="1" dirty="0" smtClean="0"/>
              <a:t>Benefits:</a:t>
            </a:r>
            <a:endParaRPr lang="en-GB" sz="2000" dirty="0" smtClean="0"/>
          </a:p>
          <a:p>
            <a:r>
              <a:rPr lang="en-GB" sz="2000" dirty="0" smtClean="0"/>
              <a:t>Wide-ranging strategic indication</a:t>
            </a:r>
          </a:p>
          <a:p>
            <a:r>
              <a:rPr lang="en-GB" sz="2000" dirty="0" smtClean="0"/>
              <a:t>Facilitates long-term planning for organisations</a:t>
            </a:r>
          </a:p>
          <a:p>
            <a:r>
              <a:rPr lang="en-GB" sz="2000" b="1" dirty="0" smtClean="0"/>
              <a:t>Criticisms:</a:t>
            </a:r>
            <a:endParaRPr lang="en-GB" sz="2000" dirty="0" smtClean="0"/>
          </a:p>
          <a:p>
            <a:r>
              <a:rPr lang="en-GB" sz="2000" dirty="0" smtClean="0"/>
              <a:t>Lacks </a:t>
            </a:r>
            <a:r>
              <a:rPr lang="en-GB" sz="2000" dirty="0" smtClean="0"/>
              <a:t>the ability to identify internal problems </a:t>
            </a:r>
            <a:endParaRPr lang="en-GB" sz="2000" dirty="0" smtClean="0"/>
          </a:p>
          <a:p>
            <a:r>
              <a:rPr lang="en-GB" sz="2000" dirty="0" smtClean="0"/>
              <a:t>Possibility of being out of date at any time</a:t>
            </a:r>
          </a:p>
          <a:p>
            <a:r>
              <a:rPr lang="en-GB" sz="2000" dirty="0" smtClean="0"/>
              <a:t>Needs clarification</a:t>
            </a:r>
          </a:p>
          <a:p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510" y="1759093"/>
            <a:ext cx="5001490" cy="4093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64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47273"/>
            <a:ext cx="7729728" cy="1188720"/>
          </a:xfrm>
        </p:spPr>
        <p:txBody>
          <a:bodyPr/>
          <a:lstStyle/>
          <a:p>
            <a:r>
              <a:rPr lang="en-US" dirty="0"/>
              <a:t>PESTEL </a:t>
            </a:r>
            <a:r>
              <a:rPr lang="en-US" dirty="0" smtClean="0"/>
              <a:t>analysis: </a:t>
            </a:r>
            <a:r>
              <a:rPr lang="en-US" dirty="0"/>
              <a:t>GREEN HAVEN FLORISTS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611" y="1510146"/>
            <a:ext cx="6331527" cy="5347855"/>
          </a:xfrm>
        </p:spPr>
        <p:txBody>
          <a:bodyPr>
            <a:noAutofit/>
          </a:bodyPr>
          <a:lstStyle/>
          <a:p>
            <a:r>
              <a:rPr lang="en-US" sz="1700" b="1" dirty="0"/>
              <a:t>Political</a:t>
            </a:r>
            <a:endParaRPr lang="en-US" sz="1700" dirty="0"/>
          </a:p>
          <a:p>
            <a:r>
              <a:rPr lang="en-US" sz="1700" dirty="0" smtClean="0"/>
              <a:t>After </a:t>
            </a:r>
            <a:r>
              <a:rPr lang="en-US" sz="1700" dirty="0" err="1" smtClean="0"/>
              <a:t>Brexit</a:t>
            </a:r>
            <a:r>
              <a:rPr lang="en-US" sz="1700" dirty="0" smtClean="0"/>
              <a:t>, there were challenges in supply </a:t>
            </a:r>
            <a:endParaRPr lang="en-US" sz="1700" dirty="0"/>
          </a:p>
          <a:p>
            <a:r>
              <a:rPr lang="en-US" sz="1700" b="1" dirty="0"/>
              <a:t>Economic</a:t>
            </a:r>
            <a:endParaRPr lang="en-US" sz="1700" dirty="0"/>
          </a:p>
          <a:p>
            <a:r>
              <a:rPr lang="en-US" sz="1700" dirty="0" smtClean="0"/>
              <a:t>The cost of flowers and energy is rising due to inflation</a:t>
            </a:r>
            <a:endParaRPr lang="en-US" sz="1700" dirty="0"/>
          </a:p>
          <a:p>
            <a:r>
              <a:rPr lang="en-US" sz="1700" b="1" dirty="0"/>
              <a:t>Social</a:t>
            </a:r>
            <a:endParaRPr lang="en-US" sz="1700" dirty="0"/>
          </a:p>
          <a:p>
            <a:r>
              <a:rPr lang="en-US" sz="1700" dirty="0" smtClean="0"/>
              <a:t>The trend of online purchases is increasing among customers </a:t>
            </a:r>
            <a:endParaRPr lang="en-US" sz="1700" dirty="0"/>
          </a:p>
          <a:p>
            <a:r>
              <a:rPr lang="en-US" sz="1700" b="1" dirty="0"/>
              <a:t>Technological</a:t>
            </a:r>
            <a:endParaRPr lang="en-US" sz="1700" dirty="0"/>
          </a:p>
          <a:p>
            <a:r>
              <a:rPr lang="en-US" sz="1700" dirty="0" smtClean="0"/>
              <a:t>Competitors are actively using e-commerce and social media </a:t>
            </a:r>
          </a:p>
          <a:p>
            <a:r>
              <a:rPr lang="en-US" sz="1700" b="1" dirty="0" smtClean="0"/>
              <a:t>Environmental</a:t>
            </a:r>
            <a:endParaRPr lang="en-US" sz="1700" dirty="0"/>
          </a:p>
          <a:p>
            <a:r>
              <a:rPr lang="en-US" sz="1700" dirty="0" smtClean="0"/>
              <a:t>Flower availability depends on the climate’s effect</a:t>
            </a:r>
            <a:endParaRPr lang="en-US" sz="1700" dirty="0"/>
          </a:p>
          <a:p>
            <a:r>
              <a:rPr lang="en-US" sz="1700" dirty="0" smtClean="0"/>
              <a:t>Sustainable practices are more expensive now </a:t>
            </a:r>
            <a:endParaRPr lang="en-US" sz="1700" dirty="0"/>
          </a:p>
          <a:p>
            <a:r>
              <a:rPr lang="en-US" sz="1700" b="1" dirty="0"/>
              <a:t>Legal</a:t>
            </a:r>
            <a:endParaRPr lang="en-US" sz="1700" dirty="0"/>
          </a:p>
          <a:p>
            <a:r>
              <a:rPr lang="en-US" sz="1700" dirty="0" smtClean="0"/>
              <a:t>GDPR adherence and employment regulation</a:t>
            </a:r>
            <a:endParaRPr lang="en-US" sz="1700" dirty="0"/>
          </a:p>
          <a:p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3138" y="1510146"/>
            <a:ext cx="5768862" cy="192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13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9573" y="0"/>
            <a:ext cx="7729728" cy="1188720"/>
          </a:xfrm>
        </p:spPr>
        <p:txBody>
          <a:bodyPr/>
          <a:lstStyle/>
          <a:p>
            <a: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  <a:t>Evaluation and implementation of the Cause-and-Effect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1672" y="1377557"/>
            <a:ext cx="11970328" cy="5480443"/>
          </a:xfrm>
        </p:spPr>
        <p:txBody>
          <a:bodyPr numCol="2">
            <a:noAutofit/>
          </a:bodyPr>
          <a:lstStyle/>
          <a:p>
            <a:r>
              <a:rPr lang="en-GB" sz="2300" dirty="0" smtClean="0"/>
              <a:t>Kaoru Ishikawa introduced the fishbone diagram to help people see and organise the root causes behind a problem or result (Ishikawa, 1985).</a:t>
            </a:r>
          </a:p>
          <a:p>
            <a:r>
              <a:rPr lang="en-GB" sz="2300" b="1" dirty="0" smtClean="0"/>
              <a:t>Root Problem of Green Haven Florists:</a:t>
            </a:r>
            <a:r>
              <a:rPr lang="en-GB" sz="2300" dirty="0" smtClean="0"/>
              <a:t/>
            </a:r>
            <a:br>
              <a:rPr lang="en-GB" sz="2300" dirty="0" smtClean="0"/>
            </a:br>
            <a:r>
              <a:rPr lang="en-GB" sz="2300" dirty="0" smtClean="0"/>
              <a:t>➡ Drop in store sales</a:t>
            </a:r>
          </a:p>
          <a:p>
            <a:r>
              <a:rPr lang="en-GB" sz="2300" b="1" dirty="0" smtClean="0"/>
              <a:t>People</a:t>
            </a:r>
            <a:endParaRPr lang="en-GB" sz="2300" dirty="0" smtClean="0"/>
          </a:p>
          <a:p>
            <a:r>
              <a:rPr lang="en-GB" sz="2300" dirty="0" smtClean="0"/>
              <a:t>Lack of digital skills</a:t>
            </a:r>
          </a:p>
          <a:p>
            <a:r>
              <a:rPr lang="en-GB" sz="2300" dirty="0" smtClean="0"/>
              <a:t>Dependent on old-fashioned marketing</a:t>
            </a:r>
          </a:p>
          <a:p>
            <a:r>
              <a:rPr lang="en-GB" sz="2300" b="1" dirty="0" smtClean="0"/>
              <a:t>Methods</a:t>
            </a:r>
            <a:endParaRPr lang="en-GB" sz="2300" dirty="0" smtClean="0"/>
          </a:p>
          <a:p>
            <a:r>
              <a:rPr lang="en-GB" sz="2300" dirty="0" smtClean="0"/>
              <a:t>There are no subscription or loyalty programs</a:t>
            </a:r>
          </a:p>
          <a:p>
            <a:pPr marL="0" indent="0">
              <a:buNone/>
            </a:pPr>
            <a:endParaRPr lang="en-GB" sz="2300" dirty="0" smtClean="0"/>
          </a:p>
          <a:p>
            <a:endParaRPr lang="en-GB" sz="2300" dirty="0" smtClean="0"/>
          </a:p>
          <a:p>
            <a:r>
              <a:rPr lang="en-GB" sz="2300" b="1" dirty="0" smtClean="0"/>
              <a:t>Machines (Technology)</a:t>
            </a:r>
            <a:endParaRPr lang="en-GB" sz="2300" dirty="0" smtClean="0"/>
          </a:p>
          <a:p>
            <a:r>
              <a:rPr lang="en-GB" sz="2300" dirty="0" smtClean="0"/>
              <a:t>Out-of-date website</a:t>
            </a:r>
          </a:p>
          <a:p>
            <a:r>
              <a:rPr lang="en-GB" sz="2300" dirty="0" smtClean="0"/>
              <a:t>Poor online ordering  system</a:t>
            </a:r>
          </a:p>
          <a:p>
            <a:r>
              <a:rPr lang="en-GB" sz="2300" b="1" dirty="0" smtClean="0"/>
              <a:t>Materials</a:t>
            </a:r>
            <a:endParaRPr lang="en-GB" sz="2300" dirty="0" smtClean="0"/>
          </a:p>
          <a:p>
            <a:r>
              <a:rPr lang="en-GB" sz="2300" dirty="0" smtClean="0"/>
              <a:t>Growing prices for renewable resources</a:t>
            </a:r>
          </a:p>
          <a:p>
            <a:r>
              <a:rPr lang="en-GB" sz="2300" b="1" dirty="0" smtClean="0"/>
              <a:t>Environment</a:t>
            </a:r>
            <a:endParaRPr lang="en-GB" sz="2300" dirty="0" smtClean="0"/>
          </a:p>
          <a:p>
            <a:r>
              <a:rPr lang="en-GB" sz="2300" dirty="0" smtClean="0"/>
              <a:t>Fewer visitors on the high street</a:t>
            </a:r>
          </a:p>
          <a:p>
            <a:r>
              <a:rPr lang="en-GB" sz="2300" dirty="0" smtClean="0"/>
              <a:t>The trend of online shopping is getting popular (Deloitte, 2025)</a:t>
            </a:r>
          </a:p>
          <a:p>
            <a:r>
              <a:rPr lang="en-GB" sz="2300" dirty="0" smtClean="0"/>
              <a:t>Office for National Statistics (2026) also reported a decline in sales in the three months to December 2025.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15724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50292"/>
            <a:ext cx="7729728" cy="1188720"/>
          </a:xfrm>
        </p:spPr>
        <p:txBody>
          <a:bodyPr/>
          <a:lstStyle/>
          <a:p>
            <a:r>
              <a:rPr lang="en-GB" b="1" dirty="0" smtClean="0"/>
              <a:t>Fishbone diagram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4909" y="1378887"/>
            <a:ext cx="11222181" cy="5365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73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16547"/>
            <a:ext cx="7729728" cy="1188720"/>
          </a:xfrm>
        </p:spPr>
        <p:txBody>
          <a:bodyPr/>
          <a:lstStyle/>
          <a:p>
            <a:r>
              <a:rPr lang="en-US" altLang="en-US" b="1" cap="none" dirty="0">
                <a:solidFill>
                  <a:schemeClr val="tx1"/>
                </a:solidFill>
                <a:latin typeface="Arial" panose="020B0604020202020204" pitchFamily="34" charset="0"/>
              </a:rPr>
              <a:t>An overview of the main findings</a:t>
            </a:r>
            <a:endParaRPr lang="en-GB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2231136" y="1926879"/>
            <a:ext cx="7729728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A decrease caused by factors </a:t>
            </a: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internal </a:t>
            </a: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and </a:t>
            </a: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external.</a:t>
            </a:r>
            <a:endParaRPr lang="en-US" altLang="en-US" sz="3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Competition becomes tougher because of weaknesses in digital security.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The plan for being sustainable is at risk because costs are going up.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Just </a:t>
            </a: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having a store on a busy street isn't enough anymore.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To survive, </a:t>
            </a: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need </a:t>
            </a:r>
            <a:r>
              <a:rPr lang="en-US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to adapt </a:t>
            </a:r>
            <a:r>
              <a:rPr lang="en-US" altLang="en-US" sz="3200" dirty="0" smtClean="0">
                <a:solidFill>
                  <a:schemeClr val="tx1"/>
                </a:solidFill>
                <a:latin typeface="Arial" panose="020B0604020202020204" pitchFamily="34" charset="0"/>
              </a:rPr>
              <a:t>smartly.</a:t>
            </a:r>
            <a:endParaRPr kumimoji="0" lang="en-US" altLang="en-US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809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74983"/>
            <a:ext cx="7729728" cy="933381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75854" y="1348800"/>
            <a:ext cx="11319163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kumimoji="0" lang="en-US" altLang="en-US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Deloitte (2025). </a:t>
            </a:r>
            <a:r>
              <a:rPr lang="en-US" altLang="en-US" sz="2200" i="1" dirty="0">
                <a:solidFill>
                  <a:schemeClr val="tx1"/>
                </a:solidFill>
                <a:latin typeface="Arial" panose="020B0604020202020204" pitchFamily="34" charset="0"/>
              </a:rPr>
              <a:t>Retail and Consumer Trends 2026</a:t>
            </a:r>
            <a:r>
              <a:rPr kumimoji="0" lang="en-US" altLang="en-US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Available at: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  <a:hlinkClick r:id="rId2"/>
              </a:rPr>
              <a:t>https://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  <a:hlinkClick r:id="rId2"/>
              </a:rPr>
              <a:t>www.deloitte.com/uk/en/Industries/consumer/perspectives/retail-trends.html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 (Accessed: 06-Feb-2026).</a:t>
            </a:r>
            <a:endParaRPr kumimoji="0" lang="en-US" altLang="en-US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Ishikawa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K. (1985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). </a:t>
            </a:r>
            <a:r>
              <a:rPr lang="en-US" altLang="en-US" sz="2200" i="1" dirty="0">
                <a:solidFill>
                  <a:schemeClr val="tx1"/>
                </a:solidFill>
                <a:latin typeface="Arial" panose="020B0604020202020204" pitchFamily="34" charset="0"/>
              </a:rPr>
              <a:t>What Is Total Quality Control? The Japanese Way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. Translated by Lu, D.J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.,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Englewood Cliffs, New 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Jersey: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Prentice-Hall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kumimoji="0" lang="en-US" altLang="en-US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Luo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L.,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Hong, 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Q., and </a:t>
            </a:r>
            <a:r>
              <a:rPr lang="en-US" altLang="en-US" sz="2200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Zhong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M.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(2024). The application of 5W2H management model in the construction of enterprise economic and strategic management system. </a:t>
            </a:r>
            <a:r>
              <a:rPr lang="en-US" altLang="en-US" sz="2200" i="1" dirty="0">
                <a:solidFill>
                  <a:schemeClr val="tx1"/>
                </a:solidFill>
                <a:latin typeface="Arial" panose="020B0604020202020204" pitchFamily="34" charset="0"/>
              </a:rPr>
              <a:t>Applied Mathematics and Nonlinear Sciences. 9.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10.2478/amns-2024-0776. </a:t>
            </a:r>
            <a:endParaRPr lang="en-US" altLang="en-US" sz="22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Office for National Statistics (2026). </a:t>
            </a:r>
            <a:r>
              <a:rPr lang="en-US" altLang="en-US" sz="2200" i="1" dirty="0">
                <a:solidFill>
                  <a:schemeClr val="tx1"/>
                </a:solidFill>
                <a:latin typeface="Arial" panose="020B0604020202020204" pitchFamily="34" charset="0"/>
              </a:rPr>
              <a:t>Retail sales, Great Britain: December </a:t>
            </a:r>
            <a:r>
              <a:rPr lang="en-US" altLang="en-US" sz="2200" i="1" dirty="0" smtClean="0">
                <a:solidFill>
                  <a:schemeClr val="tx1"/>
                </a:solidFill>
                <a:latin typeface="Arial" panose="020B0604020202020204" pitchFamily="34" charset="0"/>
              </a:rPr>
              <a:t>2025. 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Available at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  <a:hlinkClick r:id="rId3"/>
              </a:rPr>
              <a:t>https://www.ons.gov.uk/businessindustryandtrade/retailindustry/bulletins/retailsales/december2025#:~: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  <a:hlinkClick r:id="rId3"/>
              </a:rPr>
              <a:t>text=Retail%20sales%20volumes%20are%20estimated,fall%20in%20our%20previous%20publication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(Accessed: 05-Feb-2026). </a:t>
            </a:r>
            <a:endParaRPr lang="en-US" altLang="en-US" sz="2200" i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Olayiwola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K., </a:t>
            </a:r>
            <a:r>
              <a:rPr lang="en-US" altLang="en-US" sz="2200" dirty="0" err="1">
                <a:solidFill>
                  <a:schemeClr val="tx1"/>
                </a:solidFill>
                <a:latin typeface="Arial" panose="020B0604020202020204" pitchFamily="34" charset="0"/>
              </a:rPr>
              <a:t>Perera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S., </a:t>
            </a:r>
            <a:r>
              <a:rPr lang="en-US" altLang="en-US" sz="2200" dirty="0" err="1">
                <a:solidFill>
                  <a:schemeClr val="tx1"/>
                </a:solidFill>
                <a:latin typeface="Arial" panose="020B0604020202020204" pitchFamily="34" charset="0"/>
              </a:rPr>
              <a:t>Kagioglou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M., </a:t>
            </a:r>
            <a:r>
              <a:rPr lang="en-US" altLang="en-US" sz="2200" dirty="0" err="1">
                <a:solidFill>
                  <a:schemeClr val="tx1"/>
                </a:solidFill>
                <a:latin typeface="Arial" panose="020B0604020202020204" pitchFamily="34" charset="0"/>
              </a:rPr>
              <a:t>Jin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X., and </a:t>
            </a:r>
            <a:r>
              <a:rPr lang="en-US" altLang="en-US" sz="2200" dirty="0" err="1">
                <a:solidFill>
                  <a:schemeClr val="tx1"/>
                </a:solidFill>
                <a:latin typeface="Arial" panose="020B0604020202020204" pitchFamily="34" charset="0"/>
              </a:rPr>
              <a:t>Sharafi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P. (2025). A PESTEL Analysis of Problems Associated with the Adoption of Offsite Construction: A Systematic Literature Review. </a:t>
            </a:r>
            <a:r>
              <a:rPr lang="en-US" altLang="en-US" sz="2200" i="1" dirty="0">
                <a:solidFill>
                  <a:schemeClr val="tx1"/>
                </a:solidFill>
                <a:latin typeface="Arial" panose="020B0604020202020204" pitchFamily="34" charset="0"/>
              </a:rPr>
              <a:t>Buildings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, </a:t>
            </a:r>
            <a:r>
              <a:rPr lang="en-US" altLang="en-US" sz="2200" i="1" dirty="0">
                <a:solidFill>
                  <a:schemeClr val="tx1"/>
                </a:solidFill>
                <a:latin typeface="Arial" panose="020B0604020202020204" pitchFamily="34" charset="0"/>
              </a:rPr>
              <a:t>15</a:t>
            </a:r>
            <a:r>
              <a:rPr lang="en-US" altLang="en-US" sz="2200" dirty="0">
                <a:solidFill>
                  <a:schemeClr val="tx1"/>
                </a:solidFill>
                <a:latin typeface="Arial" panose="020B0604020202020204" pitchFamily="34" charset="0"/>
              </a:rPr>
              <a:t>(13), 2146</a:t>
            </a:r>
            <a:r>
              <a:rPr lang="en-US" altLang="en-US" sz="22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endParaRPr lang="en-US" altLang="en-US" sz="22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6987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162</TotalTime>
  <Words>653</Words>
  <Application>Microsoft Office PowerPoint</Application>
  <PresentationFormat>Widescreen</PresentationFormat>
  <Paragraphs>109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Parcel</vt:lpstr>
      <vt:lpstr>Student Name: Mohammed ali Student ID: 2505375 Lecturer’s Name: Annamarie Dufficy Module Code: LCLM 4004 Module Name: Problem Solving and Decision-Making Component 1: Green Haven Florists</vt:lpstr>
      <vt:lpstr>PRESENTATION OVERVIEW</vt:lpstr>
      <vt:lpstr>An overview of the florists in Green Haven</vt:lpstr>
      <vt:lpstr>The nature and extent of the issues encountered</vt:lpstr>
      <vt:lpstr>The use of the 5W2H model</vt:lpstr>
      <vt:lpstr> Evaluation and use of the PESTEL framework  </vt:lpstr>
      <vt:lpstr>PESTEL analysis: GREEN HAVEN FLORISTS</vt:lpstr>
      <vt:lpstr>Evaluation and implementation of the Cause-and-Effect paradigm</vt:lpstr>
      <vt:lpstr>Fishbone diagram</vt:lpstr>
      <vt:lpstr>An overview of the main findings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mohammed ali Student ID:  Lecturer’s Name: XXXXX Module Code: LCLM 4004 Module Name: Problem Solving and Decision-Making Component 1: Green Haven Florists</dc:title>
  <dc:creator>hatif</dc:creator>
  <cp:lastModifiedBy>hatif</cp:lastModifiedBy>
  <cp:revision>43</cp:revision>
  <dcterms:created xsi:type="dcterms:W3CDTF">2026-02-06T08:52:54Z</dcterms:created>
  <dcterms:modified xsi:type="dcterms:W3CDTF">2026-02-07T05:04:07Z</dcterms:modified>
</cp:coreProperties>
</file>