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1"/>
  </p:notesMasterIdLst>
  <p:handoutMasterIdLst>
    <p:handoutMasterId r:id="rId22"/>
  </p:handoutMasterIdLst>
  <p:sldIdLst>
    <p:sldId id="277" r:id="rId2"/>
    <p:sldId id="280" r:id="rId3"/>
    <p:sldId id="281" r:id="rId4"/>
    <p:sldId id="282" r:id="rId5"/>
    <p:sldId id="283" r:id="rId6"/>
    <p:sldId id="284" r:id="rId7"/>
    <p:sldId id="285" r:id="rId8"/>
    <p:sldId id="286" r:id="rId9"/>
    <p:sldId id="287" r:id="rId10"/>
    <p:sldId id="288" r:id="rId11"/>
    <p:sldId id="289" r:id="rId12"/>
    <p:sldId id="290" r:id="rId13"/>
    <p:sldId id="291" r:id="rId14"/>
    <p:sldId id="292" r:id="rId15"/>
    <p:sldId id="293" r:id="rId16"/>
    <p:sldId id="294" r:id="rId17"/>
    <p:sldId id="295" r:id="rId18"/>
    <p:sldId id="296" r:id="rId19"/>
    <p:sldId id="297" r:id="rId2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68" autoAdjust="0"/>
    <p:restoredTop sz="93372" autoAdjust="0"/>
  </p:normalViewPr>
  <p:slideViewPr>
    <p:cSldViewPr>
      <p:cViewPr varScale="1">
        <p:scale>
          <a:sx n="106" d="100"/>
          <a:sy n="106" d="100"/>
        </p:scale>
        <p:origin x="1638" y="11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10/07/2021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10/07/2021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10/07/2021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10/07/2021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10/07/2021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10/07/2021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10/07/2021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10/07/2021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10/07/2021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10/07/2021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10/07/2021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10/07/2021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hotjar.com/blog/open-ended-questions/" TargetMode="Externa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hyperlink" Target="https://help.surveymonkey.com/articles/en_US/kb/How-do-I-add-an-other-textbox-or-comment-field"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surveymonkey.co.uk/mp/likert-scale/" TargetMode="Externa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surveymonkey.co.uk/curiosity/whats-best-way-design-matrix-question/" TargetMode="Externa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endParaRPr lang="en-GB" altLang="en-US" b="1" dirty="0">
              <a:solidFill>
                <a:schemeClr val="accent2"/>
              </a:solidFill>
            </a:endParaRP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Different Types Of </a:t>
            </a:r>
            <a:endParaRPr lang="en-GB" altLang="en-US" dirty="0">
              <a:solidFill>
                <a:schemeClr val="accent2"/>
              </a:solidFill>
            </a:endParaRPr>
          </a:p>
          <a:p>
            <a:pPr eaLnBrk="1" hangingPunct="1"/>
            <a:r>
              <a:rPr lang="en-GB" altLang="en-US" b="1" dirty="0">
                <a:solidFill>
                  <a:schemeClr val="accent2"/>
                </a:solidFill>
              </a:rPr>
              <a:t>Survey Questions</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1334E-4A14-4C2B-A4D7-E14359FDEB78}"/>
              </a:ext>
            </a:extLst>
          </p:cNvPr>
          <p:cNvSpPr>
            <a:spLocks noGrp="1"/>
          </p:cNvSpPr>
          <p:nvPr>
            <p:ph type="title"/>
          </p:nvPr>
        </p:nvSpPr>
        <p:spPr/>
        <p:txBody>
          <a:bodyPr/>
          <a:lstStyle/>
          <a:p>
            <a:r>
              <a:rPr lang="en-GB" dirty="0"/>
              <a:t>Survey Questions</a:t>
            </a:r>
          </a:p>
        </p:txBody>
      </p:sp>
      <p:sp>
        <p:nvSpPr>
          <p:cNvPr id="3" name="Content Placeholder 2">
            <a:extLst>
              <a:ext uri="{FF2B5EF4-FFF2-40B4-BE49-F238E27FC236}">
                <a16:creationId xmlns:a16="http://schemas.microsoft.com/office/drawing/2014/main" id="{25666FB4-FE68-4A5F-B0F9-679B56BA525C}"/>
              </a:ext>
            </a:extLst>
          </p:cNvPr>
          <p:cNvSpPr>
            <a:spLocks noGrp="1"/>
          </p:cNvSpPr>
          <p:nvPr>
            <p:ph idx="1"/>
          </p:nvPr>
        </p:nvSpPr>
        <p:spPr/>
        <p:txBody>
          <a:bodyPr/>
          <a:lstStyle/>
          <a:p>
            <a:r>
              <a:rPr lang="en-GB" dirty="0"/>
              <a:t>Look to your dissertation title, aim, research objectives, research questions or hypothesis to influence the content of your survey questions.</a:t>
            </a:r>
          </a:p>
          <a:p>
            <a:r>
              <a:rPr lang="en-GB" b="0" i="0" dirty="0">
                <a:effectLst/>
                <a:latin typeface="National 2"/>
              </a:rPr>
              <a:t>Once you know the goals of your survey and the information you’d like to collect, you’ll be able to choose survey question types easily.</a:t>
            </a:r>
            <a:endParaRPr lang="en-GB" dirty="0"/>
          </a:p>
        </p:txBody>
      </p:sp>
      <p:sp>
        <p:nvSpPr>
          <p:cNvPr id="4" name="Date Placeholder 3">
            <a:extLst>
              <a:ext uri="{FF2B5EF4-FFF2-40B4-BE49-F238E27FC236}">
                <a16:creationId xmlns:a16="http://schemas.microsoft.com/office/drawing/2014/main" id="{8E7AD038-ED74-494A-9AE0-A011A0262056}"/>
              </a:ext>
            </a:extLst>
          </p:cNvPr>
          <p:cNvSpPr>
            <a:spLocks noGrp="1"/>
          </p:cNvSpPr>
          <p:nvPr>
            <p:ph type="dt" sz="half" idx="10"/>
          </p:nvPr>
        </p:nvSpPr>
        <p:spPr/>
        <p:txBody>
          <a:bodyPr/>
          <a:lstStyle/>
          <a:p>
            <a:pPr>
              <a:defRPr/>
            </a:pPr>
            <a:fld id="{2303D31F-598B-47EE-BA37-93F097A3D676}" type="datetime1">
              <a:rPr lang="en-GB" altLang="en-US" smtClean="0"/>
              <a:pPr>
                <a:defRPr/>
              </a:pPr>
              <a:t>10/07/2021</a:t>
            </a:fld>
            <a:endParaRPr lang="en-GB" altLang="en-US"/>
          </a:p>
        </p:txBody>
      </p:sp>
      <p:sp>
        <p:nvSpPr>
          <p:cNvPr id="5" name="Slide Number Placeholder 4">
            <a:extLst>
              <a:ext uri="{FF2B5EF4-FFF2-40B4-BE49-F238E27FC236}">
                <a16:creationId xmlns:a16="http://schemas.microsoft.com/office/drawing/2014/main" id="{B1960E0C-6C6B-4E97-ACC2-7A7AF5BF27D6}"/>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532138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D1DF0-083A-4A23-B5F0-5CE8FDDF3361}"/>
              </a:ext>
            </a:extLst>
          </p:cNvPr>
          <p:cNvSpPr>
            <a:spLocks noGrp="1"/>
          </p:cNvSpPr>
          <p:nvPr>
            <p:ph type="title"/>
          </p:nvPr>
        </p:nvSpPr>
        <p:spPr/>
        <p:txBody>
          <a:bodyPr/>
          <a:lstStyle/>
          <a:p>
            <a:r>
              <a:rPr lang="en-GB" dirty="0"/>
              <a:t>Open and Closed Ended Questions</a:t>
            </a:r>
          </a:p>
        </p:txBody>
      </p:sp>
      <p:sp>
        <p:nvSpPr>
          <p:cNvPr id="3" name="Content Placeholder 2">
            <a:extLst>
              <a:ext uri="{FF2B5EF4-FFF2-40B4-BE49-F238E27FC236}">
                <a16:creationId xmlns:a16="http://schemas.microsoft.com/office/drawing/2014/main" id="{E51688DE-DE78-4715-80B5-947FE49876B5}"/>
              </a:ext>
            </a:extLst>
          </p:cNvPr>
          <p:cNvSpPr>
            <a:spLocks noGrp="1"/>
          </p:cNvSpPr>
          <p:nvPr>
            <p:ph idx="1"/>
          </p:nvPr>
        </p:nvSpPr>
        <p:spPr/>
        <p:txBody>
          <a:bodyPr/>
          <a:lstStyle/>
          <a:p>
            <a:r>
              <a:rPr lang="en-GB" b="0" i="0" dirty="0">
                <a:effectLst/>
                <a:latin typeface="National 2"/>
              </a:rPr>
              <a:t>Survey questions can use either a closed-ended or open-ended format to collect answers from individuals. </a:t>
            </a:r>
          </a:p>
          <a:p>
            <a:r>
              <a:rPr lang="en-GB" dirty="0">
                <a:latin typeface="National 2"/>
              </a:rPr>
              <a:t>Open ended questions</a:t>
            </a:r>
          </a:p>
          <a:p>
            <a:r>
              <a:rPr lang="en-GB" dirty="0">
                <a:latin typeface="National 2"/>
              </a:rPr>
              <a:t>Closed ended questions</a:t>
            </a:r>
            <a:endParaRPr lang="en-GB" dirty="0"/>
          </a:p>
        </p:txBody>
      </p:sp>
      <p:sp>
        <p:nvSpPr>
          <p:cNvPr id="4" name="Date Placeholder 3">
            <a:extLst>
              <a:ext uri="{FF2B5EF4-FFF2-40B4-BE49-F238E27FC236}">
                <a16:creationId xmlns:a16="http://schemas.microsoft.com/office/drawing/2014/main" id="{C0968A23-ED05-4BCE-91DD-02E19A0C2D88}"/>
              </a:ext>
            </a:extLst>
          </p:cNvPr>
          <p:cNvSpPr>
            <a:spLocks noGrp="1"/>
          </p:cNvSpPr>
          <p:nvPr>
            <p:ph type="dt" sz="half" idx="10"/>
          </p:nvPr>
        </p:nvSpPr>
        <p:spPr/>
        <p:txBody>
          <a:bodyPr/>
          <a:lstStyle/>
          <a:p>
            <a:pPr>
              <a:defRPr/>
            </a:pPr>
            <a:fld id="{2303D31F-598B-47EE-BA37-93F097A3D676}" type="datetime1">
              <a:rPr lang="en-GB" altLang="en-US" smtClean="0"/>
              <a:pPr>
                <a:defRPr/>
              </a:pPr>
              <a:t>10/07/2021</a:t>
            </a:fld>
            <a:endParaRPr lang="en-GB" altLang="en-US"/>
          </a:p>
        </p:txBody>
      </p:sp>
      <p:sp>
        <p:nvSpPr>
          <p:cNvPr id="5" name="Slide Number Placeholder 4">
            <a:extLst>
              <a:ext uri="{FF2B5EF4-FFF2-40B4-BE49-F238E27FC236}">
                <a16:creationId xmlns:a16="http://schemas.microsoft.com/office/drawing/2014/main" id="{65BD3002-79B1-432A-A01E-594A91D08BAE}"/>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1210266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8277F-1D22-4F7C-8CAA-859F3EEBE5DB}"/>
              </a:ext>
            </a:extLst>
          </p:cNvPr>
          <p:cNvSpPr>
            <a:spLocks noGrp="1"/>
          </p:cNvSpPr>
          <p:nvPr>
            <p:ph type="title"/>
          </p:nvPr>
        </p:nvSpPr>
        <p:spPr>
          <a:xfrm>
            <a:off x="457200" y="274638"/>
            <a:ext cx="8229600" cy="1143000"/>
          </a:xfrm>
        </p:spPr>
        <p:txBody>
          <a:bodyPr wrap="square" anchor="ctr">
            <a:normAutofit/>
          </a:bodyPr>
          <a:lstStyle/>
          <a:p>
            <a:pPr>
              <a:lnSpc>
                <a:spcPct val="90000"/>
              </a:lnSpc>
            </a:pPr>
            <a:br>
              <a:rPr lang="en-GB" sz="2400" b="0" i="0">
                <a:effectLst/>
              </a:rPr>
            </a:br>
            <a:r>
              <a:rPr lang="en-GB" sz="2400" b="0" i="0">
                <a:effectLst/>
              </a:rPr>
              <a:t>Open-ended survey questions</a:t>
            </a:r>
            <a:br>
              <a:rPr lang="en-GB" sz="2400" b="0" i="0">
                <a:effectLst/>
              </a:rPr>
            </a:br>
            <a:endParaRPr lang="en-GB" sz="2400"/>
          </a:p>
        </p:txBody>
      </p:sp>
      <p:sp>
        <p:nvSpPr>
          <p:cNvPr id="12" name="Text Placeholder 2">
            <a:extLst>
              <a:ext uri="{FF2B5EF4-FFF2-40B4-BE49-F238E27FC236}">
                <a16:creationId xmlns:a16="http://schemas.microsoft.com/office/drawing/2014/main" id="{86FB7AD5-396F-4961-AEC3-2CC44C69229B}"/>
              </a:ext>
            </a:extLst>
          </p:cNvPr>
          <p:cNvSpPr>
            <a:spLocks noGrp="1"/>
          </p:cNvSpPr>
          <p:nvPr>
            <p:ph type="body" idx="1"/>
          </p:nvPr>
        </p:nvSpPr>
        <p:spPr>
          <a:xfrm>
            <a:off x="457200" y="1535113"/>
            <a:ext cx="4040188" cy="639762"/>
          </a:xfrm>
        </p:spPr>
        <p:txBody>
          <a:bodyPr/>
          <a:lstStyle/>
          <a:p>
            <a:endParaRPr lang="en-US"/>
          </a:p>
        </p:txBody>
      </p:sp>
      <p:sp>
        <p:nvSpPr>
          <p:cNvPr id="3" name="Content Placeholder 2">
            <a:extLst>
              <a:ext uri="{FF2B5EF4-FFF2-40B4-BE49-F238E27FC236}">
                <a16:creationId xmlns:a16="http://schemas.microsoft.com/office/drawing/2014/main" id="{D40EB028-6502-4343-9E06-5FEB1F6DF9C7}"/>
              </a:ext>
            </a:extLst>
          </p:cNvPr>
          <p:cNvSpPr>
            <a:spLocks noGrp="1"/>
          </p:cNvSpPr>
          <p:nvPr>
            <p:ph sz="half" idx="2"/>
          </p:nvPr>
        </p:nvSpPr>
        <p:spPr>
          <a:xfrm>
            <a:off x="457200" y="2174875"/>
            <a:ext cx="4040188" cy="3414365"/>
          </a:xfrm>
        </p:spPr>
        <p:txBody>
          <a:bodyPr wrap="square" anchor="t">
            <a:normAutofit/>
          </a:bodyPr>
          <a:lstStyle/>
          <a:p>
            <a:pPr marL="0" indent="0">
              <a:lnSpc>
                <a:spcPct val="90000"/>
              </a:lnSpc>
              <a:buNone/>
            </a:pPr>
            <a:r>
              <a:rPr lang="en-GB" sz="1700" b="0" i="0" u="sng" dirty="0">
                <a:effectLst/>
                <a:hlinkClick r:id="rId2">
                  <a:extLst>
                    <a:ext uri="{A12FA001-AC4F-418D-AE19-62706E023703}">
                      <ahyp:hlinkClr xmlns:ahyp="http://schemas.microsoft.com/office/drawing/2018/hyperlinkcolor" val="tx"/>
                    </a:ext>
                  </a:extLst>
                </a:hlinkClick>
              </a:rPr>
              <a:t>Open-ended questions</a:t>
            </a:r>
            <a:r>
              <a:rPr lang="en-GB" sz="1700" b="0" i="0" dirty="0">
                <a:effectLst/>
              </a:rPr>
              <a:t> give your respondents the freedom to </a:t>
            </a:r>
            <a:r>
              <a:rPr lang="en-GB" sz="1700" b="1" i="0" dirty="0">
                <a:effectLst/>
              </a:rPr>
              <a:t>answer in their own words</a:t>
            </a:r>
            <a:r>
              <a:rPr lang="en-GB" sz="1700" b="0" i="0" dirty="0">
                <a:effectLst/>
              </a:rPr>
              <a:t>, instead of limiting their response to a set of pre-selected choices (such as multiple-choice answers, yes/no answers, 0-10 ratings, etc). </a:t>
            </a:r>
          </a:p>
          <a:p>
            <a:pPr marL="0" indent="0">
              <a:lnSpc>
                <a:spcPct val="90000"/>
              </a:lnSpc>
              <a:buNone/>
            </a:pPr>
            <a:r>
              <a:rPr lang="en-GB" sz="1700" b="1" i="0" dirty="0">
                <a:effectLst/>
              </a:rPr>
              <a:t>Examples of open-ended questions:</a:t>
            </a:r>
            <a:endParaRPr lang="en-GB" sz="1700" b="0" i="0" dirty="0">
              <a:effectLst/>
            </a:endParaRPr>
          </a:p>
          <a:p>
            <a:pPr>
              <a:lnSpc>
                <a:spcPct val="90000"/>
              </a:lnSpc>
              <a:buFont typeface="Arial" panose="020B0604020202020204" pitchFamily="34" charset="0"/>
              <a:buChar char="•"/>
            </a:pPr>
            <a:r>
              <a:rPr lang="en-GB" sz="1700" b="0" i="1" dirty="0">
                <a:effectLst/>
              </a:rPr>
              <a:t>What other products would you like to see us offer?</a:t>
            </a:r>
            <a:endParaRPr lang="en-GB" sz="1700" b="0" i="0" dirty="0">
              <a:effectLst/>
            </a:endParaRPr>
          </a:p>
          <a:p>
            <a:pPr>
              <a:lnSpc>
                <a:spcPct val="90000"/>
              </a:lnSpc>
              <a:buFont typeface="Arial" panose="020B0604020202020204" pitchFamily="34" charset="0"/>
              <a:buChar char="•"/>
            </a:pPr>
            <a:r>
              <a:rPr lang="en-GB" sz="1700" b="0" i="1" dirty="0">
                <a:effectLst/>
              </a:rPr>
              <a:t>If you could change just one thing about our product, what would it be?</a:t>
            </a:r>
            <a:endParaRPr lang="en-GB" sz="1700" b="0" i="0" dirty="0">
              <a:effectLst/>
            </a:endParaRPr>
          </a:p>
          <a:p>
            <a:pPr marL="0" indent="0">
              <a:lnSpc>
                <a:spcPct val="90000"/>
              </a:lnSpc>
              <a:buNone/>
            </a:pPr>
            <a:endParaRPr lang="en-GB" sz="1700" b="0" i="0" dirty="0">
              <a:effectLst/>
            </a:endParaRPr>
          </a:p>
          <a:p>
            <a:pPr>
              <a:lnSpc>
                <a:spcPct val="90000"/>
              </a:lnSpc>
            </a:pPr>
            <a:endParaRPr lang="en-GB" sz="1700" dirty="0"/>
          </a:p>
        </p:txBody>
      </p:sp>
      <p:sp>
        <p:nvSpPr>
          <p:cNvPr id="14" name="Text Placeholder 4">
            <a:extLst>
              <a:ext uri="{FF2B5EF4-FFF2-40B4-BE49-F238E27FC236}">
                <a16:creationId xmlns:a16="http://schemas.microsoft.com/office/drawing/2014/main" id="{FF6AA887-51C0-414E-A94F-0EF4449991D0}"/>
              </a:ext>
            </a:extLst>
          </p:cNvPr>
          <p:cNvSpPr>
            <a:spLocks noGrp="1"/>
          </p:cNvSpPr>
          <p:nvPr>
            <p:ph type="body" sz="quarter" idx="3"/>
          </p:nvPr>
        </p:nvSpPr>
        <p:spPr>
          <a:xfrm>
            <a:off x="4645025" y="1535113"/>
            <a:ext cx="4041775" cy="639762"/>
          </a:xfrm>
        </p:spPr>
        <p:txBody>
          <a:bodyPr/>
          <a:lstStyle/>
          <a:p>
            <a:endParaRPr lang="en-US"/>
          </a:p>
        </p:txBody>
      </p:sp>
      <p:pic>
        <p:nvPicPr>
          <p:cNvPr id="7" name="Picture 6" descr="Graphical user interface, text, application, chat or text message&#10;&#10;Description automatically generated">
            <a:extLst>
              <a:ext uri="{FF2B5EF4-FFF2-40B4-BE49-F238E27FC236}">
                <a16:creationId xmlns:a16="http://schemas.microsoft.com/office/drawing/2014/main" id="{DC9C19A6-EC1C-4D65-AB07-8122669E7C0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788024" y="3284984"/>
            <a:ext cx="4041775" cy="1883367"/>
          </a:xfrm>
          <a:prstGeom prst="rect">
            <a:avLst/>
          </a:prstGeom>
          <a:noFill/>
        </p:spPr>
      </p:pic>
      <p:sp>
        <p:nvSpPr>
          <p:cNvPr id="4" name="Date Placeholder 3">
            <a:extLst>
              <a:ext uri="{FF2B5EF4-FFF2-40B4-BE49-F238E27FC236}">
                <a16:creationId xmlns:a16="http://schemas.microsoft.com/office/drawing/2014/main" id="{E0701137-B8F0-4624-B10A-C34D586E03A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10/07/2021</a:t>
            </a:fld>
            <a:endParaRPr lang="en-GB" altLang="en-US" sz="900"/>
          </a:p>
        </p:txBody>
      </p:sp>
      <p:sp>
        <p:nvSpPr>
          <p:cNvPr id="5" name="Slide Number Placeholder 4">
            <a:extLst>
              <a:ext uri="{FF2B5EF4-FFF2-40B4-BE49-F238E27FC236}">
                <a16:creationId xmlns:a16="http://schemas.microsoft.com/office/drawing/2014/main" id="{6CF3C87D-275F-4884-B25F-AD0A07F6244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4</a:t>
            </a:fld>
            <a:endParaRPr lang="en-GB" altLang="en-US"/>
          </a:p>
        </p:txBody>
      </p:sp>
    </p:spTree>
    <p:extLst>
      <p:ext uri="{BB962C8B-B14F-4D97-AF65-F5344CB8AC3E}">
        <p14:creationId xmlns:p14="http://schemas.microsoft.com/office/powerpoint/2010/main" val="17384425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93A16-E295-42AA-A8C2-DE814EEAD08E}"/>
              </a:ext>
            </a:extLst>
          </p:cNvPr>
          <p:cNvSpPr>
            <a:spLocks noGrp="1"/>
          </p:cNvSpPr>
          <p:nvPr>
            <p:ph type="title"/>
          </p:nvPr>
        </p:nvSpPr>
        <p:spPr/>
        <p:txBody>
          <a:bodyPr/>
          <a:lstStyle/>
          <a:p>
            <a:r>
              <a:rPr lang="en-GB" dirty="0"/>
              <a:t>Advantages and Dis Advantages of Open Ended Questions</a:t>
            </a:r>
          </a:p>
        </p:txBody>
      </p:sp>
      <p:sp>
        <p:nvSpPr>
          <p:cNvPr id="3" name="Content Placeholder 2">
            <a:extLst>
              <a:ext uri="{FF2B5EF4-FFF2-40B4-BE49-F238E27FC236}">
                <a16:creationId xmlns:a16="http://schemas.microsoft.com/office/drawing/2014/main" id="{F6163E96-9C9A-4227-A7A0-8BE1D6E53EBD}"/>
              </a:ext>
            </a:extLst>
          </p:cNvPr>
          <p:cNvSpPr>
            <a:spLocks noGrp="1"/>
          </p:cNvSpPr>
          <p:nvPr>
            <p:ph idx="1"/>
          </p:nvPr>
        </p:nvSpPr>
        <p:spPr/>
        <p:txBody>
          <a:bodyPr/>
          <a:lstStyle/>
          <a:p>
            <a:pPr marL="0" indent="0">
              <a:buNone/>
            </a:pPr>
            <a:r>
              <a:rPr lang="en-GB" b="1" dirty="0"/>
              <a:t>Advantages </a:t>
            </a:r>
          </a:p>
          <a:p>
            <a:r>
              <a:rPr lang="en-GB" b="0" i="0" dirty="0">
                <a:effectLst/>
                <a:latin typeface="Merriweather"/>
              </a:rPr>
              <a:t>Open-ended questions </a:t>
            </a:r>
            <a:r>
              <a:rPr lang="en-GB" b="1" i="0" dirty="0">
                <a:effectLst/>
                <a:latin typeface="Merriweather"/>
              </a:rPr>
              <a:t>help you learn about respondent needs</a:t>
            </a:r>
            <a:r>
              <a:rPr lang="en-GB" b="0" i="0" dirty="0">
                <a:effectLst/>
                <a:latin typeface="Merriweather"/>
              </a:rPr>
              <a:t> you didn’t know existed.</a:t>
            </a:r>
          </a:p>
          <a:p>
            <a:r>
              <a:rPr lang="en-GB" b="0" i="0" dirty="0">
                <a:effectLst/>
                <a:latin typeface="Merriweather"/>
              </a:rPr>
              <a:t>Open-ended questions are very useful </a:t>
            </a:r>
            <a:r>
              <a:rPr lang="en-GB" b="1" i="0" dirty="0">
                <a:effectLst/>
                <a:latin typeface="Merriweather"/>
              </a:rPr>
              <a:t>when you first begin surveying</a:t>
            </a:r>
            <a:r>
              <a:rPr lang="en-GB" b="0" i="0" dirty="0">
                <a:effectLst/>
                <a:latin typeface="Merriweather"/>
              </a:rPr>
              <a:t> your customers and collecting their feedback</a:t>
            </a:r>
            <a:r>
              <a:rPr lang="en-GB" dirty="0">
                <a:latin typeface="Merriweather"/>
              </a:rPr>
              <a:t>.</a:t>
            </a:r>
            <a:endParaRPr lang="en-GB" b="1" dirty="0"/>
          </a:p>
        </p:txBody>
      </p:sp>
      <p:sp>
        <p:nvSpPr>
          <p:cNvPr id="4" name="Date Placeholder 3">
            <a:extLst>
              <a:ext uri="{FF2B5EF4-FFF2-40B4-BE49-F238E27FC236}">
                <a16:creationId xmlns:a16="http://schemas.microsoft.com/office/drawing/2014/main" id="{715C6C92-567A-418B-B497-83795F908DC3}"/>
              </a:ext>
            </a:extLst>
          </p:cNvPr>
          <p:cNvSpPr>
            <a:spLocks noGrp="1"/>
          </p:cNvSpPr>
          <p:nvPr>
            <p:ph type="dt" sz="half" idx="10"/>
          </p:nvPr>
        </p:nvSpPr>
        <p:spPr/>
        <p:txBody>
          <a:bodyPr/>
          <a:lstStyle/>
          <a:p>
            <a:pPr>
              <a:defRPr/>
            </a:pPr>
            <a:fld id="{2303D31F-598B-47EE-BA37-93F097A3D676}" type="datetime1">
              <a:rPr lang="en-GB" altLang="en-US" smtClean="0"/>
              <a:pPr>
                <a:defRPr/>
              </a:pPr>
              <a:t>10/07/2021</a:t>
            </a:fld>
            <a:endParaRPr lang="en-GB" altLang="en-US"/>
          </a:p>
        </p:txBody>
      </p:sp>
      <p:sp>
        <p:nvSpPr>
          <p:cNvPr id="5" name="Slide Number Placeholder 4">
            <a:extLst>
              <a:ext uri="{FF2B5EF4-FFF2-40B4-BE49-F238E27FC236}">
                <a16:creationId xmlns:a16="http://schemas.microsoft.com/office/drawing/2014/main" id="{FCCBC658-C307-4E1F-B67E-A4EDE191C1E9}"/>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21328928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278D1-683E-4013-B174-A9E08C02B049}"/>
              </a:ext>
            </a:extLst>
          </p:cNvPr>
          <p:cNvSpPr>
            <a:spLocks noGrp="1"/>
          </p:cNvSpPr>
          <p:nvPr>
            <p:ph type="title"/>
          </p:nvPr>
        </p:nvSpPr>
        <p:spPr/>
        <p:txBody>
          <a:bodyPr/>
          <a:lstStyle/>
          <a:p>
            <a:r>
              <a:rPr kumimoji="0" lang="en-GB" sz="4400" b="0" i="0" u="none" strike="noStrike" kern="1200" cap="none" spc="0" normalizeH="0" baseline="0" noProof="0" dirty="0">
                <a:ln>
                  <a:noFill/>
                </a:ln>
                <a:solidFill>
                  <a:prstClr val="black"/>
                </a:solidFill>
                <a:effectLst/>
                <a:uLnTx/>
                <a:uFillTx/>
                <a:latin typeface="Myriad Pro"/>
                <a:ea typeface="+mj-ea"/>
                <a:cs typeface="+mj-cs"/>
              </a:rPr>
              <a:t>Advantages and Dis Advantages of Open Ended Questions</a:t>
            </a:r>
            <a:endParaRPr lang="en-GB" dirty="0"/>
          </a:p>
        </p:txBody>
      </p:sp>
      <p:sp>
        <p:nvSpPr>
          <p:cNvPr id="3" name="Content Placeholder 2">
            <a:extLst>
              <a:ext uri="{FF2B5EF4-FFF2-40B4-BE49-F238E27FC236}">
                <a16:creationId xmlns:a16="http://schemas.microsoft.com/office/drawing/2014/main" id="{53869CBE-8AB8-4E90-9701-742C6040D92F}"/>
              </a:ext>
            </a:extLst>
          </p:cNvPr>
          <p:cNvSpPr>
            <a:spLocks noGrp="1"/>
          </p:cNvSpPr>
          <p:nvPr>
            <p:ph idx="1"/>
          </p:nvPr>
        </p:nvSpPr>
        <p:spPr/>
        <p:txBody>
          <a:bodyPr/>
          <a:lstStyle/>
          <a:p>
            <a:pPr marL="0" indent="0">
              <a:buNone/>
            </a:pPr>
            <a:r>
              <a:rPr lang="en-GB" b="1" dirty="0"/>
              <a:t>Dis Advantages</a:t>
            </a:r>
          </a:p>
          <a:p>
            <a:r>
              <a:rPr lang="en-GB" sz="2800" b="0" i="0" dirty="0">
                <a:effectLst/>
                <a:latin typeface="Merriweather"/>
              </a:rPr>
              <a:t>First, people tend to be less likely to respond to open-ended questions in general because they take comparatively </a:t>
            </a:r>
            <a:r>
              <a:rPr lang="en-GB" sz="2800" b="1" i="0" dirty="0">
                <a:effectLst/>
                <a:latin typeface="Merriweather"/>
              </a:rPr>
              <a:t>more effort to answer</a:t>
            </a:r>
            <a:r>
              <a:rPr lang="en-GB" sz="2800" b="0" i="0" dirty="0">
                <a:effectLst/>
                <a:latin typeface="Merriweather"/>
              </a:rPr>
              <a:t> than, say, a yes/no one.</a:t>
            </a:r>
          </a:p>
          <a:p>
            <a:r>
              <a:rPr lang="en-GB" sz="2800" dirty="0">
                <a:latin typeface="Merriweather"/>
              </a:rPr>
              <a:t>I</a:t>
            </a:r>
            <a:r>
              <a:rPr lang="en-GB" sz="2800" b="0" i="0" dirty="0">
                <a:effectLst/>
                <a:latin typeface="Merriweather"/>
              </a:rPr>
              <a:t>f you ask a large amount of open-ended questions in a row during your survey, </a:t>
            </a:r>
            <a:r>
              <a:rPr lang="en-GB" sz="2800" b="1" i="0" dirty="0">
                <a:effectLst/>
                <a:latin typeface="Merriweather"/>
              </a:rPr>
              <a:t>people will get tired</a:t>
            </a:r>
            <a:r>
              <a:rPr lang="en-GB" sz="2800" b="0" i="0" dirty="0">
                <a:effectLst/>
                <a:latin typeface="Merriweather"/>
              </a:rPr>
              <a:t> of answering them, and their answers might become less and less helpful the more you ask.</a:t>
            </a:r>
          </a:p>
          <a:p>
            <a:pPr marL="0" indent="0">
              <a:buNone/>
            </a:pPr>
            <a:endParaRPr lang="en-GB" b="1" dirty="0"/>
          </a:p>
        </p:txBody>
      </p:sp>
      <p:sp>
        <p:nvSpPr>
          <p:cNvPr id="4" name="Date Placeholder 3">
            <a:extLst>
              <a:ext uri="{FF2B5EF4-FFF2-40B4-BE49-F238E27FC236}">
                <a16:creationId xmlns:a16="http://schemas.microsoft.com/office/drawing/2014/main" id="{FCAC89DF-D315-4404-9541-F581A0620A06}"/>
              </a:ext>
            </a:extLst>
          </p:cNvPr>
          <p:cNvSpPr>
            <a:spLocks noGrp="1"/>
          </p:cNvSpPr>
          <p:nvPr>
            <p:ph type="dt" sz="half" idx="10"/>
          </p:nvPr>
        </p:nvSpPr>
        <p:spPr/>
        <p:txBody>
          <a:bodyPr/>
          <a:lstStyle/>
          <a:p>
            <a:pPr>
              <a:defRPr/>
            </a:pPr>
            <a:fld id="{2303D31F-598B-47EE-BA37-93F097A3D676}" type="datetime1">
              <a:rPr lang="en-GB" altLang="en-US" smtClean="0"/>
              <a:pPr>
                <a:defRPr/>
              </a:pPr>
              <a:t>10/07/2021</a:t>
            </a:fld>
            <a:endParaRPr lang="en-GB" altLang="en-US"/>
          </a:p>
        </p:txBody>
      </p:sp>
      <p:sp>
        <p:nvSpPr>
          <p:cNvPr id="5" name="Slide Number Placeholder 4">
            <a:extLst>
              <a:ext uri="{FF2B5EF4-FFF2-40B4-BE49-F238E27FC236}">
                <a16:creationId xmlns:a16="http://schemas.microsoft.com/office/drawing/2014/main" id="{E848711B-58BC-4F9D-B53D-8143F7F04551}"/>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2178749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99232-F097-4A15-8175-F8538771F0EF}"/>
              </a:ext>
            </a:extLst>
          </p:cNvPr>
          <p:cNvSpPr>
            <a:spLocks noGrp="1"/>
          </p:cNvSpPr>
          <p:nvPr>
            <p:ph type="title"/>
          </p:nvPr>
        </p:nvSpPr>
        <p:spPr/>
        <p:txBody>
          <a:bodyPr/>
          <a:lstStyle/>
          <a:p>
            <a:r>
              <a:rPr kumimoji="0" lang="en-GB" sz="4400" b="0" i="0" u="none" strike="noStrike" kern="1200" cap="none" spc="0" normalizeH="0" baseline="0" noProof="0" dirty="0">
                <a:ln>
                  <a:noFill/>
                </a:ln>
                <a:solidFill>
                  <a:prstClr val="black"/>
                </a:solidFill>
                <a:effectLst/>
                <a:uLnTx/>
                <a:uFillTx/>
                <a:latin typeface="Myriad Pro"/>
                <a:ea typeface="+mj-ea"/>
                <a:cs typeface="+mj-cs"/>
              </a:rPr>
              <a:t>Advantages and Dis Advantages of Open Ended Questions</a:t>
            </a:r>
            <a:endParaRPr lang="en-GB" dirty="0"/>
          </a:p>
        </p:txBody>
      </p:sp>
      <p:sp>
        <p:nvSpPr>
          <p:cNvPr id="3" name="Content Placeholder 2">
            <a:extLst>
              <a:ext uri="{FF2B5EF4-FFF2-40B4-BE49-F238E27FC236}">
                <a16:creationId xmlns:a16="http://schemas.microsoft.com/office/drawing/2014/main" id="{04E1C7CD-C17D-4FED-8A22-DBAE7189062D}"/>
              </a:ext>
            </a:extLst>
          </p:cNvPr>
          <p:cNvSpPr>
            <a:spLocks noGrp="1"/>
          </p:cNvSpPr>
          <p:nvPr>
            <p:ph idx="1"/>
          </p:nvPr>
        </p:nvSpPr>
        <p:spPr/>
        <p:txBody>
          <a:bodyPr/>
          <a:lstStyle/>
          <a:p>
            <a:pPr marL="0" indent="0">
              <a:buNone/>
            </a:pPr>
            <a:r>
              <a:rPr lang="en-GB" b="1" dirty="0"/>
              <a:t>Dis Advantages</a:t>
            </a:r>
          </a:p>
          <a:p>
            <a:r>
              <a:rPr lang="en-GB" b="0" i="0" dirty="0">
                <a:effectLst/>
                <a:latin typeface="Merriweather"/>
              </a:rPr>
              <a:t>Finally, the data you receive from open-ended questions will take </a:t>
            </a:r>
            <a:r>
              <a:rPr lang="en-GB" b="1" i="0" dirty="0">
                <a:effectLst/>
                <a:latin typeface="Merriweather"/>
              </a:rPr>
              <a:t>longer to analyse</a:t>
            </a:r>
            <a:r>
              <a:rPr lang="en-GB" b="0" i="0" dirty="0">
                <a:effectLst/>
                <a:latin typeface="Merriweather"/>
              </a:rPr>
              <a:t> compared to easy 1-to-5 or Yes/No answers</a:t>
            </a:r>
            <a:r>
              <a:rPr lang="en-GB" b="0" i="0" dirty="0">
                <a:solidFill>
                  <a:srgbClr val="3C3C3C"/>
                </a:solidFill>
                <a:effectLst/>
                <a:latin typeface="Merriweather"/>
              </a:rPr>
              <a:t>.</a:t>
            </a:r>
            <a:endParaRPr lang="en-GB" dirty="0"/>
          </a:p>
        </p:txBody>
      </p:sp>
      <p:sp>
        <p:nvSpPr>
          <p:cNvPr id="4" name="Date Placeholder 3">
            <a:extLst>
              <a:ext uri="{FF2B5EF4-FFF2-40B4-BE49-F238E27FC236}">
                <a16:creationId xmlns:a16="http://schemas.microsoft.com/office/drawing/2014/main" id="{B4D8EB22-C530-4C3F-BBF9-C1990A9E03BB}"/>
              </a:ext>
            </a:extLst>
          </p:cNvPr>
          <p:cNvSpPr>
            <a:spLocks noGrp="1"/>
          </p:cNvSpPr>
          <p:nvPr>
            <p:ph type="dt" sz="half" idx="10"/>
          </p:nvPr>
        </p:nvSpPr>
        <p:spPr/>
        <p:txBody>
          <a:bodyPr/>
          <a:lstStyle/>
          <a:p>
            <a:pPr>
              <a:defRPr/>
            </a:pPr>
            <a:fld id="{2303D31F-598B-47EE-BA37-93F097A3D676}" type="datetime1">
              <a:rPr lang="en-GB" altLang="en-US" smtClean="0"/>
              <a:pPr>
                <a:defRPr/>
              </a:pPr>
              <a:t>10/07/2021</a:t>
            </a:fld>
            <a:endParaRPr lang="en-GB" altLang="en-US"/>
          </a:p>
        </p:txBody>
      </p:sp>
      <p:sp>
        <p:nvSpPr>
          <p:cNvPr id="5" name="Slide Number Placeholder 4">
            <a:extLst>
              <a:ext uri="{FF2B5EF4-FFF2-40B4-BE49-F238E27FC236}">
                <a16:creationId xmlns:a16="http://schemas.microsoft.com/office/drawing/2014/main" id="{A1CAEB59-718E-4105-96C0-D33877C2CC9E}"/>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5222414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356B9-24C4-432F-B059-DEBEB74E0B0B}"/>
              </a:ext>
            </a:extLst>
          </p:cNvPr>
          <p:cNvSpPr>
            <a:spLocks noGrp="1"/>
          </p:cNvSpPr>
          <p:nvPr>
            <p:ph type="title"/>
          </p:nvPr>
        </p:nvSpPr>
        <p:spPr/>
        <p:txBody>
          <a:bodyPr/>
          <a:lstStyle/>
          <a:p>
            <a:br>
              <a:rPr lang="en-GB" sz="3600" b="0" i="0" dirty="0">
                <a:solidFill>
                  <a:srgbClr val="3C3C3C"/>
                </a:solidFill>
                <a:effectLst/>
                <a:latin typeface="Open Sans" panose="020B0606030504020204" pitchFamily="34" charset="0"/>
              </a:rPr>
            </a:br>
            <a:r>
              <a:rPr lang="en-GB" sz="3600" b="0" i="0" dirty="0">
                <a:effectLst/>
                <a:latin typeface="Open Sans" panose="020B0606030504020204" pitchFamily="34" charset="0"/>
              </a:rPr>
              <a:t>Closed-ended survey questions</a:t>
            </a:r>
            <a:br>
              <a:rPr lang="en-GB" b="0" i="0" dirty="0">
                <a:solidFill>
                  <a:srgbClr val="3C3C3C"/>
                </a:solidFill>
                <a:effectLst/>
                <a:latin typeface="Open Sans" panose="020B0606030504020204" pitchFamily="34" charset="0"/>
              </a:rPr>
            </a:br>
            <a:endParaRPr lang="en-GB" dirty="0"/>
          </a:p>
        </p:txBody>
      </p:sp>
      <p:sp>
        <p:nvSpPr>
          <p:cNvPr id="3" name="Content Placeholder 2">
            <a:extLst>
              <a:ext uri="{FF2B5EF4-FFF2-40B4-BE49-F238E27FC236}">
                <a16:creationId xmlns:a16="http://schemas.microsoft.com/office/drawing/2014/main" id="{55937A91-BA8F-4568-9EB3-801CF95CDB3A}"/>
              </a:ext>
            </a:extLst>
          </p:cNvPr>
          <p:cNvSpPr>
            <a:spLocks noGrp="1"/>
          </p:cNvSpPr>
          <p:nvPr>
            <p:ph idx="1"/>
          </p:nvPr>
        </p:nvSpPr>
        <p:spPr/>
        <p:txBody>
          <a:bodyPr/>
          <a:lstStyle/>
          <a:p>
            <a:pPr algn="l"/>
            <a:r>
              <a:rPr lang="en-GB" b="0" i="0" dirty="0">
                <a:effectLst/>
                <a:latin typeface="Merriweather"/>
              </a:rPr>
              <a:t>Closed-end questions limit a user’s response options to a set of pre-selected choices. This broad category of questions includes:</a:t>
            </a:r>
          </a:p>
          <a:p>
            <a:pPr algn="l">
              <a:buFont typeface="Arial" panose="020B0604020202020204" pitchFamily="34" charset="0"/>
              <a:buChar char="•"/>
            </a:pPr>
            <a:r>
              <a:rPr lang="en-GB" b="0" i="0" dirty="0">
                <a:effectLst/>
                <a:latin typeface="Merriweather"/>
              </a:rPr>
              <a:t>Nominal questions</a:t>
            </a:r>
          </a:p>
          <a:p>
            <a:pPr algn="l">
              <a:buFont typeface="Arial" panose="020B0604020202020204" pitchFamily="34" charset="0"/>
              <a:buChar char="•"/>
            </a:pPr>
            <a:r>
              <a:rPr lang="en-GB" b="0" i="0" dirty="0">
                <a:effectLst/>
                <a:latin typeface="Merriweather"/>
              </a:rPr>
              <a:t>Likert scale questions</a:t>
            </a:r>
          </a:p>
          <a:p>
            <a:pPr algn="l">
              <a:buFont typeface="Arial" panose="020B0604020202020204" pitchFamily="34" charset="0"/>
              <a:buChar char="•"/>
            </a:pPr>
            <a:r>
              <a:rPr lang="en-GB" b="0" i="0" dirty="0">
                <a:effectLst/>
                <a:latin typeface="Merriweather"/>
              </a:rPr>
              <a:t>Rating scale questions</a:t>
            </a:r>
          </a:p>
          <a:p>
            <a:pPr algn="l">
              <a:buFont typeface="Arial" panose="020B0604020202020204" pitchFamily="34" charset="0"/>
              <a:buChar char="•"/>
            </a:pPr>
            <a:r>
              <a:rPr lang="en-GB" b="0" i="0" dirty="0">
                <a:effectLst/>
                <a:latin typeface="Merriweather"/>
              </a:rPr>
              <a:t>‘Yes’ or ‘no’ questions</a:t>
            </a:r>
          </a:p>
          <a:p>
            <a:endParaRPr lang="en-GB" dirty="0"/>
          </a:p>
        </p:txBody>
      </p:sp>
      <p:sp>
        <p:nvSpPr>
          <p:cNvPr id="4" name="Date Placeholder 3">
            <a:extLst>
              <a:ext uri="{FF2B5EF4-FFF2-40B4-BE49-F238E27FC236}">
                <a16:creationId xmlns:a16="http://schemas.microsoft.com/office/drawing/2014/main" id="{04C075F8-CF33-4705-92C4-25C504D4B4D4}"/>
              </a:ext>
            </a:extLst>
          </p:cNvPr>
          <p:cNvSpPr>
            <a:spLocks noGrp="1"/>
          </p:cNvSpPr>
          <p:nvPr>
            <p:ph type="dt" sz="half" idx="10"/>
          </p:nvPr>
        </p:nvSpPr>
        <p:spPr/>
        <p:txBody>
          <a:bodyPr/>
          <a:lstStyle/>
          <a:p>
            <a:pPr>
              <a:defRPr/>
            </a:pPr>
            <a:fld id="{2303D31F-598B-47EE-BA37-93F097A3D676}" type="datetime1">
              <a:rPr lang="en-GB" altLang="en-US" smtClean="0"/>
              <a:pPr>
                <a:defRPr/>
              </a:pPr>
              <a:t>10/07/2021</a:t>
            </a:fld>
            <a:endParaRPr lang="en-GB" altLang="en-US"/>
          </a:p>
        </p:txBody>
      </p:sp>
      <p:sp>
        <p:nvSpPr>
          <p:cNvPr id="5" name="Slide Number Placeholder 4">
            <a:extLst>
              <a:ext uri="{FF2B5EF4-FFF2-40B4-BE49-F238E27FC236}">
                <a16:creationId xmlns:a16="http://schemas.microsoft.com/office/drawing/2014/main" id="{1AC3DE27-18C4-41A2-82FB-BE6692963F34}"/>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16426468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953D8D64-B9D9-43F8-98BF-94121B08BAF5}"/>
              </a:ext>
            </a:extLst>
          </p:cNvPr>
          <p:cNvSpPr>
            <a:spLocks noGrp="1"/>
          </p:cNvSpPr>
          <p:nvPr>
            <p:ph type="title"/>
          </p:nvPr>
        </p:nvSpPr>
        <p:spPr>
          <a:xfrm>
            <a:off x="457200" y="274638"/>
            <a:ext cx="8229600" cy="1143000"/>
          </a:xfrm>
        </p:spPr>
        <p:txBody>
          <a:bodyPr/>
          <a:lstStyle/>
          <a:p>
            <a:r>
              <a:rPr lang="en-US" dirty="0"/>
              <a:t>Closed Ended Questions</a:t>
            </a:r>
          </a:p>
        </p:txBody>
      </p:sp>
      <p:sp>
        <p:nvSpPr>
          <p:cNvPr id="14" name="Text Placeholder 2">
            <a:extLst>
              <a:ext uri="{FF2B5EF4-FFF2-40B4-BE49-F238E27FC236}">
                <a16:creationId xmlns:a16="http://schemas.microsoft.com/office/drawing/2014/main" id="{824EA177-BB8A-4D46-A6CF-709BD21A9E3C}"/>
              </a:ext>
            </a:extLst>
          </p:cNvPr>
          <p:cNvSpPr>
            <a:spLocks noGrp="1"/>
          </p:cNvSpPr>
          <p:nvPr>
            <p:ph type="body" idx="1"/>
          </p:nvPr>
        </p:nvSpPr>
        <p:spPr>
          <a:xfrm>
            <a:off x="457200" y="1535113"/>
            <a:ext cx="4040188" cy="639762"/>
          </a:xfrm>
        </p:spPr>
        <p:txBody>
          <a:bodyPr/>
          <a:lstStyle/>
          <a:p>
            <a:endParaRPr lang="en-US"/>
          </a:p>
        </p:txBody>
      </p:sp>
      <p:sp>
        <p:nvSpPr>
          <p:cNvPr id="3" name="Content Placeholder 2">
            <a:extLst>
              <a:ext uri="{FF2B5EF4-FFF2-40B4-BE49-F238E27FC236}">
                <a16:creationId xmlns:a16="http://schemas.microsoft.com/office/drawing/2014/main" id="{B458BB34-A279-473B-8A87-7423623DB147}"/>
              </a:ext>
            </a:extLst>
          </p:cNvPr>
          <p:cNvSpPr>
            <a:spLocks noGrp="1"/>
          </p:cNvSpPr>
          <p:nvPr>
            <p:ph sz="half" idx="2"/>
          </p:nvPr>
        </p:nvSpPr>
        <p:spPr>
          <a:xfrm>
            <a:off x="457200" y="2174875"/>
            <a:ext cx="4040188" cy="3414365"/>
          </a:xfrm>
        </p:spPr>
        <p:txBody>
          <a:bodyPr wrap="square" anchor="t">
            <a:normAutofit/>
          </a:bodyPr>
          <a:lstStyle/>
          <a:p>
            <a:pPr marL="0" indent="0">
              <a:lnSpc>
                <a:spcPct val="90000"/>
              </a:lnSpc>
              <a:buNone/>
            </a:pPr>
            <a:r>
              <a:rPr lang="en-GB" sz="2000" b="0" i="0" dirty="0">
                <a:effectLst/>
              </a:rPr>
              <a:t>Closed-ended questions work very well in two scenarios:</a:t>
            </a:r>
          </a:p>
          <a:p>
            <a:pPr>
              <a:lnSpc>
                <a:spcPct val="90000"/>
              </a:lnSpc>
              <a:buFont typeface="Arial" panose="020B0604020202020204" pitchFamily="34" charset="0"/>
              <a:buChar char="•"/>
            </a:pPr>
            <a:r>
              <a:rPr lang="en-GB" sz="2000" b="1" i="0" dirty="0">
                <a:effectLst/>
              </a:rPr>
              <a:t>To open a survey</a:t>
            </a:r>
            <a:r>
              <a:rPr lang="en-GB" sz="2000" b="0" i="0" dirty="0">
                <a:effectLst/>
              </a:rPr>
              <a:t>, because they require little time and effort and therefore are easy for people to answer.</a:t>
            </a:r>
          </a:p>
          <a:p>
            <a:pPr>
              <a:lnSpc>
                <a:spcPct val="90000"/>
              </a:lnSpc>
            </a:pPr>
            <a:r>
              <a:rPr lang="en-GB" sz="2000" b="0" i="0" dirty="0">
                <a:effectLst/>
              </a:rPr>
              <a:t>When you need to </a:t>
            </a:r>
            <a:r>
              <a:rPr lang="en-GB" sz="2000" b="1" i="0" dirty="0">
                <a:effectLst/>
              </a:rPr>
              <a:t>create graphs and trends based on people’s answers</a:t>
            </a:r>
            <a:r>
              <a:rPr lang="en-GB" sz="2000" b="0" i="0" dirty="0">
                <a:effectLst/>
              </a:rPr>
              <a:t>. Responses to closed-ended questions are easy to tabulate.</a:t>
            </a:r>
          </a:p>
          <a:p>
            <a:pPr marL="0" indent="0">
              <a:lnSpc>
                <a:spcPct val="90000"/>
              </a:lnSpc>
              <a:buNone/>
            </a:pPr>
            <a:endParaRPr lang="en-GB" sz="2000" dirty="0"/>
          </a:p>
        </p:txBody>
      </p:sp>
      <p:sp>
        <p:nvSpPr>
          <p:cNvPr id="16" name="Text Placeholder 4">
            <a:extLst>
              <a:ext uri="{FF2B5EF4-FFF2-40B4-BE49-F238E27FC236}">
                <a16:creationId xmlns:a16="http://schemas.microsoft.com/office/drawing/2014/main" id="{120FFD56-7A1A-4E85-9A63-4F0D2192F78B}"/>
              </a:ext>
            </a:extLst>
          </p:cNvPr>
          <p:cNvSpPr>
            <a:spLocks noGrp="1"/>
          </p:cNvSpPr>
          <p:nvPr>
            <p:ph type="body" sz="quarter" idx="3"/>
          </p:nvPr>
        </p:nvSpPr>
        <p:spPr>
          <a:xfrm>
            <a:off x="4645025" y="1535113"/>
            <a:ext cx="4041775" cy="639762"/>
          </a:xfrm>
        </p:spPr>
        <p:txBody>
          <a:bodyPr/>
          <a:lstStyle/>
          <a:p>
            <a:endParaRPr lang="en-US"/>
          </a:p>
        </p:txBody>
      </p:sp>
      <p:pic>
        <p:nvPicPr>
          <p:cNvPr id="7" name="Picture 6" descr="Graphical user interface, text, application&#10;&#10;Description automatically generated">
            <a:extLst>
              <a:ext uri="{FF2B5EF4-FFF2-40B4-BE49-F238E27FC236}">
                <a16:creationId xmlns:a16="http://schemas.microsoft.com/office/drawing/2014/main" id="{A2364B34-40A1-42C5-80D4-C4BDDC2A57F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15563" y="2348880"/>
            <a:ext cx="4500698" cy="2445023"/>
          </a:xfrm>
          <a:prstGeom prst="rect">
            <a:avLst/>
          </a:prstGeom>
          <a:noFill/>
        </p:spPr>
      </p:pic>
      <p:sp>
        <p:nvSpPr>
          <p:cNvPr id="4" name="Date Placeholder 3">
            <a:extLst>
              <a:ext uri="{FF2B5EF4-FFF2-40B4-BE49-F238E27FC236}">
                <a16:creationId xmlns:a16="http://schemas.microsoft.com/office/drawing/2014/main" id="{A8C8A3B0-FD97-4192-88FD-7683F5C936DD}"/>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10/07/2021</a:t>
            </a:fld>
            <a:endParaRPr lang="en-GB" altLang="en-US" sz="900"/>
          </a:p>
        </p:txBody>
      </p:sp>
      <p:sp>
        <p:nvSpPr>
          <p:cNvPr id="5" name="Slide Number Placeholder 4">
            <a:extLst>
              <a:ext uri="{FF2B5EF4-FFF2-40B4-BE49-F238E27FC236}">
                <a16:creationId xmlns:a16="http://schemas.microsoft.com/office/drawing/2014/main" id="{A368DC8A-DDBC-4471-8939-98A9A33E2A84}"/>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9</a:t>
            </a:fld>
            <a:endParaRPr lang="en-GB" altLang="en-US"/>
          </a:p>
        </p:txBody>
      </p:sp>
    </p:spTree>
    <p:extLst>
      <p:ext uri="{BB962C8B-B14F-4D97-AF65-F5344CB8AC3E}">
        <p14:creationId xmlns:p14="http://schemas.microsoft.com/office/powerpoint/2010/main" val="3054770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356B9-24C4-432F-B059-DEBEB74E0B0B}"/>
              </a:ext>
            </a:extLst>
          </p:cNvPr>
          <p:cNvSpPr>
            <a:spLocks noGrp="1"/>
          </p:cNvSpPr>
          <p:nvPr>
            <p:ph type="title"/>
          </p:nvPr>
        </p:nvSpPr>
        <p:spPr>
          <a:xfrm>
            <a:off x="457200" y="274638"/>
            <a:ext cx="8229600" cy="1143000"/>
          </a:xfrm>
        </p:spPr>
        <p:txBody>
          <a:bodyPr wrap="square" anchor="ctr">
            <a:normAutofit fontScale="90000"/>
          </a:bodyPr>
          <a:lstStyle/>
          <a:p>
            <a:pPr>
              <a:lnSpc>
                <a:spcPct val="90000"/>
              </a:lnSpc>
            </a:pPr>
            <a:br>
              <a:rPr lang="en-GB" sz="1400" b="0" i="0" dirty="0">
                <a:effectLst/>
              </a:rPr>
            </a:br>
            <a:br>
              <a:rPr lang="en-GB" sz="1400" b="0" i="0" dirty="0">
                <a:effectLst/>
              </a:rPr>
            </a:br>
            <a:r>
              <a:rPr lang="en-GB" sz="3200" b="0" i="0" dirty="0">
                <a:effectLst/>
              </a:rPr>
              <a:t>Multiple choice questions</a:t>
            </a:r>
            <a:br>
              <a:rPr lang="en-GB" sz="1400" b="0" i="0" dirty="0">
                <a:effectLst/>
              </a:rPr>
            </a:br>
            <a:br>
              <a:rPr lang="en-GB" sz="1400" b="0" i="0" dirty="0">
                <a:effectLst/>
              </a:rPr>
            </a:br>
            <a:endParaRPr lang="en-GB" sz="1400" dirty="0"/>
          </a:p>
        </p:txBody>
      </p:sp>
      <p:sp>
        <p:nvSpPr>
          <p:cNvPr id="12" name="Text Placeholder 2">
            <a:extLst>
              <a:ext uri="{FF2B5EF4-FFF2-40B4-BE49-F238E27FC236}">
                <a16:creationId xmlns:a16="http://schemas.microsoft.com/office/drawing/2014/main" id="{F1DBF72F-530E-4C76-8791-7BBFF19D905A}"/>
              </a:ext>
            </a:extLst>
          </p:cNvPr>
          <p:cNvSpPr>
            <a:spLocks noGrp="1"/>
          </p:cNvSpPr>
          <p:nvPr>
            <p:ph type="body" idx="1"/>
          </p:nvPr>
        </p:nvSpPr>
        <p:spPr>
          <a:xfrm>
            <a:off x="457200" y="1535113"/>
            <a:ext cx="4040188" cy="639762"/>
          </a:xfrm>
        </p:spPr>
        <p:txBody>
          <a:bodyPr/>
          <a:lstStyle/>
          <a:p>
            <a:endParaRPr lang="en-US"/>
          </a:p>
        </p:txBody>
      </p:sp>
      <p:sp>
        <p:nvSpPr>
          <p:cNvPr id="3" name="Content Placeholder 2">
            <a:extLst>
              <a:ext uri="{FF2B5EF4-FFF2-40B4-BE49-F238E27FC236}">
                <a16:creationId xmlns:a16="http://schemas.microsoft.com/office/drawing/2014/main" id="{55937A91-BA8F-4568-9EB3-801CF95CDB3A}"/>
              </a:ext>
            </a:extLst>
          </p:cNvPr>
          <p:cNvSpPr>
            <a:spLocks noGrp="1"/>
          </p:cNvSpPr>
          <p:nvPr>
            <p:ph sz="half" idx="2"/>
          </p:nvPr>
        </p:nvSpPr>
        <p:spPr>
          <a:xfrm>
            <a:off x="457200" y="2174875"/>
            <a:ext cx="4040188" cy="3414365"/>
          </a:xfrm>
        </p:spPr>
        <p:txBody>
          <a:bodyPr wrap="square" anchor="t">
            <a:normAutofit lnSpcReduction="10000"/>
          </a:bodyPr>
          <a:lstStyle/>
          <a:p>
            <a:pPr>
              <a:lnSpc>
                <a:spcPct val="90000"/>
              </a:lnSpc>
            </a:pPr>
            <a:r>
              <a:rPr lang="en-GB" sz="1400" b="0" i="0" dirty="0">
                <a:effectLst/>
              </a:rPr>
              <a:t>Multiple choice questions are the most popular survey question type. They allow your respondents to select one or more options from a list of answers that you define. Because the answer options are fixed, your respondents will have an easier survey-taking experience.</a:t>
            </a:r>
          </a:p>
          <a:p>
            <a:pPr>
              <a:lnSpc>
                <a:spcPct val="90000"/>
              </a:lnSpc>
            </a:pPr>
            <a:r>
              <a:rPr lang="en-GB" sz="1400" b="0" i="0" dirty="0">
                <a:effectLst/>
              </a:rPr>
              <a:t>Perhaps, most importantly, you’ll get structured survey responses that produce data for analysis.</a:t>
            </a:r>
          </a:p>
          <a:p>
            <a:pPr>
              <a:lnSpc>
                <a:spcPct val="90000"/>
              </a:lnSpc>
            </a:pPr>
            <a:r>
              <a:rPr lang="en-GB" sz="1400" b="0" i="0" dirty="0">
                <a:effectLst/>
              </a:rPr>
              <a:t>Multiple choice questions come in many different formats.</a:t>
            </a:r>
          </a:p>
          <a:p>
            <a:pPr>
              <a:lnSpc>
                <a:spcPct val="90000"/>
              </a:lnSpc>
            </a:pPr>
            <a:r>
              <a:rPr lang="en-GB" sz="1400" b="0" i="0" dirty="0">
                <a:effectLst/>
              </a:rPr>
              <a:t>The most basic variation is the single-answer multiple choice question. Single answer questions use a radio button (circle buttons representing options in a list) format to allow respondents to click only one answer.</a:t>
            </a:r>
          </a:p>
          <a:p>
            <a:pPr>
              <a:lnSpc>
                <a:spcPct val="90000"/>
              </a:lnSpc>
            </a:pPr>
            <a:endParaRPr lang="en-GB" sz="1300" dirty="0"/>
          </a:p>
        </p:txBody>
      </p:sp>
      <p:sp>
        <p:nvSpPr>
          <p:cNvPr id="14" name="Text Placeholder 4">
            <a:extLst>
              <a:ext uri="{FF2B5EF4-FFF2-40B4-BE49-F238E27FC236}">
                <a16:creationId xmlns:a16="http://schemas.microsoft.com/office/drawing/2014/main" id="{BC5E740B-017B-4A5A-88A4-FAEFA25883D3}"/>
              </a:ext>
            </a:extLst>
          </p:cNvPr>
          <p:cNvSpPr>
            <a:spLocks noGrp="1"/>
          </p:cNvSpPr>
          <p:nvPr>
            <p:ph type="body" sz="quarter" idx="3"/>
          </p:nvPr>
        </p:nvSpPr>
        <p:spPr>
          <a:xfrm>
            <a:off x="4645025" y="1535113"/>
            <a:ext cx="4041775" cy="639762"/>
          </a:xfrm>
        </p:spPr>
        <p:txBody>
          <a:bodyPr/>
          <a:lstStyle/>
          <a:p>
            <a:endParaRPr lang="en-US"/>
          </a:p>
        </p:txBody>
      </p:sp>
      <p:pic>
        <p:nvPicPr>
          <p:cNvPr id="7" name="Picture 6" descr="A picture containing graphical user interface&#10;&#10;Description automatically generated">
            <a:extLst>
              <a:ext uri="{FF2B5EF4-FFF2-40B4-BE49-F238E27FC236}">
                <a16:creationId xmlns:a16="http://schemas.microsoft.com/office/drawing/2014/main" id="{C6B8BF9E-BA5C-4B87-ABA8-86E0059520C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45025" y="2852937"/>
            <a:ext cx="4041775" cy="1493926"/>
          </a:xfrm>
          <a:prstGeom prst="rect">
            <a:avLst/>
          </a:prstGeom>
          <a:noFill/>
        </p:spPr>
      </p:pic>
      <p:sp>
        <p:nvSpPr>
          <p:cNvPr id="4" name="Date Placeholder 3">
            <a:extLst>
              <a:ext uri="{FF2B5EF4-FFF2-40B4-BE49-F238E27FC236}">
                <a16:creationId xmlns:a16="http://schemas.microsoft.com/office/drawing/2014/main" id="{04C075F8-CF33-4705-92C4-25C504D4B4D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10/07/2021</a:t>
            </a:fld>
            <a:endParaRPr lang="en-GB" altLang="en-US" sz="900"/>
          </a:p>
        </p:txBody>
      </p:sp>
      <p:sp>
        <p:nvSpPr>
          <p:cNvPr id="5" name="Slide Number Placeholder 4">
            <a:extLst>
              <a:ext uri="{FF2B5EF4-FFF2-40B4-BE49-F238E27FC236}">
                <a16:creationId xmlns:a16="http://schemas.microsoft.com/office/drawing/2014/main" id="{1AC3DE27-18C4-41A2-82FB-BE6692963F34}"/>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10</a:t>
            </a:fld>
            <a:endParaRPr lang="en-GB" altLang="en-US"/>
          </a:p>
        </p:txBody>
      </p:sp>
    </p:spTree>
    <p:extLst>
      <p:ext uri="{BB962C8B-B14F-4D97-AF65-F5344CB8AC3E}">
        <p14:creationId xmlns:p14="http://schemas.microsoft.com/office/powerpoint/2010/main" val="3182378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356B9-24C4-432F-B059-DEBEB74E0B0B}"/>
              </a:ext>
            </a:extLst>
          </p:cNvPr>
          <p:cNvSpPr>
            <a:spLocks noGrp="1"/>
          </p:cNvSpPr>
          <p:nvPr>
            <p:ph type="title"/>
          </p:nvPr>
        </p:nvSpPr>
        <p:spPr/>
        <p:txBody>
          <a:bodyPr/>
          <a:lstStyle/>
          <a:p>
            <a:br>
              <a:rPr lang="en-GB" sz="3600" b="0" i="0" dirty="0">
                <a:solidFill>
                  <a:srgbClr val="3C3C3C"/>
                </a:solidFill>
                <a:effectLst/>
                <a:latin typeface="Open Sans" panose="020B0606030504020204" pitchFamily="34" charset="0"/>
              </a:rPr>
            </a:br>
            <a:br>
              <a:rPr lang="en-GB" b="0" i="0" dirty="0">
                <a:solidFill>
                  <a:srgbClr val="3C3C3C"/>
                </a:solidFill>
                <a:effectLst/>
                <a:latin typeface="Open Sans" panose="020B0606030504020204" pitchFamily="34" charset="0"/>
              </a:rPr>
            </a:br>
            <a:endParaRPr lang="en-GB" dirty="0"/>
          </a:p>
        </p:txBody>
      </p:sp>
      <p:sp>
        <p:nvSpPr>
          <p:cNvPr id="3" name="Content Placeholder 2">
            <a:extLst>
              <a:ext uri="{FF2B5EF4-FFF2-40B4-BE49-F238E27FC236}">
                <a16:creationId xmlns:a16="http://schemas.microsoft.com/office/drawing/2014/main" id="{55937A91-BA8F-4568-9EB3-801CF95CDB3A}"/>
              </a:ext>
            </a:extLst>
          </p:cNvPr>
          <p:cNvSpPr>
            <a:spLocks noGrp="1"/>
          </p:cNvSpPr>
          <p:nvPr>
            <p:ph idx="1"/>
          </p:nvPr>
        </p:nvSpPr>
        <p:spPr>
          <a:xfrm>
            <a:off x="457200" y="274638"/>
            <a:ext cx="8229600" cy="5242595"/>
          </a:xfrm>
        </p:spPr>
        <p:txBody>
          <a:bodyPr/>
          <a:lstStyle/>
          <a:p>
            <a:pPr algn="l"/>
            <a:r>
              <a:rPr lang="en-GB" sz="1400" b="0" i="0" dirty="0">
                <a:effectLst/>
                <a:latin typeface="National 2"/>
              </a:rPr>
              <a:t>Multiple-answer multiple choice questions are commonly shown with square checkboxes. They allow respondents to tick all the choices that apply to them. For example, "In which of the following ways do you use our product?"</a:t>
            </a:r>
          </a:p>
          <a:p>
            <a:pPr algn="l"/>
            <a:r>
              <a:rPr lang="en-GB" sz="1400" b="0" i="0" dirty="0">
                <a:effectLst/>
                <a:latin typeface="National 2"/>
              </a:rPr>
              <a:t>A common drawback of multiple choice questions is that they force you to limit responses to a predetermined list of options. This can cause bias in your results. What if none of your answer options apply to your respondents? They might just choose a random answer, which could impact the accuracy of your results.</a:t>
            </a:r>
          </a:p>
          <a:p>
            <a:pPr algn="l"/>
            <a:r>
              <a:rPr lang="en-GB" sz="1400" b="0" i="0" dirty="0">
                <a:effectLst/>
                <a:latin typeface="National 2"/>
              </a:rPr>
              <a:t>You can solve this problem by adding an</a:t>
            </a:r>
            <a:r>
              <a:rPr lang="en-GB" sz="1400" b="1" i="0" dirty="0">
                <a:effectLst/>
                <a:latin typeface="National 2"/>
              </a:rPr>
              <a:t> </a:t>
            </a:r>
            <a:r>
              <a:rPr lang="en-GB" sz="1400" b="1" i="0" strike="noStrike" dirty="0">
                <a:effectLst/>
                <a:latin typeface="National 2"/>
                <a:hlinkClick r:id="rId2">
                  <a:extLst>
                    <a:ext uri="{A12FA001-AC4F-418D-AE19-62706E023703}">
                      <ahyp:hlinkClr xmlns:ahyp="http://schemas.microsoft.com/office/drawing/2018/hyperlinkcolor" val="tx"/>
                    </a:ext>
                  </a:extLst>
                </a:hlinkClick>
              </a:rPr>
              <a:t>“other” answer option or comment field</a:t>
            </a:r>
            <a:r>
              <a:rPr lang="en-GB" sz="1400" b="1" i="0" dirty="0">
                <a:effectLst/>
                <a:latin typeface="National 2"/>
              </a:rPr>
              <a:t>. </a:t>
            </a:r>
            <a:r>
              <a:rPr lang="en-GB" sz="1400" b="0" i="0" dirty="0">
                <a:effectLst/>
                <a:latin typeface="National 2"/>
              </a:rPr>
              <a:t>It should be listed at the end of all your choices. When respondents see it, they know they have the option of answering your question in their own words instead of yours.</a:t>
            </a:r>
          </a:p>
          <a:p>
            <a:pPr algn="l"/>
            <a:r>
              <a:rPr lang="en-GB" sz="1400" b="1" i="0" dirty="0">
                <a:solidFill>
                  <a:srgbClr val="3C3C3C"/>
                </a:solidFill>
                <a:effectLst/>
                <a:latin typeface="Open Sans" panose="020B0606030504020204" pitchFamily="34" charset="0"/>
              </a:rPr>
              <a:t>you can add an open-ended component to a nominal question with an expandable ’other’ category, where respondents can add in an answer that isn’t on the list. When you do that, you’re essentially asking an open-ended question, because you aren’t limiting them to the options you’ve picked.</a:t>
            </a:r>
          </a:p>
          <a:p>
            <a:pPr marL="0" indent="0" algn="l">
              <a:buNone/>
            </a:pPr>
            <a:r>
              <a:rPr lang="en-GB" sz="1800" b="1" i="1" dirty="0">
                <a:solidFill>
                  <a:srgbClr val="3C3C3C"/>
                </a:solidFill>
                <a:effectLst/>
                <a:latin typeface="Open Sans" panose="020B0606030504020204" pitchFamily="34" charset="0"/>
              </a:rPr>
              <a:t>Which browser are you using?</a:t>
            </a:r>
            <a:endParaRPr lang="en-GB" sz="1800" b="1" i="0" dirty="0">
              <a:solidFill>
                <a:srgbClr val="3C3C3C"/>
              </a:solidFill>
              <a:effectLst/>
              <a:latin typeface="Open Sans" panose="020B0606030504020204" pitchFamily="34" charset="0"/>
            </a:endParaRPr>
          </a:p>
          <a:p>
            <a:pPr algn="l">
              <a:buFont typeface="+mj-lt"/>
              <a:buAutoNum type="arabicPeriod"/>
            </a:pPr>
            <a:r>
              <a:rPr lang="en-GB" sz="1800" b="1" i="1" dirty="0">
                <a:solidFill>
                  <a:srgbClr val="3C3C3C"/>
                </a:solidFill>
                <a:effectLst/>
                <a:latin typeface="Open Sans" panose="020B0606030504020204" pitchFamily="34" charset="0"/>
              </a:rPr>
              <a:t>Chrome</a:t>
            </a:r>
            <a:endParaRPr lang="en-GB" sz="1800" b="1" i="0" dirty="0">
              <a:solidFill>
                <a:srgbClr val="3C3C3C"/>
              </a:solidFill>
              <a:effectLst/>
              <a:latin typeface="Open Sans" panose="020B0606030504020204" pitchFamily="34" charset="0"/>
            </a:endParaRPr>
          </a:p>
          <a:p>
            <a:pPr algn="l">
              <a:buFont typeface="+mj-lt"/>
              <a:buAutoNum type="arabicPeriod"/>
            </a:pPr>
            <a:r>
              <a:rPr lang="en-GB" sz="1800" b="1" i="1" dirty="0">
                <a:solidFill>
                  <a:srgbClr val="3C3C3C"/>
                </a:solidFill>
                <a:effectLst/>
                <a:latin typeface="Open Sans" panose="020B0606030504020204" pitchFamily="34" charset="0"/>
              </a:rPr>
              <a:t>Safari</a:t>
            </a:r>
            <a:endParaRPr lang="en-GB" sz="1800" b="1" i="0" dirty="0">
              <a:solidFill>
                <a:srgbClr val="3C3C3C"/>
              </a:solidFill>
              <a:effectLst/>
              <a:latin typeface="Open Sans" panose="020B0606030504020204" pitchFamily="34" charset="0"/>
            </a:endParaRPr>
          </a:p>
          <a:p>
            <a:pPr algn="l">
              <a:buFont typeface="+mj-lt"/>
              <a:buAutoNum type="arabicPeriod"/>
            </a:pPr>
            <a:r>
              <a:rPr lang="en-GB" sz="1800" b="1" i="1" dirty="0">
                <a:solidFill>
                  <a:srgbClr val="3C3C3C"/>
                </a:solidFill>
                <a:effectLst/>
                <a:latin typeface="Open Sans" panose="020B0606030504020204" pitchFamily="34" charset="0"/>
              </a:rPr>
              <a:t>Firefox</a:t>
            </a:r>
            <a:endParaRPr lang="en-GB" sz="1800" b="1" i="0" dirty="0">
              <a:solidFill>
                <a:srgbClr val="3C3C3C"/>
              </a:solidFill>
              <a:effectLst/>
              <a:latin typeface="Open Sans" panose="020B0606030504020204" pitchFamily="34" charset="0"/>
            </a:endParaRPr>
          </a:p>
          <a:p>
            <a:pPr algn="l">
              <a:buFont typeface="+mj-lt"/>
              <a:buAutoNum type="arabicPeriod"/>
            </a:pPr>
            <a:r>
              <a:rPr lang="en-GB" sz="1800" b="1" i="1" dirty="0">
                <a:solidFill>
                  <a:srgbClr val="3C3C3C"/>
                </a:solidFill>
                <a:effectLst/>
                <a:latin typeface="Open Sans" panose="020B0606030504020204" pitchFamily="34" charset="0"/>
              </a:rPr>
              <a:t>Explorer</a:t>
            </a:r>
            <a:endParaRPr lang="en-GB" sz="1800" b="1" i="0" dirty="0">
              <a:solidFill>
                <a:srgbClr val="3C3C3C"/>
              </a:solidFill>
              <a:effectLst/>
              <a:latin typeface="Open Sans" panose="020B0606030504020204" pitchFamily="34" charset="0"/>
            </a:endParaRPr>
          </a:p>
          <a:p>
            <a:pPr algn="l">
              <a:buFont typeface="+mj-lt"/>
              <a:buAutoNum type="arabicPeriod"/>
            </a:pPr>
            <a:r>
              <a:rPr lang="en-GB" sz="1800" b="1" i="1" dirty="0">
                <a:solidFill>
                  <a:srgbClr val="3C3C3C"/>
                </a:solidFill>
                <a:effectLst/>
                <a:latin typeface="Open Sans" panose="020B0606030504020204" pitchFamily="34" charset="0"/>
              </a:rPr>
              <a:t>Other (allows open-ended response)</a:t>
            </a:r>
            <a:endParaRPr lang="en-GB" sz="1800" b="1" i="0" dirty="0">
              <a:solidFill>
                <a:srgbClr val="3C3C3C"/>
              </a:solidFill>
              <a:effectLst/>
              <a:latin typeface="Open Sans" panose="020B0606030504020204" pitchFamily="34" charset="0"/>
            </a:endParaRPr>
          </a:p>
          <a:p>
            <a:endParaRPr lang="en-GB" dirty="0"/>
          </a:p>
        </p:txBody>
      </p:sp>
      <p:sp>
        <p:nvSpPr>
          <p:cNvPr id="4" name="Date Placeholder 3">
            <a:extLst>
              <a:ext uri="{FF2B5EF4-FFF2-40B4-BE49-F238E27FC236}">
                <a16:creationId xmlns:a16="http://schemas.microsoft.com/office/drawing/2014/main" id="{04C075F8-CF33-4705-92C4-25C504D4B4D4}"/>
              </a:ext>
            </a:extLst>
          </p:cNvPr>
          <p:cNvSpPr>
            <a:spLocks noGrp="1"/>
          </p:cNvSpPr>
          <p:nvPr>
            <p:ph type="dt" sz="half" idx="10"/>
          </p:nvPr>
        </p:nvSpPr>
        <p:spPr/>
        <p:txBody>
          <a:bodyPr/>
          <a:lstStyle/>
          <a:p>
            <a:pPr>
              <a:defRPr/>
            </a:pPr>
            <a:fld id="{2303D31F-598B-47EE-BA37-93F097A3D676}" type="datetime1">
              <a:rPr lang="en-GB" altLang="en-US" smtClean="0"/>
              <a:pPr>
                <a:defRPr/>
              </a:pPr>
              <a:t>10/07/2021</a:t>
            </a:fld>
            <a:endParaRPr lang="en-GB" altLang="en-US"/>
          </a:p>
        </p:txBody>
      </p:sp>
      <p:sp>
        <p:nvSpPr>
          <p:cNvPr id="5" name="Slide Number Placeholder 4">
            <a:extLst>
              <a:ext uri="{FF2B5EF4-FFF2-40B4-BE49-F238E27FC236}">
                <a16:creationId xmlns:a16="http://schemas.microsoft.com/office/drawing/2014/main" id="{1AC3DE27-18C4-41A2-82FB-BE6692963F34}"/>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1437326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0B55A-52B1-4513-9117-980909E1F4FB}"/>
              </a:ext>
            </a:extLst>
          </p:cNvPr>
          <p:cNvSpPr>
            <a:spLocks noGrp="1"/>
          </p:cNvSpPr>
          <p:nvPr>
            <p:ph type="title"/>
          </p:nvPr>
        </p:nvSpPr>
        <p:spPr>
          <a:xfrm>
            <a:off x="457200" y="274638"/>
            <a:ext cx="8229600" cy="1143000"/>
          </a:xfrm>
        </p:spPr>
        <p:txBody>
          <a:bodyPr wrap="square" anchor="ctr">
            <a:normAutofit/>
          </a:bodyPr>
          <a:lstStyle/>
          <a:p>
            <a:pPr>
              <a:lnSpc>
                <a:spcPct val="90000"/>
              </a:lnSpc>
            </a:pPr>
            <a:br>
              <a:rPr lang="en-GB" sz="2400" b="0" i="0">
                <a:effectLst/>
              </a:rPr>
            </a:br>
            <a:r>
              <a:rPr lang="en-GB" sz="2400" b="1" i="0">
                <a:effectLst/>
              </a:rPr>
              <a:t>Rating scales</a:t>
            </a:r>
            <a:br>
              <a:rPr lang="en-GB" sz="2400" b="0" i="0">
                <a:effectLst/>
              </a:rPr>
            </a:br>
            <a:endParaRPr lang="en-GB" sz="2400"/>
          </a:p>
        </p:txBody>
      </p:sp>
      <p:sp>
        <p:nvSpPr>
          <p:cNvPr id="3" name="Content Placeholder 2">
            <a:extLst>
              <a:ext uri="{FF2B5EF4-FFF2-40B4-BE49-F238E27FC236}">
                <a16:creationId xmlns:a16="http://schemas.microsoft.com/office/drawing/2014/main" id="{CE436C31-9851-4818-9EF5-6E0A93217134}"/>
              </a:ext>
            </a:extLst>
          </p:cNvPr>
          <p:cNvSpPr>
            <a:spLocks noGrp="1"/>
          </p:cNvSpPr>
          <p:nvPr>
            <p:ph sz="half" idx="1"/>
          </p:nvPr>
        </p:nvSpPr>
        <p:spPr>
          <a:xfrm>
            <a:off x="457200" y="980728"/>
            <a:ext cx="4038600" cy="4608513"/>
          </a:xfrm>
        </p:spPr>
        <p:txBody>
          <a:bodyPr wrap="square" anchor="t">
            <a:normAutofit fontScale="92500" lnSpcReduction="10000"/>
          </a:bodyPr>
          <a:lstStyle/>
          <a:p>
            <a:pPr>
              <a:lnSpc>
                <a:spcPct val="90000"/>
              </a:lnSpc>
            </a:pPr>
            <a:r>
              <a:rPr lang="en-GB" sz="2400" b="0" i="0" dirty="0">
                <a:effectLst/>
              </a:rPr>
              <a:t>In rating scale questions (sometimes referred to as ordinal questions), the question displays a scale of answer options from any range (0 to 100, 1 to 10, etc.). The respondent selects the number that most accurately represents their response.</a:t>
            </a:r>
          </a:p>
          <a:p>
            <a:pPr marL="0" indent="0" algn="l">
              <a:buNone/>
            </a:pPr>
            <a:r>
              <a:rPr lang="en-GB" sz="1900" b="1" i="0" dirty="0">
                <a:effectLst/>
                <a:latin typeface="Merriweather"/>
              </a:rPr>
              <a:t>Examples of rating questions:</a:t>
            </a:r>
            <a:endParaRPr lang="en-GB" sz="1900" b="0" i="0" dirty="0">
              <a:effectLst/>
              <a:latin typeface="Merriweather"/>
            </a:endParaRPr>
          </a:p>
          <a:p>
            <a:pPr algn="l">
              <a:buFont typeface="Arial" panose="020B0604020202020204" pitchFamily="34" charset="0"/>
              <a:buChar char="•"/>
            </a:pPr>
            <a:r>
              <a:rPr lang="en-GB" sz="1900" b="0" i="1" dirty="0">
                <a:effectLst/>
                <a:latin typeface="Merriweather"/>
              </a:rPr>
              <a:t>How likely are you to recommend us to a friend or colleague on a scale of 0-10?</a:t>
            </a:r>
            <a:endParaRPr lang="en-GB" sz="1900" b="0" i="0" dirty="0">
              <a:effectLst/>
              <a:latin typeface="Merriweather"/>
            </a:endParaRPr>
          </a:p>
          <a:p>
            <a:pPr algn="l">
              <a:buFont typeface="Arial" panose="020B0604020202020204" pitchFamily="34" charset="0"/>
              <a:buChar char="•"/>
            </a:pPr>
            <a:r>
              <a:rPr lang="en-GB" sz="1900" b="0" i="1" dirty="0">
                <a:effectLst/>
                <a:latin typeface="Merriweather"/>
              </a:rPr>
              <a:t>How would you rate our customer service on a scale of 1-5?</a:t>
            </a:r>
            <a:endParaRPr lang="en-GB" sz="1900" b="0" i="0" dirty="0">
              <a:effectLst/>
              <a:latin typeface="Merriweather"/>
            </a:endParaRPr>
          </a:p>
          <a:p>
            <a:pPr>
              <a:lnSpc>
                <a:spcPct val="90000"/>
              </a:lnSpc>
            </a:pPr>
            <a:endParaRPr lang="en-GB" sz="2400" dirty="0"/>
          </a:p>
        </p:txBody>
      </p:sp>
      <p:pic>
        <p:nvPicPr>
          <p:cNvPr id="7" name="Picture 6" descr="Graphical user interface&#10;&#10;Description automatically generated with low confidence">
            <a:extLst>
              <a:ext uri="{FF2B5EF4-FFF2-40B4-BE49-F238E27FC236}">
                <a16:creationId xmlns:a16="http://schemas.microsoft.com/office/drawing/2014/main" id="{7D484D62-01F9-40FA-998C-82D4E021D6C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427984" y="2060848"/>
            <a:ext cx="4535966" cy="2163239"/>
          </a:xfrm>
          <a:prstGeom prst="rect">
            <a:avLst/>
          </a:prstGeom>
          <a:noFill/>
        </p:spPr>
      </p:pic>
      <p:sp>
        <p:nvSpPr>
          <p:cNvPr id="4" name="Date Placeholder 3">
            <a:extLst>
              <a:ext uri="{FF2B5EF4-FFF2-40B4-BE49-F238E27FC236}">
                <a16:creationId xmlns:a16="http://schemas.microsoft.com/office/drawing/2014/main" id="{EF1D5EB8-A192-4A08-8DE6-73A5C0B5D71C}"/>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10/07/2021</a:t>
            </a:fld>
            <a:endParaRPr lang="en-GB" altLang="en-US" sz="900"/>
          </a:p>
        </p:txBody>
      </p:sp>
      <p:sp>
        <p:nvSpPr>
          <p:cNvPr id="5" name="Slide Number Placeholder 4">
            <a:extLst>
              <a:ext uri="{FF2B5EF4-FFF2-40B4-BE49-F238E27FC236}">
                <a16:creationId xmlns:a16="http://schemas.microsoft.com/office/drawing/2014/main" id="{2A65A3BF-15A7-44EC-BDD7-E01F22BB376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12</a:t>
            </a:fld>
            <a:endParaRPr lang="en-GB" altLang="en-US"/>
          </a:p>
        </p:txBody>
      </p:sp>
    </p:spTree>
    <p:extLst>
      <p:ext uri="{BB962C8B-B14F-4D97-AF65-F5344CB8AC3E}">
        <p14:creationId xmlns:p14="http://schemas.microsoft.com/office/powerpoint/2010/main" val="24295671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D345E-B3C8-4E57-9DF7-5E6630AAA2B6}"/>
              </a:ext>
            </a:extLst>
          </p:cNvPr>
          <p:cNvSpPr>
            <a:spLocks noGrp="1"/>
          </p:cNvSpPr>
          <p:nvPr>
            <p:ph type="title"/>
          </p:nvPr>
        </p:nvSpPr>
        <p:spPr/>
        <p:txBody>
          <a:bodyPr/>
          <a:lstStyle/>
          <a:p>
            <a:br>
              <a:rPr lang="en-GB" b="0" i="0" dirty="0">
                <a:solidFill>
                  <a:srgbClr val="333E48"/>
                </a:solidFill>
                <a:effectLst/>
                <a:latin typeface="National 2"/>
              </a:rPr>
            </a:br>
            <a:r>
              <a:rPr lang="en-GB" b="0" i="0" dirty="0">
                <a:solidFill>
                  <a:srgbClr val="333E48"/>
                </a:solidFill>
                <a:effectLst/>
                <a:latin typeface="National 2"/>
              </a:rPr>
              <a:t>Likert scales</a:t>
            </a:r>
            <a:br>
              <a:rPr lang="en-GB" b="0" i="0" dirty="0">
                <a:solidFill>
                  <a:srgbClr val="333E48"/>
                </a:solidFill>
                <a:effectLst/>
                <a:latin typeface="National 2"/>
              </a:rPr>
            </a:br>
            <a:endParaRPr lang="en-GB" dirty="0"/>
          </a:p>
        </p:txBody>
      </p:sp>
      <p:sp>
        <p:nvSpPr>
          <p:cNvPr id="3" name="Content Placeholder 2">
            <a:extLst>
              <a:ext uri="{FF2B5EF4-FFF2-40B4-BE49-F238E27FC236}">
                <a16:creationId xmlns:a16="http://schemas.microsoft.com/office/drawing/2014/main" id="{9A74FB79-E543-41B8-9C6D-FCC49CA21691}"/>
              </a:ext>
            </a:extLst>
          </p:cNvPr>
          <p:cNvSpPr>
            <a:spLocks noGrp="1"/>
          </p:cNvSpPr>
          <p:nvPr>
            <p:ph sz="half" idx="1"/>
          </p:nvPr>
        </p:nvSpPr>
        <p:spPr/>
        <p:txBody>
          <a:bodyPr/>
          <a:lstStyle/>
          <a:p>
            <a:pPr algn="l"/>
            <a:r>
              <a:rPr lang="en-GB" sz="2000" b="0" i="0" dirty="0">
                <a:effectLst/>
                <a:latin typeface="National 2"/>
              </a:rPr>
              <a:t> </a:t>
            </a:r>
            <a:r>
              <a:rPr lang="en-GB" sz="2000" b="1" i="0" u="sng" strike="noStrike" dirty="0">
                <a:effectLst/>
                <a:latin typeface="National 2"/>
                <a:hlinkClick r:id="rId2">
                  <a:extLst>
                    <a:ext uri="{A12FA001-AC4F-418D-AE19-62706E023703}">
                      <ahyp:hlinkClr xmlns:ahyp="http://schemas.microsoft.com/office/drawing/2018/hyperlinkcolor" val="tx"/>
                    </a:ext>
                  </a:extLst>
                </a:hlinkClick>
              </a:rPr>
              <a:t>Likert scale questions</a:t>
            </a:r>
            <a:r>
              <a:rPr lang="en-GB" sz="2000" b="1" i="0" u="sng" dirty="0">
                <a:effectLst/>
                <a:latin typeface="National 2"/>
              </a:rPr>
              <a:t> </a:t>
            </a:r>
            <a:r>
              <a:rPr lang="en-GB" sz="2000" b="0" i="0" dirty="0">
                <a:effectLst/>
                <a:latin typeface="National 2"/>
              </a:rPr>
              <a:t>are the “Do you agree or disagree” questions that you often see in surveys and are used to gauge respondents’ opinions and feelings.</a:t>
            </a:r>
          </a:p>
          <a:p>
            <a:pPr algn="l"/>
            <a:r>
              <a:rPr lang="en-GB" sz="2000" b="0" i="0" dirty="0">
                <a:effectLst/>
                <a:latin typeface="National 2"/>
              </a:rPr>
              <a:t>Likert scale questions give respondents a range of options – for example, starting at “not at all likely” and scaling all the way up to “extremely likely”. That’s why they work well to understand specific feedback. </a:t>
            </a:r>
          </a:p>
          <a:p>
            <a:endParaRPr lang="en-GB" dirty="0"/>
          </a:p>
        </p:txBody>
      </p:sp>
      <p:pic>
        <p:nvPicPr>
          <p:cNvPr id="8" name="Content Placeholder 7" descr="Graphical user interface, text&#10;&#10;Description automatically generated">
            <a:extLst>
              <a:ext uri="{FF2B5EF4-FFF2-40B4-BE49-F238E27FC236}">
                <a16:creationId xmlns:a16="http://schemas.microsoft.com/office/drawing/2014/main" id="{B6E3AC93-8B64-42F6-9EE4-0AE3B1D2BDD7}"/>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648199" y="2276872"/>
            <a:ext cx="4206675" cy="2448271"/>
          </a:xfrm>
        </p:spPr>
      </p:pic>
      <p:sp>
        <p:nvSpPr>
          <p:cNvPr id="5" name="Date Placeholder 4">
            <a:extLst>
              <a:ext uri="{FF2B5EF4-FFF2-40B4-BE49-F238E27FC236}">
                <a16:creationId xmlns:a16="http://schemas.microsoft.com/office/drawing/2014/main" id="{10F3682A-C8F9-4C07-8745-635CFB1F7BFE}"/>
              </a:ext>
            </a:extLst>
          </p:cNvPr>
          <p:cNvSpPr>
            <a:spLocks noGrp="1"/>
          </p:cNvSpPr>
          <p:nvPr>
            <p:ph type="dt" sz="half" idx="10"/>
          </p:nvPr>
        </p:nvSpPr>
        <p:spPr/>
        <p:txBody>
          <a:bodyPr/>
          <a:lstStyle/>
          <a:p>
            <a:pPr>
              <a:defRPr/>
            </a:pPr>
            <a:fld id="{F7614AD2-EBEE-4B9C-B8EB-7B45076136C4}" type="datetime1">
              <a:rPr lang="en-GB" altLang="en-US" smtClean="0"/>
              <a:pPr>
                <a:defRPr/>
              </a:pPr>
              <a:t>10/07/2021</a:t>
            </a:fld>
            <a:endParaRPr lang="en-GB" altLang="en-US"/>
          </a:p>
        </p:txBody>
      </p:sp>
      <p:sp>
        <p:nvSpPr>
          <p:cNvPr id="6" name="Slide Number Placeholder 5">
            <a:extLst>
              <a:ext uri="{FF2B5EF4-FFF2-40B4-BE49-F238E27FC236}">
                <a16:creationId xmlns:a16="http://schemas.microsoft.com/office/drawing/2014/main" id="{9735AF7E-8CAE-487D-97B3-D8972E904DB4}"/>
              </a:ext>
            </a:extLst>
          </p:cNvPr>
          <p:cNvSpPr>
            <a:spLocks noGrp="1"/>
          </p:cNvSpPr>
          <p:nvPr>
            <p:ph type="sldNum" sz="quarter" idx="11"/>
          </p:nvPr>
        </p:nvSpPr>
        <p:spPr/>
        <p:txBody>
          <a:bodyPr/>
          <a:lstStyle/>
          <a:p>
            <a:pPr>
              <a:defRPr/>
            </a:pPr>
            <a:fld id="{386495F9-B3F5-4DDF-9323-6CEC80C52C17}" type="slidenum">
              <a:rPr lang="en-GB" altLang="en-US" smtClean="0"/>
              <a:pPr>
                <a:defRPr/>
              </a:pPr>
              <a:t>13</a:t>
            </a:fld>
            <a:endParaRPr lang="en-GB" altLang="en-US"/>
          </a:p>
        </p:txBody>
      </p:sp>
    </p:spTree>
    <p:extLst>
      <p:ext uri="{BB962C8B-B14F-4D97-AF65-F5344CB8AC3E}">
        <p14:creationId xmlns:p14="http://schemas.microsoft.com/office/powerpoint/2010/main" val="19232095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A05AE-71F4-4782-8D44-94D7DFA6E5B7}"/>
              </a:ext>
            </a:extLst>
          </p:cNvPr>
          <p:cNvSpPr>
            <a:spLocks noGrp="1"/>
          </p:cNvSpPr>
          <p:nvPr>
            <p:ph type="title"/>
          </p:nvPr>
        </p:nvSpPr>
        <p:spPr/>
        <p:txBody>
          <a:bodyPr/>
          <a:lstStyle/>
          <a:p>
            <a:br>
              <a:rPr lang="en-GB" b="0" i="0" dirty="0">
                <a:solidFill>
                  <a:srgbClr val="333E48"/>
                </a:solidFill>
                <a:effectLst/>
                <a:latin typeface="National 2"/>
              </a:rPr>
            </a:br>
            <a:r>
              <a:rPr lang="en-GB" b="0" i="0" dirty="0">
                <a:solidFill>
                  <a:srgbClr val="333E48"/>
                </a:solidFill>
                <a:effectLst/>
                <a:latin typeface="National 2"/>
              </a:rPr>
              <a:t>Matrix questions</a:t>
            </a:r>
            <a:br>
              <a:rPr lang="en-GB" b="0" i="0" dirty="0">
                <a:solidFill>
                  <a:srgbClr val="333E48"/>
                </a:solidFill>
                <a:effectLst/>
                <a:latin typeface="National 2"/>
              </a:rPr>
            </a:br>
            <a:endParaRPr lang="en-GB" dirty="0"/>
          </a:p>
        </p:txBody>
      </p:sp>
      <p:sp>
        <p:nvSpPr>
          <p:cNvPr id="3" name="Content Placeholder 2">
            <a:extLst>
              <a:ext uri="{FF2B5EF4-FFF2-40B4-BE49-F238E27FC236}">
                <a16:creationId xmlns:a16="http://schemas.microsoft.com/office/drawing/2014/main" id="{EF6575EF-7E0A-48B6-8501-013CA5DF19D7}"/>
              </a:ext>
            </a:extLst>
          </p:cNvPr>
          <p:cNvSpPr>
            <a:spLocks noGrp="1"/>
          </p:cNvSpPr>
          <p:nvPr>
            <p:ph sz="half" idx="1"/>
          </p:nvPr>
        </p:nvSpPr>
        <p:spPr/>
        <p:txBody>
          <a:bodyPr/>
          <a:lstStyle/>
          <a:p>
            <a:r>
              <a:rPr lang="en-GB" sz="2000" b="0" i="0" dirty="0">
                <a:effectLst/>
                <a:latin typeface="National 2"/>
              </a:rPr>
              <a:t>If you want to ask a few questions in a row that have the same response options, </a:t>
            </a:r>
            <a:r>
              <a:rPr lang="en-GB" sz="2000" b="0" i="0" strike="noStrike" dirty="0">
                <a:effectLst/>
                <a:latin typeface="National 2"/>
                <a:hlinkClick r:id="rId2">
                  <a:extLst>
                    <a:ext uri="{A12FA001-AC4F-418D-AE19-62706E023703}">
                      <ahyp:hlinkClr xmlns:ahyp="http://schemas.microsoft.com/office/drawing/2018/hyperlinkcolor" val="tx"/>
                    </a:ext>
                  </a:extLst>
                </a:hlinkClick>
              </a:rPr>
              <a:t>matrix questions</a:t>
            </a:r>
            <a:r>
              <a:rPr lang="en-GB" sz="2000" b="0" i="0" dirty="0">
                <a:effectLst/>
                <a:latin typeface="National 2"/>
              </a:rPr>
              <a:t> are your best option. A series of Likert scale questions or a series of rating scale questions can work well as a matrix question. Matrix questions can simplify a lot of content, but it’s important to use them carefully.</a:t>
            </a:r>
            <a:endParaRPr lang="en-GB" sz="2000" dirty="0"/>
          </a:p>
        </p:txBody>
      </p:sp>
      <p:pic>
        <p:nvPicPr>
          <p:cNvPr id="8" name="Content Placeholder 7" descr="Background pattern&#10;&#10;Description automatically generated">
            <a:extLst>
              <a:ext uri="{FF2B5EF4-FFF2-40B4-BE49-F238E27FC236}">
                <a16:creationId xmlns:a16="http://schemas.microsoft.com/office/drawing/2014/main" id="{AF87667B-6753-46ED-9FE4-FEA61B065835}"/>
              </a:ext>
            </a:extLst>
          </p:cNvPr>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4427984" y="1484784"/>
            <a:ext cx="4627318" cy="3456383"/>
          </a:xfrm>
        </p:spPr>
      </p:pic>
      <p:sp>
        <p:nvSpPr>
          <p:cNvPr id="5" name="Date Placeholder 4">
            <a:extLst>
              <a:ext uri="{FF2B5EF4-FFF2-40B4-BE49-F238E27FC236}">
                <a16:creationId xmlns:a16="http://schemas.microsoft.com/office/drawing/2014/main" id="{227B62DA-FD2A-4549-9DBC-EDFA13155B33}"/>
              </a:ext>
            </a:extLst>
          </p:cNvPr>
          <p:cNvSpPr>
            <a:spLocks noGrp="1"/>
          </p:cNvSpPr>
          <p:nvPr>
            <p:ph type="dt" sz="half" idx="10"/>
          </p:nvPr>
        </p:nvSpPr>
        <p:spPr/>
        <p:txBody>
          <a:bodyPr/>
          <a:lstStyle/>
          <a:p>
            <a:pPr>
              <a:defRPr/>
            </a:pPr>
            <a:fld id="{F7614AD2-EBEE-4B9C-B8EB-7B45076136C4}" type="datetime1">
              <a:rPr lang="en-GB" altLang="en-US" smtClean="0"/>
              <a:pPr>
                <a:defRPr/>
              </a:pPr>
              <a:t>10/07/2021</a:t>
            </a:fld>
            <a:endParaRPr lang="en-GB" altLang="en-US"/>
          </a:p>
        </p:txBody>
      </p:sp>
      <p:sp>
        <p:nvSpPr>
          <p:cNvPr id="6" name="Slide Number Placeholder 5">
            <a:extLst>
              <a:ext uri="{FF2B5EF4-FFF2-40B4-BE49-F238E27FC236}">
                <a16:creationId xmlns:a16="http://schemas.microsoft.com/office/drawing/2014/main" id="{9F1C69FA-AA01-42AF-8B52-3172DE799F60}"/>
              </a:ext>
            </a:extLst>
          </p:cNvPr>
          <p:cNvSpPr>
            <a:spLocks noGrp="1"/>
          </p:cNvSpPr>
          <p:nvPr>
            <p:ph type="sldNum" sz="quarter" idx="11"/>
          </p:nvPr>
        </p:nvSpPr>
        <p:spPr/>
        <p:txBody>
          <a:bodyPr/>
          <a:lstStyle/>
          <a:p>
            <a:pPr>
              <a:defRPr/>
            </a:pPr>
            <a:fld id="{386495F9-B3F5-4DDF-9323-6CEC80C52C17}" type="slidenum">
              <a:rPr lang="en-GB" altLang="en-US" smtClean="0"/>
              <a:pPr>
                <a:defRPr/>
              </a:pPr>
              <a:t>14</a:t>
            </a:fld>
            <a:endParaRPr lang="en-GB" altLang="en-US"/>
          </a:p>
        </p:txBody>
      </p:sp>
    </p:spTree>
    <p:extLst>
      <p:ext uri="{BB962C8B-B14F-4D97-AF65-F5344CB8AC3E}">
        <p14:creationId xmlns:p14="http://schemas.microsoft.com/office/powerpoint/2010/main" val="14764001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56FFF-83CF-478D-88C6-E965DE36ACD3}"/>
              </a:ext>
            </a:extLst>
          </p:cNvPr>
          <p:cNvSpPr>
            <a:spLocks noGrp="1"/>
          </p:cNvSpPr>
          <p:nvPr>
            <p:ph type="title"/>
          </p:nvPr>
        </p:nvSpPr>
        <p:spPr/>
        <p:txBody>
          <a:bodyPr/>
          <a:lstStyle/>
          <a:p>
            <a:br>
              <a:rPr lang="en-GB" b="0" i="0" dirty="0">
                <a:solidFill>
                  <a:srgbClr val="333E48"/>
                </a:solidFill>
                <a:effectLst/>
                <a:latin typeface="National 2"/>
              </a:rPr>
            </a:br>
            <a:r>
              <a:rPr lang="en-GB" b="0" i="0" dirty="0">
                <a:solidFill>
                  <a:srgbClr val="333E48"/>
                </a:solidFill>
                <a:effectLst/>
                <a:latin typeface="National 2"/>
              </a:rPr>
              <a:t>Dropdown questions</a:t>
            </a:r>
            <a:br>
              <a:rPr lang="en-GB" b="0" i="0" dirty="0">
                <a:solidFill>
                  <a:srgbClr val="333E48"/>
                </a:solidFill>
                <a:effectLst/>
                <a:latin typeface="National 2"/>
              </a:rPr>
            </a:br>
            <a:endParaRPr lang="en-GB" dirty="0"/>
          </a:p>
        </p:txBody>
      </p:sp>
      <p:sp>
        <p:nvSpPr>
          <p:cNvPr id="3" name="Content Placeholder 2">
            <a:extLst>
              <a:ext uri="{FF2B5EF4-FFF2-40B4-BE49-F238E27FC236}">
                <a16:creationId xmlns:a16="http://schemas.microsoft.com/office/drawing/2014/main" id="{0205924C-175E-4B86-87B9-E12D9617181D}"/>
              </a:ext>
            </a:extLst>
          </p:cNvPr>
          <p:cNvSpPr>
            <a:spLocks noGrp="1"/>
          </p:cNvSpPr>
          <p:nvPr>
            <p:ph sz="half" idx="1"/>
          </p:nvPr>
        </p:nvSpPr>
        <p:spPr/>
        <p:txBody>
          <a:bodyPr/>
          <a:lstStyle/>
          <a:p>
            <a:r>
              <a:rPr lang="en-GB" sz="2400" b="0" i="0" dirty="0">
                <a:effectLst/>
                <a:latin typeface="National 2"/>
              </a:rPr>
              <a:t>The dropdown question is an easy way to display a long list of multiple choice answers without overwhelming your respondents. By using this, you can give them a scrollable list of answers to choose from</a:t>
            </a:r>
            <a:r>
              <a:rPr lang="en-GB" b="0" i="0" dirty="0">
                <a:solidFill>
                  <a:srgbClr val="333E48"/>
                </a:solidFill>
                <a:effectLst/>
                <a:latin typeface="National 2"/>
              </a:rPr>
              <a:t>.</a:t>
            </a:r>
            <a:endParaRPr lang="en-GB" dirty="0"/>
          </a:p>
        </p:txBody>
      </p:sp>
      <p:pic>
        <p:nvPicPr>
          <p:cNvPr id="8" name="Content Placeholder 7" descr="Graphical user interface, text, application&#10;&#10;Description automatically generated">
            <a:extLst>
              <a:ext uri="{FF2B5EF4-FFF2-40B4-BE49-F238E27FC236}">
                <a16:creationId xmlns:a16="http://schemas.microsoft.com/office/drawing/2014/main" id="{12001582-0CE1-48A3-8EEB-5EF8B9552892}"/>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3851920" y="2565106"/>
            <a:ext cx="5575234" cy="2088030"/>
          </a:xfrm>
        </p:spPr>
      </p:pic>
      <p:sp>
        <p:nvSpPr>
          <p:cNvPr id="5" name="Date Placeholder 4">
            <a:extLst>
              <a:ext uri="{FF2B5EF4-FFF2-40B4-BE49-F238E27FC236}">
                <a16:creationId xmlns:a16="http://schemas.microsoft.com/office/drawing/2014/main" id="{B2F54E6B-B791-422C-A4D3-B35979EBA017}"/>
              </a:ext>
            </a:extLst>
          </p:cNvPr>
          <p:cNvSpPr>
            <a:spLocks noGrp="1"/>
          </p:cNvSpPr>
          <p:nvPr>
            <p:ph type="dt" sz="half" idx="10"/>
          </p:nvPr>
        </p:nvSpPr>
        <p:spPr/>
        <p:txBody>
          <a:bodyPr/>
          <a:lstStyle/>
          <a:p>
            <a:pPr>
              <a:defRPr/>
            </a:pPr>
            <a:fld id="{F7614AD2-EBEE-4B9C-B8EB-7B45076136C4}" type="datetime1">
              <a:rPr lang="en-GB" altLang="en-US" smtClean="0"/>
              <a:pPr>
                <a:defRPr/>
              </a:pPr>
              <a:t>10/07/2021</a:t>
            </a:fld>
            <a:endParaRPr lang="en-GB" altLang="en-US"/>
          </a:p>
        </p:txBody>
      </p:sp>
      <p:sp>
        <p:nvSpPr>
          <p:cNvPr id="6" name="Slide Number Placeholder 5">
            <a:extLst>
              <a:ext uri="{FF2B5EF4-FFF2-40B4-BE49-F238E27FC236}">
                <a16:creationId xmlns:a16="http://schemas.microsoft.com/office/drawing/2014/main" id="{44D91ABA-DDA1-45B8-93F4-A99572AEE01B}"/>
              </a:ext>
            </a:extLst>
          </p:cNvPr>
          <p:cNvSpPr>
            <a:spLocks noGrp="1"/>
          </p:cNvSpPr>
          <p:nvPr>
            <p:ph type="sldNum" sz="quarter" idx="11"/>
          </p:nvPr>
        </p:nvSpPr>
        <p:spPr/>
        <p:txBody>
          <a:bodyPr/>
          <a:lstStyle/>
          <a:p>
            <a:pPr>
              <a:defRPr/>
            </a:pPr>
            <a:fld id="{386495F9-B3F5-4DDF-9323-6CEC80C52C17}" type="slidenum">
              <a:rPr lang="en-GB" altLang="en-US" smtClean="0"/>
              <a:pPr>
                <a:defRPr/>
              </a:pPr>
              <a:t>15</a:t>
            </a:fld>
            <a:endParaRPr lang="en-GB" altLang="en-US"/>
          </a:p>
        </p:txBody>
      </p:sp>
    </p:spTree>
    <p:extLst>
      <p:ext uri="{BB962C8B-B14F-4D97-AF65-F5344CB8AC3E}">
        <p14:creationId xmlns:p14="http://schemas.microsoft.com/office/powerpoint/2010/main" val="13471431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FAB00-790B-4DB3-B552-3F20653821A5}"/>
              </a:ext>
            </a:extLst>
          </p:cNvPr>
          <p:cNvSpPr>
            <a:spLocks noGrp="1"/>
          </p:cNvSpPr>
          <p:nvPr>
            <p:ph type="title"/>
          </p:nvPr>
        </p:nvSpPr>
        <p:spPr/>
        <p:txBody>
          <a:bodyPr/>
          <a:lstStyle/>
          <a:p>
            <a:br>
              <a:rPr lang="en-GB" b="0" i="0" dirty="0">
                <a:solidFill>
                  <a:srgbClr val="333E48"/>
                </a:solidFill>
                <a:effectLst/>
                <a:latin typeface="National 2"/>
              </a:rPr>
            </a:br>
            <a:r>
              <a:rPr lang="en-GB" b="0" i="0" dirty="0">
                <a:effectLst/>
                <a:latin typeface="National 2"/>
              </a:rPr>
              <a:t>Demographic questions</a:t>
            </a:r>
            <a:br>
              <a:rPr lang="en-GB" b="0" i="0" dirty="0">
                <a:effectLst/>
                <a:latin typeface="National 2"/>
              </a:rPr>
            </a:br>
            <a:endParaRPr lang="en-GB" dirty="0"/>
          </a:p>
        </p:txBody>
      </p:sp>
      <p:sp>
        <p:nvSpPr>
          <p:cNvPr id="3" name="Content Placeholder 2">
            <a:extLst>
              <a:ext uri="{FF2B5EF4-FFF2-40B4-BE49-F238E27FC236}">
                <a16:creationId xmlns:a16="http://schemas.microsoft.com/office/drawing/2014/main" id="{B05C5B92-52AB-49A6-9F92-4FB6B864E59A}"/>
              </a:ext>
            </a:extLst>
          </p:cNvPr>
          <p:cNvSpPr>
            <a:spLocks noGrp="1"/>
          </p:cNvSpPr>
          <p:nvPr>
            <p:ph sz="half" idx="1"/>
          </p:nvPr>
        </p:nvSpPr>
        <p:spPr>
          <a:xfrm>
            <a:off x="457200" y="980728"/>
            <a:ext cx="4038600" cy="3989040"/>
          </a:xfrm>
        </p:spPr>
        <p:txBody>
          <a:bodyPr/>
          <a:lstStyle/>
          <a:p>
            <a:pPr algn="l"/>
            <a:endParaRPr lang="en-GB" sz="1600" b="0" i="0" dirty="0">
              <a:solidFill>
                <a:srgbClr val="333E48"/>
              </a:solidFill>
              <a:effectLst/>
              <a:latin typeface="National 2"/>
            </a:endParaRPr>
          </a:p>
          <a:p>
            <a:pPr algn="l"/>
            <a:r>
              <a:rPr lang="en-GB" sz="1600" b="0" i="0" dirty="0">
                <a:effectLst/>
                <a:latin typeface="National 2"/>
              </a:rPr>
              <a:t>Use demographic survey questions if you’re interested in gathering information about a respondent’s background or income level. When properly used, these types of questions in a questionnaire allow you to gain better insights into your target audience. Demographic questions are powerful tools for segmenting your audience based on who they are and what they do, allowing you to delve even deeper into your data.</a:t>
            </a:r>
          </a:p>
          <a:p>
            <a:pPr algn="l"/>
            <a:r>
              <a:rPr lang="en-GB" sz="1600" b="0" i="0" dirty="0">
                <a:effectLst/>
                <a:latin typeface="National 2"/>
              </a:rPr>
              <a:t>Classic demographic questions ask for information such as age, gender and occupation. They can even ask for the respondent’s relationship status.</a:t>
            </a:r>
          </a:p>
          <a:p>
            <a:endParaRPr lang="en-GB" dirty="0"/>
          </a:p>
        </p:txBody>
      </p:sp>
      <p:pic>
        <p:nvPicPr>
          <p:cNvPr id="8" name="Content Placeholder 7" descr="Graphical user interface, text, application&#10;&#10;Description automatically generated">
            <a:extLst>
              <a:ext uri="{FF2B5EF4-FFF2-40B4-BE49-F238E27FC236}">
                <a16:creationId xmlns:a16="http://schemas.microsoft.com/office/drawing/2014/main" id="{5C1FD44F-6DA1-46C2-9635-9210B40A7A8C}"/>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427984" y="1700809"/>
            <a:ext cx="4690627" cy="2808312"/>
          </a:xfrm>
        </p:spPr>
      </p:pic>
      <p:sp>
        <p:nvSpPr>
          <p:cNvPr id="5" name="Date Placeholder 4">
            <a:extLst>
              <a:ext uri="{FF2B5EF4-FFF2-40B4-BE49-F238E27FC236}">
                <a16:creationId xmlns:a16="http://schemas.microsoft.com/office/drawing/2014/main" id="{8752CC48-1FA3-4235-BD38-AF7DDA9A4E02}"/>
              </a:ext>
            </a:extLst>
          </p:cNvPr>
          <p:cNvSpPr>
            <a:spLocks noGrp="1"/>
          </p:cNvSpPr>
          <p:nvPr>
            <p:ph type="dt" sz="half" idx="10"/>
          </p:nvPr>
        </p:nvSpPr>
        <p:spPr/>
        <p:txBody>
          <a:bodyPr/>
          <a:lstStyle/>
          <a:p>
            <a:pPr>
              <a:defRPr/>
            </a:pPr>
            <a:fld id="{F7614AD2-EBEE-4B9C-B8EB-7B45076136C4}" type="datetime1">
              <a:rPr lang="en-GB" altLang="en-US" smtClean="0"/>
              <a:pPr>
                <a:defRPr/>
              </a:pPr>
              <a:t>10/07/2021</a:t>
            </a:fld>
            <a:endParaRPr lang="en-GB" altLang="en-US"/>
          </a:p>
        </p:txBody>
      </p:sp>
      <p:sp>
        <p:nvSpPr>
          <p:cNvPr id="6" name="Slide Number Placeholder 5">
            <a:extLst>
              <a:ext uri="{FF2B5EF4-FFF2-40B4-BE49-F238E27FC236}">
                <a16:creationId xmlns:a16="http://schemas.microsoft.com/office/drawing/2014/main" id="{C8C3E7E0-038D-4B8A-A34C-D6D68CB4EE57}"/>
              </a:ext>
            </a:extLst>
          </p:cNvPr>
          <p:cNvSpPr>
            <a:spLocks noGrp="1"/>
          </p:cNvSpPr>
          <p:nvPr>
            <p:ph type="sldNum" sz="quarter" idx="11"/>
          </p:nvPr>
        </p:nvSpPr>
        <p:spPr/>
        <p:txBody>
          <a:bodyPr/>
          <a:lstStyle/>
          <a:p>
            <a:pPr>
              <a:defRPr/>
            </a:pPr>
            <a:fld id="{386495F9-B3F5-4DDF-9323-6CEC80C52C17}" type="slidenum">
              <a:rPr lang="en-GB" altLang="en-US" smtClean="0"/>
              <a:pPr>
                <a:defRPr/>
              </a:pPr>
              <a:t>16</a:t>
            </a:fld>
            <a:endParaRPr lang="en-GB" altLang="en-US"/>
          </a:p>
        </p:txBody>
      </p:sp>
    </p:spTree>
    <p:extLst>
      <p:ext uri="{BB962C8B-B14F-4D97-AF65-F5344CB8AC3E}">
        <p14:creationId xmlns:p14="http://schemas.microsoft.com/office/powerpoint/2010/main" val="15057826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5C339-5911-49B5-96D7-3E05CCE60E99}"/>
              </a:ext>
            </a:extLst>
          </p:cNvPr>
          <p:cNvSpPr>
            <a:spLocks noGrp="1"/>
          </p:cNvSpPr>
          <p:nvPr>
            <p:ph type="title"/>
          </p:nvPr>
        </p:nvSpPr>
        <p:spPr/>
        <p:txBody>
          <a:bodyPr/>
          <a:lstStyle/>
          <a:p>
            <a:br>
              <a:rPr lang="en-GB" b="0" i="0" dirty="0">
                <a:solidFill>
                  <a:srgbClr val="333E48"/>
                </a:solidFill>
                <a:effectLst/>
                <a:latin typeface="National 2"/>
              </a:rPr>
            </a:br>
            <a:r>
              <a:rPr lang="en-GB" b="0" i="0" dirty="0">
                <a:effectLst/>
                <a:latin typeface="National 2"/>
              </a:rPr>
              <a:t>Ranking questions</a:t>
            </a:r>
            <a:br>
              <a:rPr lang="en-GB" b="0" i="0" dirty="0">
                <a:effectLst/>
                <a:latin typeface="National 2"/>
              </a:rPr>
            </a:br>
            <a:endParaRPr lang="en-GB" dirty="0"/>
          </a:p>
        </p:txBody>
      </p:sp>
      <p:sp>
        <p:nvSpPr>
          <p:cNvPr id="3" name="Content Placeholder 2">
            <a:extLst>
              <a:ext uri="{FF2B5EF4-FFF2-40B4-BE49-F238E27FC236}">
                <a16:creationId xmlns:a16="http://schemas.microsoft.com/office/drawing/2014/main" id="{74D4506D-192E-4F54-ADBD-FE2BA90F18D6}"/>
              </a:ext>
            </a:extLst>
          </p:cNvPr>
          <p:cNvSpPr>
            <a:spLocks noGrp="1"/>
          </p:cNvSpPr>
          <p:nvPr>
            <p:ph sz="half" idx="1"/>
          </p:nvPr>
        </p:nvSpPr>
        <p:spPr/>
        <p:txBody>
          <a:bodyPr/>
          <a:lstStyle/>
          <a:p>
            <a:r>
              <a:rPr lang="en-GB" sz="2400" b="0" i="0" dirty="0">
                <a:effectLst/>
                <a:latin typeface="National 2"/>
              </a:rPr>
              <a:t>A ranking question asks respondents to order answer choices according to preference. This allows you to not only understand how respondents feel about each answer option, but it also helps you understand each one’s relative popularity</a:t>
            </a:r>
            <a:r>
              <a:rPr lang="en-GB" b="0" i="0" dirty="0">
                <a:solidFill>
                  <a:srgbClr val="333E48"/>
                </a:solidFill>
                <a:effectLst/>
                <a:latin typeface="National 2"/>
              </a:rPr>
              <a:t>.</a:t>
            </a:r>
            <a:endParaRPr lang="en-GB" dirty="0"/>
          </a:p>
        </p:txBody>
      </p:sp>
      <p:pic>
        <p:nvPicPr>
          <p:cNvPr id="8" name="Content Placeholder 7" descr="Application&#10;&#10;Description automatically generated with medium confidence">
            <a:extLst>
              <a:ext uri="{FF2B5EF4-FFF2-40B4-BE49-F238E27FC236}">
                <a16:creationId xmlns:a16="http://schemas.microsoft.com/office/drawing/2014/main" id="{CA71A525-55FE-493D-9766-C6BBEA9FA279}"/>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1700808"/>
            <a:ext cx="4038600" cy="3096344"/>
          </a:xfrm>
        </p:spPr>
      </p:pic>
      <p:sp>
        <p:nvSpPr>
          <p:cNvPr id="5" name="Date Placeholder 4">
            <a:extLst>
              <a:ext uri="{FF2B5EF4-FFF2-40B4-BE49-F238E27FC236}">
                <a16:creationId xmlns:a16="http://schemas.microsoft.com/office/drawing/2014/main" id="{D59A85A7-D3B0-44F1-85CD-C247DF33532A}"/>
              </a:ext>
            </a:extLst>
          </p:cNvPr>
          <p:cNvSpPr>
            <a:spLocks noGrp="1"/>
          </p:cNvSpPr>
          <p:nvPr>
            <p:ph type="dt" sz="half" idx="10"/>
          </p:nvPr>
        </p:nvSpPr>
        <p:spPr/>
        <p:txBody>
          <a:bodyPr/>
          <a:lstStyle/>
          <a:p>
            <a:pPr>
              <a:defRPr/>
            </a:pPr>
            <a:fld id="{F7614AD2-EBEE-4B9C-B8EB-7B45076136C4}" type="datetime1">
              <a:rPr lang="en-GB" altLang="en-US" smtClean="0"/>
              <a:pPr>
                <a:defRPr/>
              </a:pPr>
              <a:t>10/07/2021</a:t>
            </a:fld>
            <a:endParaRPr lang="en-GB" altLang="en-US"/>
          </a:p>
        </p:txBody>
      </p:sp>
      <p:sp>
        <p:nvSpPr>
          <p:cNvPr id="6" name="Slide Number Placeholder 5">
            <a:extLst>
              <a:ext uri="{FF2B5EF4-FFF2-40B4-BE49-F238E27FC236}">
                <a16:creationId xmlns:a16="http://schemas.microsoft.com/office/drawing/2014/main" id="{2167847E-387A-49A3-9513-2F2FA659CE34}"/>
              </a:ext>
            </a:extLst>
          </p:cNvPr>
          <p:cNvSpPr>
            <a:spLocks noGrp="1"/>
          </p:cNvSpPr>
          <p:nvPr>
            <p:ph type="sldNum" sz="quarter" idx="11"/>
          </p:nvPr>
        </p:nvSpPr>
        <p:spPr/>
        <p:txBody>
          <a:bodyPr/>
          <a:lstStyle/>
          <a:p>
            <a:pPr>
              <a:defRPr/>
            </a:pPr>
            <a:fld id="{386495F9-B3F5-4DDF-9323-6CEC80C52C17}" type="slidenum">
              <a:rPr lang="en-GB" altLang="en-US" smtClean="0"/>
              <a:pPr>
                <a:defRPr/>
              </a:pPr>
              <a:t>17</a:t>
            </a:fld>
            <a:endParaRPr lang="en-GB" altLang="en-US"/>
          </a:p>
        </p:txBody>
      </p:sp>
    </p:spTree>
    <p:extLst>
      <p:ext uri="{BB962C8B-B14F-4D97-AF65-F5344CB8AC3E}">
        <p14:creationId xmlns:p14="http://schemas.microsoft.com/office/powerpoint/2010/main" val="24102090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FB4ED-B830-43A5-AE22-2D7BFD744681}"/>
              </a:ext>
            </a:extLst>
          </p:cNvPr>
          <p:cNvSpPr>
            <a:spLocks noGrp="1"/>
          </p:cNvSpPr>
          <p:nvPr>
            <p:ph type="title"/>
          </p:nvPr>
        </p:nvSpPr>
        <p:spPr/>
        <p:txBody>
          <a:bodyPr/>
          <a:lstStyle/>
          <a:p>
            <a:br>
              <a:rPr lang="en-GB" b="0" i="0" dirty="0">
                <a:solidFill>
                  <a:srgbClr val="333E48"/>
                </a:solidFill>
                <a:effectLst/>
                <a:latin typeface="National 2"/>
              </a:rPr>
            </a:br>
            <a:r>
              <a:rPr lang="en-GB" b="0" i="0" dirty="0">
                <a:effectLst/>
                <a:latin typeface="National 2"/>
              </a:rPr>
              <a:t>Image choice questions</a:t>
            </a:r>
            <a:br>
              <a:rPr lang="en-GB" b="0" i="0" dirty="0">
                <a:solidFill>
                  <a:srgbClr val="333E48"/>
                </a:solidFill>
                <a:effectLst/>
                <a:latin typeface="National 2"/>
              </a:rPr>
            </a:br>
            <a:endParaRPr lang="en-GB" dirty="0"/>
          </a:p>
        </p:txBody>
      </p:sp>
      <p:sp>
        <p:nvSpPr>
          <p:cNvPr id="3" name="Content Placeholder 2">
            <a:extLst>
              <a:ext uri="{FF2B5EF4-FFF2-40B4-BE49-F238E27FC236}">
                <a16:creationId xmlns:a16="http://schemas.microsoft.com/office/drawing/2014/main" id="{64B74DD8-9788-435C-94F4-6D84305AFD0A}"/>
              </a:ext>
            </a:extLst>
          </p:cNvPr>
          <p:cNvSpPr>
            <a:spLocks noGrp="1"/>
          </p:cNvSpPr>
          <p:nvPr>
            <p:ph sz="half" idx="1"/>
          </p:nvPr>
        </p:nvSpPr>
        <p:spPr/>
        <p:txBody>
          <a:bodyPr/>
          <a:lstStyle/>
          <a:p>
            <a:r>
              <a:rPr lang="en-GB" sz="2400" dirty="0">
                <a:latin typeface="National 2"/>
              </a:rPr>
              <a:t>I</a:t>
            </a:r>
            <a:r>
              <a:rPr lang="en-GB" sz="2400" b="0" i="0" dirty="0">
                <a:effectLst/>
                <a:latin typeface="National 2"/>
              </a:rPr>
              <a:t>mage choice questions allows you to use images as answer options. This works really well when you want respondents to evaluate the visual qualities of something, such as an ad or a logo. It can also provide a breath of fresh air for respondents, as it gives them a break from reading.</a:t>
            </a:r>
            <a:endParaRPr lang="en-GB" sz="2400" dirty="0"/>
          </a:p>
        </p:txBody>
      </p:sp>
      <p:pic>
        <p:nvPicPr>
          <p:cNvPr id="8" name="Content Placeholder 7" descr="Icon&#10;&#10;Description automatically generated with low confidence">
            <a:extLst>
              <a:ext uri="{FF2B5EF4-FFF2-40B4-BE49-F238E27FC236}">
                <a16:creationId xmlns:a16="http://schemas.microsoft.com/office/drawing/2014/main" id="{F4E5A7CF-57C0-4A96-9B91-7E1C403354B0}"/>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2132857"/>
            <a:ext cx="4038600" cy="2057078"/>
          </a:xfrm>
        </p:spPr>
      </p:pic>
      <p:sp>
        <p:nvSpPr>
          <p:cNvPr id="5" name="Date Placeholder 4">
            <a:extLst>
              <a:ext uri="{FF2B5EF4-FFF2-40B4-BE49-F238E27FC236}">
                <a16:creationId xmlns:a16="http://schemas.microsoft.com/office/drawing/2014/main" id="{B3EBD1AC-5D42-4FEA-B1AC-31945258C43D}"/>
              </a:ext>
            </a:extLst>
          </p:cNvPr>
          <p:cNvSpPr>
            <a:spLocks noGrp="1"/>
          </p:cNvSpPr>
          <p:nvPr>
            <p:ph type="dt" sz="half" idx="10"/>
          </p:nvPr>
        </p:nvSpPr>
        <p:spPr/>
        <p:txBody>
          <a:bodyPr/>
          <a:lstStyle/>
          <a:p>
            <a:pPr>
              <a:defRPr/>
            </a:pPr>
            <a:fld id="{F7614AD2-EBEE-4B9C-B8EB-7B45076136C4}" type="datetime1">
              <a:rPr lang="en-GB" altLang="en-US" smtClean="0"/>
              <a:pPr>
                <a:defRPr/>
              </a:pPr>
              <a:t>10/07/2021</a:t>
            </a:fld>
            <a:endParaRPr lang="en-GB" altLang="en-US"/>
          </a:p>
        </p:txBody>
      </p:sp>
      <p:sp>
        <p:nvSpPr>
          <p:cNvPr id="6" name="Slide Number Placeholder 5">
            <a:extLst>
              <a:ext uri="{FF2B5EF4-FFF2-40B4-BE49-F238E27FC236}">
                <a16:creationId xmlns:a16="http://schemas.microsoft.com/office/drawing/2014/main" id="{3BF2E51D-9F76-4DBA-A5BC-0337C774D6B2}"/>
              </a:ext>
            </a:extLst>
          </p:cNvPr>
          <p:cNvSpPr>
            <a:spLocks noGrp="1"/>
          </p:cNvSpPr>
          <p:nvPr>
            <p:ph type="sldNum" sz="quarter" idx="11"/>
          </p:nvPr>
        </p:nvSpPr>
        <p:spPr/>
        <p:txBody>
          <a:bodyPr/>
          <a:lstStyle/>
          <a:p>
            <a:pPr>
              <a:defRPr/>
            </a:pPr>
            <a:fld id="{386495F9-B3F5-4DDF-9323-6CEC80C52C17}" type="slidenum">
              <a:rPr lang="en-GB" altLang="en-US" smtClean="0"/>
              <a:pPr>
                <a:defRPr/>
              </a:pPr>
              <a:t>18</a:t>
            </a:fld>
            <a:endParaRPr lang="en-GB" altLang="en-US"/>
          </a:p>
        </p:txBody>
      </p:sp>
    </p:spTree>
    <p:extLst>
      <p:ext uri="{BB962C8B-B14F-4D97-AF65-F5344CB8AC3E}">
        <p14:creationId xmlns:p14="http://schemas.microsoft.com/office/powerpoint/2010/main" val="19547534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23ACB-665D-46FF-A728-49CFB002D302}"/>
              </a:ext>
            </a:extLst>
          </p:cNvPr>
          <p:cNvSpPr>
            <a:spLocks noGrp="1"/>
          </p:cNvSpPr>
          <p:nvPr>
            <p:ph type="title"/>
          </p:nvPr>
        </p:nvSpPr>
        <p:spPr/>
        <p:txBody>
          <a:bodyPr/>
          <a:lstStyle/>
          <a:p>
            <a:br>
              <a:rPr lang="en-GB" b="0" i="0" dirty="0">
                <a:solidFill>
                  <a:srgbClr val="3C3C3C"/>
                </a:solidFill>
                <a:effectLst/>
                <a:latin typeface="Open Sans" panose="020B0606030504020204" pitchFamily="34" charset="0"/>
              </a:rPr>
            </a:br>
            <a:r>
              <a:rPr lang="en-GB" b="0" i="0" dirty="0">
                <a:effectLst/>
                <a:latin typeface="Open Sans" panose="020B0606030504020204" pitchFamily="34" charset="0"/>
              </a:rPr>
              <a:t>‘Yes’ or ‘no’ questions</a:t>
            </a:r>
            <a:br>
              <a:rPr lang="en-GB" b="0" i="0" dirty="0">
                <a:effectLst/>
                <a:latin typeface="Open Sans" panose="020B0606030504020204" pitchFamily="34" charset="0"/>
              </a:rPr>
            </a:br>
            <a:endParaRPr lang="en-GB" dirty="0"/>
          </a:p>
        </p:txBody>
      </p:sp>
      <p:sp>
        <p:nvSpPr>
          <p:cNvPr id="3" name="Content Placeholder 2">
            <a:extLst>
              <a:ext uri="{FF2B5EF4-FFF2-40B4-BE49-F238E27FC236}">
                <a16:creationId xmlns:a16="http://schemas.microsoft.com/office/drawing/2014/main" id="{D308C65A-0BFD-4537-B9D6-4A9CA089E5F4}"/>
              </a:ext>
            </a:extLst>
          </p:cNvPr>
          <p:cNvSpPr>
            <a:spLocks noGrp="1"/>
          </p:cNvSpPr>
          <p:nvPr>
            <p:ph sz="half" idx="1"/>
          </p:nvPr>
        </p:nvSpPr>
        <p:spPr/>
        <p:txBody>
          <a:bodyPr/>
          <a:lstStyle/>
          <a:p>
            <a:r>
              <a:rPr lang="en-GB" b="0" i="0" dirty="0">
                <a:solidFill>
                  <a:srgbClr val="3C3C3C"/>
                </a:solidFill>
                <a:effectLst/>
                <a:latin typeface="Merriweather"/>
              </a:rPr>
              <a:t>These questions are super-straightforward: they require a </a:t>
            </a:r>
            <a:r>
              <a:rPr lang="en-GB" b="1" i="0" dirty="0">
                <a:solidFill>
                  <a:srgbClr val="3C3C3C"/>
                </a:solidFill>
                <a:effectLst/>
                <a:latin typeface="Merriweather"/>
              </a:rPr>
              <a:t>simple ‘yes’ or ‘no’ reply</a:t>
            </a:r>
            <a:r>
              <a:rPr lang="en-GB" b="0" i="0" dirty="0">
                <a:solidFill>
                  <a:srgbClr val="3C3C3C"/>
                </a:solidFill>
                <a:effectLst/>
                <a:latin typeface="Merriweather"/>
              </a:rPr>
              <a:t>.</a:t>
            </a:r>
          </a:p>
          <a:p>
            <a:r>
              <a:rPr lang="en-GB" sz="1800" b="0" i="0" dirty="0">
                <a:solidFill>
                  <a:srgbClr val="3C3C3C"/>
                </a:solidFill>
                <a:effectLst/>
                <a:latin typeface="Merriweather"/>
              </a:rPr>
              <a:t>These questions are also great for getting your foot in the door. When you ask a ‘yes’ or ‘no’ question, </a:t>
            </a:r>
            <a:r>
              <a:rPr lang="en-GB" sz="1800" b="1" i="0" dirty="0">
                <a:solidFill>
                  <a:srgbClr val="3C3C3C"/>
                </a:solidFill>
                <a:effectLst/>
                <a:latin typeface="Merriweather"/>
              </a:rPr>
              <a:t>it requires very little effort to answer</a:t>
            </a:r>
            <a:r>
              <a:rPr lang="en-GB" sz="1800" b="0" i="0" dirty="0">
                <a:solidFill>
                  <a:srgbClr val="3C3C3C"/>
                </a:solidFill>
                <a:effectLst/>
                <a:latin typeface="Merriweather"/>
              </a:rPr>
              <a:t>. Once a user commits to answering the first question, they tend to become more willing to answer the questions that follow.</a:t>
            </a:r>
          </a:p>
          <a:p>
            <a:endParaRPr lang="en-GB" dirty="0"/>
          </a:p>
        </p:txBody>
      </p:sp>
      <p:sp>
        <p:nvSpPr>
          <p:cNvPr id="4" name="Content Placeholder 3">
            <a:extLst>
              <a:ext uri="{FF2B5EF4-FFF2-40B4-BE49-F238E27FC236}">
                <a16:creationId xmlns:a16="http://schemas.microsoft.com/office/drawing/2014/main" id="{0CC6143E-7966-468A-9ABB-3AFA37CADDD7}"/>
              </a:ext>
            </a:extLst>
          </p:cNvPr>
          <p:cNvSpPr>
            <a:spLocks noGrp="1"/>
          </p:cNvSpPr>
          <p:nvPr>
            <p:ph sz="half" idx="2"/>
          </p:nvPr>
        </p:nvSpPr>
        <p:spPr/>
        <p:txBody>
          <a:bodyPr/>
          <a:lstStyle/>
          <a:p>
            <a:pPr algn="l"/>
            <a:r>
              <a:rPr lang="en-GB" b="1" i="0" dirty="0">
                <a:solidFill>
                  <a:srgbClr val="3C3C3C"/>
                </a:solidFill>
                <a:effectLst/>
                <a:latin typeface="Merriweather"/>
              </a:rPr>
              <a:t>Examples of Yes/No questions:</a:t>
            </a:r>
            <a:endParaRPr lang="en-GB" b="0" i="0" dirty="0">
              <a:solidFill>
                <a:srgbClr val="3C3C3C"/>
              </a:solidFill>
              <a:effectLst/>
              <a:latin typeface="Merriweather"/>
            </a:endParaRPr>
          </a:p>
          <a:p>
            <a:pPr algn="l">
              <a:buFont typeface="Arial" panose="020B0604020202020204" pitchFamily="34" charset="0"/>
              <a:buChar char="•"/>
            </a:pPr>
            <a:r>
              <a:rPr lang="en-GB" b="0" i="1" dirty="0">
                <a:solidFill>
                  <a:srgbClr val="3C3C3C"/>
                </a:solidFill>
                <a:effectLst/>
                <a:latin typeface="Merriweather"/>
              </a:rPr>
              <a:t>Was this article useful? (Yes/No)</a:t>
            </a:r>
            <a:endParaRPr lang="en-GB" b="0" i="0" dirty="0">
              <a:solidFill>
                <a:srgbClr val="3C3C3C"/>
              </a:solidFill>
              <a:effectLst/>
              <a:latin typeface="Merriweather"/>
            </a:endParaRPr>
          </a:p>
          <a:p>
            <a:pPr algn="l">
              <a:buFont typeface="Arial" panose="020B0604020202020204" pitchFamily="34" charset="0"/>
              <a:buChar char="•"/>
            </a:pPr>
            <a:r>
              <a:rPr lang="en-GB" b="0" i="1" dirty="0">
                <a:solidFill>
                  <a:srgbClr val="3C3C3C"/>
                </a:solidFill>
                <a:effectLst/>
                <a:latin typeface="Merriweather"/>
              </a:rPr>
              <a:t>Did you find what you were looking for today? (Yes/No)</a:t>
            </a:r>
            <a:endParaRPr lang="en-GB" b="0" i="0" dirty="0">
              <a:solidFill>
                <a:srgbClr val="3C3C3C"/>
              </a:solidFill>
              <a:effectLst/>
              <a:latin typeface="Merriweather"/>
            </a:endParaRPr>
          </a:p>
          <a:p>
            <a:endParaRPr lang="en-GB" dirty="0"/>
          </a:p>
        </p:txBody>
      </p:sp>
      <p:sp>
        <p:nvSpPr>
          <p:cNvPr id="5" name="Date Placeholder 4">
            <a:extLst>
              <a:ext uri="{FF2B5EF4-FFF2-40B4-BE49-F238E27FC236}">
                <a16:creationId xmlns:a16="http://schemas.microsoft.com/office/drawing/2014/main" id="{4F44A65D-E373-4929-8FA9-2B9A471FDBA4}"/>
              </a:ext>
            </a:extLst>
          </p:cNvPr>
          <p:cNvSpPr>
            <a:spLocks noGrp="1"/>
          </p:cNvSpPr>
          <p:nvPr>
            <p:ph type="dt" sz="half" idx="10"/>
          </p:nvPr>
        </p:nvSpPr>
        <p:spPr/>
        <p:txBody>
          <a:bodyPr/>
          <a:lstStyle/>
          <a:p>
            <a:pPr>
              <a:defRPr/>
            </a:pPr>
            <a:fld id="{F7614AD2-EBEE-4B9C-B8EB-7B45076136C4}" type="datetime1">
              <a:rPr lang="en-GB" altLang="en-US" smtClean="0"/>
              <a:pPr>
                <a:defRPr/>
              </a:pPr>
              <a:t>10/07/2021</a:t>
            </a:fld>
            <a:endParaRPr lang="en-GB" altLang="en-US"/>
          </a:p>
        </p:txBody>
      </p:sp>
      <p:sp>
        <p:nvSpPr>
          <p:cNvPr id="6" name="Slide Number Placeholder 5">
            <a:extLst>
              <a:ext uri="{FF2B5EF4-FFF2-40B4-BE49-F238E27FC236}">
                <a16:creationId xmlns:a16="http://schemas.microsoft.com/office/drawing/2014/main" id="{AD9914E2-67B5-48BC-86EE-CC7DA1179C23}"/>
              </a:ext>
            </a:extLst>
          </p:cNvPr>
          <p:cNvSpPr>
            <a:spLocks noGrp="1"/>
          </p:cNvSpPr>
          <p:nvPr>
            <p:ph type="sldNum" sz="quarter" idx="11"/>
          </p:nvPr>
        </p:nvSpPr>
        <p:spPr/>
        <p:txBody>
          <a:bodyPr/>
          <a:lstStyle/>
          <a:p>
            <a:pPr>
              <a:defRPr/>
            </a:pPr>
            <a:fld id="{386495F9-B3F5-4DDF-9323-6CEC80C52C17}" type="slidenum">
              <a:rPr lang="en-GB" altLang="en-US" smtClean="0"/>
              <a:pPr>
                <a:defRPr/>
              </a:pPr>
              <a:t>19</a:t>
            </a:fld>
            <a:endParaRPr lang="en-GB" altLang="en-US"/>
          </a:p>
        </p:txBody>
      </p:sp>
    </p:spTree>
    <p:extLst>
      <p:ext uri="{BB962C8B-B14F-4D97-AF65-F5344CB8AC3E}">
        <p14:creationId xmlns:p14="http://schemas.microsoft.com/office/powerpoint/2010/main" val="312389593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2785</TotalTime>
  <Words>1379</Words>
  <Application>Microsoft Office PowerPoint</Application>
  <PresentationFormat>On-screen Show (4:3)</PresentationFormat>
  <Paragraphs>115</Paragraphs>
  <Slides>19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Merriweather</vt:lpstr>
      <vt:lpstr>Myriad Pro</vt:lpstr>
      <vt:lpstr>National 2</vt:lpstr>
      <vt:lpstr>Open Sans</vt:lpstr>
      <vt:lpstr>Verdana</vt:lpstr>
      <vt:lpstr>20140311PresentationUWTSDTemplate</vt:lpstr>
      <vt:lpstr>PowerPoint Presentation</vt:lpstr>
      <vt:lpstr>Survey Questions</vt:lpstr>
      <vt:lpstr>Open and Closed Ended Questions</vt:lpstr>
      <vt:lpstr> Open-ended survey questions </vt:lpstr>
      <vt:lpstr>Advantages and Dis Advantages of Open Ended Questions</vt:lpstr>
      <vt:lpstr>Advantages and Dis Advantages of Open Ended Questions</vt:lpstr>
      <vt:lpstr>Advantages and Dis Advantages of Open Ended Questions</vt:lpstr>
      <vt:lpstr> Closed-ended survey questions </vt:lpstr>
      <vt:lpstr>Closed Ended Questions</vt:lpstr>
      <vt:lpstr>  Multiple choice questions  </vt:lpstr>
      <vt:lpstr>  </vt:lpstr>
      <vt:lpstr> Rating scales </vt:lpstr>
      <vt:lpstr> Likert scales </vt:lpstr>
      <vt:lpstr> Matrix questions </vt:lpstr>
      <vt:lpstr> Dropdown questions </vt:lpstr>
      <vt:lpstr> Demographic questions </vt:lpstr>
      <vt:lpstr> Ranking questions </vt:lpstr>
      <vt:lpstr> Image choice questions </vt:lpstr>
      <vt:lpstr> ‘Yes’ or ‘no’ questions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Tushara</cp:lastModifiedBy>
  <cp:revision>166</cp:revision>
  <cp:lastPrinted>2018-07-09T15:27:01Z</cp:lastPrinted>
  <dcterms:created xsi:type="dcterms:W3CDTF">2002-10-07T19:43:58Z</dcterms:created>
  <dcterms:modified xsi:type="dcterms:W3CDTF">2021-07-10T17:36:15Z</dcterms:modified>
</cp:coreProperties>
</file>