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ags/tag3.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4.xml" ContentType="application/vnd.openxmlformats-officedocument.presentationml.tags+xml"/>
  <Override PartName="/ppt/notesSlides/notesSlide2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tags/tag5.xml" ContentType="application/vnd.openxmlformats-officedocument.presentationml.tags+xml"/>
  <Override PartName="/ppt/notesSlides/notesSlide42.xml" ContentType="application/vnd.openxmlformats-officedocument.presentationml.notesSlide+xml"/>
  <Override PartName="/ppt/tags/tag6.xml" ContentType="application/vnd.openxmlformats-officedocument.presentationml.tags+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tags/tag7.xml" ContentType="application/vnd.openxmlformats-officedocument.presentationml.tags+xml"/>
  <Override PartName="/ppt/notesSlides/notesSlide45.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notesSlides/notesSlide46.xml" ContentType="application/vnd.openxmlformats-officedocument.presentationml.notesSlide+xml"/>
  <Override PartName="/ppt/tags/tag10.xml" ContentType="application/vnd.openxmlformats-officedocument.presentationml.tags+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tags/tag11.xml" ContentType="application/vnd.openxmlformats-officedocument.presentationml.tags+xml"/>
  <Override PartName="/ppt/notesSlides/notesSlide50.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tags/tag14.xml" ContentType="application/vnd.openxmlformats-officedocument.presentationml.tags+xml"/>
  <Override PartName="/ppt/notesSlides/notesSlide55.xml" ContentType="application/vnd.openxmlformats-officedocument.presentationml.notesSlide+xml"/>
  <Override PartName="/ppt/tags/tag15.xml" ContentType="application/vnd.openxmlformats-officedocument.presentationml.tags+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6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6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6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6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7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73.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76.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77.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80.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83.xml" ContentType="application/vnd.openxmlformats-officedocument.presentationml.notesSlide+xml"/>
  <Override PartName="/ppt/notesSlides/notesSlide84.xml" ContentType="application/vnd.openxmlformats-officedocument.presentationml.notesSlide+xml"/>
  <Override PartName="/ppt/notesSlides/notesSlide8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5"/>
  </p:notesMasterIdLst>
  <p:sldIdLst>
    <p:sldId id="698" r:id="rId2"/>
    <p:sldId id="617" r:id="rId3"/>
    <p:sldId id="695" r:id="rId4"/>
    <p:sldId id="599" r:id="rId5"/>
    <p:sldId id="435" r:id="rId6"/>
    <p:sldId id="631" r:id="rId7"/>
    <p:sldId id="436" r:id="rId8"/>
    <p:sldId id="468" r:id="rId9"/>
    <p:sldId id="632" r:id="rId10"/>
    <p:sldId id="633" r:id="rId11"/>
    <p:sldId id="634" r:id="rId12"/>
    <p:sldId id="441" r:id="rId13"/>
    <p:sldId id="442" r:id="rId14"/>
    <p:sldId id="635" r:id="rId15"/>
    <p:sldId id="636" r:id="rId16"/>
    <p:sldId id="637" r:id="rId17"/>
    <p:sldId id="284" r:id="rId18"/>
    <p:sldId id="582" r:id="rId19"/>
    <p:sldId id="586" r:id="rId20"/>
    <p:sldId id="583" r:id="rId21"/>
    <p:sldId id="584" r:id="rId22"/>
    <p:sldId id="587" r:id="rId23"/>
    <p:sldId id="638" r:id="rId24"/>
    <p:sldId id="639" r:id="rId25"/>
    <p:sldId id="640" r:id="rId26"/>
    <p:sldId id="641" r:id="rId27"/>
    <p:sldId id="642" r:id="rId28"/>
    <p:sldId id="660" r:id="rId29"/>
    <p:sldId id="673" r:id="rId30"/>
    <p:sldId id="643" r:id="rId31"/>
    <p:sldId id="644" r:id="rId32"/>
    <p:sldId id="645" r:id="rId33"/>
    <p:sldId id="646" r:id="rId34"/>
    <p:sldId id="647" r:id="rId35"/>
    <p:sldId id="630" r:id="rId36"/>
    <p:sldId id="625" r:id="rId37"/>
    <p:sldId id="699" r:id="rId38"/>
    <p:sldId id="285" r:id="rId39"/>
    <p:sldId id="700" r:id="rId40"/>
    <p:sldId id="701" r:id="rId41"/>
    <p:sldId id="702" r:id="rId42"/>
    <p:sldId id="534" r:id="rId43"/>
    <p:sldId id="536" r:id="rId44"/>
    <p:sldId id="703" r:id="rId45"/>
    <p:sldId id="704" r:id="rId46"/>
    <p:sldId id="476" r:id="rId47"/>
    <p:sldId id="320" r:id="rId48"/>
    <p:sldId id="477" r:id="rId49"/>
    <p:sldId id="705" r:id="rId50"/>
    <p:sldId id="706" r:id="rId51"/>
    <p:sldId id="478" r:id="rId52"/>
    <p:sldId id="475" r:id="rId53"/>
    <p:sldId id="470" r:id="rId54"/>
    <p:sldId id="707" r:id="rId55"/>
    <p:sldId id="484" r:id="rId56"/>
    <p:sldId id="481" r:id="rId57"/>
    <p:sldId id="483" r:id="rId58"/>
    <p:sldId id="627" r:id="rId59"/>
    <p:sldId id="628" r:id="rId60"/>
    <p:sldId id="466" r:id="rId61"/>
    <p:sldId id="482" r:id="rId62"/>
    <p:sldId id="708" r:id="rId63"/>
    <p:sldId id="709" r:id="rId64"/>
    <p:sldId id="487" r:id="rId65"/>
    <p:sldId id="488" r:id="rId66"/>
    <p:sldId id="489" r:id="rId67"/>
    <p:sldId id="710" r:id="rId68"/>
    <p:sldId id="467" r:id="rId69"/>
    <p:sldId id="490" r:id="rId70"/>
    <p:sldId id="622" r:id="rId71"/>
    <p:sldId id="469" r:id="rId72"/>
    <p:sldId id="491" r:id="rId73"/>
    <p:sldId id="722" r:id="rId74"/>
    <p:sldId id="522" r:id="rId75"/>
    <p:sldId id="523" r:id="rId76"/>
    <p:sldId id="723" r:id="rId77"/>
    <p:sldId id="527" r:id="rId78"/>
    <p:sldId id="528" r:id="rId79"/>
    <p:sldId id="529" r:id="rId80"/>
    <p:sldId id="530" r:id="rId81"/>
    <p:sldId id="531" r:id="rId82"/>
    <p:sldId id="532" r:id="rId83"/>
    <p:sldId id="724" r:id="rId84"/>
    <p:sldId id="533" r:id="rId85"/>
    <p:sldId id="725" r:id="rId86"/>
    <p:sldId id="726" r:id="rId87"/>
    <p:sldId id="535" r:id="rId88"/>
    <p:sldId id="538" r:id="rId89"/>
    <p:sldId id="539" r:id="rId90"/>
    <p:sldId id="540" r:id="rId91"/>
    <p:sldId id="541" r:id="rId92"/>
    <p:sldId id="542" r:id="rId93"/>
    <p:sldId id="544" r:id="rId94"/>
    <p:sldId id="547" r:id="rId95"/>
    <p:sldId id="551" r:id="rId96"/>
    <p:sldId id="552" r:id="rId97"/>
    <p:sldId id="553" r:id="rId98"/>
    <p:sldId id="554" r:id="rId99"/>
    <p:sldId id="555" r:id="rId100"/>
    <p:sldId id="568" r:id="rId101"/>
    <p:sldId id="569" r:id="rId102"/>
    <p:sldId id="573" r:id="rId103"/>
    <p:sldId id="697" r:id="rId10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Hc8vgrMKgB9exNQCEMRTcQ==" hashData="NOaNXDDPak54cDVw5KPzqTHjINaVyoxH1U/HySBDMfqZIO1wT6f5fDyg7maKFnWLDQkrH/iP/5RC5tkO0XYgQ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291"/>
    <p:restoredTop sz="96327"/>
  </p:normalViewPr>
  <p:slideViewPr>
    <p:cSldViewPr snapToGrid="0">
      <p:cViewPr varScale="1">
        <p:scale>
          <a:sx n="151" d="100"/>
          <a:sy n="151" d="100"/>
        </p:scale>
        <p:origin x="216" y="3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07" Type="http://schemas.openxmlformats.org/officeDocument/2006/relationships/viewProps" Target="viewProps.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theme" Target="theme/theme1.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tableStyles" Target="tableStyles.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605249-9B3C-488C-BD1B-C984D19D3325}" type="doc">
      <dgm:prSet loTypeId="urn:microsoft.com/office/officeart/2005/8/layout/pyramid3" loCatId="pyramid" qsTypeId="urn:microsoft.com/office/officeart/2005/8/quickstyle/simple5" qsCatId="simple" csTypeId="urn:microsoft.com/office/officeart/2005/8/colors/colorful5" csCatId="colorful" phldr="1"/>
      <dgm:spPr/>
    </dgm:pt>
    <dgm:pt modelId="{C4F9A7E8-741C-4B8E-90D7-5ED934D0448D}">
      <dgm:prSet phldrT="[Text]" custT="1"/>
      <dgm:spPr>
        <a:xfrm rot="10800000">
          <a:off x="0" y="0"/>
          <a:ext cx="100583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Knowing</a:t>
          </a:r>
        </a:p>
      </dgm:t>
    </dgm:pt>
    <dgm:pt modelId="{BF7AC08B-2149-43DC-AD51-64B42E6ACC8D}" type="parTrans" cxnId="{D094E98A-933C-464C-AABF-8FFBF00D5F77}">
      <dgm:prSet/>
      <dgm:spPr/>
      <dgm:t>
        <a:bodyPr/>
        <a:lstStyle/>
        <a:p>
          <a:endParaRPr lang="en-US"/>
        </a:p>
      </dgm:t>
    </dgm:pt>
    <dgm:pt modelId="{5D8281C8-245C-4490-A9B8-568F4BEDA971}" type="sibTrans" cxnId="{D094E98A-933C-464C-AABF-8FFBF00D5F77}">
      <dgm:prSet/>
      <dgm:spPr/>
      <dgm:t>
        <a:bodyPr/>
        <a:lstStyle/>
        <a:p>
          <a:endParaRPr lang="en-US"/>
        </a:p>
      </dgm:t>
    </dgm:pt>
    <dgm:pt modelId="{E78B6570-31A8-4218-8427-CE634C69F9A7}">
      <dgm:prSet phldrT="[Text]" custT="1"/>
      <dgm:spPr>
        <a:xfrm rot="10800000">
          <a:off x="1676400" y="1201208"/>
          <a:ext cx="67055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a:latin typeface="Arial" panose="020B0604020202020204" pitchFamily="34" charset="0"/>
              <a:ea typeface="+mn-ea"/>
              <a:cs typeface="Arial" panose="020B0604020202020204" pitchFamily="34" charset="0"/>
            </a:rPr>
            <a:t>Believing</a:t>
          </a:r>
          <a:endParaRPr lang="en-US" sz="2400" b="1" dirty="0">
            <a:latin typeface="Arial" panose="020B0604020202020204" pitchFamily="34" charset="0"/>
            <a:ea typeface="+mn-ea"/>
            <a:cs typeface="Arial" panose="020B0604020202020204" pitchFamily="34" charset="0"/>
          </a:endParaRPr>
        </a:p>
      </dgm:t>
    </dgm:pt>
    <dgm:pt modelId="{17BA083D-6BDB-4935-B2FF-E0FB68A3461E}" type="parTrans" cxnId="{322446DF-AD20-48C1-AF94-2D083009C9A4}">
      <dgm:prSet/>
      <dgm:spPr/>
      <dgm:t>
        <a:bodyPr/>
        <a:lstStyle/>
        <a:p>
          <a:endParaRPr lang="en-US"/>
        </a:p>
      </dgm:t>
    </dgm:pt>
    <dgm:pt modelId="{0BA2FFBD-C193-4968-AA15-051452CD19AB}" type="sibTrans" cxnId="{322446DF-AD20-48C1-AF94-2D083009C9A4}">
      <dgm:prSet/>
      <dgm:spPr/>
      <dgm:t>
        <a:bodyPr/>
        <a:lstStyle/>
        <a:p>
          <a:endParaRPr lang="en-US"/>
        </a:p>
      </dgm:t>
    </dgm:pt>
    <dgm:pt modelId="{139918BB-9DE8-47B5-BEC6-4D5A43E4E2EE}">
      <dgm:prSet phldrT="[Text]" custT="1"/>
      <dgm:spPr>
        <a:xfrm rot="10800000">
          <a:off x="3352799" y="2402416"/>
          <a:ext cx="3352799" cy="1201208"/>
        </a:xfrm>
        <a:prstGeom prst="trapezoid">
          <a:avLst>
            <a:gd name="adj" fmla="val 139559"/>
          </a:avLst>
        </a:prstGeom>
        <a:scene3d>
          <a:camera prst="orthographicFront">
            <a:rot lat="0" lon="0" rev="0"/>
          </a:camera>
          <a:lightRig rig="threePt" dir="t">
            <a:rot lat="0" lon="0" rev="19800000"/>
          </a:lightRig>
        </a:scene3d>
        <a:sp3d prstMaterial="flat">
          <a:bevelT w="25400" h="31750"/>
        </a:sp3d>
      </dgm:spPr>
      <dgm:t>
        <a:bodyPr/>
        <a:lstStyle/>
        <a:p>
          <a:r>
            <a:rPr lang="en-US" sz="2400" b="1" dirty="0">
              <a:latin typeface="Arial" panose="020B0604020202020204" pitchFamily="34" charset="0"/>
              <a:ea typeface="+mn-ea"/>
              <a:cs typeface="Arial" panose="020B0604020202020204" pitchFamily="34" charset="0"/>
            </a:rPr>
            <a:t>Suspecting</a:t>
          </a:r>
        </a:p>
      </dgm:t>
    </dgm:pt>
    <dgm:pt modelId="{DCBD3410-6211-407D-80EB-D2F1DC493188}" type="parTrans" cxnId="{43DDF188-7044-451C-81C1-F2AA9F1F3104}">
      <dgm:prSet/>
      <dgm:spPr/>
      <dgm:t>
        <a:bodyPr/>
        <a:lstStyle/>
        <a:p>
          <a:endParaRPr lang="en-US"/>
        </a:p>
      </dgm:t>
    </dgm:pt>
    <dgm:pt modelId="{CBD1114B-39B8-4252-8F36-3D99E226D3F0}" type="sibTrans" cxnId="{43DDF188-7044-451C-81C1-F2AA9F1F3104}">
      <dgm:prSet/>
      <dgm:spPr/>
      <dgm:t>
        <a:bodyPr/>
        <a:lstStyle/>
        <a:p>
          <a:endParaRPr lang="en-US"/>
        </a:p>
      </dgm:t>
    </dgm:pt>
    <dgm:pt modelId="{1CB5EA9B-FA24-4A05-910D-2AEBDE6F0F5B}" type="pres">
      <dgm:prSet presAssocID="{70605249-9B3C-488C-BD1B-C984D19D3325}" presName="Name0" presStyleCnt="0">
        <dgm:presLayoutVars>
          <dgm:dir/>
          <dgm:animLvl val="lvl"/>
          <dgm:resizeHandles val="exact"/>
        </dgm:presLayoutVars>
      </dgm:prSet>
      <dgm:spPr/>
    </dgm:pt>
    <dgm:pt modelId="{899BF5D1-4573-4397-94E8-FFE8D64E7F77}" type="pres">
      <dgm:prSet presAssocID="{C4F9A7E8-741C-4B8E-90D7-5ED934D0448D}" presName="Name8" presStyleCnt="0"/>
      <dgm:spPr/>
    </dgm:pt>
    <dgm:pt modelId="{9AF7140A-1B63-4AF0-AC14-000DD44253A7}" type="pres">
      <dgm:prSet presAssocID="{C4F9A7E8-741C-4B8E-90D7-5ED934D0448D}" presName="level" presStyleLbl="node1" presStyleIdx="0" presStyleCnt="3">
        <dgm:presLayoutVars>
          <dgm:chMax val="1"/>
          <dgm:bulletEnabled val="1"/>
        </dgm:presLayoutVars>
      </dgm:prSet>
      <dgm:spPr/>
    </dgm:pt>
    <dgm:pt modelId="{DD7CCD27-9E92-4386-9912-081D94CDC647}" type="pres">
      <dgm:prSet presAssocID="{C4F9A7E8-741C-4B8E-90D7-5ED934D0448D}" presName="levelTx" presStyleLbl="revTx" presStyleIdx="0" presStyleCnt="0">
        <dgm:presLayoutVars>
          <dgm:chMax val="1"/>
          <dgm:bulletEnabled val="1"/>
        </dgm:presLayoutVars>
      </dgm:prSet>
      <dgm:spPr/>
    </dgm:pt>
    <dgm:pt modelId="{3EED2144-DE0B-4C56-8FEF-F7001BE063DF}" type="pres">
      <dgm:prSet presAssocID="{E78B6570-31A8-4218-8427-CE634C69F9A7}" presName="Name8" presStyleCnt="0"/>
      <dgm:spPr/>
    </dgm:pt>
    <dgm:pt modelId="{E39C8E5E-ADAF-411E-B5AC-9A53AFCEB9FA}" type="pres">
      <dgm:prSet presAssocID="{E78B6570-31A8-4218-8427-CE634C69F9A7}" presName="level" presStyleLbl="node1" presStyleIdx="1" presStyleCnt="3" custScaleX="113767">
        <dgm:presLayoutVars>
          <dgm:chMax val="1"/>
          <dgm:bulletEnabled val="1"/>
        </dgm:presLayoutVars>
      </dgm:prSet>
      <dgm:spPr/>
    </dgm:pt>
    <dgm:pt modelId="{B6B5E9B3-D27E-4E7B-9245-27023A88BA19}" type="pres">
      <dgm:prSet presAssocID="{E78B6570-31A8-4218-8427-CE634C69F9A7}" presName="levelTx" presStyleLbl="revTx" presStyleIdx="0" presStyleCnt="0">
        <dgm:presLayoutVars>
          <dgm:chMax val="1"/>
          <dgm:bulletEnabled val="1"/>
        </dgm:presLayoutVars>
      </dgm:prSet>
      <dgm:spPr/>
    </dgm:pt>
    <dgm:pt modelId="{1FFF9A8E-B7BE-4119-A7F0-ED353F0D4BD2}" type="pres">
      <dgm:prSet presAssocID="{139918BB-9DE8-47B5-BEC6-4D5A43E4E2EE}" presName="Name8" presStyleCnt="0"/>
      <dgm:spPr/>
    </dgm:pt>
    <dgm:pt modelId="{2AF2D461-9AA2-4F5C-9EED-7B89FEBDAB57}" type="pres">
      <dgm:prSet presAssocID="{139918BB-9DE8-47B5-BEC6-4D5A43E4E2EE}" presName="level" presStyleLbl="node1" presStyleIdx="2" presStyleCnt="3" custScaleX="160714">
        <dgm:presLayoutVars>
          <dgm:chMax val="1"/>
          <dgm:bulletEnabled val="1"/>
        </dgm:presLayoutVars>
      </dgm:prSet>
      <dgm:spPr/>
    </dgm:pt>
    <dgm:pt modelId="{BB96676E-EB88-4FC0-958D-97F77450821C}" type="pres">
      <dgm:prSet presAssocID="{139918BB-9DE8-47B5-BEC6-4D5A43E4E2EE}" presName="levelTx" presStyleLbl="revTx" presStyleIdx="0" presStyleCnt="0">
        <dgm:presLayoutVars>
          <dgm:chMax val="1"/>
          <dgm:bulletEnabled val="1"/>
        </dgm:presLayoutVars>
      </dgm:prSet>
      <dgm:spPr/>
    </dgm:pt>
  </dgm:ptLst>
  <dgm:cxnLst>
    <dgm:cxn modelId="{A1FFF92D-C732-4170-9F5C-F5780358DED8}" type="presOf" srcId="{E78B6570-31A8-4218-8427-CE634C69F9A7}" destId="{B6B5E9B3-D27E-4E7B-9245-27023A88BA19}" srcOrd="1" destOrd="0" presId="urn:microsoft.com/office/officeart/2005/8/layout/pyramid3"/>
    <dgm:cxn modelId="{7A7AFD49-73FF-450E-A547-4E5754477223}" type="presOf" srcId="{C4F9A7E8-741C-4B8E-90D7-5ED934D0448D}" destId="{9AF7140A-1B63-4AF0-AC14-000DD44253A7}" srcOrd="0" destOrd="0" presId="urn:microsoft.com/office/officeart/2005/8/layout/pyramid3"/>
    <dgm:cxn modelId="{69F06E4F-D135-4227-81A7-FDBF188A5EA2}" type="presOf" srcId="{139918BB-9DE8-47B5-BEC6-4D5A43E4E2EE}" destId="{BB96676E-EB88-4FC0-958D-97F77450821C}" srcOrd="1" destOrd="0" presId="urn:microsoft.com/office/officeart/2005/8/layout/pyramid3"/>
    <dgm:cxn modelId="{D9B9C463-BFDB-415B-926B-28E3FBC9F771}" type="presOf" srcId="{70605249-9B3C-488C-BD1B-C984D19D3325}" destId="{1CB5EA9B-FA24-4A05-910D-2AEBDE6F0F5B}" srcOrd="0" destOrd="0" presId="urn:microsoft.com/office/officeart/2005/8/layout/pyramid3"/>
    <dgm:cxn modelId="{43DDF188-7044-451C-81C1-F2AA9F1F3104}" srcId="{70605249-9B3C-488C-BD1B-C984D19D3325}" destId="{139918BB-9DE8-47B5-BEC6-4D5A43E4E2EE}" srcOrd="2" destOrd="0" parTransId="{DCBD3410-6211-407D-80EB-D2F1DC493188}" sibTransId="{CBD1114B-39B8-4252-8F36-3D99E226D3F0}"/>
    <dgm:cxn modelId="{D094E98A-933C-464C-AABF-8FFBF00D5F77}" srcId="{70605249-9B3C-488C-BD1B-C984D19D3325}" destId="{C4F9A7E8-741C-4B8E-90D7-5ED934D0448D}" srcOrd="0" destOrd="0" parTransId="{BF7AC08B-2149-43DC-AD51-64B42E6ACC8D}" sibTransId="{5D8281C8-245C-4490-A9B8-568F4BEDA971}"/>
    <dgm:cxn modelId="{073C4EB8-A59A-4464-ACC4-4470C10BE9C2}" type="presOf" srcId="{E78B6570-31A8-4218-8427-CE634C69F9A7}" destId="{E39C8E5E-ADAF-411E-B5AC-9A53AFCEB9FA}" srcOrd="0" destOrd="0" presId="urn:microsoft.com/office/officeart/2005/8/layout/pyramid3"/>
    <dgm:cxn modelId="{322446DF-AD20-48C1-AF94-2D083009C9A4}" srcId="{70605249-9B3C-488C-BD1B-C984D19D3325}" destId="{E78B6570-31A8-4218-8427-CE634C69F9A7}" srcOrd="1" destOrd="0" parTransId="{17BA083D-6BDB-4935-B2FF-E0FB68A3461E}" sibTransId="{0BA2FFBD-C193-4968-AA15-051452CD19AB}"/>
    <dgm:cxn modelId="{9CA50CE1-5A8D-460B-B3B9-6CFBD0DF7F42}" type="presOf" srcId="{139918BB-9DE8-47B5-BEC6-4D5A43E4E2EE}" destId="{2AF2D461-9AA2-4F5C-9EED-7B89FEBDAB57}" srcOrd="0" destOrd="0" presId="urn:microsoft.com/office/officeart/2005/8/layout/pyramid3"/>
    <dgm:cxn modelId="{E64D7BF0-8393-438C-9F12-06D2E0248703}" type="presOf" srcId="{C4F9A7E8-741C-4B8E-90D7-5ED934D0448D}" destId="{DD7CCD27-9E92-4386-9912-081D94CDC647}" srcOrd="1" destOrd="0" presId="urn:microsoft.com/office/officeart/2005/8/layout/pyramid3"/>
    <dgm:cxn modelId="{708E6386-2B22-47E6-87C5-C916205A653A}" type="presParOf" srcId="{1CB5EA9B-FA24-4A05-910D-2AEBDE6F0F5B}" destId="{899BF5D1-4573-4397-94E8-FFE8D64E7F77}" srcOrd="0" destOrd="0" presId="urn:microsoft.com/office/officeart/2005/8/layout/pyramid3"/>
    <dgm:cxn modelId="{169E76A8-650D-4688-B769-C2BE0E3CC033}" type="presParOf" srcId="{899BF5D1-4573-4397-94E8-FFE8D64E7F77}" destId="{9AF7140A-1B63-4AF0-AC14-000DD44253A7}" srcOrd="0" destOrd="0" presId="urn:microsoft.com/office/officeart/2005/8/layout/pyramid3"/>
    <dgm:cxn modelId="{15C6E205-DF48-4895-AF28-B0EC4D5EADB6}" type="presParOf" srcId="{899BF5D1-4573-4397-94E8-FFE8D64E7F77}" destId="{DD7CCD27-9E92-4386-9912-081D94CDC647}" srcOrd="1" destOrd="0" presId="urn:microsoft.com/office/officeart/2005/8/layout/pyramid3"/>
    <dgm:cxn modelId="{6B2EB677-FA64-4E72-ADC9-38248F6BC7E9}" type="presParOf" srcId="{1CB5EA9B-FA24-4A05-910D-2AEBDE6F0F5B}" destId="{3EED2144-DE0B-4C56-8FEF-F7001BE063DF}" srcOrd="1" destOrd="0" presId="urn:microsoft.com/office/officeart/2005/8/layout/pyramid3"/>
    <dgm:cxn modelId="{CDB691EC-6BE3-43A4-9EAD-06FED565B98B}" type="presParOf" srcId="{3EED2144-DE0B-4C56-8FEF-F7001BE063DF}" destId="{E39C8E5E-ADAF-411E-B5AC-9A53AFCEB9FA}" srcOrd="0" destOrd="0" presId="urn:microsoft.com/office/officeart/2005/8/layout/pyramid3"/>
    <dgm:cxn modelId="{3F076D11-3405-4183-8C6F-97F1E6F8AA00}" type="presParOf" srcId="{3EED2144-DE0B-4C56-8FEF-F7001BE063DF}" destId="{B6B5E9B3-D27E-4E7B-9245-27023A88BA19}" srcOrd="1" destOrd="0" presId="urn:microsoft.com/office/officeart/2005/8/layout/pyramid3"/>
    <dgm:cxn modelId="{08EEB19D-09B4-4EFA-AB7A-E1158D946195}" type="presParOf" srcId="{1CB5EA9B-FA24-4A05-910D-2AEBDE6F0F5B}" destId="{1FFF9A8E-B7BE-4119-A7F0-ED353F0D4BD2}" srcOrd="2" destOrd="0" presId="urn:microsoft.com/office/officeart/2005/8/layout/pyramid3"/>
    <dgm:cxn modelId="{558DDCDC-DCA0-46DF-97DC-71FE2F79BE02}" type="presParOf" srcId="{1FFF9A8E-B7BE-4119-A7F0-ED353F0D4BD2}" destId="{2AF2D461-9AA2-4F5C-9EED-7B89FEBDAB57}" srcOrd="0" destOrd="0" presId="urn:microsoft.com/office/officeart/2005/8/layout/pyramid3"/>
    <dgm:cxn modelId="{83914CC8-F8C8-4198-94CA-0460C475243A}" type="presParOf" srcId="{1FFF9A8E-B7BE-4119-A7F0-ED353F0D4BD2}" destId="{BB96676E-EB88-4FC0-958D-97F77450821C}"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E200E0-C675-4B67-9CFC-4D2D31C8CEC9}" type="doc">
      <dgm:prSet loTypeId="urn:microsoft.com/office/officeart/2005/8/layout/vProcess5" loCatId="process" qsTypeId="urn:microsoft.com/office/officeart/2005/8/quickstyle/simple5" qsCatId="simple" csTypeId="urn:microsoft.com/office/officeart/2005/8/colors/accent0_3" csCatId="mainScheme"/>
      <dgm:spPr/>
      <dgm:t>
        <a:bodyPr/>
        <a:lstStyle/>
        <a:p>
          <a:endParaRPr lang="en-US"/>
        </a:p>
      </dgm:t>
    </dgm:pt>
    <dgm:pt modelId="{6AA146FC-B4A6-44F8-BB83-3CCE659EDD2F}">
      <dgm:prSet/>
      <dgm:spPr/>
      <dgm:t>
        <a:bodyPr/>
        <a:lstStyle/>
        <a:p>
          <a:r>
            <a:rPr lang="en-GB" b="1"/>
            <a:t>Section 117 of the Police and Criminal Evidence Act 1984</a:t>
          </a:r>
          <a:endParaRPr lang="en-US"/>
        </a:p>
      </dgm:t>
    </dgm:pt>
    <dgm:pt modelId="{7F5FD9AB-0F20-461B-A654-78FAFB0CC7D6}" type="parTrans" cxnId="{C6A4065B-F3A5-48FB-BF94-D0ACE0E6B777}">
      <dgm:prSet/>
      <dgm:spPr/>
      <dgm:t>
        <a:bodyPr/>
        <a:lstStyle/>
        <a:p>
          <a:endParaRPr lang="en-US"/>
        </a:p>
      </dgm:t>
    </dgm:pt>
    <dgm:pt modelId="{D56F0490-09E4-47F4-B309-4ABAE6FB4D16}" type="sibTrans" cxnId="{C6A4065B-F3A5-48FB-BF94-D0ACE0E6B777}">
      <dgm:prSet/>
      <dgm:spPr/>
      <dgm:t>
        <a:bodyPr/>
        <a:lstStyle/>
        <a:p>
          <a:endParaRPr lang="en-US"/>
        </a:p>
      </dgm:t>
    </dgm:pt>
    <dgm:pt modelId="{2B3FBFFD-AE14-4261-B583-3FCD9B6FD194}">
      <dgm:prSet/>
      <dgm:spPr/>
      <dgm:t>
        <a:bodyPr/>
        <a:lstStyle/>
        <a:p>
          <a:r>
            <a:rPr lang="en-GB"/>
            <a:t>Provides that a constable can use </a:t>
          </a:r>
          <a:r>
            <a:rPr lang="en-GB" b="1"/>
            <a:t>reasonable force</a:t>
          </a:r>
          <a:r>
            <a:rPr lang="en-GB" b="0"/>
            <a:t>, if necessary, in </a:t>
          </a:r>
          <a:r>
            <a:rPr lang="en-GB"/>
            <a:t>the exercise of any power under this Act</a:t>
          </a:r>
          <a:endParaRPr lang="en-US"/>
        </a:p>
      </dgm:t>
    </dgm:pt>
    <dgm:pt modelId="{EF516BFA-E54A-4115-B882-FEA81C5C1EBF}" type="parTrans" cxnId="{5FB5B927-53EC-407D-8731-DB404E03126C}">
      <dgm:prSet/>
      <dgm:spPr/>
      <dgm:t>
        <a:bodyPr/>
        <a:lstStyle/>
        <a:p>
          <a:endParaRPr lang="en-US"/>
        </a:p>
      </dgm:t>
    </dgm:pt>
    <dgm:pt modelId="{7C5545B4-2DB8-4241-A7C7-13CCD69E0CC1}" type="sibTrans" cxnId="{5FB5B927-53EC-407D-8731-DB404E03126C}">
      <dgm:prSet/>
      <dgm:spPr/>
      <dgm:t>
        <a:bodyPr/>
        <a:lstStyle/>
        <a:p>
          <a:endParaRPr lang="en-US"/>
        </a:p>
      </dgm:t>
    </dgm:pt>
    <dgm:pt modelId="{BAA64A48-30D2-4D9D-A0D6-E5D838D7ACDA}">
      <dgm:prSet/>
      <dgm:spPr/>
      <dgm:t>
        <a:bodyPr/>
        <a:lstStyle/>
        <a:p>
          <a:r>
            <a:rPr lang="en-GB" b="0"/>
            <a:t>(Police power only)</a:t>
          </a:r>
          <a:r>
            <a:rPr lang="en-GB" b="0" baseline="0"/>
            <a:t> </a:t>
          </a:r>
          <a:endParaRPr lang="en-US"/>
        </a:p>
      </dgm:t>
    </dgm:pt>
    <dgm:pt modelId="{EC864F42-DD52-4C8B-A52C-A44FA0D1E548}" type="parTrans" cxnId="{DAC3CADC-542B-4D88-90A9-76F115F83BE1}">
      <dgm:prSet/>
      <dgm:spPr/>
      <dgm:t>
        <a:bodyPr/>
        <a:lstStyle/>
        <a:p>
          <a:endParaRPr lang="en-US"/>
        </a:p>
      </dgm:t>
    </dgm:pt>
    <dgm:pt modelId="{D6415430-1D15-49B7-A4BF-A91CFAE0882B}" type="sibTrans" cxnId="{DAC3CADC-542B-4D88-90A9-76F115F83BE1}">
      <dgm:prSet/>
      <dgm:spPr/>
      <dgm:t>
        <a:bodyPr/>
        <a:lstStyle/>
        <a:p>
          <a:endParaRPr lang="en-US"/>
        </a:p>
      </dgm:t>
    </dgm:pt>
    <dgm:pt modelId="{4C701344-50B4-084F-9DF2-C1111714FF02}" type="pres">
      <dgm:prSet presAssocID="{38E200E0-C675-4B67-9CFC-4D2D31C8CEC9}" presName="outerComposite" presStyleCnt="0">
        <dgm:presLayoutVars>
          <dgm:chMax val="5"/>
          <dgm:dir/>
          <dgm:resizeHandles val="exact"/>
        </dgm:presLayoutVars>
      </dgm:prSet>
      <dgm:spPr/>
    </dgm:pt>
    <dgm:pt modelId="{7567C49E-FBA0-4847-8759-DE52D8726140}" type="pres">
      <dgm:prSet presAssocID="{38E200E0-C675-4B67-9CFC-4D2D31C8CEC9}" presName="dummyMaxCanvas" presStyleCnt="0">
        <dgm:presLayoutVars/>
      </dgm:prSet>
      <dgm:spPr/>
    </dgm:pt>
    <dgm:pt modelId="{42A4F893-06D2-364D-B6F9-003278CFA263}" type="pres">
      <dgm:prSet presAssocID="{38E200E0-C675-4B67-9CFC-4D2D31C8CEC9}" presName="ThreeNodes_1" presStyleLbl="node1" presStyleIdx="0" presStyleCnt="3">
        <dgm:presLayoutVars>
          <dgm:bulletEnabled val="1"/>
        </dgm:presLayoutVars>
      </dgm:prSet>
      <dgm:spPr/>
    </dgm:pt>
    <dgm:pt modelId="{DA677F7B-CFB7-AB4B-BDB6-97C387AD0C09}" type="pres">
      <dgm:prSet presAssocID="{38E200E0-C675-4B67-9CFC-4D2D31C8CEC9}" presName="ThreeNodes_2" presStyleLbl="node1" presStyleIdx="1" presStyleCnt="3">
        <dgm:presLayoutVars>
          <dgm:bulletEnabled val="1"/>
        </dgm:presLayoutVars>
      </dgm:prSet>
      <dgm:spPr/>
    </dgm:pt>
    <dgm:pt modelId="{9C2334B2-E9BC-AE4D-BF2C-2E2D8C3000AF}" type="pres">
      <dgm:prSet presAssocID="{38E200E0-C675-4B67-9CFC-4D2D31C8CEC9}" presName="ThreeNodes_3" presStyleLbl="node1" presStyleIdx="2" presStyleCnt="3">
        <dgm:presLayoutVars>
          <dgm:bulletEnabled val="1"/>
        </dgm:presLayoutVars>
      </dgm:prSet>
      <dgm:spPr/>
    </dgm:pt>
    <dgm:pt modelId="{0DD36EB5-670A-114C-9A6B-B1717B60172B}" type="pres">
      <dgm:prSet presAssocID="{38E200E0-C675-4B67-9CFC-4D2D31C8CEC9}" presName="ThreeConn_1-2" presStyleLbl="fgAccFollowNode1" presStyleIdx="0" presStyleCnt="2">
        <dgm:presLayoutVars>
          <dgm:bulletEnabled val="1"/>
        </dgm:presLayoutVars>
      </dgm:prSet>
      <dgm:spPr/>
    </dgm:pt>
    <dgm:pt modelId="{9E3A7216-1675-504C-BB1C-69B7DA633ED5}" type="pres">
      <dgm:prSet presAssocID="{38E200E0-C675-4B67-9CFC-4D2D31C8CEC9}" presName="ThreeConn_2-3" presStyleLbl="fgAccFollowNode1" presStyleIdx="1" presStyleCnt="2">
        <dgm:presLayoutVars>
          <dgm:bulletEnabled val="1"/>
        </dgm:presLayoutVars>
      </dgm:prSet>
      <dgm:spPr/>
    </dgm:pt>
    <dgm:pt modelId="{87C575A6-2361-3841-B33F-188F86492301}" type="pres">
      <dgm:prSet presAssocID="{38E200E0-C675-4B67-9CFC-4D2D31C8CEC9}" presName="ThreeNodes_1_text" presStyleLbl="node1" presStyleIdx="2" presStyleCnt="3">
        <dgm:presLayoutVars>
          <dgm:bulletEnabled val="1"/>
        </dgm:presLayoutVars>
      </dgm:prSet>
      <dgm:spPr/>
    </dgm:pt>
    <dgm:pt modelId="{F6B11A26-E075-2D49-8AC0-4455C604D089}" type="pres">
      <dgm:prSet presAssocID="{38E200E0-C675-4B67-9CFC-4D2D31C8CEC9}" presName="ThreeNodes_2_text" presStyleLbl="node1" presStyleIdx="2" presStyleCnt="3">
        <dgm:presLayoutVars>
          <dgm:bulletEnabled val="1"/>
        </dgm:presLayoutVars>
      </dgm:prSet>
      <dgm:spPr/>
    </dgm:pt>
    <dgm:pt modelId="{A7782719-42D7-994C-9A1F-55D829611D60}" type="pres">
      <dgm:prSet presAssocID="{38E200E0-C675-4B67-9CFC-4D2D31C8CEC9}" presName="ThreeNodes_3_text" presStyleLbl="node1" presStyleIdx="2" presStyleCnt="3">
        <dgm:presLayoutVars>
          <dgm:bulletEnabled val="1"/>
        </dgm:presLayoutVars>
      </dgm:prSet>
      <dgm:spPr/>
    </dgm:pt>
  </dgm:ptLst>
  <dgm:cxnLst>
    <dgm:cxn modelId="{5B2CC412-C956-2A40-85B4-98E033A18926}" type="presOf" srcId="{2B3FBFFD-AE14-4261-B583-3FCD9B6FD194}" destId="{DA677F7B-CFB7-AB4B-BDB6-97C387AD0C09}" srcOrd="0" destOrd="0" presId="urn:microsoft.com/office/officeart/2005/8/layout/vProcess5"/>
    <dgm:cxn modelId="{6E513614-7007-A643-B60E-2217B856B6E0}" type="presOf" srcId="{7C5545B4-2DB8-4241-A7C7-13CCD69E0CC1}" destId="{9E3A7216-1675-504C-BB1C-69B7DA633ED5}" srcOrd="0" destOrd="0" presId="urn:microsoft.com/office/officeart/2005/8/layout/vProcess5"/>
    <dgm:cxn modelId="{97F99F1D-431C-4F4C-8D73-25A146AAD5EE}" type="presOf" srcId="{6AA146FC-B4A6-44F8-BB83-3CCE659EDD2F}" destId="{87C575A6-2361-3841-B33F-188F86492301}" srcOrd="1" destOrd="0" presId="urn:microsoft.com/office/officeart/2005/8/layout/vProcess5"/>
    <dgm:cxn modelId="{5FB5B927-53EC-407D-8731-DB404E03126C}" srcId="{38E200E0-C675-4B67-9CFC-4D2D31C8CEC9}" destId="{2B3FBFFD-AE14-4261-B583-3FCD9B6FD194}" srcOrd="1" destOrd="0" parTransId="{EF516BFA-E54A-4115-B882-FEA81C5C1EBF}" sibTransId="{7C5545B4-2DB8-4241-A7C7-13CCD69E0CC1}"/>
    <dgm:cxn modelId="{C6A4065B-F3A5-48FB-BF94-D0ACE0E6B777}" srcId="{38E200E0-C675-4B67-9CFC-4D2D31C8CEC9}" destId="{6AA146FC-B4A6-44F8-BB83-3CCE659EDD2F}" srcOrd="0" destOrd="0" parTransId="{7F5FD9AB-0F20-461B-A654-78FAFB0CC7D6}" sibTransId="{D56F0490-09E4-47F4-B309-4ABAE6FB4D16}"/>
    <dgm:cxn modelId="{2904205F-980E-4C40-AE9B-47AC4C1AF740}" type="presOf" srcId="{D56F0490-09E4-47F4-B309-4ABAE6FB4D16}" destId="{0DD36EB5-670A-114C-9A6B-B1717B60172B}" srcOrd="0" destOrd="0" presId="urn:microsoft.com/office/officeart/2005/8/layout/vProcess5"/>
    <dgm:cxn modelId="{BD1A7168-E550-1042-8EA2-31D5E3B665EA}" type="presOf" srcId="{2B3FBFFD-AE14-4261-B583-3FCD9B6FD194}" destId="{F6B11A26-E075-2D49-8AC0-4455C604D089}" srcOrd="1" destOrd="0" presId="urn:microsoft.com/office/officeart/2005/8/layout/vProcess5"/>
    <dgm:cxn modelId="{A98C6080-85B0-614F-8E90-9E7064B5D32E}" type="presOf" srcId="{6AA146FC-B4A6-44F8-BB83-3CCE659EDD2F}" destId="{42A4F893-06D2-364D-B6F9-003278CFA263}" srcOrd="0" destOrd="0" presId="urn:microsoft.com/office/officeart/2005/8/layout/vProcess5"/>
    <dgm:cxn modelId="{6368F593-CB3E-D044-83A8-6249BABBA13D}" type="presOf" srcId="{BAA64A48-30D2-4D9D-A0D6-E5D838D7ACDA}" destId="{A7782719-42D7-994C-9A1F-55D829611D60}" srcOrd="1" destOrd="0" presId="urn:microsoft.com/office/officeart/2005/8/layout/vProcess5"/>
    <dgm:cxn modelId="{F4EED7D2-F0D8-5A42-88C8-9A15EF25B32B}" type="presOf" srcId="{38E200E0-C675-4B67-9CFC-4D2D31C8CEC9}" destId="{4C701344-50B4-084F-9DF2-C1111714FF02}" srcOrd="0" destOrd="0" presId="urn:microsoft.com/office/officeart/2005/8/layout/vProcess5"/>
    <dgm:cxn modelId="{7CA17FDC-8A5F-5040-9199-7075599BC36B}" type="presOf" srcId="{BAA64A48-30D2-4D9D-A0D6-E5D838D7ACDA}" destId="{9C2334B2-E9BC-AE4D-BF2C-2E2D8C3000AF}" srcOrd="0" destOrd="0" presId="urn:microsoft.com/office/officeart/2005/8/layout/vProcess5"/>
    <dgm:cxn modelId="{DAC3CADC-542B-4D88-90A9-76F115F83BE1}" srcId="{38E200E0-C675-4B67-9CFC-4D2D31C8CEC9}" destId="{BAA64A48-30D2-4D9D-A0D6-E5D838D7ACDA}" srcOrd="2" destOrd="0" parTransId="{EC864F42-DD52-4C8B-A52C-A44FA0D1E548}" sibTransId="{D6415430-1D15-49B7-A4BF-A91CFAE0882B}"/>
    <dgm:cxn modelId="{C9426623-1EC4-9542-ADF1-B6DE49901997}" type="presParOf" srcId="{4C701344-50B4-084F-9DF2-C1111714FF02}" destId="{7567C49E-FBA0-4847-8759-DE52D8726140}" srcOrd="0" destOrd="0" presId="urn:microsoft.com/office/officeart/2005/8/layout/vProcess5"/>
    <dgm:cxn modelId="{16B5D8E5-C899-B443-B119-980427F3F971}" type="presParOf" srcId="{4C701344-50B4-084F-9DF2-C1111714FF02}" destId="{42A4F893-06D2-364D-B6F9-003278CFA263}" srcOrd="1" destOrd="0" presId="urn:microsoft.com/office/officeart/2005/8/layout/vProcess5"/>
    <dgm:cxn modelId="{4DFC38FF-F842-8A4B-A84C-0A880DCB95B8}" type="presParOf" srcId="{4C701344-50B4-084F-9DF2-C1111714FF02}" destId="{DA677F7B-CFB7-AB4B-BDB6-97C387AD0C09}" srcOrd="2" destOrd="0" presId="urn:microsoft.com/office/officeart/2005/8/layout/vProcess5"/>
    <dgm:cxn modelId="{5EC1699B-A0A0-AF41-BB8C-FDD19DE53E3A}" type="presParOf" srcId="{4C701344-50B4-084F-9DF2-C1111714FF02}" destId="{9C2334B2-E9BC-AE4D-BF2C-2E2D8C3000AF}" srcOrd="3" destOrd="0" presId="urn:microsoft.com/office/officeart/2005/8/layout/vProcess5"/>
    <dgm:cxn modelId="{328B2CEF-5963-CB4F-861E-BB2ECBB68871}" type="presParOf" srcId="{4C701344-50B4-084F-9DF2-C1111714FF02}" destId="{0DD36EB5-670A-114C-9A6B-B1717B60172B}" srcOrd="4" destOrd="0" presId="urn:microsoft.com/office/officeart/2005/8/layout/vProcess5"/>
    <dgm:cxn modelId="{0B6F9DDC-38ED-EF42-BA4C-20453F0762BA}" type="presParOf" srcId="{4C701344-50B4-084F-9DF2-C1111714FF02}" destId="{9E3A7216-1675-504C-BB1C-69B7DA633ED5}" srcOrd="5" destOrd="0" presId="urn:microsoft.com/office/officeart/2005/8/layout/vProcess5"/>
    <dgm:cxn modelId="{F410F4C4-294C-3349-81FB-4B3605C38F6D}" type="presParOf" srcId="{4C701344-50B4-084F-9DF2-C1111714FF02}" destId="{87C575A6-2361-3841-B33F-188F86492301}" srcOrd="6" destOrd="0" presId="urn:microsoft.com/office/officeart/2005/8/layout/vProcess5"/>
    <dgm:cxn modelId="{5F6C84DD-9EC7-ED4C-BF68-1CED9199C3E0}" type="presParOf" srcId="{4C701344-50B4-084F-9DF2-C1111714FF02}" destId="{F6B11A26-E075-2D49-8AC0-4455C604D089}" srcOrd="7" destOrd="0" presId="urn:microsoft.com/office/officeart/2005/8/layout/vProcess5"/>
    <dgm:cxn modelId="{6DF55A79-B456-A644-A9D8-9E082DF2778B}" type="presParOf" srcId="{4C701344-50B4-084F-9DF2-C1111714FF02}" destId="{A7782719-42D7-994C-9A1F-55D829611D60}"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BEE707-0F6E-4D43-AD83-EF91568C9C30}" type="doc">
      <dgm:prSet loTypeId="urn:microsoft.com/office/officeart/2005/8/layout/vList2" loCatId="list" qsTypeId="urn:microsoft.com/office/officeart/2005/8/quickstyle/simple5" qsCatId="simple" csTypeId="urn:microsoft.com/office/officeart/2005/8/colors/accent6_2" csCatId="accent6"/>
      <dgm:spPr/>
      <dgm:t>
        <a:bodyPr/>
        <a:lstStyle/>
        <a:p>
          <a:endParaRPr lang="en-US"/>
        </a:p>
      </dgm:t>
    </dgm:pt>
    <dgm:pt modelId="{7E85833D-A0DD-4F03-9086-AD3604131539}">
      <dgm:prSet custT="1"/>
      <dgm:spPr/>
      <dgm:t>
        <a:bodyPr/>
        <a:lstStyle/>
        <a:p>
          <a:r>
            <a:rPr lang="en-GB" sz="2400" b="1" dirty="0"/>
            <a:t>Common Law </a:t>
          </a:r>
          <a:endParaRPr lang="en-US" sz="2400" dirty="0"/>
        </a:p>
      </dgm:t>
    </dgm:pt>
    <dgm:pt modelId="{14F62C93-60F7-4F0D-9AD3-ECED31AAEB4D}" type="parTrans" cxnId="{8DAA62AA-AE45-466E-8FCF-A2238DD9B218}">
      <dgm:prSet/>
      <dgm:spPr/>
      <dgm:t>
        <a:bodyPr/>
        <a:lstStyle/>
        <a:p>
          <a:endParaRPr lang="en-US"/>
        </a:p>
      </dgm:t>
    </dgm:pt>
    <dgm:pt modelId="{A8CC5E6C-B9EB-4CFD-8994-7BE5AFBB7E8E}" type="sibTrans" cxnId="{8DAA62AA-AE45-466E-8FCF-A2238DD9B218}">
      <dgm:prSet/>
      <dgm:spPr/>
      <dgm:t>
        <a:bodyPr/>
        <a:lstStyle/>
        <a:p>
          <a:endParaRPr lang="en-US"/>
        </a:p>
      </dgm:t>
    </dgm:pt>
    <dgm:pt modelId="{1A9CD989-2931-4578-B395-10735CFB1A9F}">
      <dgm:prSet/>
      <dgm:spPr/>
      <dgm:t>
        <a:bodyPr/>
        <a:lstStyle/>
        <a:p>
          <a:r>
            <a:rPr lang="en-GB" b="0"/>
            <a:t>Recognises that there may be circumstances in which one person may inflict violence on another, without committing a crime. </a:t>
          </a:r>
          <a:endParaRPr lang="en-US"/>
        </a:p>
      </dgm:t>
    </dgm:pt>
    <dgm:pt modelId="{89D285E6-D5AC-4E3B-8FA2-14B423C08330}" type="parTrans" cxnId="{CF873027-8308-4E39-89C5-1491A3521BF2}">
      <dgm:prSet/>
      <dgm:spPr/>
      <dgm:t>
        <a:bodyPr/>
        <a:lstStyle/>
        <a:p>
          <a:endParaRPr lang="en-US"/>
        </a:p>
      </dgm:t>
    </dgm:pt>
    <dgm:pt modelId="{0A92BB29-806E-4440-8E46-B5E04AFE29CC}" type="sibTrans" cxnId="{CF873027-8308-4E39-89C5-1491A3521BF2}">
      <dgm:prSet/>
      <dgm:spPr/>
      <dgm:t>
        <a:bodyPr/>
        <a:lstStyle/>
        <a:p>
          <a:endParaRPr lang="en-US"/>
        </a:p>
      </dgm:t>
    </dgm:pt>
    <dgm:pt modelId="{A621C55C-7D11-44B1-AC48-ACC13DC1E376}">
      <dgm:prSet/>
      <dgm:spPr/>
      <dgm:t>
        <a:bodyPr/>
        <a:lstStyle/>
        <a:p>
          <a:r>
            <a:rPr lang="en-GB"/>
            <a:t>T</a:t>
          </a:r>
          <a:r>
            <a:rPr lang="en-GB" b="0"/>
            <a:t>he right of a person to protect himself / herself from attack and to act in defence of others and if necessary to inflict violence on another in doing so. </a:t>
          </a:r>
          <a:endParaRPr lang="en-US"/>
        </a:p>
      </dgm:t>
    </dgm:pt>
    <dgm:pt modelId="{D4DAD11A-3FBA-4DDE-A508-360348A4E661}" type="parTrans" cxnId="{EBE937B2-9F42-4B51-BC9D-2C8FEC061B07}">
      <dgm:prSet/>
      <dgm:spPr/>
      <dgm:t>
        <a:bodyPr/>
        <a:lstStyle/>
        <a:p>
          <a:endParaRPr lang="en-US"/>
        </a:p>
      </dgm:t>
    </dgm:pt>
    <dgm:pt modelId="{50EB8F72-A110-42D9-99F5-FC470C410016}" type="sibTrans" cxnId="{EBE937B2-9F42-4B51-BC9D-2C8FEC061B07}">
      <dgm:prSet/>
      <dgm:spPr/>
      <dgm:t>
        <a:bodyPr/>
        <a:lstStyle/>
        <a:p>
          <a:endParaRPr lang="en-US"/>
        </a:p>
      </dgm:t>
    </dgm:pt>
    <dgm:pt modelId="{2F852DF7-CC6E-456E-9311-31D54C4C3B84}">
      <dgm:prSet/>
      <dgm:spPr/>
      <dgm:t>
        <a:bodyPr/>
        <a:lstStyle/>
        <a:p>
          <a:r>
            <a:rPr lang="en-GB" b="0"/>
            <a:t>If no more force is used than is reasonable to repel the attack, such force is not unlawful. </a:t>
          </a:r>
          <a:endParaRPr lang="en-US"/>
        </a:p>
      </dgm:t>
    </dgm:pt>
    <dgm:pt modelId="{D59A48CA-9D1A-4A36-8A72-3F0D2552DA8A}" type="parTrans" cxnId="{FC5A32E0-73B7-4E71-8BC2-8E0E0293E9F8}">
      <dgm:prSet/>
      <dgm:spPr/>
      <dgm:t>
        <a:bodyPr/>
        <a:lstStyle/>
        <a:p>
          <a:endParaRPr lang="en-US"/>
        </a:p>
      </dgm:t>
    </dgm:pt>
    <dgm:pt modelId="{43C2BF96-5CA0-444C-B01D-1BC313ECC777}" type="sibTrans" cxnId="{FC5A32E0-73B7-4E71-8BC2-8E0E0293E9F8}">
      <dgm:prSet/>
      <dgm:spPr/>
      <dgm:t>
        <a:bodyPr/>
        <a:lstStyle/>
        <a:p>
          <a:endParaRPr lang="en-US"/>
        </a:p>
      </dgm:t>
    </dgm:pt>
    <dgm:pt modelId="{74AE5650-C05A-48CC-A588-9605632F6C1B}">
      <dgm:prSet/>
      <dgm:spPr/>
      <dgm:t>
        <a:bodyPr/>
        <a:lstStyle/>
        <a:p>
          <a:r>
            <a:rPr lang="en-GB" b="0"/>
            <a:t>If you have an honestly held belief that you or another, are in imminent danger, then you may use such force as is reasonable and necessary to avert that danger.</a:t>
          </a:r>
          <a:endParaRPr lang="en-US"/>
        </a:p>
      </dgm:t>
    </dgm:pt>
    <dgm:pt modelId="{7EB66945-1DF1-45C5-B952-0A364E3A3DD7}" type="parTrans" cxnId="{4CBB5C0A-D52E-4668-8575-BD35A978FB9A}">
      <dgm:prSet/>
      <dgm:spPr/>
      <dgm:t>
        <a:bodyPr/>
        <a:lstStyle/>
        <a:p>
          <a:endParaRPr lang="en-US"/>
        </a:p>
      </dgm:t>
    </dgm:pt>
    <dgm:pt modelId="{18491265-8E21-4F8A-9509-93D338EA9D0D}" type="sibTrans" cxnId="{4CBB5C0A-D52E-4668-8575-BD35A978FB9A}">
      <dgm:prSet/>
      <dgm:spPr/>
      <dgm:t>
        <a:bodyPr/>
        <a:lstStyle/>
        <a:p>
          <a:endParaRPr lang="en-US"/>
        </a:p>
      </dgm:t>
    </dgm:pt>
    <dgm:pt modelId="{5C8EC978-8BF0-BA4D-9A4D-938A4453E140}" type="pres">
      <dgm:prSet presAssocID="{1DBEE707-0F6E-4D43-AD83-EF91568C9C30}" presName="linear" presStyleCnt="0">
        <dgm:presLayoutVars>
          <dgm:animLvl val="lvl"/>
          <dgm:resizeHandles val="exact"/>
        </dgm:presLayoutVars>
      </dgm:prSet>
      <dgm:spPr/>
    </dgm:pt>
    <dgm:pt modelId="{2E87C086-7329-2B4E-93B1-4F05DA74E039}" type="pres">
      <dgm:prSet presAssocID="{7E85833D-A0DD-4F03-9086-AD3604131539}" presName="parentText" presStyleLbl="node1" presStyleIdx="0" presStyleCnt="5">
        <dgm:presLayoutVars>
          <dgm:chMax val="0"/>
          <dgm:bulletEnabled val="1"/>
        </dgm:presLayoutVars>
      </dgm:prSet>
      <dgm:spPr/>
    </dgm:pt>
    <dgm:pt modelId="{56F6F3B2-71AF-1643-9E6E-9A01962963EA}" type="pres">
      <dgm:prSet presAssocID="{A8CC5E6C-B9EB-4CFD-8994-7BE5AFBB7E8E}" presName="spacer" presStyleCnt="0"/>
      <dgm:spPr/>
    </dgm:pt>
    <dgm:pt modelId="{A1FC7F08-D522-3140-9D32-C17857B1AAC5}" type="pres">
      <dgm:prSet presAssocID="{1A9CD989-2931-4578-B395-10735CFB1A9F}" presName="parentText" presStyleLbl="node1" presStyleIdx="1" presStyleCnt="5">
        <dgm:presLayoutVars>
          <dgm:chMax val="0"/>
          <dgm:bulletEnabled val="1"/>
        </dgm:presLayoutVars>
      </dgm:prSet>
      <dgm:spPr/>
    </dgm:pt>
    <dgm:pt modelId="{18B1E0D5-66F5-1642-879A-22E09751D13C}" type="pres">
      <dgm:prSet presAssocID="{0A92BB29-806E-4440-8E46-B5E04AFE29CC}" presName="spacer" presStyleCnt="0"/>
      <dgm:spPr/>
    </dgm:pt>
    <dgm:pt modelId="{AB00B649-6BC6-E540-81A2-09520F19E315}" type="pres">
      <dgm:prSet presAssocID="{A621C55C-7D11-44B1-AC48-ACC13DC1E376}" presName="parentText" presStyleLbl="node1" presStyleIdx="2" presStyleCnt="5">
        <dgm:presLayoutVars>
          <dgm:chMax val="0"/>
          <dgm:bulletEnabled val="1"/>
        </dgm:presLayoutVars>
      </dgm:prSet>
      <dgm:spPr/>
    </dgm:pt>
    <dgm:pt modelId="{14A34961-2FAC-3944-A00B-59C646E34F08}" type="pres">
      <dgm:prSet presAssocID="{50EB8F72-A110-42D9-99F5-FC470C410016}" presName="spacer" presStyleCnt="0"/>
      <dgm:spPr/>
    </dgm:pt>
    <dgm:pt modelId="{17D11271-0DD0-2946-9F9F-DDFAD3CBB2B1}" type="pres">
      <dgm:prSet presAssocID="{2F852DF7-CC6E-456E-9311-31D54C4C3B84}" presName="parentText" presStyleLbl="node1" presStyleIdx="3" presStyleCnt="5">
        <dgm:presLayoutVars>
          <dgm:chMax val="0"/>
          <dgm:bulletEnabled val="1"/>
        </dgm:presLayoutVars>
      </dgm:prSet>
      <dgm:spPr/>
    </dgm:pt>
    <dgm:pt modelId="{78CFEC3B-36BB-FF4D-9465-5732DAC22C91}" type="pres">
      <dgm:prSet presAssocID="{43C2BF96-5CA0-444C-B01D-1BC313ECC777}" presName="spacer" presStyleCnt="0"/>
      <dgm:spPr/>
    </dgm:pt>
    <dgm:pt modelId="{9F4C4909-24C5-0047-A059-D8A0E8EF2245}" type="pres">
      <dgm:prSet presAssocID="{74AE5650-C05A-48CC-A588-9605632F6C1B}" presName="parentText" presStyleLbl="node1" presStyleIdx="4" presStyleCnt="5">
        <dgm:presLayoutVars>
          <dgm:chMax val="0"/>
          <dgm:bulletEnabled val="1"/>
        </dgm:presLayoutVars>
      </dgm:prSet>
      <dgm:spPr/>
    </dgm:pt>
  </dgm:ptLst>
  <dgm:cxnLst>
    <dgm:cxn modelId="{85476800-DB70-7A46-94C1-62216925DA0B}" type="presOf" srcId="{1A9CD989-2931-4578-B395-10735CFB1A9F}" destId="{A1FC7F08-D522-3140-9D32-C17857B1AAC5}" srcOrd="0" destOrd="0" presId="urn:microsoft.com/office/officeart/2005/8/layout/vList2"/>
    <dgm:cxn modelId="{4CBB5C0A-D52E-4668-8575-BD35A978FB9A}" srcId="{1DBEE707-0F6E-4D43-AD83-EF91568C9C30}" destId="{74AE5650-C05A-48CC-A588-9605632F6C1B}" srcOrd="4" destOrd="0" parTransId="{7EB66945-1DF1-45C5-B952-0A364E3A3DD7}" sibTransId="{18491265-8E21-4F8A-9509-93D338EA9D0D}"/>
    <dgm:cxn modelId="{CF873027-8308-4E39-89C5-1491A3521BF2}" srcId="{1DBEE707-0F6E-4D43-AD83-EF91568C9C30}" destId="{1A9CD989-2931-4578-B395-10735CFB1A9F}" srcOrd="1" destOrd="0" parTransId="{89D285E6-D5AC-4E3B-8FA2-14B423C08330}" sibTransId="{0A92BB29-806E-4440-8E46-B5E04AFE29CC}"/>
    <dgm:cxn modelId="{40D6F435-8C34-704E-9D12-3219F6D65B81}" type="presOf" srcId="{7E85833D-A0DD-4F03-9086-AD3604131539}" destId="{2E87C086-7329-2B4E-93B1-4F05DA74E039}" srcOrd="0" destOrd="0" presId="urn:microsoft.com/office/officeart/2005/8/layout/vList2"/>
    <dgm:cxn modelId="{910AA337-9B66-A746-BD43-BDE0C8912850}" type="presOf" srcId="{A621C55C-7D11-44B1-AC48-ACC13DC1E376}" destId="{AB00B649-6BC6-E540-81A2-09520F19E315}" srcOrd="0" destOrd="0" presId="urn:microsoft.com/office/officeart/2005/8/layout/vList2"/>
    <dgm:cxn modelId="{23CC0755-F9FD-5442-9C61-AEB8396C1ED3}" type="presOf" srcId="{1DBEE707-0F6E-4D43-AD83-EF91568C9C30}" destId="{5C8EC978-8BF0-BA4D-9A4D-938A4453E140}" srcOrd="0" destOrd="0" presId="urn:microsoft.com/office/officeart/2005/8/layout/vList2"/>
    <dgm:cxn modelId="{BD13A87A-C03D-D444-9631-346BEA2B1B13}" type="presOf" srcId="{74AE5650-C05A-48CC-A588-9605632F6C1B}" destId="{9F4C4909-24C5-0047-A059-D8A0E8EF2245}" srcOrd="0" destOrd="0" presId="urn:microsoft.com/office/officeart/2005/8/layout/vList2"/>
    <dgm:cxn modelId="{8DAA62AA-AE45-466E-8FCF-A2238DD9B218}" srcId="{1DBEE707-0F6E-4D43-AD83-EF91568C9C30}" destId="{7E85833D-A0DD-4F03-9086-AD3604131539}" srcOrd="0" destOrd="0" parTransId="{14F62C93-60F7-4F0D-9AD3-ECED31AAEB4D}" sibTransId="{A8CC5E6C-B9EB-4CFD-8994-7BE5AFBB7E8E}"/>
    <dgm:cxn modelId="{EBE937B2-9F42-4B51-BC9D-2C8FEC061B07}" srcId="{1DBEE707-0F6E-4D43-AD83-EF91568C9C30}" destId="{A621C55C-7D11-44B1-AC48-ACC13DC1E376}" srcOrd="2" destOrd="0" parTransId="{D4DAD11A-3FBA-4DDE-A508-360348A4E661}" sibTransId="{50EB8F72-A110-42D9-99F5-FC470C410016}"/>
    <dgm:cxn modelId="{6CA504BD-F525-F24E-9B09-981DB128C45F}" type="presOf" srcId="{2F852DF7-CC6E-456E-9311-31D54C4C3B84}" destId="{17D11271-0DD0-2946-9F9F-DDFAD3CBB2B1}" srcOrd="0" destOrd="0" presId="urn:microsoft.com/office/officeart/2005/8/layout/vList2"/>
    <dgm:cxn modelId="{FC5A32E0-73B7-4E71-8BC2-8E0E0293E9F8}" srcId="{1DBEE707-0F6E-4D43-AD83-EF91568C9C30}" destId="{2F852DF7-CC6E-456E-9311-31D54C4C3B84}" srcOrd="3" destOrd="0" parTransId="{D59A48CA-9D1A-4A36-8A72-3F0D2552DA8A}" sibTransId="{43C2BF96-5CA0-444C-B01D-1BC313ECC777}"/>
    <dgm:cxn modelId="{A0791E9E-129E-424E-B66D-43E9E9703C29}" type="presParOf" srcId="{5C8EC978-8BF0-BA4D-9A4D-938A4453E140}" destId="{2E87C086-7329-2B4E-93B1-4F05DA74E039}" srcOrd="0" destOrd="0" presId="urn:microsoft.com/office/officeart/2005/8/layout/vList2"/>
    <dgm:cxn modelId="{2BA2A689-4EEE-CB4E-AD2F-4FC469BD0337}" type="presParOf" srcId="{5C8EC978-8BF0-BA4D-9A4D-938A4453E140}" destId="{56F6F3B2-71AF-1643-9E6E-9A01962963EA}" srcOrd="1" destOrd="0" presId="urn:microsoft.com/office/officeart/2005/8/layout/vList2"/>
    <dgm:cxn modelId="{DB5A1FF1-3677-B240-B134-E5DE3210F2AC}" type="presParOf" srcId="{5C8EC978-8BF0-BA4D-9A4D-938A4453E140}" destId="{A1FC7F08-D522-3140-9D32-C17857B1AAC5}" srcOrd="2" destOrd="0" presId="urn:microsoft.com/office/officeart/2005/8/layout/vList2"/>
    <dgm:cxn modelId="{948512D2-E8DE-9B41-BADB-3D6A08DC0CD0}" type="presParOf" srcId="{5C8EC978-8BF0-BA4D-9A4D-938A4453E140}" destId="{18B1E0D5-66F5-1642-879A-22E09751D13C}" srcOrd="3" destOrd="0" presId="urn:microsoft.com/office/officeart/2005/8/layout/vList2"/>
    <dgm:cxn modelId="{8E0DBA48-BEA1-8A4C-A2A4-197E030A0AB0}" type="presParOf" srcId="{5C8EC978-8BF0-BA4D-9A4D-938A4453E140}" destId="{AB00B649-6BC6-E540-81A2-09520F19E315}" srcOrd="4" destOrd="0" presId="urn:microsoft.com/office/officeart/2005/8/layout/vList2"/>
    <dgm:cxn modelId="{A007576F-7C88-2B40-AD29-F0E5AACB7294}" type="presParOf" srcId="{5C8EC978-8BF0-BA4D-9A4D-938A4453E140}" destId="{14A34961-2FAC-3944-A00B-59C646E34F08}" srcOrd="5" destOrd="0" presId="urn:microsoft.com/office/officeart/2005/8/layout/vList2"/>
    <dgm:cxn modelId="{C57671D5-0931-B546-99CE-4C2A3AF694E1}" type="presParOf" srcId="{5C8EC978-8BF0-BA4D-9A4D-938A4453E140}" destId="{17D11271-0DD0-2946-9F9F-DDFAD3CBB2B1}" srcOrd="6" destOrd="0" presId="urn:microsoft.com/office/officeart/2005/8/layout/vList2"/>
    <dgm:cxn modelId="{EF1637D1-C979-1B46-8945-2DA02A0FAD5C}" type="presParOf" srcId="{5C8EC978-8BF0-BA4D-9A4D-938A4453E140}" destId="{78CFEC3B-36BB-FF4D-9465-5732DAC22C91}" srcOrd="7" destOrd="0" presId="urn:microsoft.com/office/officeart/2005/8/layout/vList2"/>
    <dgm:cxn modelId="{CF879845-0DCB-3E40-B731-8EE4D24955C3}" type="presParOf" srcId="{5C8EC978-8BF0-BA4D-9A4D-938A4453E140}" destId="{9F4C4909-24C5-0047-A059-D8A0E8EF224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059CBA-F172-4F34-A0B4-CF504E2BC5E2}" type="doc">
      <dgm:prSet loTypeId="urn:microsoft.com/office/officeart/2008/layout/LinedList" loCatId="list" qsTypeId="urn:microsoft.com/office/officeart/2005/8/quickstyle/simple2" qsCatId="simple" csTypeId="urn:microsoft.com/office/officeart/2005/8/colors/colorful2" csCatId="colorful" phldr="1"/>
      <dgm:spPr/>
      <dgm:t>
        <a:bodyPr/>
        <a:lstStyle/>
        <a:p>
          <a:endParaRPr lang="en-US"/>
        </a:p>
      </dgm:t>
    </dgm:pt>
    <dgm:pt modelId="{B580994A-5E4B-465A-947B-D7C7F0D1F536}">
      <dgm:prSet/>
      <dgm:spPr/>
      <dgm:t>
        <a:bodyPr/>
        <a:lstStyle/>
        <a:p>
          <a:r>
            <a:rPr lang="en-US" b="1" dirty="0"/>
            <a:t>S.3 Criminal Law Act 1967 </a:t>
          </a:r>
          <a:endParaRPr lang="en-US" dirty="0"/>
        </a:p>
      </dgm:t>
    </dgm:pt>
    <dgm:pt modelId="{E50FC70C-B471-4A2D-A3AE-67F9E898C1A3}" type="parTrans" cxnId="{818E6CE3-B81D-4FF3-AA04-34BC3AA643CB}">
      <dgm:prSet/>
      <dgm:spPr/>
      <dgm:t>
        <a:bodyPr/>
        <a:lstStyle/>
        <a:p>
          <a:endParaRPr lang="en-US"/>
        </a:p>
      </dgm:t>
    </dgm:pt>
    <dgm:pt modelId="{5C61E63E-C53B-48C0-90E9-832BAA13AAAC}" type="sibTrans" cxnId="{818E6CE3-B81D-4FF3-AA04-34BC3AA643CB}">
      <dgm:prSet/>
      <dgm:spPr/>
      <dgm:t>
        <a:bodyPr/>
        <a:lstStyle/>
        <a:p>
          <a:endParaRPr lang="en-US"/>
        </a:p>
      </dgm:t>
    </dgm:pt>
    <dgm:pt modelId="{951EACDF-CE17-4FD0-8226-A942A9DE954F}">
      <dgm:prSet/>
      <dgm:spPr/>
      <dgm:t>
        <a:bodyPr/>
        <a:lstStyle/>
        <a:p>
          <a:r>
            <a:rPr lang="en-US"/>
            <a:t>States that a person may use such force as is reasonable in the circumstances in</a:t>
          </a:r>
        </a:p>
      </dgm:t>
    </dgm:pt>
    <dgm:pt modelId="{4347D2E5-069F-40B1-8FEE-C1F110B79C9C}" type="parTrans" cxnId="{71828AB1-E360-4EED-9382-90957B36801B}">
      <dgm:prSet/>
      <dgm:spPr/>
      <dgm:t>
        <a:bodyPr/>
        <a:lstStyle/>
        <a:p>
          <a:endParaRPr lang="en-US"/>
        </a:p>
      </dgm:t>
    </dgm:pt>
    <dgm:pt modelId="{9C5E1F69-D92B-4EB1-A9AF-6EB5B88C54C3}" type="sibTrans" cxnId="{71828AB1-E360-4EED-9382-90957B36801B}">
      <dgm:prSet/>
      <dgm:spPr/>
      <dgm:t>
        <a:bodyPr/>
        <a:lstStyle/>
        <a:p>
          <a:endParaRPr lang="en-US"/>
        </a:p>
      </dgm:t>
    </dgm:pt>
    <dgm:pt modelId="{875EB17E-75A6-4668-85ED-CB89D7C92879}">
      <dgm:prSet/>
      <dgm:spPr/>
      <dgm:t>
        <a:bodyPr/>
        <a:lstStyle/>
        <a:p>
          <a:r>
            <a:rPr lang="en-US"/>
            <a:t>The </a:t>
          </a:r>
          <a:r>
            <a:rPr lang="en-GB"/>
            <a:t>prevention of crime, or </a:t>
          </a:r>
          <a:endParaRPr lang="en-US"/>
        </a:p>
      </dgm:t>
    </dgm:pt>
    <dgm:pt modelId="{F688E18E-B343-4724-9BAC-7CA4FBCFF0B1}" type="parTrans" cxnId="{84A1CC47-F3E7-4BEB-B734-3F3546C992F0}">
      <dgm:prSet/>
      <dgm:spPr/>
      <dgm:t>
        <a:bodyPr/>
        <a:lstStyle/>
        <a:p>
          <a:endParaRPr lang="en-US"/>
        </a:p>
      </dgm:t>
    </dgm:pt>
    <dgm:pt modelId="{856E9E01-4564-45E7-83E6-9D78EACEE044}" type="sibTrans" cxnId="{84A1CC47-F3E7-4BEB-B734-3F3546C992F0}">
      <dgm:prSet/>
      <dgm:spPr/>
      <dgm:t>
        <a:bodyPr/>
        <a:lstStyle/>
        <a:p>
          <a:endParaRPr lang="en-US"/>
        </a:p>
      </dgm:t>
    </dgm:pt>
    <dgm:pt modelId="{A629D612-F08D-4BB9-8159-875454C4E897}">
      <dgm:prSet/>
      <dgm:spPr/>
      <dgm:t>
        <a:bodyPr/>
        <a:lstStyle/>
        <a:p>
          <a:r>
            <a:rPr lang="en-GB"/>
            <a:t>In effecting or assisting in the lawful arrest of offenders or suspected offenders or</a:t>
          </a:r>
          <a:endParaRPr lang="en-US"/>
        </a:p>
      </dgm:t>
    </dgm:pt>
    <dgm:pt modelId="{D3B0CB32-1961-484A-9E4A-13F8BF873A8E}" type="parTrans" cxnId="{D3B68D55-327B-4A44-BB7E-5EC57B3F8C95}">
      <dgm:prSet/>
      <dgm:spPr/>
      <dgm:t>
        <a:bodyPr/>
        <a:lstStyle/>
        <a:p>
          <a:endParaRPr lang="en-US"/>
        </a:p>
      </dgm:t>
    </dgm:pt>
    <dgm:pt modelId="{3C868F12-F7D1-41D6-81D8-A8C8F1D9B527}" type="sibTrans" cxnId="{D3B68D55-327B-4A44-BB7E-5EC57B3F8C95}">
      <dgm:prSet/>
      <dgm:spPr/>
      <dgm:t>
        <a:bodyPr/>
        <a:lstStyle/>
        <a:p>
          <a:endParaRPr lang="en-US"/>
        </a:p>
      </dgm:t>
    </dgm:pt>
    <dgm:pt modelId="{E8DB36E3-A08B-4506-A0F3-6ED8D5AFAE49}">
      <dgm:prSet/>
      <dgm:spPr/>
      <dgm:t>
        <a:bodyPr/>
        <a:lstStyle/>
        <a:p>
          <a:r>
            <a:rPr lang="en-GB"/>
            <a:t>In effecting or assisting in the lawful arrest of persons unlawfully at large.</a:t>
          </a:r>
          <a:endParaRPr lang="en-US"/>
        </a:p>
      </dgm:t>
    </dgm:pt>
    <dgm:pt modelId="{7EC20CE5-501D-4B3C-B47E-B38BBB82DE2B}" type="parTrans" cxnId="{DED6B725-CD5A-435D-9223-61F3100DE1B5}">
      <dgm:prSet/>
      <dgm:spPr/>
      <dgm:t>
        <a:bodyPr/>
        <a:lstStyle/>
        <a:p>
          <a:endParaRPr lang="en-US"/>
        </a:p>
      </dgm:t>
    </dgm:pt>
    <dgm:pt modelId="{84EA8A82-B6F6-44D3-91DA-6F246D7F037B}" type="sibTrans" cxnId="{DED6B725-CD5A-435D-9223-61F3100DE1B5}">
      <dgm:prSet/>
      <dgm:spPr/>
      <dgm:t>
        <a:bodyPr/>
        <a:lstStyle/>
        <a:p>
          <a:endParaRPr lang="en-US"/>
        </a:p>
      </dgm:t>
    </dgm:pt>
    <dgm:pt modelId="{63DA6AE0-07A5-41B9-B7EF-A0E02D9842F0}">
      <dgm:prSet/>
      <dgm:spPr/>
      <dgm:t>
        <a:bodyPr/>
        <a:lstStyle/>
        <a:p>
          <a:r>
            <a:rPr lang="en-GB"/>
            <a:t>(This power can be used by any person) </a:t>
          </a:r>
          <a:endParaRPr lang="en-US"/>
        </a:p>
      </dgm:t>
    </dgm:pt>
    <dgm:pt modelId="{69FD333D-0750-4320-AFFE-FD8A4BB34A66}" type="parTrans" cxnId="{8BFF3637-18E4-49F4-A3C9-766DF55B8968}">
      <dgm:prSet/>
      <dgm:spPr/>
      <dgm:t>
        <a:bodyPr/>
        <a:lstStyle/>
        <a:p>
          <a:endParaRPr lang="en-US"/>
        </a:p>
      </dgm:t>
    </dgm:pt>
    <dgm:pt modelId="{DB8F7BC7-1603-44B2-8962-24E5CC37AA2C}" type="sibTrans" cxnId="{8BFF3637-18E4-49F4-A3C9-766DF55B8968}">
      <dgm:prSet/>
      <dgm:spPr/>
      <dgm:t>
        <a:bodyPr/>
        <a:lstStyle/>
        <a:p>
          <a:endParaRPr lang="en-US"/>
        </a:p>
      </dgm:t>
    </dgm:pt>
    <dgm:pt modelId="{30E96A10-9714-3841-BD49-E2940B83342F}" type="pres">
      <dgm:prSet presAssocID="{D5059CBA-F172-4F34-A0B4-CF504E2BC5E2}" presName="vert0" presStyleCnt="0">
        <dgm:presLayoutVars>
          <dgm:dir/>
          <dgm:animOne val="branch"/>
          <dgm:animLvl val="lvl"/>
        </dgm:presLayoutVars>
      </dgm:prSet>
      <dgm:spPr/>
    </dgm:pt>
    <dgm:pt modelId="{BAEC3EEB-F620-0249-BE5B-BFC5BAE39360}" type="pres">
      <dgm:prSet presAssocID="{B580994A-5E4B-465A-947B-D7C7F0D1F536}" presName="thickLine" presStyleLbl="alignNode1" presStyleIdx="0" presStyleCnt="6"/>
      <dgm:spPr/>
    </dgm:pt>
    <dgm:pt modelId="{07BBD3C1-73AF-8446-B313-35C777A46349}" type="pres">
      <dgm:prSet presAssocID="{B580994A-5E4B-465A-947B-D7C7F0D1F536}" presName="horz1" presStyleCnt="0"/>
      <dgm:spPr/>
    </dgm:pt>
    <dgm:pt modelId="{CC7CF0B2-EF7D-CB4F-B9B1-1180D3E5453B}" type="pres">
      <dgm:prSet presAssocID="{B580994A-5E4B-465A-947B-D7C7F0D1F536}" presName="tx1" presStyleLbl="revTx" presStyleIdx="0" presStyleCnt="6"/>
      <dgm:spPr/>
    </dgm:pt>
    <dgm:pt modelId="{BE36DCA6-9BED-5546-9E10-A2C7EA1DBD78}" type="pres">
      <dgm:prSet presAssocID="{B580994A-5E4B-465A-947B-D7C7F0D1F536}" presName="vert1" presStyleCnt="0"/>
      <dgm:spPr/>
    </dgm:pt>
    <dgm:pt modelId="{DB7F8D27-24F4-BB48-9696-C698739DEC21}" type="pres">
      <dgm:prSet presAssocID="{951EACDF-CE17-4FD0-8226-A942A9DE954F}" presName="thickLine" presStyleLbl="alignNode1" presStyleIdx="1" presStyleCnt="6"/>
      <dgm:spPr/>
    </dgm:pt>
    <dgm:pt modelId="{9D109754-DFB1-8247-B9DE-6747B94BA9C6}" type="pres">
      <dgm:prSet presAssocID="{951EACDF-CE17-4FD0-8226-A942A9DE954F}" presName="horz1" presStyleCnt="0"/>
      <dgm:spPr/>
    </dgm:pt>
    <dgm:pt modelId="{23A398C5-1876-DC44-BE12-5907F13FDA39}" type="pres">
      <dgm:prSet presAssocID="{951EACDF-CE17-4FD0-8226-A942A9DE954F}" presName="tx1" presStyleLbl="revTx" presStyleIdx="1" presStyleCnt="6"/>
      <dgm:spPr/>
    </dgm:pt>
    <dgm:pt modelId="{B93F0F14-D9B1-9840-B7B3-8AFB33CE4F79}" type="pres">
      <dgm:prSet presAssocID="{951EACDF-CE17-4FD0-8226-A942A9DE954F}" presName="vert1" presStyleCnt="0"/>
      <dgm:spPr/>
    </dgm:pt>
    <dgm:pt modelId="{55E102F8-4D8C-404F-8D8F-FEA93F1C4ABA}" type="pres">
      <dgm:prSet presAssocID="{875EB17E-75A6-4668-85ED-CB89D7C92879}" presName="thickLine" presStyleLbl="alignNode1" presStyleIdx="2" presStyleCnt="6"/>
      <dgm:spPr/>
    </dgm:pt>
    <dgm:pt modelId="{EA944354-368E-DC41-A57F-D0A005B4F216}" type="pres">
      <dgm:prSet presAssocID="{875EB17E-75A6-4668-85ED-CB89D7C92879}" presName="horz1" presStyleCnt="0"/>
      <dgm:spPr/>
    </dgm:pt>
    <dgm:pt modelId="{1F0C82E8-9376-7C49-B2A0-4F8DFBBB769A}" type="pres">
      <dgm:prSet presAssocID="{875EB17E-75A6-4668-85ED-CB89D7C92879}" presName="tx1" presStyleLbl="revTx" presStyleIdx="2" presStyleCnt="6"/>
      <dgm:spPr/>
    </dgm:pt>
    <dgm:pt modelId="{DCC4B5FB-A040-6940-9B66-892BDEB64288}" type="pres">
      <dgm:prSet presAssocID="{875EB17E-75A6-4668-85ED-CB89D7C92879}" presName="vert1" presStyleCnt="0"/>
      <dgm:spPr/>
    </dgm:pt>
    <dgm:pt modelId="{D23744D9-D5C3-F14A-A2AC-2A90F0A87265}" type="pres">
      <dgm:prSet presAssocID="{A629D612-F08D-4BB9-8159-875454C4E897}" presName="thickLine" presStyleLbl="alignNode1" presStyleIdx="3" presStyleCnt="6"/>
      <dgm:spPr/>
    </dgm:pt>
    <dgm:pt modelId="{B11F6272-A336-494C-90C3-97FC8BAE49A8}" type="pres">
      <dgm:prSet presAssocID="{A629D612-F08D-4BB9-8159-875454C4E897}" presName="horz1" presStyleCnt="0"/>
      <dgm:spPr/>
    </dgm:pt>
    <dgm:pt modelId="{9585A9E6-A3D4-B046-8893-800F46E5F287}" type="pres">
      <dgm:prSet presAssocID="{A629D612-F08D-4BB9-8159-875454C4E897}" presName="tx1" presStyleLbl="revTx" presStyleIdx="3" presStyleCnt="6"/>
      <dgm:spPr/>
    </dgm:pt>
    <dgm:pt modelId="{88755FC9-CA2A-694E-84DB-13E35F502BDB}" type="pres">
      <dgm:prSet presAssocID="{A629D612-F08D-4BB9-8159-875454C4E897}" presName="vert1" presStyleCnt="0"/>
      <dgm:spPr/>
    </dgm:pt>
    <dgm:pt modelId="{D6BC15B2-3221-1C43-92E8-A076071D63DC}" type="pres">
      <dgm:prSet presAssocID="{E8DB36E3-A08B-4506-A0F3-6ED8D5AFAE49}" presName="thickLine" presStyleLbl="alignNode1" presStyleIdx="4" presStyleCnt="6"/>
      <dgm:spPr/>
    </dgm:pt>
    <dgm:pt modelId="{B3AEEBA1-B521-8F4E-A06E-6CF25BFA1D0F}" type="pres">
      <dgm:prSet presAssocID="{E8DB36E3-A08B-4506-A0F3-6ED8D5AFAE49}" presName="horz1" presStyleCnt="0"/>
      <dgm:spPr/>
    </dgm:pt>
    <dgm:pt modelId="{E3262225-B583-104C-9D8E-81E397ABE46D}" type="pres">
      <dgm:prSet presAssocID="{E8DB36E3-A08B-4506-A0F3-6ED8D5AFAE49}" presName="tx1" presStyleLbl="revTx" presStyleIdx="4" presStyleCnt="6"/>
      <dgm:spPr/>
    </dgm:pt>
    <dgm:pt modelId="{8F798069-6FCF-084B-9281-BC96CCB4CEBE}" type="pres">
      <dgm:prSet presAssocID="{E8DB36E3-A08B-4506-A0F3-6ED8D5AFAE49}" presName="vert1" presStyleCnt="0"/>
      <dgm:spPr/>
    </dgm:pt>
    <dgm:pt modelId="{BC13C706-6D4C-F448-BC9F-F6418D9140B6}" type="pres">
      <dgm:prSet presAssocID="{63DA6AE0-07A5-41B9-B7EF-A0E02D9842F0}" presName="thickLine" presStyleLbl="alignNode1" presStyleIdx="5" presStyleCnt="6"/>
      <dgm:spPr/>
    </dgm:pt>
    <dgm:pt modelId="{77DC98F5-153C-F644-A7CE-F995D5378EE9}" type="pres">
      <dgm:prSet presAssocID="{63DA6AE0-07A5-41B9-B7EF-A0E02D9842F0}" presName="horz1" presStyleCnt="0"/>
      <dgm:spPr/>
    </dgm:pt>
    <dgm:pt modelId="{D90A3196-4A49-D345-B394-B8FF719F64AF}" type="pres">
      <dgm:prSet presAssocID="{63DA6AE0-07A5-41B9-B7EF-A0E02D9842F0}" presName="tx1" presStyleLbl="revTx" presStyleIdx="5" presStyleCnt="6"/>
      <dgm:spPr/>
    </dgm:pt>
    <dgm:pt modelId="{8BB7761F-5AC2-0145-9366-15E50A9CB50A}" type="pres">
      <dgm:prSet presAssocID="{63DA6AE0-07A5-41B9-B7EF-A0E02D9842F0}" presName="vert1" presStyleCnt="0"/>
      <dgm:spPr/>
    </dgm:pt>
  </dgm:ptLst>
  <dgm:cxnLst>
    <dgm:cxn modelId="{DED6B725-CD5A-435D-9223-61F3100DE1B5}" srcId="{D5059CBA-F172-4F34-A0B4-CF504E2BC5E2}" destId="{E8DB36E3-A08B-4506-A0F3-6ED8D5AFAE49}" srcOrd="4" destOrd="0" parTransId="{7EC20CE5-501D-4B3C-B47E-B38BBB82DE2B}" sibTransId="{84EA8A82-B6F6-44D3-91DA-6F246D7F037B}"/>
    <dgm:cxn modelId="{8BFF3637-18E4-49F4-A3C9-766DF55B8968}" srcId="{D5059CBA-F172-4F34-A0B4-CF504E2BC5E2}" destId="{63DA6AE0-07A5-41B9-B7EF-A0E02D9842F0}" srcOrd="5" destOrd="0" parTransId="{69FD333D-0750-4320-AFFE-FD8A4BB34A66}" sibTransId="{DB8F7BC7-1603-44B2-8962-24E5CC37AA2C}"/>
    <dgm:cxn modelId="{6A14B244-580F-5146-A691-1D7E5C98522E}" type="presOf" srcId="{B580994A-5E4B-465A-947B-D7C7F0D1F536}" destId="{CC7CF0B2-EF7D-CB4F-B9B1-1180D3E5453B}" srcOrd="0" destOrd="0" presId="urn:microsoft.com/office/officeart/2008/layout/LinedList"/>
    <dgm:cxn modelId="{84A1CC47-F3E7-4BEB-B734-3F3546C992F0}" srcId="{D5059CBA-F172-4F34-A0B4-CF504E2BC5E2}" destId="{875EB17E-75A6-4668-85ED-CB89D7C92879}" srcOrd="2" destOrd="0" parTransId="{F688E18E-B343-4724-9BAC-7CA4FBCFF0B1}" sibTransId="{856E9E01-4564-45E7-83E6-9D78EACEE044}"/>
    <dgm:cxn modelId="{AD1B404F-AF6D-C848-A7F0-8D46C733D137}" type="presOf" srcId="{63DA6AE0-07A5-41B9-B7EF-A0E02D9842F0}" destId="{D90A3196-4A49-D345-B394-B8FF719F64AF}" srcOrd="0" destOrd="0" presId="urn:microsoft.com/office/officeart/2008/layout/LinedList"/>
    <dgm:cxn modelId="{D3B68D55-327B-4A44-BB7E-5EC57B3F8C95}" srcId="{D5059CBA-F172-4F34-A0B4-CF504E2BC5E2}" destId="{A629D612-F08D-4BB9-8159-875454C4E897}" srcOrd="3" destOrd="0" parTransId="{D3B0CB32-1961-484A-9E4A-13F8BF873A8E}" sibTransId="{3C868F12-F7D1-41D6-81D8-A8C8F1D9B527}"/>
    <dgm:cxn modelId="{45439C61-3969-E944-B91F-44EDD64249E9}" type="presOf" srcId="{A629D612-F08D-4BB9-8159-875454C4E897}" destId="{9585A9E6-A3D4-B046-8893-800F46E5F287}" srcOrd="0" destOrd="0" presId="urn:microsoft.com/office/officeart/2008/layout/LinedList"/>
    <dgm:cxn modelId="{71828AB1-E360-4EED-9382-90957B36801B}" srcId="{D5059CBA-F172-4F34-A0B4-CF504E2BC5E2}" destId="{951EACDF-CE17-4FD0-8226-A942A9DE954F}" srcOrd="1" destOrd="0" parTransId="{4347D2E5-069F-40B1-8FEE-C1F110B79C9C}" sibTransId="{9C5E1F69-D92B-4EB1-A9AF-6EB5B88C54C3}"/>
    <dgm:cxn modelId="{69522FC0-AED8-2D46-AFCF-709F71DEF4C5}" type="presOf" srcId="{951EACDF-CE17-4FD0-8226-A942A9DE954F}" destId="{23A398C5-1876-DC44-BE12-5907F13FDA39}" srcOrd="0" destOrd="0" presId="urn:microsoft.com/office/officeart/2008/layout/LinedList"/>
    <dgm:cxn modelId="{94CF88DF-0571-6E45-B337-C7058D826238}" type="presOf" srcId="{E8DB36E3-A08B-4506-A0F3-6ED8D5AFAE49}" destId="{E3262225-B583-104C-9D8E-81E397ABE46D}" srcOrd="0" destOrd="0" presId="urn:microsoft.com/office/officeart/2008/layout/LinedList"/>
    <dgm:cxn modelId="{818E6CE3-B81D-4FF3-AA04-34BC3AA643CB}" srcId="{D5059CBA-F172-4F34-A0B4-CF504E2BC5E2}" destId="{B580994A-5E4B-465A-947B-D7C7F0D1F536}" srcOrd="0" destOrd="0" parTransId="{E50FC70C-B471-4A2D-A3AE-67F9E898C1A3}" sibTransId="{5C61E63E-C53B-48C0-90E9-832BAA13AAAC}"/>
    <dgm:cxn modelId="{C72CE6EA-723A-3B47-8C30-95454BE2B6FC}" type="presOf" srcId="{875EB17E-75A6-4668-85ED-CB89D7C92879}" destId="{1F0C82E8-9376-7C49-B2A0-4F8DFBBB769A}" srcOrd="0" destOrd="0" presId="urn:microsoft.com/office/officeart/2008/layout/LinedList"/>
    <dgm:cxn modelId="{D68BABF0-A53E-2748-9625-B48CECF0FB32}" type="presOf" srcId="{D5059CBA-F172-4F34-A0B4-CF504E2BC5E2}" destId="{30E96A10-9714-3841-BD49-E2940B83342F}" srcOrd="0" destOrd="0" presId="urn:microsoft.com/office/officeart/2008/layout/LinedList"/>
    <dgm:cxn modelId="{946B40FC-3629-F841-990C-51690343CE02}" type="presParOf" srcId="{30E96A10-9714-3841-BD49-E2940B83342F}" destId="{BAEC3EEB-F620-0249-BE5B-BFC5BAE39360}" srcOrd="0" destOrd="0" presId="urn:microsoft.com/office/officeart/2008/layout/LinedList"/>
    <dgm:cxn modelId="{B24753FE-0639-BA48-A0D0-79748BE9B641}" type="presParOf" srcId="{30E96A10-9714-3841-BD49-E2940B83342F}" destId="{07BBD3C1-73AF-8446-B313-35C777A46349}" srcOrd="1" destOrd="0" presId="urn:microsoft.com/office/officeart/2008/layout/LinedList"/>
    <dgm:cxn modelId="{1D7BCDF8-4A87-7749-802E-765E40A5E170}" type="presParOf" srcId="{07BBD3C1-73AF-8446-B313-35C777A46349}" destId="{CC7CF0B2-EF7D-CB4F-B9B1-1180D3E5453B}" srcOrd="0" destOrd="0" presId="urn:microsoft.com/office/officeart/2008/layout/LinedList"/>
    <dgm:cxn modelId="{CAF2A829-455B-F84E-AD99-682C5069B8C1}" type="presParOf" srcId="{07BBD3C1-73AF-8446-B313-35C777A46349}" destId="{BE36DCA6-9BED-5546-9E10-A2C7EA1DBD78}" srcOrd="1" destOrd="0" presId="urn:microsoft.com/office/officeart/2008/layout/LinedList"/>
    <dgm:cxn modelId="{2A1B5CEF-FF38-1147-A17D-3101315D744D}" type="presParOf" srcId="{30E96A10-9714-3841-BD49-E2940B83342F}" destId="{DB7F8D27-24F4-BB48-9696-C698739DEC21}" srcOrd="2" destOrd="0" presId="urn:microsoft.com/office/officeart/2008/layout/LinedList"/>
    <dgm:cxn modelId="{5C29BAC1-1010-954A-90E3-B309179577CA}" type="presParOf" srcId="{30E96A10-9714-3841-BD49-E2940B83342F}" destId="{9D109754-DFB1-8247-B9DE-6747B94BA9C6}" srcOrd="3" destOrd="0" presId="urn:microsoft.com/office/officeart/2008/layout/LinedList"/>
    <dgm:cxn modelId="{14781EA1-72A7-454E-9D39-F18EDC8C4003}" type="presParOf" srcId="{9D109754-DFB1-8247-B9DE-6747B94BA9C6}" destId="{23A398C5-1876-DC44-BE12-5907F13FDA39}" srcOrd="0" destOrd="0" presId="urn:microsoft.com/office/officeart/2008/layout/LinedList"/>
    <dgm:cxn modelId="{C75D7ACA-E895-5547-91B2-A1C73803CC43}" type="presParOf" srcId="{9D109754-DFB1-8247-B9DE-6747B94BA9C6}" destId="{B93F0F14-D9B1-9840-B7B3-8AFB33CE4F79}" srcOrd="1" destOrd="0" presId="urn:microsoft.com/office/officeart/2008/layout/LinedList"/>
    <dgm:cxn modelId="{87148100-1337-E840-BE2D-0ACEC98F9EFF}" type="presParOf" srcId="{30E96A10-9714-3841-BD49-E2940B83342F}" destId="{55E102F8-4D8C-404F-8D8F-FEA93F1C4ABA}" srcOrd="4" destOrd="0" presId="urn:microsoft.com/office/officeart/2008/layout/LinedList"/>
    <dgm:cxn modelId="{A2160153-5F7D-A84B-A493-82D4CB5F1EB9}" type="presParOf" srcId="{30E96A10-9714-3841-BD49-E2940B83342F}" destId="{EA944354-368E-DC41-A57F-D0A005B4F216}" srcOrd="5" destOrd="0" presId="urn:microsoft.com/office/officeart/2008/layout/LinedList"/>
    <dgm:cxn modelId="{CE83B26B-C901-1A44-AC20-ED2DDD2444AE}" type="presParOf" srcId="{EA944354-368E-DC41-A57F-D0A005B4F216}" destId="{1F0C82E8-9376-7C49-B2A0-4F8DFBBB769A}" srcOrd="0" destOrd="0" presId="urn:microsoft.com/office/officeart/2008/layout/LinedList"/>
    <dgm:cxn modelId="{B1BB430C-2E11-5A42-9C1B-B626583E8A0A}" type="presParOf" srcId="{EA944354-368E-DC41-A57F-D0A005B4F216}" destId="{DCC4B5FB-A040-6940-9B66-892BDEB64288}" srcOrd="1" destOrd="0" presId="urn:microsoft.com/office/officeart/2008/layout/LinedList"/>
    <dgm:cxn modelId="{3FC7F51C-D439-2240-BD4C-8147AAB34DE4}" type="presParOf" srcId="{30E96A10-9714-3841-BD49-E2940B83342F}" destId="{D23744D9-D5C3-F14A-A2AC-2A90F0A87265}" srcOrd="6" destOrd="0" presId="urn:microsoft.com/office/officeart/2008/layout/LinedList"/>
    <dgm:cxn modelId="{FBBE3A8F-CB87-6843-8403-F5775BBB52A7}" type="presParOf" srcId="{30E96A10-9714-3841-BD49-E2940B83342F}" destId="{B11F6272-A336-494C-90C3-97FC8BAE49A8}" srcOrd="7" destOrd="0" presId="urn:microsoft.com/office/officeart/2008/layout/LinedList"/>
    <dgm:cxn modelId="{9A9ACB76-8060-F94B-8DCE-E8598C782EA4}" type="presParOf" srcId="{B11F6272-A336-494C-90C3-97FC8BAE49A8}" destId="{9585A9E6-A3D4-B046-8893-800F46E5F287}" srcOrd="0" destOrd="0" presId="urn:microsoft.com/office/officeart/2008/layout/LinedList"/>
    <dgm:cxn modelId="{F5E57EC4-ECEE-4746-8655-4A6C4BEA99E9}" type="presParOf" srcId="{B11F6272-A336-494C-90C3-97FC8BAE49A8}" destId="{88755FC9-CA2A-694E-84DB-13E35F502BDB}" srcOrd="1" destOrd="0" presId="urn:microsoft.com/office/officeart/2008/layout/LinedList"/>
    <dgm:cxn modelId="{B7FDE1D3-0450-CB47-A0B0-E796F505D7CA}" type="presParOf" srcId="{30E96A10-9714-3841-BD49-E2940B83342F}" destId="{D6BC15B2-3221-1C43-92E8-A076071D63DC}" srcOrd="8" destOrd="0" presId="urn:microsoft.com/office/officeart/2008/layout/LinedList"/>
    <dgm:cxn modelId="{B37D8602-F3E0-A342-A801-00CC5B12E42D}" type="presParOf" srcId="{30E96A10-9714-3841-BD49-E2940B83342F}" destId="{B3AEEBA1-B521-8F4E-A06E-6CF25BFA1D0F}" srcOrd="9" destOrd="0" presId="urn:microsoft.com/office/officeart/2008/layout/LinedList"/>
    <dgm:cxn modelId="{E16D0844-136E-BF4B-9DA9-B0A2817FC3E1}" type="presParOf" srcId="{B3AEEBA1-B521-8F4E-A06E-6CF25BFA1D0F}" destId="{E3262225-B583-104C-9D8E-81E397ABE46D}" srcOrd="0" destOrd="0" presId="urn:microsoft.com/office/officeart/2008/layout/LinedList"/>
    <dgm:cxn modelId="{1DB75B43-6C16-B74E-AD7F-7D19A06322E0}" type="presParOf" srcId="{B3AEEBA1-B521-8F4E-A06E-6CF25BFA1D0F}" destId="{8F798069-6FCF-084B-9281-BC96CCB4CEBE}" srcOrd="1" destOrd="0" presId="urn:microsoft.com/office/officeart/2008/layout/LinedList"/>
    <dgm:cxn modelId="{BEB75E24-A020-EF48-852D-19724B6B6526}" type="presParOf" srcId="{30E96A10-9714-3841-BD49-E2940B83342F}" destId="{BC13C706-6D4C-F448-BC9F-F6418D9140B6}" srcOrd="10" destOrd="0" presId="urn:microsoft.com/office/officeart/2008/layout/LinedList"/>
    <dgm:cxn modelId="{E051B605-7FBF-FC45-B920-D9E590255AF8}" type="presParOf" srcId="{30E96A10-9714-3841-BD49-E2940B83342F}" destId="{77DC98F5-153C-F644-A7CE-F995D5378EE9}" srcOrd="11" destOrd="0" presId="urn:microsoft.com/office/officeart/2008/layout/LinedList"/>
    <dgm:cxn modelId="{4324749B-FF6F-624F-B112-13AE1D323C0E}" type="presParOf" srcId="{77DC98F5-153C-F644-A7CE-F995D5378EE9}" destId="{D90A3196-4A49-D345-B394-B8FF719F64AF}" srcOrd="0" destOrd="0" presId="urn:microsoft.com/office/officeart/2008/layout/LinedList"/>
    <dgm:cxn modelId="{FD1ACE37-AA6F-124F-B70A-E8CBAA74C09B}" type="presParOf" srcId="{77DC98F5-153C-F644-A7CE-F995D5378EE9}" destId="{8BB7761F-5AC2-0145-9366-15E50A9CB50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4077D45-DE76-4EE9-B646-B4CA6D303F04}"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0C2A4C7-625E-4D8A-8C9D-8B981808F1F8}">
      <dgm:prSet/>
      <dgm:spPr/>
      <dgm:t>
        <a:bodyPr/>
        <a:lstStyle/>
        <a:p>
          <a:r>
            <a:rPr lang="en-GB" b="1"/>
            <a:t>Section 76 of the Criminal Justice and Immigration Act 2008 </a:t>
          </a:r>
          <a:endParaRPr lang="en-US"/>
        </a:p>
      </dgm:t>
    </dgm:pt>
    <dgm:pt modelId="{05770B13-D874-435F-89F4-7E4B17A2FEF6}" type="parTrans" cxnId="{5BF5F264-B768-426A-B82A-CED6B7259EF4}">
      <dgm:prSet/>
      <dgm:spPr/>
      <dgm:t>
        <a:bodyPr/>
        <a:lstStyle/>
        <a:p>
          <a:endParaRPr lang="en-US"/>
        </a:p>
      </dgm:t>
    </dgm:pt>
    <dgm:pt modelId="{C929124A-5AAF-4AE4-BC14-FDD1D9CA1F55}" type="sibTrans" cxnId="{5BF5F264-B768-426A-B82A-CED6B7259EF4}">
      <dgm:prSet/>
      <dgm:spPr/>
      <dgm:t>
        <a:bodyPr/>
        <a:lstStyle/>
        <a:p>
          <a:endParaRPr lang="en-US"/>
        </a:p>
      </dgm:t>
    </dgm:pt>
    <dgm:pt modelId="{DC50EADC-0938-4E97-9038-344765843510}">
      <dgm:prSet/>
      <dgm:spPr/>
      <dgm:t>
        <a:bodyPr/>
        <a:lstStyle/>
        <a:p>
          <a:r>
            <a:rPr lang="en-GB" b="1"/>
            <a:t>E</a:t>
          </a:r>
          <a:r>
            <a:rPr lang="en-GB"/>
            <a:t>xpands on the common law and statutory defence of 'self-defence’. </a:t>
          </a:r>
          <a:endParaRPr lang="en-US"/>
        </a:p>
      </dgm:t>
    </dgm:pt>
    <dgm:pt modelId="{CEE99FE2-CA65-40DD-B245-3B3261355410}" type="parTrans" cxnId="{4CBE20CA-918E-4B17-B9F8-2C452C6EDA3D}">
      <dgm:prSet/>
      <dgm:spPr/>
      <dgm:t>
        <a:bodyPr/>
        <a:lstStyle/>
        <a:p>
          <a:endParaRPr lang="en-US"/>
        </a:p>
      </dgm:t>
    </dgm:pt>
    <dgm:pt modelId="{A690C573-D1C6-4C2A-97F6-58E935938FCF}" type="sibTrans" cxnId="{4CBE20CA-918E-4B17-B9F8-2C452C6EDA3D}">
      <dgm:prSet/>
      <dgm:spPr/>
      <dgm:t>
        <a:bodyPr/>
        <a:lstStyle/>
        <a:p>
          <a:endParaRPr lang="en-US"/>
        </a:p>
      </dgm:t>
    </dgm:pt>
    <dgm:pt modelId="{EAC411F8-12FC-41AA-B6B6-68562D463441}">
      <dgm:prSet/>
      <dgm:spPr/>
      <dgm:t>
        <a:bodyPr/>
        <a:lstStyle/>
        <a:p>
          <a:r>
            <a:rPr lang="en-GB"/>
            <a:t>It includes special provision for householder cases -</a:t>
          </a:r>
          <a:r>
            <a:rPr lang="en-GB" b="0" i="0" baseline="0"/>
            <a:t> you must </a:t>
          </a:r>
          <a:r>
            <a:rPr lang="en-GB" b="1" i="0" baseline="0"/>
            <a:t>genuinely </a:t>
          </a:r>
          <a:r>
            <a:rPr lang="en-GB" b="0" i="0" baseline="0"/>
            <a:t>believe that the degree of force used is necessary given the circumstances of the case. </a:t>
          </a:r>
          <a:endParaRPr lang="en-US"/>
        </a:p>
      </dgm:t>
    </dgm:pt>
    <dgm:pt modelId="{D76D66C3-7428-4995-96BB-C2AEA175BA91}" type="parTrans" cxnId="{1DFFC7EB-E28F-4CD4-A5D0-DC65891D36C6}">
      <dgm:prSet/>
      <dgm:spPr/>
      <dgm:t>
        <a:bodyPr/>
        <a:lstStyle/>
        <a:p>
          <a:endParaRPr lang="en-US"/>
        </a:p>
      </dgm:t>
    </dgm:pt>
    <dgm:pt modelId="{0504EC04-9A29-46C0-93CA-C6F7C33CFAAC}" type="sibTrans" cxnId="{1DFFC7EB-E28F-4CD4-A5D0-DC65891D36C6}">
      <dgm:prSet/>
      <dgm:spPr/>
      <dgm:t>
        <a:bodyPr/>
        <a:lstStyle/>
        <a:p>
          <a:endParaRPr lang="en-US"/>
        </a:p>
      </dgm:t>
    </dgm:pt>
    <dgm:pt modelId="{768C3134-2210-4E35-8078-CD82A6AB429C}">
      <dgm:prSet/>
      <dgm:spPr/>
      <dgm:t>
        <a:bodyPr/>
        <a:lstStyle/>
        <a:p>
          <a:r>
            <a:rPr lang="en-GB" b="0" i="0" baseline="0"/>
            <a:t>This provision should ensure your own safety and the security of the detainee. </a:t>
          </a:r>
          <a:endParaRPr lang="en-US"/>
        </a:p>
      </dgm:t>
    </dgm:pt>
    <dgm:pt modelId="{86B23F70-F52F-46E5-B2CE-BE00DF34130C}" type="parTrans" cxnId="{2A1BF561-AC96-42FE-9EC0-DF5EC32AFCC2}">
      <dgm:prSet/>
      <dgm:spPr/>
      <dgm:t>
        <a:bodyPr/>
        <a:lstStyle/>
        <a:p>
          <a:endParaRPr lang="en-US"/>
        </a:p>
      </dgm:t>
    </dgm:pt>
    <dgm:pt modelId="{E6743FD9-63CA-4CF6-98C3-E282C81F6C30}" type="sibTrans" cxnId="{2A1BF561-AC96-42FE-9EC0-DF5EC32AFCC2}">
      <dgm:prSet/>
      <dgm:spPr/>
      <dgm:t>
        <a:bodyPr/>
        <a:lstStyle/>
        <a:p>
          <a:endParaRPr lang="en-US"/>
        </a:p>
      </dgm:t>
    </dgm:pt>
    <dgm:pt modelId="{BCB08D5B-9D18-AE4B-8BC1-705198DE2ABC}" type="pres">
      <dgm:prSet presAssocID="{C4077D45-DE76-4EE9-B646-B4CA6D303F04}" presName="linear" presStyleCnt="0">
        <dgm:presLayoutVars>
          <dgm:animLvl val="lvl"/>
          <dgm:resizeHandles val="exact"/>
        </dgm:presLayoutVars>
      </dgm:prSet>
      <dgm:spPr/>
    </dgm:pt>
    <dgm:pt modelId="{8B365EEB-8179-844F-9AA3-1305E0C4BFD3}" type="pres">
      <dgm:prSet presAssocID="{80C2A4C7-625E-4D8A-8C9D-8B981808F1F8}" presName="parentText" presStyleLbl="node1" presStyleIdx="0" presStyleCnt="4">
        <dgm:presLayoutVars>
          <dgm:chMax val="0"/>
          <dgm:bulletEnabled val="1"/>
        </dgm:presLayoutVars>
      </dgm:prSet>
      <dgm:spPr/>
    </dgm:pt>
    <dgm:pt modelId="{8F844653-0E06-0B46-BF5A-441A8D5AD7A1}" type="pres">
      <dgm:prSet presAssocID="{C929124A-5AAF-4AE4-BC14-FDD1D9CA1F55}" presName="spacer" presStyleCnt="0"/>
      <dgm:spPr/>
    </dgm:pt>
    <dgm:pt modelId="{5512DF49-B1B2-2947-87F0-5C0AF8C6D809}" type="pres">
      <dgm:prSet presAssocID="{DC50EADC-0938-4E97-9038-344765843510}" presName="parentText" presStyleLbl="node1" presStyleIdx="1" presStyleCnt="4">
        <dgm:presLayoutVars>
          <dgm:chMax val="0"/>
          <dgm:bulletEnabled val="1"/>
        </dgm:presLayoutVars>
      </dgm:prSet>
      <dgm:spPr/>
    </dgm:pt>
    <dgm:pt modelId="{0F999A9E-4027-7840-9B93-307394C3BFEB}" type="pres">
      <dgm:prSet presAssocID="{A690C573-D1C6-4C2A-97F6-58E935938FCF}" presName="spacer" presStyleCnt="0"/>
      <dgm:spPr/>
    </dgm:pt>
    <dgm:pt modelId="{66324FDC-5DCE-E244-A4EB-4FDF121ABB18}" type="pres">
      <dgm:prSet presAssocID="{EAC411F8-12FC-41AA-B6B6-68562D463441}" presName="parentText" presStyleLbl="node1" presStyleIdx="2" presStyleCnt="4">
        <dgm:presLayoutVars>
          <dgm:chMax val="0"/>
          <dgm:bulletEnabled val="1"/>
        </dgm:presLayoutVars>
      </dgm:prSet>
      <dgm:spPr/>
    </dgm:pt>
    <dgm:pt modelId="{213EB09C-F4E0-5E47-B675-3B275FD471EC}" type="pres">
      <dgm:prSet presAssocID="{0504EC04-9A29-46C0-93CA-C6F7C33CFAAC}" presName="spacer" presStyleCnt="0"/>
      <dgm:spPr/>
    </dgm:pt>
    <dgm:pt modelId="{6DEB2B44-870E-B84A-94B3-B55B26B21158}" type="pres">
      <dgm:prSet presAssocID="{768C3134-2210-4E35-8078-CD82A6AB429C}" presName="parentText" presStyleLbl="node1" presStyleIdx="3" presStyleCnt="4">
        <dgm:presLayoutVars>
          <dgm:chMax val="0"/>
          <dgm:bulletEnabled val="1"/>
        </dgm:presLayoutVars>
      </dgm:prSet>
      <dgm:spPr/>
    </dgm:pt>
  </dgm:ptLst>
  <dgm:cxnLst>
    <dgm:cxn modelId="{054E1B29-6923-7D4A-AB66-DC0D65DFFEAA}" type="presOf" srcId="{EAC411F8-12FC-41AA-B6B6-68562D463441}" destId="{66324FDC-5DCE-E244-A4EB-4FDF121ABB18}" srcOrd="0" destOrd="0" presId="urn:microsoft.com/office/officeart/2005/8/layout/vList2"/>
    <dgm:cxn modelId="{A9AD1A36-9012-764E-B02A-E4947BE6ACAE}" type="presOf" srcId="{DC50EADC-0938-4E97-9038-344765843510}" destId="{5512DF49-B1B2-2947-87F0-5C0AF8C6D809}" srcOrd="0" destOrd="0" presId="urn:microsoft.com/office/officeart/2005/8/layout/vList2"/>
    <dgm:cxn modelId="{702D504E-A169-3D42-9223-1F8B54364798}" type="presOf" srcId="{768C3134-2210-4E35-8078-CD82A6AB429C}" destId="{6DEB2B44-870E-B84A-94B3-B55B26B21158}" srcOrd="0" destOrd="0" presId="urn:microsoft.com/office/officeart/2005/8/layout/vList2"/>
    <dgm:cxn modelId="{6A1D7359-E9B4-0E49-8148-CDB84A2DE311}" type="presOf" srcId="{80C2A4C7-625E-4D8A-8C9D-8B981808F1F8}" destId="{8B365EEB-8179-844F-9AA3-1305E0C4BFD3}" srcOrd="0" destOrd="0" presId="urn:microsoft.com/office/officeart/2005/8/layout/vList2"/>
    <dgm:cxn modelId="{2A1BF561-AC96-42FE-9EC0-DF5EC32AFCC2}" srcId="{C4077D45-DE76-4EE9-B646-B4CA6D303F04}" destId="{768C3134-2210-4E35-8078-CD82A6AB429C}" srcOrd="3" destOrd="0" parTransId="{86B23F70-F52F-46E5-B2CE-BE00DF34130C}" sibTransId="{E6743FD9-63CA-4CF6-98C3-E282C81F6C30}"/>
    <dgm:cxn modelId="{5BF5F264-B768-426A-B82A-CED6B7259EF4}" srcId="{C4077D45-DE76-4EE9-B646-B4CA6D303F04}" destId="{80C2A4C7-625E-4D8A-8C9D-8B981808F1F8}" srcOrd="0" destOrd="0" parTransId="{05770B13-D874-435F-89F4-7E4B17A2FEF6}" sibTransId="{C929124A-5AAF-4AE4-BC14-FDD1D9CA1F55}"/>
    <dgm:cxn modelId="{EBE56592-5A65-6F4A-A796-72E542C24BBC}" type="presOf" srcId="{C4077D45-DE76-4EE9-B646-B4CA6D303F04}" destId="{BCB08D5B-9D18-AE4B-8BC1-705198DE2ABC}" srcOrd="0" destOrd="0" presId="urn:microsoft.com/office/officeart/2005/8/layout/vList2"/>
    <dgm:cxn modelId="{4CBE20CA-918E-4B17-B9F8-2C452C6EDA3D}" srcId="{C4077D45-DE76-4EE9-B646-B4CA6D303F04}" destId="{DC50EADC-0938-4E97-9038-344765843510}" srcOrd="1" destOrd="0" parTransId="{CEE99FE2-CA65-40DD-B245-3B3261355410}" sibTransId="{A690C573-D1C6-4C2A-97F6-58E935938FCF}"/>
    <dgm:cxn modelId="{1DFFC7EB-E28F-4CD4-A5D0-DC65891D36C6}" srcId="{C4077D45-DE76-4EE9-B646-B4CA6D303F04}" destId="{EAC411F8-12FC-41AA-B6B6-68562D463441}" srcOrd="2" destOrd="0" parTransId="{D76D66C3-7428-4995-96BB-C2AEA175BA91}" sibTransId="{0504EC04-9A29-46C0-93CA-C6F7C33CFAAC}"/>
    <dgm:cxn modelId="{BBF45A8B-F55E-2142-9C5C-7C32D5CDEBC8}" type="presParOf" srcId="{BCB08D5B-9D18-AE4B-8BC1-705198DE2ABC}" destId="{8B365EEB-8179-844F-9AA3-1305E0C4BFD3}" srcOrd="0" destOrd="0" presId="urn:microsoft.com/office/officeart/2005/8/layout/vList2"/>
    <dgm:cxn modelId="{5C71660B-6C70-F54B-9A41-D9DD859F9E81}" type="presParOf" srcId="{BCB08D5B-9D18-AE4B-8BC1-705198DE2ABC}" destId="{8F844653-0E06-0B46-BF5A-441A8D5AD7A1}" srcOrd="1" destOrd="0" presId="urn:microsoft.com/office/officeart/2005/8/layout/vList2"/>
    <dgm:cxn modelId="{9C51F273-6498-9D48-B1D9-B80AAB4EB900}" type="presParOf" srcId="{BCB08D5B-9D18-AE4B-8BC1-705198DE2ABC}" destId="{5512DF49-B1B2-2947-87F0-5C0AF8C6D809}" srcOrd="2" destOrd="0" presId="urn:microsoft.com/office/officeart/2005/8/layout/vList2"/>
    <dgm:cxn modelId="{2836C272-CD7E-EC4B-AC62-1E0F2A9E09BD}" type="presParOf" srcId="{BCB08D5B-9D18-AE4B-8BC1-705198DE2ABC}" destId="{0F999A9E-4027-7840-9B93-307394C3BFEB}" srcOrd="3" destOrd="0" presId="urn:microsoft.com/office/officeart/2005/8/layout/vList2"/>
    <dgm:cxn modelId="{BC17ED14-E4B8-0746-B4A5-EABA4794786B}" type="presParOf" srcId="{BCB08D5B-9D18-AE4B-8BC1-705198DE2ABC}" destId="{66324FDC-5DCE-E244-A4EB-4FDF121ABB18}" srcOrd="4" destOrd="0" presId="urn:microsoft.com/office/officeart/2005/8/layout/vList2"/>
    <dgm:cxn modelId="{B25D0ABC-04DD-C747-AD6D-62ACCD399C39}" type="presParOf" srcId="{BCB08D5B-9D18-AE4B-8BC1-705198DE2ABC}" destId="{213EB09C-F4E0-5E47-B675-3B275FD471EC}" srcOrd="5" destOrd="0" presId="urn:microsoft.com/office/officeart/2005/8/layout/vList2"/>
    <dgm:cxn modelId="{315399FA-3ECD-CF43-A55C-583780DBAC6A}" type="presParOf" srcId="{BCB08D5B-9D18-AE4B-8BC1-705198DE2ABC}" destId="{6DEB2B44-870E-B84A-94B3-B55B26B2115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4A3952-7B5B-497E-B19B-1177AE2EDBE4}" type="doc">
      <dgm:prSet loTypeId="urn:microsoft.com/office/officeart/2005/8/layout/vList5" loCatId="list" qsTypeId="urn:microsoft.com/office/officeart/2005/8/quickstyle/simple4" qsCatId="simple" csTypeId="urn:microsoft.com/office/officeart/2005/8/colors/colorful2" csCatId="colorful"/>
      <dgm:spPr/>
      <dgm:t>
        <a:bodyPr/>
        <a:lstStyle/>
        <a:p>
          <a:endParaRPr lang="en-US"/>
        </a:p>
      </dgm:t>
    </dgm:pt>
    <dgm:pt modelId="{019D5F0A-CB94-49E4-BF9F-50DFD1230EB6}">
      <dgm:prSet/>
      <dgm:spPr/>
      <dgm:t>
        <a:bodyPr/>
        <a:lstStyle/>
        <a:p>
          <a:r>
            <a:rPr lang="en-US"/>
            <a:t>Describe</a:t>
          </a:r>
        </a:p>
      </dgm:t>
    </dgm:pt>
    <dgm:pt modelId="{C4AA9AC4-55CA-4C3E-A0B1-D728746E51B9}" type="parTrans" cxnId="{10B3B922-D883-44C3-9201-A1B83B738792}">
      <dgm:prSet/>
      <dgm:spPr/>
      <dgm:t>
        <a:bodyPr/>
        <a:lstStyle/>
        <a:p>
          <a:endParaRPr lang="en-US"/>
        </a:p>
      </dgm:t>
    </dgm:pt>
    <dgm:pt modelId="{26402012-3166-47AC-AAFA-2226BB0C1E5C}" type="sibTrans" cxnId="{10B3B922-D883-44C3-9201-A1B83B738792}">
      <dgm:prSet/>
      <dgm:spPr/>
      <dgm:t>
        <a:bodyPr/>
        <a:lstStyle/>
        <a:p>
          <a:endParaRPr lang="en-US"/>
        </a:p>
      </dgm:t>
    </dgm:pt>
    <dgm:pt modelId="{AC41D351-DDCF-4BBB-9A56-EA9208BCB7F3}">
      <dgm:prSet/>
      <dgm:spPr/>
      <dgm:t>
        <a:bodyPr/>
        <a:lstStyle/>
        <a:p>
          <a:r>
            <a:rPr lang="en-US"/>
            <a:t>Describe the seating plan in a police vehicle when escorting detained persons whilst promoting maximum security and safety.</a:t>
          </a:r>
        </a:p>
      </dgm:t>
    </dgm:pt>
    <dgm:pt modelId="{5B2EB97D-C7C6-4CEB-9ED2-00A472571E41}" type="parTrans" cxnId="{E7156ED3-D292-4B85-B420-5480D6ABFDCC}">
      <dgm:prSet/>
      <dgm:spPr/>
      <dgm:t>
        <a:bodyPr/>
        <a:lstStyle/>
        <a:p>
          <a:endParaRPr lang="en-US"/>
        </a:p>
      </dgm:t>
    </dgm:pt>
    <dgm:pt modelId="{FC57C821-0BFD-4204-81D4-01C7AF4405D6}" type="sibTrans" cxnId="{E7156ED3-D292-4B85-B420-5480D6ABFDCC}">
      <dgm:prSet/>
      <dgm:spPr/>
      <dgm:t>
        <a:bodyPr/>
        <a:lstStyle/>
        <a:p>
          <a:endParaRPr lang="en-US"/>
        </a:p>
      </dgm:t>
    </dgm:pt>
    <dgm:pt modelId="{4ECF44CC-D2F2-4969-8F7F-C582E64FEC63}">
      <dgm:prSet/>
      <dgm:spPr/>
      <dgm:t>
        <a:bodyPr/>
        <a:lstStyle/>
        <a:p>
          <a:r>
            <a:rPr lang="en-US"/>
            <a:t>Outline</a:t>
          </a:r>
        </a:p>
      </dgm:t>
    </dgm:pt>
    <dgm:pt modelId="{06F1D522-2F09-46F8-863E-FA47153BB3DF}" type="parTrans" cxnId="{F1459BA0-2E93-4404-920D-737EB3713D2B}">
      <dgm:prSet/>
      <dgm:spPr/>
      <dgm:t>
        <a:bodyPr/>
        <a:lstStyle/>
        <a:p>
          <a:endParaRPr lang="en-US"/>
        </a:p>
      </dgm:t>
    </dgm:pt>
    <dgm:pt modelId="{778517C9-0EAB-448F-94D0-A648FBAB9917}" type="sibTrans" cxnId="{F1459BA0-2E93-4404-920D-737EB3713D2B}">
      <dgm:prSet/>
      <dgm:spPr/>
      <dgm:t>
        <a:bodyPr/>
        <a:lstStyle/>
        <a:p>
          <a:endParaRPr lang="en-US"/>
        </a:p>
      </dgm:t>
    </dgm:pt>
    <dgm:pt modelId="{C0B615AD-EDA4-44EB-ADDD-8B29D35A4998}">
      <dgm:prSet/>
      <dgm:spPr/>
      <dgm:t>
        <a:bodyPr/>
        <a:lstStyle/>
        <a:p>
          <a:r>
            <a:rPr lang="en-US"/>
            <a:t>Outline the principles of cross-contamination of evidence.</a:t>
          </a:r>
        </a:p>
      </dgm:t>
    </dgm:pt>
    <dgm:pt modelId="{87F80A29-05D7-4B19-A232-FFF96EC510B8}" type="parTrans" cxnId="{6AD37158-E911-449D-8E14-D1D78D143272}">
      <dgm:prSet/>
      <dgm:spPr/>
      <dgm:t>
        <a:bodyPr/>
        <a:lstStyle/>
        <a:p>
          <a:endParaRPr lang="en-US"/>
        </a:p>
      </dgm:t>
    </dgm:pt>
    <dgm:pt modelId="{5B18D106-6903-4F96-B7AC-EEFF0CD841DA}" type="sibTrans" cxnId="{6AD37158-E911-449D-8E14-D1D78D143272}">
      <dgm:prSet/>
      <dgm:spPr/>
      <dgm:t>
        <a:bodyPr/>
        <a:lstStyle/>
        <a:p>
          <a:endParaRPr lang="en-US"/>
        </a:p>
      </dgm:t>
    </dgm:pt>
    <dgm:pt modelId="{64C33AFD-05D1-43D1-A66C-7E308E356EAF}">
      <dgm:prSet/>
      <dgm:spPr/>
      <dgm:t>
        <a:bodyPr/>
        <a:lstStyle/>
        <a:p>
          <a:r>
            <a:rPr lang="en-US"/>
            <a:t>Explain</a:t>
          </a:r>
        </a:p>
      </dgm:t>
    </dgm:pt>
    <dgm:pt modelId="{BE319F1D-9FB1-4EC8-B1E0-11656C0A6C7C}" type="parTrans" cxnId="{02322925-2FC7-4B9C-865D-90A4D28CC272}">
      <dgm:prSet/>
      <dgm:spPr/>
      <dgm:t>
        <a:bodyPr/>
        <a:lstStyle/>
        <a:p>
          <a:endParaRPr lang="en-US"/>
        </a:p>
      </dgm:t>
    </dgm:pt>
    <dgm:pt modelId="{78443DF8-4D0C-4F60-B34F-F9D734BC1133}" type="sibTrans" cxnId="{02322925-2FC7-4B9C-865D-90A4D28CC272}">
      <dgm:prSet/>
      <dgm:spPr/>
      <dgm:t>
        <a:bodyPr/>
        <a:lstStyle/>
        <a:p>
          <a:endParaRPr lang="en-US"/>
        </a:p>
      </dgm:t>
    </dgm:pt>
    <dgm:pt modelId="{B25E3D1B-735D-4E45-82EF-8CBF5957AB29}">
      <dgm:prSet/>
      <dgm:spPr/>
      <dgm:t>
        <a:bodyPr/>
        <a:lstStyle/>
        <a:p>
          <a:r>
            <a:rPr lang="en-US"/>
            <a:t>Explain what constitutes detention including the detention clock, designated stations, non-designated stations and dealing with voluntary attendees.</a:t>
          </a:r>
        </a:p>
      </dgm:t>
    </dgm:pt>
    <dgm:pt modelId="{1D5EFB49-7A76-4583-B533-7BF010393478}" type="parTrans" cxnId="{57F3BA73-4917-49C1-AE62-FFE859DCCF37}">
      <dgm:prSet/>
      <dgm:spPr/>
      <dgm:t>
        <a:bodyPr/>
        <a:lstStyle/>
        <a:p>
          <a:endParaRPr lang="en-US"/>
        </a:p>
      </dgm:t>
    </dgm:pt>
    <dgm:pt modelId="{5249C219-0883-4276-ACBC-EA40656CA619}" type="sibTrans" cxnId="{57F3BA73-4917-49C1-AE62-FFE859DCCF37}">
      <dgm:prSet/>
      <dgm:spPr/>
      <dgm:t>
        <a:bodyPr/>
        <a:lstStyle/>
        <a:p>
          <a:endParaRPr lang="en-US"/>
        </a:p>
      </dgm:t>
    </dgm:pt>
    <dgm:pt modelId="{CD4CFA76-7501-4B04-B76D-FDF454684B6A}">
      <dgm:prSet/>
      <dgm:spPr/>
      <dgm:t>
        <a:bodyPr/>
        <a:lstStyle/>
        <a:p>
          <a:r>
            <a:rPr lang="en-US"/>
            <a:t>Explain</a:t>
          </a:r>
        </a:p>
      </dgm:t>
    </dgm:pt>
    <dgm:pt modelId="{A7276CC8-D68F-473F-A833-02A8A8C15D3D}" type="parTrans" cxnId="{53D416D2-92F7-41AA-BE33-4599A4ECFF57}">
      <dgm:prSet/>
      <dgm:spPr/>
      <dgm:t>
        <a:bodyPr/>
        <a:lstStyle/>
        <a:p>
          <a:endParaRPr lang="en-US"/>
        </a:p>
      </dgm:t>
    </dgm:pt>
    <dgm:pt modelId="{0FB6F96E-B06A-4432-8B52-CBBD5A9A04F6}" type="sibTrans" cxnId="{53D416D2-92F7-41AA-BE33-4599A4ECFF57}">
      <dgm:prSet/>
      <dgm:spPr/>
      <dgm:t>
        <a:bodyPr/>
        <a:lstStyle/>
        <a:p>
          <a:endParaRPr lang="en-US"/>
        </a:p>
      </dgm:t>
    </dgm:pt>
    <dgm:pt modelId="{3C215D8F-1D36-4A98-87BB-F8FEF9833124}">
      <dgm:prSet/>
      <dgm:spPr/>
      <dgm:t>
        <a:bodyPr/>
        <a:lstStyle/>
        <a:p>
          <a:r>
            <a:rPr lang="en-US"/>
            <a:t>Explain how to transport violent and drunken prisoners and prisoner suffering with mental health.</a:t>
          </a:r>
        </a:p>
      </dgm:t>
    </dgm:pt>
    <dgm:pt modelId="{1F642DA5-0440-42B1-AFF9-33623C5C3727}" type="parTrans" cxnId="{0269ECD4-1149-4FEA-8BA7-A25E3C2A182E}">
      <dgm:prSet/>
      <dgm:spPr/>
      <dgm:t>
        <a:bodyPr/>
        <a:lstStyle/>
        <a:p>
          <a:endParaRPr lang="en-US"/>
        </a:p>
      </dgm:t>
    </dgm:pt>
    <dgm:pt modelId="{920AA34D-514A-4FF0-84BF-C83AFCC4EBB0}" type="sibTrans" cxnId="{0269ECD4-1149-4FEA-8BA7-A25E3C2A182E}">
      <dgm:prSet/>
      <dgm:spPr/>
      <dgm:t>
        <a:bodyPr/>
        <a:lstStyle/>
        <a:p>
          <a:endParaRPr lang="en-US"/>
        </a:p>
      </dgm:t>
    </dgm:pt>
    <dgm:pt modelId="{AC21A63C-75DB-4906-9C29-0B9605FE6B2B}">
      <dgm:prSet/>
      <dgm:spPr/>
      <dgm:t>
        <a:bodyPr/>
        <a:lstStyle/>
        <a:p>
          <a:r>
            <a:rPr lang="en-US"/>
            <a:t>Summarise</a:t>
          </a:r>
        </a:p>
      </dgm:t>
    </dgm:pt>
    <dgm:pt modelId="{4BA3F1F6-EE23-4D8A-A157-0E1E3DAE633E}" type="parTrans" cxnId="{8F9B77DC-49A7-4870-9DB3-64855801DE59}">
      <dgm:prSet/>
      <dgm:spPr/>
      <dgm:t>
        <a:bodyPr/>
        <a:lstStyle/>
        <a:p>
          <a:endParaRPr lang="en-US"/>
        </a:p>
      </dgm:t>
    </dgm:pt>
    <dgm:pt modelId="{B14502CC-8FA5-4EB5-B5B7-7E8BFBD51EEF}" type="sibTrans" cxnId="{8F9B77DC-49A7-4870-9DB3-64855801DE59}">
      <dgm:prSet/>
      <dgm:spPr/>
      <dgm:t>
        <a:bodyPr/>
        <a:lstStyle/>
        <a:p>
          <a:endParaRPr lang="en-US"/>
        </a:p>
      </dgm:t>
    </dgm:pt>
    <dgm:pt modelId="{5A50EC8D-4D98-4EE0-92DC-8D7DEC20659E}">
      <dgm:prSet/>
      <dgm:spPr/>
      <dgm:t>
        <a:bodyPr/>
        <a:lstStyle/>
        <a:p>
          <a:r>
            <a:rPr lang="en-US" dirty="0" err="1"/>
            <a:t>Summarise</a:t>
          </a:r>
          <a:r>
            <a:rPr lang="en-US" dirty="0"/>
            <a:t> the roles, rights and responsibilities at custody including information to be given to the detained person.</a:t>
          </a:r>
        </a:p>
      </dgm:t>
    </dgm:pt>
    <dgm:pt modelId="{FB122490-1678-4229-A9BA-37F7E7FBBD71}" type="parTrans" cxnId="{7F34A82E-EA06-4FFA-BAE0-1E0A4B63E26B}">
      <dgm:prSet/>
      <dgm:spPr/>
      <dgm:t>
        <a:bodyPr/>
        <a:lstStyle/>
        <a:p>
          <a:endParaRPr lang="en-US"/>
        </a:p>
      </dgm:t>
    </dgm:pt>
    <dgm:pt modelId="{C4F338CC-9D63-4279-BB40-ED7F02050690}" type="sibTrans" cxnId="{7F34A82E-EA06-4FFA-BAE0-1E0A4B63E26B}">
      <dgm:prSet/>
      <dgm:spPr/>
      <dgm:t>
        <a:bodyPr/>
        <a:lstStyle/>
        <a:p>
          <a:endParaRPr lang="en-US"/>
        </a:p>
      </dgm:t>
    </dgm:pt>
    <dgm:pt modelId="{924978C3-F092-4344-B20F-686C39775DD5}">
      <dgm:prSet/>
      <dgm:spPr/>
      <dgm:t>
        <a:bodyPr/>
        <a:lstStyle/>
        <a:p>
          <a:r>
            <a:rPr lang="en-US"/>
            <a:t>Describe</a:t>
          </a:r>
        </a:p>
      </dgm:t>
    </dgm:pt>
    <dgm:pt modelId="{6A3A4AD1-600D-4684-92C6-7474757C77D8}" type="parTrans" cxnId="{8F998811-0186-4F6F-B1C2-8B524470E8AD}">
      <dgm:prSet/>
      <dgm:spPr/>
      <dgm:t>
        <a:bodyPr/>
        <a:lstStyle/>
        <a:p>
          <a:endParaRPr lang="en-US"/>
        </a:p>
      </dgm:t>
    </dgm:pt>
    <dgm:pt modelId="{C0387395-8DB1-472F-B6DB-8A78D7C12710}" type="sibTrans" cxnId="{8F998811-0186-4F6F-B1C2-8B524470E8AD}">
      <dgm:prSet/>
      <dgm:spPr/>
      <dgm:t>
        <a:bodyPr/>
        <a:lstStyle/>
        <a:p>
          <a:endParaRPr lang="en-US"/>
        </a:p>
      </dgm:t>
    </dgm:pt>
    <dgm:pt modelId="{86F67E85-B266-4C66-99E3-4A61675B17ED}">
      <dgm:prSet/>
      <dgm:spPr/>
      <dgm:t>
        <a:bodyPr/>
        <a:lstStyle/>
        <a:p>
          <a:r>
            <a:rPr lang="en-US"/>
            <a:t>Describe searches of detained persons and seizing of items including strip and intimate searches.</a:t>
          </a:r>
        </a:p>
      </dgm:t>
    </dgm:pt>
    <dgm:pt modelId="{BD62F80A-C372-4F91-9452-A60A375ED298}" type="parTrans" cxnId="{16ADEC79-3D46-4DC1-A581-BFE7A1378B3D}">
      <dgm:prSet/>
      <dgm:spPr/>
      <dgm:t>
        <a:bodyPr/>
        <a:lstStyle/>
        <a:p>
          <a:endParaRPr lang="en-US"/>
        </a:p>
      </dgm:t>
    </dgm:pt>
    <dgm:pt modelId="{FC62F3F9-92F5-4F8C-99D1-6C5DE89EE985}" type="sibTrans" cxnId="{16ADEC79-3D46-4DC1-A581-BFE7A1378B3D}">
      <dgm:prSet/>
      <dgm:spPr/>
      <dgm:t>
        <a:bodyPr/>
        <a:lstStyle/>
        <a:p>
          <a:endParaRPr lang="en-US"/>
        </a:p>
      </dgm:t>
    </dgm:pt>
    <dgm:pt modelId="{662CDAE7-C49D-4148-BF15-AA3569030DEE}">
      <dgm:prSet/>
      <dgm:spPr/>
      <dgm:t>
        <a:bodyPr/>
        <a:lstStyle/>
        <a:p>
          <a:r>
            <a:rPr lang="en-US"/>
            <a:t>Explain</a:t>
          </a:r>
        </a:p>
      </dgm:t>
    </dgm:pt>
    <dgm:pt modelId="{64AB5F39-17DF-4CEE-9F67-C504ECBA7F22}" type="parTrans" cxnId="{68B67ECB-6367-4678-80D6-009526EEA5FC}">
      <dgm:prSet/>
      <dgm:spPr/>
      <dgm:t>
        <a:bodyPr/>
        <a:lstStyle/>
        <a:p>
          <a:endParaRPr lang="en-US"/>
        </a:p>
      </dgm:t>
    </dgm:pt>
    <dgm:pt modelId="{F641AB83-E919-44FB-8FFA-169867070B7C}" type="sibTrans" cxnId="{68B67ECB-6367-4678-80D6-009526EEA5FC}">
      <dgm:prSet/>
      <dgm:spPr/>
      <dgm:t>
        <a:bodyPr/>
        <a:lstStyle/>
        <a:p>
          <a:endParaRPr lang="en-US"/>
        </a:p>
      </dgm:t>
    </dgm:pt>
    <dgm:pt modelId="{02CE7A4B-D47A-447C-BCBF-641061169B38}">
      <dgm:prSet/>
      <dgm:spPr/>
      <dgm:t>
        <a:bodyPr/>
        <a:lstStyle/>
        <a:p>
          <a:r>
            <a:rPr lang="en-US"/>
            <a:t>Explain the role of an appropriate adult within the police custody process.</a:t>
          </a:r>
        </a:p>
      </dgm:t>
    </dgm:pt>
    <dgm:pt modelId="{6AF6C5F2-DB07-4EBF-90C0-462AACE0FE72}" type="parTrans" cxnId="{810FF85C-1D8C-40E9-923B-EE1A45E2E23F}">
      <dgm:prSet/>
      <dgm:spPr/>
      <dgm:t>
        <a:bodyPr/>
        <a:lstStyle/>
        <a:p>
          <a:endParaRPr lang="en-US"/>
        </a:p>
      </dgm:t>
    </dgm:pt>
    <dgm:pt modelId="{435C5E84-E4B7-4BAE-AF76-D4E0671D8D1A}" type="sibTrans" cxnId="{810FF85C-1D8C-40E9-923B-EE1A45E2E23F}">
      <dgm:prSet/>
      <dgm:spPr/>
      <dgm:t>
        <a:bodyPr/>
        <a:lstStyle/>
        <a:p>
          <a:endParaRPr lang="en-US"/>
        </a:p>
      </dgm:t>
    </dgm:pt>
    <dgm:pt modelId="{260B41F2-3F54-1549-AB42-262663A883FE}" type="pres">
      <dgm:prSet presAssocID="{284A3952-7B5B-497E-B19B-1177AE2EDBE4}" presName="Name0" presStyleCnt="0">
        <dgm:presLayoutVars>
          <dgm:dir/>
          <dgm:animLvl val="lvl"/>
          <dgm:resizeHandles val="exact"/>
        </dgm:presLayoutVars>
      </dgm:prSet>
      <dgm:spPr/>
    </dgm:pt>
    <dgm:pt modelId="{77A7015A-3A87-AC4F-AD9F-D5E648015893}" type="pres">
      <dgm:prSet presAssocID="{019D5F0A-CB94-49E4-BF9F-50DFD1230EB6}" presName="linNode" presStyleCnt="0"/>
      <dgm:spPr/>
    </dgm:pt>
    <dgm:pt modelId="{77A2E3E4-40A7-DB4A-AE67-7AEAA9CEE7E6}" type="pres">
      <dgm:prSet presAssocID="{019D5F0A-CB94-49E4-BF9F-50DFD1230EB6}" presName="parentText" presStyleLbl="node1" presStyleIdx="0" presStyleCnt="7">
        <dgm:presLayoutVars>
          <dgm:chMax val="1"/>
          <dgm:bulletEnabled val="1"/>
        </dgm:presLayoutVars>
      </dgm:prSet>
      <dgm:spPr/>
    </dgm:pt>
    <dgm:pt modelId="{8A335EEE-DFD0-6D45-AB20-0D043D54CDA3}" type="pres">
      <dgm:prSet presAssocID="{019D5F0A-CB94-49E4-BF9F-50DFD1230EB6}" presName="descendantText" presStyleLbl="alignAccFollowNode1" presStyleIdx="0" presStyleCnt="7">
        <dgm:presLayoutVars>
          <dgm:bulletEnabled val="1"/>
        </dgm:presLayoutVars>
      </dgm:prSet>
      <dgm:spPr/>
    </dgm:pt>
    <dgm:pt modelId="{12552099-7D78-B34E-92F1-E2EE85951C13}" type="pres">
      <dgm:prSet presAssocID="{26402012-3166-47AC-AAFA-2226BB0C1E5C}" presName="sp" presStyleCnt="0"/>
      <dgm:spPr/>
    </dgm:pt>
    <dgm:pt modelId="{08A6E2F3-DE45-134A-BFDB-3190D1B1283D}" type="pres">
      <dgm:prSet presAssocID="{4ECF44CC-D2F2-4969-8F7F-C582E64FEC63}" presName="linNode" presStyleCnt="0"/>
      <dgm:spPr/>
    </dgm:pt>
    <dgm:pt modelId="{4E06F962-2BAD-BA4C-B5DE-55B838FC6769}" type="pres">
      <dgm:prSet presAssocID="{4ECF44CC-D2F2-4969-8F7F-C582E64FEC63}" presName="parentText" presStyleLbl="node1" presStyleIdx="1" presStyleCnt="7">
        <dgm:presLayoutVars>
          <dgm:chMax val="1"/>
          <dgm:bulletEnabled val="1"/>
        </dgm:presLayoutVars>
      </dgm:prSet>
      <dgm:spPr/>
    </dgm:pt>
    <dgm:pt modelId="{DED6C66E-99A4-804D-8800-690F1C1540AD}" type="pres">
      <dgm:prSet presAssocID="{4ECF44CC-D2F2-4969-8F7F-C582E64FEC63}" presName="descendantText" presStyleLbl="alignAccFollowNode1" presStyleIdx="1" presStyleCnt="7">
        <dgm:presLayoutVars>
          <dgm:bulletEnabled val="1"/>
        </dgm:presLayoutVars>
      </dgm:prSet>
      <dgm:spPr/>
    </dgm:pt>
    <dgm:pt modelId="{064CADB9-F052-C049-885D-7CD0902379C8}" type="pres">
      <dgm:prSet presAssocID="{778517C9-0EAB-448F-94D0-A648FBAB9917}" presName="sp" presStyleCnt="0"/>
      <dgm:spPr/>
    </dgm:pt>
    <dgm:pt modelId="{14329E97-A564-6F42-9DDD-7A05127275D1}" type="pres">
      <dgm:prSet presAssocID="{64C33AFD-05D1-43D1-A66C-7E308E356EAF}" presName="linNode" presStyleCnt="0"/>
      <dgm:spPr/>
    </dgm:pt>
    <dgm:pt modelId="{41A4F308-1AE9-7F48-87B2-4CCD223FE3A2}" type="pres">
      <dgm:prSet presAssocID="{64C33AFD-05D1-43D1-A66C-7E308E356EAF}" presName="parentText" presStyleLbl="node1" presStyleIdx="2" presStyleCnt="7">
        <dgm:presLayoutVars>
          <dgm:chMax val="1"/>
          <dgm:bulletEnabled val="1"/>
        </dgm:presLayoutVars>
      </dgm:prSet>
      <dgm:spPr/>
    </dgm:pt>
    <dgm:pt modelId="{EA8692F2-89EB-394E-A1E8-9F402366A1CB}" type="pres">
      <dgm:prSet presAssocID="{64C33AFD-05D1-43D1-A66C-7E308E356EAF}" presName="descendantText" presStyleLbl="alignAccFollowNode1" presStyleIdx="2" presStyleCnt="7">
        <dgm:presLayoutVars>
          <dgm:bulletEnabled val="1"/>
        </dgm:presLayoutVars>
      </dgm:prSet>
      <dgm:spPr/>
    </dgm:pt>
    <dgm:pt modelId="{1AE75433-32CB-9949-8BDF-0CC00E80B8E3}" type="pres">
      <dgm:prSet presAssocID="{78443DF8-4D0C-4F60-B34F-F9D734BC1133}" presName="sp" presStyleCnt="0"/>
      <dgm:spPr/>
    </dgm:pt>
    <dgm:pt modelId="{6A4E17D0-C14C-D24D-8C2E-FA558C37E961}" type="pres">
      <dgm:prSet presAssocID="{CD4CFA76-7501-4B04-B76D-FDF454684B6A}" presName="linNode" presStyleCnt="0"/>
      <dgm:spPr/>
    </dgm:pt>
    <dgm:pt modelId="{CAEC7D4E-808D-4F4D-AD1B-877ED0F577F6}" type="pres">
      <dgm:prSet presAssocID="{CD4CFA76-7501-4B04-B76D-FDF454684B6A}" presName="parentText" presStyleLbl="node1" presStyleIdx="3" presStyleCnt="7">
        <dgm:presLayoutVars>
          <dgm:chMax val="1"/>
          <dgm:bulletEnabled val="1"/>
        </dgm:presLayoutVars>
      </dgm:prSet>
      <dgm:spPr/>
    </dgm:pt>
    <dgm:pt modelId="{17604C63-0733-D74C-8372-BC4714C2154C}" type="pres">
      <dgm:prSet presAssocID="{CD4CFA76-7501-4B04-B76D-FDF454684B6A}" presName="descendantText" presStyleLbl="alignAccFollowNode1" presStyleIdx="3" presStyleCnt="7">
        <dgm:presLayoutVars>
          <dgm:bulletEnabled val="1"/>
        </dgm:presLayoutVars>
      </dgm:prSet>
      <dgm:spPr/>
    </dgm:pt>
    <dgm:pt modelId="{8BB5DB11-C49B-ED42-A036-AEF5589414E7}" type="pres">
      <dgm:prSet presAssocID="{0FB6F96E-B06A-4432-8B52-CBBD5A9A04F6}" presName="sp" presStyleCnt="0"/>
      <dgm:spPr/>
    </dgm:pt>
    <dgm:pt modelId="{73577E7E-C3E9-4043-8171-DBBA61E72A20}" type="pres">
      <dgm:prSet presAssocID="{AC21A63C-75DB-4906-9C29-0B9605FE6B2B}" presName="linNode" presStyleCnt="0"/>
      <dgm:spPr/>
    </dgm:pt>
    <dgm:pt modelId="{1A940FDD-9121-0C4B-A6C7-7660ABC9C55A}" type="pres">
      <dgm:prSet presAssocID="{AC21A63C-75DB-4906-9C29-0B9605FE6B2B}" presName="parentText" presStyleLbl="node1" presStyleIdx="4" presStyleCnt="7">
        <dgm:presLayoutVars>
          <dgm:chMax val="1"/>
          <dgm:bulletEnabled val="1"/>
        </dgm:presLayoutVars>
      </dgm:prSet>
      <dgm:spPr/>
    </dgm:pt>
    <dgm:pt modelId="{3A768383-E72F-5445-B88A-2C251BEE332C}" type="pres">
      <dgm:prSet presAssocID="{AC21A63C-75DB-4906-9C29-0B9605FE6B2B}" presName="descendantText" presStyleLbl="alignAccFollowNode1" presStyleIdx="4" presStyleCnt="7">
        <dgm:presLayoutVars>
          <dgm:bulletEnabled val="1"/>
        </dgm:presLayoutVars>
      </dgm:prSet>
      <dgm:spPr/>
    </dgm:pt>
    <dgm:pt modelId="{8EA2DC37-FE00-3D40-8A6C-6F5489303287}" type="pres">
      <dgm:prSet presAssocID="{B14502CC-8FA5-4EB5-B5B7-7E8BFBD51EEF}" presName="sp" presStyleCnt="0"/>
      <dgm:spPr/>
    </dgm:pt>
    <dgm:pt modelId="{346254E3-CBFE-324E-A8D5-25B39A000998}" type="pres">
      <dgm:prSet presAssocID="{924978C3-F092-4344-B20F-686C39775DD5}" presName="linNode" presStyleCnt="0"/>
      <dgm:spPr/>
    </dgm:pt>
    <dgm:pt modelId="{7EEF4B9D-8664-D741-8C58-524BCFF4B822}" type="pres">
      <dgm:prSet presAssocID="{924978C3-F092-4344-B20F-686C39775DD5}" presName="parentText" presStyleLbl="node1" presStyleIdx="5" presStyleCnt="7">
        <dgm:presLayoutVars>
          <dgm:chMax val="1"/>
          <dgm:bulletEnabled val="1"/>
        </dgm:presLayoutVars>
      </dgm:prSet>
      <dgm:spPr/>
    </dgm:pt>
    <dgm:pt modelId="{F3B3F27F-206F-2045-BE9C-CECD769A7820}" type="pres">
      <dgm:prSet presAssocID="{924978C3-F092-4344-B20F-686C39775DD5}" presName="descendantText" presStyleLbl="alignAccFollowNode1" presStyleIdx="5" presStyleCnt="7">
        <dgm:presLayoutVars>
          <dgm:bulletEnabled val="1"/>
        </dgm:presLayoutVars>
      </dgm:prSet>
      <dgm:spPr/>
    </dgm:pt>
    <dgm:pt modelId="{5DD818E9-4BA1-7C47-8844-096F1637FACC}" type="pres">
      <dgm:prSet presAssocID="{C0387395-8DB1-472F-B6DB-8A78D7C12710}" presName="sp" presStyleCnt="0"/>
      <dgm:spPr/>
    </dgm:pt>
    <dgm:pt modelId="{90A5DD6B-79C7-4A4F-BD34-7BA77545F4DA}" type="pres">
      <dgm:prSet presAssocID="{662CDAE7-C49D-4148-BF15-AA3569030DEE}" presName="linNode" presStyleCnt="0"/>
      <dgm:spPr/>
    </dgm:pt>
    <dgm:pt modelId="{23F56463-8EEE-EF49-98E7-CBE570DC3510}" type="pres">
      <dgm:prSet presAssocID="{662CDAE7-C49D-4148-BF15-AA3569030DEE}" presName="parentText" presStyleLbl="node1" presStyleIdx="6" presStyleCnt="7">
        <dgm:presLayoutVars>
          <dgm:chMax val="1"/>
          <dgm:bulletEnabled val="1"/>
        </dgm:presLayoutVars>
      </dgm:prSet>
      <dgm:spPr/>
    </dgm:pt>
    <dgm:pt modelId="{32C42B50-4D87-FC4D-BB5F-CFCDDCA162B1}" type="pres">
      <dgm:prSet presAssocID="{662CDAE7-C49D-4148-BF15-AA3569030DEE}" presName="descendantText" presStyleLbl="alignAccFollowNode1" presStyleIdx="6" presStyleCnt="7">
        <dgm:presLayoutVars>
          <dgm:bulletEnabled val="1"/>
        </dgm:presLayoutVars>
      </dgm:prSet>
      <dgm:spPr/>
    </dgm:pt>
  </dgm:ptLst>
  <dgm:cxnLst>
    <dgm:cxn modelId="{8F998811-0186-4F6F-B1C2-8B524470E8AD}" srcId="{284A3952-7B5B-497E-B19B-1177AE2EDBE4}" destId="{924978C3-F092-4344-B20F-686C39775DD5}" srcOrd="5" destOrd="0" parTransId="{6A3A4AD1-600D-4684-92C6-7474757C77D8}" sibTransId="{C0387395-8DB1-472F-B6DB-8A78D7C12710}"/>
    <dgm:cxn modelId="{32613E1A-4004-C540-92E1-B75E7FD06D7F}" type="presOf" srcId="{5A50EC8D-4D98-4EE0-92DC-8D7DEC20659E}" destId="{3A768383-E72F-5445-B88A-2C251BEE332C}" srcOrd="0" destOrd="0" presId="urn:microsoft.com/office/officeart/2005/8/layout/vList5"/>
    <dgm:cxn modelId="{10B3B922-D883-44C3-9201-A1B83B738792}" srcId="{284A3952-7B5B-497E-B19B-1177AE2EDBE4}" destId="{019D5F0A-CB94-49E4-BF9F-50DFD1230EB6}" srcOrd="0" destOrd="0" parTransId="{C4AA9AC4-55CA-4C3E-A0B1-D728746E51B9}" sibTransId="{26402012-3166-47AC-AAFA-2226BB0C1E5C}"/>
    <dgm:cxn modelId="{02322925-2FC7-4B9C-865D-90A4D28CC272}" srcId="{284A3952-7B5B-497E-B19B-1177AE2EDBE4}" destId="{64C33AFD-05D1-43D1-A66C-7E308E356EAF}" srcOrd="2" destOrd="0" parTransId="{BE319F1D-9FB1-4EC8-B1E0-11656C0A6C7C}" sibTransId="{78443DF8-4D0C-4F60-B34F-F9D734BC1133}"/>
    <dgm:cxn modelId="{DA95792A-1703-594C-BDB9-4C7C70DEFA0C}" type="presOf" srcId="{86F67E85-B266-4C66-99E3-4A61675B17ED}" destId="{F3B3F27F-206F-2045-BE9C-CECD769A7820}" srcOrd="0" destOrd="0" presId="urn:microsoft.com/office/officeart/2005/8/layout/vList5"/>
    <dgm:cxn modelId="{7F34A82E-EA06-4FFA-BAE0-1E0A4B63E26B}" srcId="{AC21A63C-75DB-4906-9C29-0B9605FE6B2B}" destId="{5A50EC8D-4D98-4EE0-92DC-8D7DEC20659E}" srcOrd="0" destOrd="0" parTransId="{FB122490-1678-4229-A9BA-37F7E7FBBD71}" sibTransId="{C4F338CC-9D63-4279-BB40-ED7F02050690}"/>
    <dgm:cxn modelId="{5C67CC40-317B-0540-A3A5-0EEB22151B6E}" type="presOf" srcId="{662CDAE7-C49D-4148-BF15-AA3569030DEE}" destId="{23F56463-8EEE-EF49-98E7-CBE570DC3510}" srcOrd="0" destOrd="0" presId="urn:microsoft.com/office/officeart/2005/8/layout/vList5"/>
    <dgm:cxn modelId="{6AD37158-E911-449D-8E14-D1D78D143272}" srcId="{4ECF44CC-D2F2-4969-8F7F-C582E64FEC63}" destId="{C0B615AD-EDA4-44EB-ADDD-8B29D35A4998}" srcOrd="0" destOrd="0" parTransId="{87F80A29-05D7-4B19-A232-FFF96EC510B8}" sibTransId="{5B18D106-6903-4F96-B7AC-EEFF0CD841DA}"/>
    <dgm:cxn modelId="{810FF85C-1D8C-40E9-923B-EE1A45E2E23F}" srcId="{662CDAE7-C49D-4148-BF15-AA3569030DEE}" destId="{02CE7A4B-D47A-447C-BCBF-641061169B38}" srcOrd="0" destOrd="0" parTransId="{6AF6C5F2-DB07-4EBF-90C0-462AACE0FE72}" sibTransId="{435C5E84-E4B7-4BAE-AF76-D4E0671D8D1A}"/>
    <dgm:cxn modelId="{59076661-9192-A74E-89E8-B303730802A7}" type="presOf" srcId="{B25E3D1B-735D-4E45-82EF-8CBF5957AB29}" destId="{EA8692F2-89EB-394E-A1E8-9F402366A1CB}" srcOrd="0" destOrd="0" presId="urn:microsoft.com/office/officeart/2005/8/layout/vList5"/>
    <dgm:cxn modelId="{1360E263-B2CF-A244-9C3B-087979230FC2}" type="presOf" srcId="{3C215D8F-1D36-4A98-87BB-F8FEF9833124}" destId="{17604C63-0733-D74C-8372-BC4714C2154C}" srcOrd="0" destOrd="0" presId="urn:microsoft.com/office/officeart/2005/8/layout/vList5"/>
    <dgm:cxn modelId="{57F3BA73-4917-49C1-AE62-FFE859DCCF37}" srcId="{64C33AFD-05D1-43D1-A66C-7E308E356EAF}" destId="{B25E3D1B-735D-4E45-82EF-8CBF5957AB29}" srcOrd="0" destOrd="0" parTransId="{1D5EFB49-7A76-4583-B533-7BF010393478}" sibTransId="{5249C219-0883-4276-ACBC-EA40656CA619}"/>
    <dgm:cxn modelId="{9824BA74-7A3E-BF48-B774-19BBD1D9EB6C}" type="presOf" srcId="{CD4CFA76-7501-4B04-B76D-FDF454684B6A}" destId="{CAEC7D4E-808D-4F4D-AD1B-877ED0F577F6}" srcOrd="0" destOrd="0" presId="urn:microsoft.com/office/officeart/2005/8/layout/vList5"/>
    <dgm:cxn modelId="{16ADEC79-3D46-4DC1-A581-BFE7A1378B3D}" srcId="{924978C3-F092-4344-B20F-686C39775DD5}" destId="{86F67E85-B266-4C66-99E3-4A61675B17ED}" srcOrd="0" destOrd="0" parTransId="{BD62F80A-C372-4F91-9452-A60A375ED298}" sibTransId="{FC62F3F9-92F5-4F8C-99D1-6C5DE89EE985}"/>
    <dgm:cxn modelId="{4A63D987-7BB0-AD41-B7BF-C85E0C61AD8C}" type="presOf" srcId="{AC41D351-DDCF-4BBB-9A56-EA9208BCB7F3}" destId="{8A335EEE-DFD0-6D45-AB20-0D043D54CDA3}" srcOrd="0" destOrd="0" presId="urn:microsoft.com/office/officeart/2005/8/layout/vList5"/>
    <dgm:cxn modelId="{C3EAFC93-DF8E-4E4E-88EF-7B611A718427}" type="presOf" srcId="{02CE7A4B-D47A-447C-BCBF-641061169B38}" destId="{32C42B50-4D87-FC4D-BB5F-CFCDDCA162B1}" srcOrd="0" destOrd="0" presId="urn:microsoft.com/office/officeart/2005/8/layout/vList5"/>
    <dgm:cxn modelId="{C7406994-EC4B-7B41-A4AB-8769D2F3B3D6}" type="presOf" srcId="{C0B615AD-EDA4-44EB-ADDD-8B29D35A4998}" destId="{DED6C66E-99A4-804D-8800-690F1C1540AD}" srcOrd="0" destOrd="0" presId="urn:microsoft.com/office/officeart/2005/8/layout/vList5"/>
    <dgm:cxn modelId="{F1459BA0-2E93-4404-920D-737EB3713D2B}" srcId="{284A3952-7B5B-497E-B19B-1177AE2EDBE4}" destId="{4ECF44CC-D2F2-4969-8F7F-C582E64FEC63}" srcOrd="1" destOrd="0" parTransId="{06F1D522-2F09-46F8-863E-FA47153BB3DF}" sibTransId="{778517C9-0EAB-448F-94D0-A648FBAB9917}"/>
    <dgm:cxn modelId="{17867AA3-3EC5-3149-B806-8D39DC2DD9A8}" type="presOf" srcId="{019D5F0A-CB94-49E4-BF9F-50DFD1230EB6}" destId="{77A2E3E4-40A7-DB4A-AE67-7AEAA9CEE7E6}" srcOrd="0" destOrd="0" presId="urn:microsoft.com/office/officeart/2005/8/layout/vList5"/>
    <dgm:cxn modelId="{33C347C2-5CED-2C4D-9B9A-DC18E208DA1C}" type="presOf" srcId="{924978C3-F092-4344-B20F-686C39775DD5}" destId="{7EEF4B9D-8664-D741-8C58-524BCFF4B822}" srcOrd="0" destOrd="0" presId="urn:microsoft.com/office/officeart/2005/8/layout/vList5"/>
    <dgm:cxn modelId="{68B67ECB-6367-4678-80D6-009526EEA5FC}" srcId="{284A3952-7B5B-497E-B19B-1177AE2EDBE4}" destId="{662CDAE7-C49D-4148-BF15-AA3569030DEE}" srcOrd="6" destOrd="0" parTransId="{64AB5F39-17DF-4CEE-9F67-C504ECBA7F22}" sibTransId="{F641AB83-E919-44FB-8FFA-169867070B7C}"/>
    <dgm:cxn modelId="{53D416D2-92F7-41AA-BE33-4599A4ECFF57}" srcId="{284A3952-7B5B-497E-B19B-1177AE2EDBE4}" destId="{CD4CFA76-7501-4B04-B76D-FDF454684B6A}" srcOrd="3" destOrd="0" parTransId="{A7276CC8-D68F-473F-A833-02A8A8C15D3D}" sibTransId="{0FB6F96E-B06A-4432-8B52-CBBD5A9A04F6}"/>
    <dgm:cxn modelId="{E7156ED3-D292-4B85-B420-5480D6ABFDCC}" srcId="{019D5F0A-CB94-49E4-BF9F-50DFD1230EB6}" destId="{AC41D351-DDCF-4BBB-9A56-EA9208BCB7F3}" srcOrd="0" destOrd="0" parTransId="{5B2EB97D-C7C6-4CEB-9ED2-00A472571E41}" sibTransId="{FC57C821-0BFD-4204-81D4-01C7AF4405D6}"/>
    <dgm:cxn modelId="{0269ECD4-1149-4FEA-8BA7-A25E3C2A182E}" srcId="{CD4CFA76-7501-4B04-B76D-FDF454684B6A}" destId="{3C215D8F-1D36-4A98-87BB-F8FEF9833124}" srcOrd="0" destOrd="0" parTransId="{1F642DA5-0440-42B1-AFF9-33623C5C3727}" sibTransId="{920AA34D-514A-4FF0-84BF-C83AFCC4EBB0}"/>
    <dgm:cxn modelId="{8F9B77DC-49A7-4870-9DB3-64855801DE59}" srcId="{284A3952-7B5B-497E-B19B-1177AE2EDBE4}" destId="{AC21A63C-75DB-4906-9C29-0B9605FE6B2B}" srcOrd="4" destOrd="0" parTransId="{4BA3F1F6-EE23-4D8A-A157-0E1E3DAE633E}" sibTransId="{B14502CC-8FA5-4EB5-B5B7-7E8BFBD51EEF}"/>
    <dgm:cxn modelId="{35C394DE-EC4C-E04C-B414-4FCA2B2C2936}" type="presOf" srcId="{284A3952-7B5B-497E-B19B-1177AE2EDBE4}" destId="{260B41F2-3F54-1549-AB42-262663A883FE}" srcOrd="0" destOrd="0" presId="urn:microsoft.com/office/officeart/2005/8/layout/vList5"/>
    <dgm:cxn modelId="{302A9CF2-9DA3-3F44-957B-9E0706E9FD4C}" type="presOf" srcId="{4ECF44CC-D2F2-4969-8F7F-C582E64FEC63}" destId="{4E06F962-2BAD-BA4C-B5DE-55B838FC6769}" srcOrd="0" destOrd="0" presId="urn:microsoft.com/office/officeart/2005/8/layout/vList5"/>
    <dgm:cxn modelId="{A27F92F6-3EE6-A341-B9D4-1F1ABBCD12B8}" type="presOf" srcId="{AC21A63C-75DB-4906-9C29-0B9605FE6B2B}" destId="{1A940FDD-9121-0C4B-A6C7-7660ABC9C55A}" srcOrd="0" destOrd="0" presId="urn:microsoft.com/office/officeart/2005/8/layout/vList5"/>
    <dgm:cxn modelId="{A4D758F9-9CE7-A64E-8C33-5C5FDB04E571}" type="presOf" srcId="{64C33AFD-05D1-43D1-A66C-7E308E356EAF}" destId="{41A4F308-1AE9-7F48-87B2-4CCD223FE3A2}" srcOrd="0" destOrd="0" presId="urn:microsoft.com/office/officeart/2005/8/layout/vList5"/>
    <dgm:cxn modelId="{9274AF42-4013-E047-92DF-805F73DCA150}" type="presParOf" srcId="{260B41F2-3F54-1549-AB42-262663A883FE}" destId="{77A7015A-3A87-AC4F-AD9F-D5E648015893}" srcOrd="0" destOrd="0" presId="urn:microsoft.com/office/officeart/2005/8/layout/vList5"/>
    <dgm:cxn modelId="{5ECFB3A4-AD22-9F45-9E0A-4E0B0D1959D4}" type="presParOf" srcId="{77A7015A-3A87-AC4F-AD9F-D5E648015893}" destId="{77A2E3E4-40A7-DB4A-AE67-7AEAA9CEE7E6}" srcOrd="0" destOrd="0" presId="urn:microsoft.com/office/officeart/2005/8/layout/vList5"/>
    <dgm:cxn modelId="{2B3A05A9-F097-AE4B-8998-3F78DC6E3368}" type="presParOf" srcId="{77A7015A-3A87-AC4F-AD9F-D5E648015893}" destId="{8A335EEE-DFD0-6D45-AB20-0D043D54CDA3}" srcOrd="1" destOrd="0" presId="urn:microsoft.com/office/officeart/2005/8/layout/vList5"/>
    <dgm:cxn modelId="{3401879B-FD7C-384A-A33F-07805A446DDC}" type="presParOf" srcId="{260B41F2-3F54-1549-AB42-262663A883FE}" destId="{12552099-7D78-B34E-92F1-E2EE85951C13}" srcOrd="1" destOrd="0" presId="urn:microsoft.com/office/officeart/2005/8/layout/vList5"/>
    <dgm:cxn modelId="{ABED818A-B1EA-4741-9EC5-0157348F53D0}" type="presParOf" srcId="{260B41F2-3F54-1549-AB42-262663A883FE}" destId="{08A6E2F3-DE45-134A-BFDB-3190D1B1283D}" srcOrd="2" destOrd="0" presId="urn:microsoft.com/office/officeart/2005/8/layout/vList5"/>
    <dgm:cxn modelId="{5DFF62B0-7026-9E44-B0DA-4AD018754EB2}" type="presParOf" srcId="{08A6E2F3-DE45-134A-BFDB-3190D1B1283D}" destId="{4E06F962-2BAD-BA4C-B5DE-55B838FC6769}" srcOrd="0" destOrd="0" presId="urn:microsoft.com/office/officeart/2005/8/layout/vList5"/>
    <dgm:cxn modelId="{485CEA95-E7FE-524F-BF51-65DF52009304}" type="presParOf" srcId="{08A6E2F3-DE45-134A-BFDB-3190D1B1283D}" destId="{DED6C66E-99A4-804D-8800-690F1C1540AD}" srcOrd="1" destOrd="0" presId="urn:microsoft.com/office/officeart/2005/8/layout/vList5"/>
    <dgm:cxn modelId="{04F8EAB5-9AC1-274E-8A5D-5129A4C0EAC9}" type="presParOf" srcId="{260B41F2-3F54-1549-AB42-262663A883FE}" destId="{064CADB9-F052-C049-885D-7CD0902379C8}" srcOrd="3" destOrd="0" presId="urn:microsoft.com/office/officeart/2005/8/layout/vList5"/>
    <dgm:cxn modelId="{C61C8EB6-1F27-1048-B5F9-B98132F77D86}" type="presParOf" srcId="{260B41F2-3F54-1549-AB42-262663A883FE}" destId="{14329E97-A564-6F42-9DDD-7A05127275D1}" srcOrd="4" destOrd="0" presId="urn:microsoft.com/office/officeart/2005/8/layout/vList5"/>
    <dgm:cxn modelId="{437B41C6-539A-9E42-B586-AD00DEAB287B}" type="presParOf" srcId="{14329E97-A564-6F42-9DDD-7A05127275D1}" destId="{41A4F308-1AE9-7F48-87B2-4CCD223FE3A2}" srcOrd="0" destOrd="0" presId="urn:microsoft.com/office/officeart/2005/8/layout/vList5"/>
    <dgm:cxn modelId="{9222F5CB-8CEC-8C41-866F-5824D00239CF}" type="presParOf" srcId="{14329E97-A564-6F42-9DDD-7A05127275D1}" destId="{EA8692F2-89EB-394E-A1E8-9F402366A1CB}" srcOrd="1" destOrd="0" presId="urn:microsoft.com/office/officeart/2005/8/layout/vList5"/>
    <dgm:cxn modelId="{419A8626-5D8A-2348-8B89-6AAE3A0DE204}" type="presParOf" srcId="{260B41F2-3F54-1549-AB42-262663A883FE}" destId="{1AE75433-32CB-9949-8BDF-0CC00E80B8E3}" srcOrd="5" destOrd="0" presId="urn:microsoft.com/office/officeart/2005/8/layout/vList5"/>
    <dgm:cxn modelId="{18916D3F-30A8-C140-BF91-9956B228A49C}" type="presParOf" srcId="{260B41F2-3F54-1549-AB42-262663A883FE}" destId="{6A4E17D0-C14C-D24D-8C2E-FA558C37E961}" srcOrd="6" destOrd="0" presId="urn:microsoft.com/office/officeart/2005/8/layout/vList5"/>
    <dgm:cxn modelId="{D9A3FF23-1B8B-C948-932D-EE8C3A6003F3}" type="presParOf" srcId="{6A4E17D0-C14C-D24D-8C2E-FA558C37E961}" destId="{CAEC7D4E-808D-4F4D-AD1B-877ED0F577F6}" srcOrd="0" destOrd="0" presId="urn:microsoft.com/office/officeart/2005/8/layout/vList5"/>
    <dgm:cxn modelId="{7A00C6B1-AD66-A645-946C-8E451BD4D4DB}" type="presParOf" srcId="{6A4E17D0-C14C-D24D-8C2E-FA558C37E961}" destId="{17604C63-0733-D74C-8372-BC4714C2154C}" srcOrd="1" destOrd="0" presId="urn:microsoft.com/office/officeart/2005/8/layout/vList5"/>
    <dgm:cxn modelId="{799FC248-2E3C-3842-975C-80A2624D5ADC}" type="presParOf" srcId="{260B41F2-3F54-1549-AB42-262663A883FE}" destId="{8BB5DB11-C49B-ED42-A036-AEF5589414E7}" srcOrd="7" destOrd="0" presId="urn:microsoft.com/office/officeart/2005/8/layout/vList5"/>
    <dgm:cxn modelId="{BFEDB5FB-DEE1-414D-AC50-41D7B4423A12}" type="presParOf" srcId="{260B41F2-3F54-1549-AB42-262663A883FE}" destId="{73577E7E-C3E9-4043-8171-DBBA61E72A20}" srcOrd="8" destOrd="0" presId="urn:microsoft.com/office/officeart/2005/8/layout/vList5"/>
    <dgm:cxn modelId="{7E3FBF03-6DD9-2A48-B08A-0C1838AA1CE8}" type="presParOf" srcId="{73577E7E-C3E9-4043-8171-DBBA61E72A20}" destId="{1A940FDD-9121-0C4B-A6C7-7660ABC9C55A}" srcOrd="0" destOrd="0" presId="urn:microsoft.com/office/officeart/2005/8/layout/vList5"/>
    <dgm:cxn modelId="{5FCC050B-18A8-2A49-866D-836582C13DF0}" type="presParOf" srcId="{73577E7E-C3E9-4043-8171-DBBA61E72A20}" destId="{3A768383-E72F-5445-B88A-2C251BEE332C}" srcOrd="1" destOrd="0" presId="urn:microsoft.com/office/officeart/2005/8/layout/vList5"/>
    <dgm:cxn modelId="{AEC1253B-E3BD-614C-BB44-F43C9B32891E}" type="presParOf" srcId="{260B41F2-3F54-1549-AB42-262663A883FE}" destId="{8EA2DC37-FE00-3D40-8A6C-6F5489303287}" srcOrd="9" destOrd="0" presId="urn:microsoft.com/office/officeart/2005/8/layout/vList5"/>
    <dgm:cxn modelId="{795D9429-8E09-594C-9009-46BD84323EBC}" type="presParOf" srcId="{260B41F2-3F54-1549-AB42-262663A883FE}" destId="{346254E3-CBFE-324E-A8D5-25B39A000998}" srcOrd="10" destOrd="0" presId="urn:microsoft.com/office/officeart/2005/8/layout/vList5"/>
    <dgm:cxn modelId="{7A5CE7BA-A0F7-FF4A-805F-FA1D26E3BC16}" type="presParOf" srcId="{346254E3-CBFE-324E-A8D5-25B39A000998}" destId="{7EEF4B9D-8664-D741-8C58-524BCFF4B822}" srcOrd="0" destOrd="0" presId="urn:microsoft.com/office/officeart/2005/8/layout/vList5"/>
    <dgm:cxn modelId="{2F890283-903A-AE45-84AC-B83DA18B60A9}" type="presParOf" srcId="{346254E3-CBFE-324E-A8D5-25B39A000998}" destId="{F3B3F27F-206F-2045-BE9C-CECD769A7820}" srcOrd="1" destOrd="0" presId="urn:microsoft.com/office/officeart/2005/8/layout/vList5"/>
    <dgm:cxn modelId="{5F0AC998-E69A-9C48-BB3A-FEBE817103DF}" type="presParOf" srcId="{260B41F2-3F54-1549-AB42-262663A883FE}" destId="{5DD818E9-4BA1-7C47-8844-096F1637FACC}" srcOrd="11" destOrd="0" presId="urn:microsoft.com/office/officeart/2005/8/layout/vList5"/>
    <dgm:cxn modelId="{E5168317-C2EB-BA40-A926-BC21D3B92933}" type="presParOf" srcId="{260B41F2-3F54-1549-AB42-262663A883FE}" destId="{90A5DD6B-79C7-4A4F-BD34-7BA77545F4DA}" srcOrd="12" destOrd="0" presId="urn:microsoft.com/office/officeart/2005/8/layout/vList5"/>
    <dgm:cxn modelId="{BC55C56F-C870-BD46-A780-EC8909F1BB02}" type="presParOf" srcId="{90A5DD6B-79C7-4A4F-BD34-7BA77545F4DA}" destId="{23F56463-8EEE-EF49-98E7-CBE570DC3510}" srcOrd="0" destOrd="0" presId="urn:microsoft.com/office/officeart/2005/8/layout/vList5"/>
    <dgm:cxn modelId="{2D93E331-879C-C247-B844-49FEE78D99A7}" type="presParOf" srcId="{90A5DD6B-79C7-4A4F-BD34-7BA77545F4DA}" destId="{32C42B50-4D87-FC4D-BB5F-CFCDDCA162B1}"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000" dirty="0"/>
            <a:t>A Constable may search any person who has been arrested at a place </a:t>
          </a:r>
          <a:r>
            <a:rPr lang="en-US" sz="2000" b="1" i="1" u="sng" dirty="0"/>
            <a:t>other than a police station</a:t>
          </a:r>
          <a:endParaRPr lang="en-US" sz="1600"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000" dirty="0"/>
            <a:t>If</a:t>
          </a:r>
          <a:r>
            <a:rPr lang="en-US" sz="2000" baseline="0" dirty="0"/>
            <a:t> they have </a:t>
          </a:r>
          <a:r>
            <a:rPr lang="en-US" sz="2000" b="1" i="1" u="sng" baseline="0" dirty="0"/>
            <a:t>reasonable grounds for believing </a:t>
          </a:r>
          <a:r>
            <a:rPr lang="en-US" sz="2000" baseline="0" dirty="0"/>
            <a:t>that the arrested person may present </a:t>
          </a:r>
          <a:endParaRPr lang="en-US" sz="1600"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1800" b="1" i="1" u="sng" dirty="0">
              <a:solidFill>
                <a:schemeClr val="accent1"/>
              </a:solidFill>
            </a:rPr>
            <a:t>D</a:t>
          </a:r>
          <a:r>
            <a:rPr lang="en-US" sz="1800" dirty="0">
              <a:solidFill>
                <a:srgbClr val="FF0000"/>
              </a:solidFill>
            </a:rPr>
            <a:t>anger to himself or others</a:t>
          </a:r>
        </a:p>
        <a:p>
          <a:r>
            <a:rPr lang="en-US" sz="1800" b="1" i="1" u="sng" dirty="0">
              <a:solidFill>
                <a:schemeClr val="accent1"/>
              </a:solidFill>
            </a:rPr>
            <a:t>I</a:t>
          </a:r>
          <a:r>
            <a:rPr lang="en-US" sz="1800" dirty="0">
              <a:solidFill>
                <a:srgbClr val="FF0000"/>
              </a:solidFill>
            </a:rPr>
            <a:t>mplement which he might use to escape</a:t>
          </a:r>
        </a:p>
        <a:p>
          <a:r>
            <a:rPr lang="en-US" sz="1800" b="1" i="1" u="sng" dirty="0">
              <a:solidFill>
                <a:schemeClr val="accent1"/>
              </a:solidFill>
            </a:rPr>
            <a:t>E</a:t>
          </a:r>
          <a:r>
            <a:rPr lang="en-US" sz="1800" dirty="0">
              <a:solidFill>
                <a:srgbClr val="FF0000"/>
              </a:solidFill>
            </a:rPr>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custScaleY="101602">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1C9980-1BC3-402B-A13A-DA378A2C6759}"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8367BE3F-156D-4DAB-B98E-FC421C92B9AF}">
      <dgm:prSet/>
      <dgm:spPr/>
      <dgm:t>
        <a:bodyPr/>
        <a:lstStyle/>
        <a:p>
          <a:r>
            <a:rPr lang="en-GB"/>
            <a:t>The detained person?</a:t>
          </a:r>
          <a:endParaRPr lang="en-US"/>
        </a:p>
      </dgm:t>
    </dgm:pt>
    <dgm:pt modelId="{1EC2EF2A-E215-45B8-902B-C4C17ADC803C}" type="parTrans" cxnId="{C99681DE-6CA4-462B-B0F3-A6D5BD11CA59}">
      <dgm:prSet/>
      <dgm:spPr/>
      <dgm:t>
        <a:bodyPr/>
        <a:lstStyle/>
        <a:p>
          <a:endParaRPr lang="en-US"/>
        </a:p>
      </dgm:t>
    </dgm:pt>
    <dgm:pt modelId="{67621140-8024-4637-8CEE-E0B52783F8AF}" type="sibTrans" cxnId="{C99681DE-6CA4-462B-B0F3-A6D5BD11CA59}">
      <dgm:prSet/>
      <dgm:spPr/>
      <dgm:t>
        <a:bodyPr/>
        <a:lstStyle/>
        <a:p>
          <a:endParaRPr lang="en-US"/>
        </a:p>
      </dgm:t>
    </dgm:pt>
    <dgm:pt modelId="{FE1DEB15-023E-45F8-AC44-5E6ABA13C3DD}">
      <dgm:prSet/>
      <dgm:spPr/>
      <dgm:t>
        <a:bodyPr/>
        <a:lstStyle/>
        <a:p>
          <a:r>
            <a:rPr lang="en-GB" dirty="0"/>
            <a:t>You as an officer?</a:t>
          </a:r>
          <a:endParaRPr lang="en-US" dirty="0"/>
        </a:p>
      </dgm:t>
    </dgm:pt>
    <dgm:pt modelId="{A6302795-A134-48A5-8FEB-1EE57A29AB36}" type="parTrans" cxnId="{ED67088B-5275-41E6-8ACA-B048D6BB1D73}">
      <dgm:prSet/>
      <dgm:spPr/>
      <dgm:t>
        <a:bodyPr/>
        <a:lstStyle/>
        <a:p>
          <a:endParaRPr lang="en-US"/>
        </a:p>
      </dgm:t>
    </dgm:pt>
    <dgm:pt modelId="{3D2791F8-03E2-4958-91E0-2A45791DDB96}" type="sibTrans" cxnId="{ED67088B-5275-41E6-8ACA-B048D6BB1D73}">
      <dgm:prSet/>
      <dgm:spPr/>
      <dgm:t>
        <a:bodyPr/>
        <a:lstStyle/>
        <a:p>
          <a:endParaRPr lang="en-US"/>
        </a:p>
      </dgm:t>
    </dgm:pt>
    <dgm:pt modelId="{4E924C5C-8CBF-4BFA-964F-781B7F3724D3}">
      <dgm:prSet/>
      <dgm:spPr/>
      <dgm:t>
        <a:bodyPr/>
        <a:lstStyle/>
        <a:p>
          <a:r>
            <a:rPr lang="en-GB" dirty="0"/>
            <a:t>The force?</a:t>
          </a:r>
          <a:endParaRPr lang="en-US" dirty="0"/>
        </a:p>
      </dgm:t>
    </dgm:pt>
    <dgm:pt modelId="{7A827B66-7F6C-43E5-A3CE-FA76933CC76E}" type="parTrans" cxnId="{8BB7CF3B-E3C1-4949-B527-10C493C3F767}">
      <dgm:prSet/>
      <dgm:spPr/>
      <dgm:t>
        <a:bodyPr/>
        <a:lstStyle/>
        <a:p>
          <a:endParaRPr lang="en-US"/>
        </a:p>
      </dgm:t>
    </dgm:pt>
    <dgm:pt modelId="{D4326CEC-C6F9-4F78-AAB6-8997E73BD4DC}" type="sibTrans" cxnId="{8BB7CF3B-E3C1-4949-B527-10C493C3F767}">
      <dgm:prSet/>
      <dgm:spPr/>
      <dgm:t>
        <a:bodyPr/>
        <a:lstStyle/>
        <a:p>
          <a:endParaRPr lang="en-US"/>
        </a:p>
      </dgm:t>
    </dgm:pt>
    <dgm:pt modelId="{354358D8-3454-4220-9676-D5C5C513C623}">
      <dgm:prSet/>
      <dgm:spPr/>
      <dgm:t>
        <a:bodyPr/>
        <a:lstStyle/>
        <a:p>
          <a:r>
            <a:rPr lang="en-GB" dirty="0"/>
            <a:t>The community? </a:t>
          </a:r>
          <a:endParaRPr lang="en-US" dirty="0"/>
        </a:p>
      </dgm:t>
    </dgm:pt>
    <dgm:pt modelId="{3821D9BE-FAB2-4C24-9AFD-E6D8E57ED1A1}" type="parTrans" cxnId="{54F31D2D-9803-4C27-A865-C7A22768F1DD}">
      <dgm:prSet/>
      <dgm:spPr/>
      <dgm:t>
        <a:bodyPr/>
        <a:lstStyle/>
        <a:p>
          <a:endParaRPr lang="en-US"/>
        </a:p>
      </dgm:t>
    </dgm:pt>
    <dgm:pt modelId="{3D2E9734-262F-4FD0-9AE8-811B89A3D58B}" type="sibTrans" cxnId="{54F31D2D-9803-4C27-A865-C7A22768F1DD}">
      <dgm:prSet/>
      <dgm:spPr/>
      <dgm:t>
        <a:bodyPr/>
        <a:lstStyle/>
        <a:p>
          <a:endParaRPr lang="en-US"/>
        </a:p>
      </dgm:t>
    </dgm:pt>
    <dgm:pt modelId="{E800F10A-A0F1-9646-B639-0CBF6D430582}" type="pres">
      <dgm:prSet presAssocID="{9C1C9980-1BC3-402B-A13A-DA378A2C6759}" presName="linear" presStyleCnt="0">
        <dgm:presLayoutVars>
          <dgm:animLvl val="lvl"/>
          <dgm:resizeHandles val="exact"/>
        </dgm:presLayoutVars>
      </dgm:prSet>
      <dgm:spPr/>
    </dgm:pt>
    <dgm:pt modelId="{07F9FF99-7A41-9040-894A-0576E14466DE}" type="pres">
      <dgm:prSet presAssocID="{8367BE3F-156D-4DAB-B98E-FC421C92B9AF}" presName="parentText" presStyleLbl="node1" presStyleIdx="0" presStyleCnt="4">
        <dgm:presLayoutVars>
          <dgm:chMax val="0"/>
          <dgm:bulletEnabled val="1"/>
        </dgm:presLayoutVars>
      </dgm:prSet>
      <dgm:spPr/>
    </dgm:pt>
    <dgm:pt modelId="{7D004CB1-D24C-4245-9304-B9FDA898A015}" type="pres">
      <dgm:prSet presAssocID="{67621140-8024-4637-8CEE-E0B52783F8AF}" presName="spacer" presStyleCnt="0"/>
      <dgm:spPr/>
    </dgm:pt>
    <dgm:pt modelId="{E65D53C3-2D23-6645-A473-F0BAB1217ECF}" type="pres">
      <dgm:prSet presAssocID="{FE1DEB15-023E-45F8-AC44-5E6ABA13C3DD}" presName="parentText" presStyleLbl="node1" presStyleIdx="1" presStyleCnt="4">
        <dgm:presLayoutVars>
          <dgm:chMax val="0"/>
          <dgm:bulletEnabled val="1"/>
        </dgm:presLayoutVars>
      </dgm:prSet>
      <dgm:spPr/>
    </dgm:pt>
    <dgm:pt modelId="{D8466DD9-561A-FC47-8D4E-00F1D15C6412}" type="pres">
      <dgm:prSet presAssocID="{3D2791F8-03E2-4958-91E0-2A45791DDB96}" presName="spacer" presStyleCnt="0"/>
      <dgm:spPr/>
    </dgm:pt>
    <dgm:pt modelId="{2795433E-2D90-0F49-878D-144DEF7C89F9}" type="pres">
      <dgm:prSet presAssocID="{4E924C5C-8CBF-4BFA-964F-781B7F3724D3}" presName="parentText" presStyleLbl="node1" presStyleIdx="2" presStyleCnt="4" custScaleX="98492" custScaleY="95175">
        <dgm:presLayoutVars>
          <dgm:chMax val="0"/>
          <dgm:bulletEnabled val="1"/>
        </dgm:presLayoutVars>
      </dgm:prSet>
      <dgm:spPr/>
    </dgm:pt>
    <dgm:pt modelId="{47395FB6-159C-C340-B931-D3735C9BD239}" type="pres">
      <dgm:prSet presAssocID="{D4326CEC-C6F9-4F78-AAB6-8997E73BD4DC}" presName="spacer" presStyleCnt="0"/>
      <dgm:spPr/>
    </dgm:pt>
    <dgm:pt modelId="{770C525F-A191-4A4C-819B-AAAE8C425111}" type="pres">
      <dgm:prSet presAssocID="{354358D8-3454-4220-9676-D5C5C513C623}" presName="parentText" presStyleLbl="node1" presStyleIdx="3" presStyleCnt="4">
        <dgm:presLayoutVars>
          <dgm:chMax val="0"/>
          <dgm:bulletEnabled val="1"/>
        </dgm:presLayoutVars>
      </dgm:prSet>
      <dgm:spPr/>
    </dgm:pt>
  </dgm:ptLst>
  <dgm:cxnLst>
    <dgm:cxn modelId="{63084C05-C199-4D43-8ECF-2D2FD6532B18}" type="presOf" srcId="{9C1C9980-1BC3-402B-A13A-DA378A2C6759}" destId="{E800F10A-A0F1-9646-B639-0CBF6D430582}" srcOrd="0" destOrd="0" presId="urn:microsoft.com/office/officeart/2005/8/layout/vList2"/>
    <dgm:cxn modelId="{54F31D2D-9803-4C27-A865-C7A22768F1DD}" srcId="{9C1C9980-1BC3-402B-A13A-DA378A2C6759}" destId="{354358D8-3454-4220-9676-D5C5C513C623}" srcOrd="3" destOrd="0" parTransId="{3821D9BE-FAB2-4C24-9AFD-E6D8E57ED1A1}" sibTransId="{3D2E9734-262F-4FD0-9AE8-811B89A3D58B}"/>
    <dgm:cxn modelId="{BC4A6731-A80E-C340-AAB3-761AD40B788C}" type="presOf" srcId="{8367BE3F-156D-4DAB-B98E-FC421C92B9AF}" destId="{07F9FF99-7A41-9040-894A-0576E14466DE}" srcOrd="0" destOrd="0" presId="urn:microsoft.com/office/officeart/2005/8/layout/vList2"/>
    <dgm:cxn modelId="{8BB7CF3B-E3C1-4949-B527-10C493C3F767}" srcId="{9C1C9980-1BC3-402B-A13A-DA378A2C6759}" destId="{4E924C5C-8CBF-4BFA-964F-781B7F3724D3}" srcOrd="2" destOrd="0" parTransId="{7A827B66-7F6C-43E5-A3CE-FA76933CC76E}" sibTransId="{D4326CEC-C6F9-4F78-AAB6-8997E73BD4DC}"/>
    <dgm:cxn modelId="{40056A74-5C92-E84E-A819-14F44600DDCD}" type="presOf" srcId="{354358D8-3454-4220-9676-D5C5C513C623}" destId="{770C525F-A191-4A4C-819B-AAAE8C425111}" srcOrd="0" destOrd="0" presId="urn:microsoft.com/office/officeart/2005/8/layout/vList2"/>
    <dgm:cxn modelId="{B4D21983-1C46-1142-A4AB-361AFED2F39D}" type="presOf" srcId="{FE1DEB15-023E-45F8-AC44-5E6ABA13C3DD}" destId="{E65D53C3-2D23-6645-A473-F0BAB1217ECF}" srcOrd="0" destOrd="0" presId="urn:microsoft.com/office/officeart/2005/8/layout/vList2"/>
    <dgm:cxn modelId="{ED67088B-5275-41E6-8ACA-B048D6BB1D73}" srcId="{9C1C9980-1BC3-402B-A13A-DA378A2C6759}" destId="{FE1DEB15-023E-45F8-AC44-5E6ABA13C3DD}" srcOrd="1" destOrd="0" parTransId="{A6302795-A134-48A5-8FEB-1EE57A29AB36}" sibTransId="{3D2791F8-03E2-4958-91E0-2A45791DDB96}"/>
    <dgm:cxn modelId="{617A31D7-6EAB-7B47-A84F-A5CB35199CB1}" type="presOf" srcId="{4E924C5C-8CBF-4BFA-964F-781B7F3724D3}" destId="{2795433E-2D90-0F49-878D-144DEF7C89F9}" srcOrd="0" destOrd="0" presId="urn:microsoft.com/office/officeart/2005/8/layout/vList2"/>
    <dgm:cxn modelId="{C99681DE-6CA4-462B-B0F3-A6D5BD11CA59}" srcId="{9C1C9980-1BC3-402B-A13A-DA378A2C6759}" destId="{8367BE3F-156D-4DAB-B98E-FC421C92B9AF}" srcOrd="0" destOrd="0" parTransId="{1EC2EF2A-E215-45B8-902B-C4C17ADC803C}" sibTransId="{67621140-8024-4637-8CEE-E0B52783F8AF}"/>
    <dgm:cxn modelId="{BA148461-C9F6-1646-A927-7FBFA157BF8F}" type="presParOf" srcId="{E800F10A-A0F1-9646-B639-0CBF6D430582}" destId="{07F9FF99-7A41-9040-894A-0576E14466DE}" srcOrd="0" destOrd="0" presId="urn:microsoft.com/office/officeart/2005/8/layout/vList2"/>
    <dgm:cxn modelId="{455417A0-4E94-DA41-860E-56C9E0F5A94E}" type="presParOf" srcId="{E800F10A-A0F1-9646-B639-0CBF6D430582}" destId="{7D004CB1-D24C-4245-9304-B9FDA898A015}" srcOrd="1" destOrd="0" presId="urn:microsoft.com/office/officeart/2005/8/layout/vList2"/>
    <dgm:cxn modelId="{BAE954BF-4C57-3344-A39C-285DEB216986}" type="presParOf" srcId="{E800F10A-A0F1-9646-B639-0CBF6D430582}" destId="{E65D53C3-2D23-6645-A473-F0BAB1217ECF}" srcOrd="2" destOrd="0" presId="urn:microsoft.com/office/officeart/2005/8/layout/vList2"/>
    <dgm:cxn modelId="{E3628622-6A82-3343-9A32-B7DC0D8B1FAB}" type="presParOf" srcId="{E800F10A-A0F1-9646-B639-0CBF6D430582}" destId="{D8466DD9-561A-FC47-8D4E-00F1D15C6412}" srcOrd="3" destOrd="0" presId="urn:microsoft.com/office/officeart/2005/8/layout/vList2"/>
    <dgm:cxn modelId="{F034B7EC-056A-3B4A-B6AE-DE4A3D8E84E0}" type="presParOf" srcId="{E800F10A-A0F1-9646-B639-0CBF6D430582}" destId="{2795433E-2D90-0F49-878D-144DEF7C89F9}" srcOrd="4" destOrd="0" presId="urn:microsoft.com/office/officeart/2005/8/layout/vList2"/>
    <dgm:cxn modelId="{88B3051D-0B21-304C-A59B-AA630AD73142}" type="presParOf" srcId="{E800F10A-A0F1-9646-B639-0CBF6D430582}" destId="{47395FB6-159C-C340-B931-D3735C9BD239}" srcOrd="5" destOrd="0" presId="urn:microsoft.com/office/officeart/2005/8/layout/vList2"/>
    <dgm:cxn modelId="{256B6D6C-F5B8-AD4C-BECB-3C106F7C9CC9}" type="presParOf" srcId="{E800F10A-A0F1-9646-B639-0CBF6D430582}" destId="{770C525F-A191-4A4C-819B-AAAE8C425111}"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a:t>PACE Section 18</a:t>
          </a:r>
          <a:endParaRPr lang="en-US" sz="2400" dirty="0"/>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B981E9E-BFD4-4DFD-A455-1B1A67ABAC29}" type="doc">
      <dgm:prSet loTypeId="urn:microsoft.com/office/officeart/2005/8/layout/process2" loCatId="list" qsTypeId="urn:microsoft.com/office/officeart/2005/8/quickstyle/simple3" qsCatId="simple" csTypeId="urn:microsoft.com/office/officeart/2005/8/colors/accent1_2" csCatId="accent1" phldr="1"/>
      <dgm:spPr/>
      <dgm:t>
        <a:bodyPr/>
        <a:lstStyle/>
        <a:p>
          <a:endParaRPr lang="en-US"/>
        </a:p>
      </dgm:t>
    </dgm:pt>
    <dgm:pt modelId="{BEF827DD-1DCE-4EB4-B523-42534328C9F9}">
      <dgm:prSet phldrT="[Text]" custT="1"/>
      <dgm:spPr/>
      <dgm:t>
        <a:bodyPr/>
        <a:lstStyle/>
        <a:p>
          <a:r>
            <a:rPr lang="en-US" sz="2400"/>
            <a:t>A Constable may enter &amp; search any premises for the purpose of:</a:t>
          </a:r>
          <a:endParaRPr lang="en-US" sz="2400" dirty="0"/>
        </a:p>
      </dgm:t>
    </dgm:pt>
    <dgm:pt modelId="{B95DA950-5A84-4F48-BF0C-B166EED387C2}" type="parTrans" cxnId="{5C11DAF2-F6FB-400E-BA5B-FC8B97D70656}">
      <dgm:prSet/>
      <dgm:spPr/>
      <dgm:t>
        <a:bodyPr/>
        <a:lstStyle/>
        <a:p>
          <a:endParaRPr lang="en-US"/>
        </a:p>
      </dgm:t>
    </dgm:pt>
    <dgm:pt modelId="{E8E3F61D-9009-486E-8D43-0C9F3A56E08D}" type="sibTrans" cxnId="{5C11DAF2-F6FB-400E-BA5B-FC8B97D70656}">
      <dgm:prSet/>
      <dgm:spPr/>
      <dgm:t>
        <a:bodyPr/>
        <a:lstStyle/>
        <a:p>
          <a:endParaRPr lang="en-US"/>
        </a:p>
      </dgm:t>
    </dgm:pt>
    <dgm:pt modelId="{CC724178-0538-4B3D-BF06-0CBD84D82BF0}">
      <dgm:prSet phldrT="[Text]" custT="1"/>
      <dgm:spPr/>
      <dgm:t>
        <a:bodyPr/>
        <a:lstStyle/>
        <a:p>
          <a:r>
            <a:rPr lang="en-US" sz="2400" dirty="0"/>
            <a:t>Executing a warrant of arrest or commitment</a:t>
          </a:r>
        </a:p>
      </dgm:t>
    </dgm:pt>
    <dgm:pt modelId="{C1F61087-C3CE-483A-BE53-4439E818D69A}" type="parTrans" cxnId="{B6CE6706-231C-4C00-8720-42A5E96A27A9}">
      <dgm:prSet/>
      <dgm:spPr/>
      <dgm:t>
        <a:bodyPr/>
        <a:lstStyle/>
        <a:p>
          <a:endParaRPr lang="en-US"/>
        </a:p>
      </dgm:t>
    </dgm:pt>
    <dgm:pt modelId="{ECF6F0FA-FFC6-4023-B301-D8EC63E78F11}" type="sibTrans" cxnId="{B6CE6706-231C-4C00-8720-42A5E96A27A9}">
      <dgm:prSet/>
      <dgm:spPr/>
      <dgm:t>
        <a:bodyPr/>
        <a:lstStyle/>
        <a:p>
          <a:endParaRPr lang="en-US"/>
        </a:p>
      </dgm:t>
    </dgm:pt>
    <dgm:pt modelId="{94070AEE-0EE7-6D43-B6EB-1847209A648F}" type="pres">
      <dgm:prSet presAssocID="{EB981E9E-BFD4-4DFD-A455-1B1A67ABAC29}" presName="linearFlow" presStyleCnt="0">
        <dgm:presLayoutVars>
          <dgm:resizeHandles val="exact"/>
        </dgm:presLayoutVars>
      </dgm:prSet>
      <dgm:spPr/>
    </dgm:pt>
    <dgm:pt modelId="{3F8FF4B8-5826-AE4F-A9E7-60266D47F9B9}" type="pres">
      <dgm:prSet presAssocID="{BEF827DD-1DCE-4EB4-B523-42534328C9F9}" presName="node" presStyleLbl="node1" presStyleIdx="0" presStyleCnt="2" custLinFactNeighborX="14" custLinFactNeighborY="2280">
        <dgm:presLayoutVars>
          <dgm:bulletEnabled val="1"/>
        </dgm:presLayoutVars>
      </dgm:prSet>
      <dgm:spPr/>
    </dgm:pt>
    <dgm:pt modelId="{D0028602-B1A1-1B45-BC5C-465A43E772F8}" type="pres">
      <dgm:prSet presAssocID="{E8E3F61D-9009-486E-8D43-0C9F3A56E08D}" presName="sibTrans" presStyleLbl="sibTrans2D1" presStyleIdx="0" presStyleCnt="1"/>
      <dgm:spPr/>
    </dgm:pt>
    <dgm:pt modelId="{B9D18518-3232-D543-BD0D-FE741DF637CE}" type="pres">
      <dgm:prSet presAssocID="{E8E3F61D-9009-486E-8D43-0C9F3A56E08D}" presName="connectorText" presStyleLbl="sibTrans2D1" presStyleIdx="0" presStyleCnt="1"/>
      <dgm:spPr/>
    </dgm:pt>
    <dgm:pt modelId="{9CD99BF5-44C3-3544-A2EB-F1CA14F4B620}" type="pres">
      <dgm:prSet presAssocID="{CC724178-0538-4B3D-BF06-0CBD84D82BF0}" presName="node" presStyleLbl="node1" presStyleIdx="1" presStyleCnt="2">
        <dgm:presLayoutVars>
          <dgm:bulletEnabled val="1"/>
        </dgm:presLayoutVars>
      </dgm:prSet>
      <dgm:spPr/>
    </dgm:pt>
  </dgm:ptLst>
  <dgm:cxnLst>
    <dgm:cxn modelId="{B6CE6706-231C-4C00-8720-42A5E96A27A9}" srcId="{EB981E9E-BFD4-4DFD-A455-1B1A67ABAC29}" destId="{CC724178-0538-4B3D-BF06-0CBD84D82BF0}" srcOrd="1" destOrd="0" parTransId="{C1F61087-C3CE-483A-BE53-4439E818D69A}" sibTransId="{ECF6F0FA-FFC6-4023-B301-D8EC63E78F11}"/>
    <dgm:cxn modelId="{66E2E809-2150-804F-9DFC-04B7E5F669B7}" type="presOf" srcId="{EB981E9E-BFD4-4DFD-A455-1B1A67ABAC29}" destId="{94070AEE-0EE7-6D43-B6EB-1847209A648F}" srcOrd="0" destOrd="0" presId="urn:microsoft.com/office/officeart/2005/8/layout/process2"/>
    <dgm:cxn modelId="{19822B21-31B7-AB40-945D-206B38AFBC10}" type="presOf" srcId="{BEF827DD-1DCE-4EB4-B523-42534328C9F9}" destId="{3F8FF4B8-5826-AE4F-A9E7-60266D47F9B9}" srcOrd="0" destOrd="0" presId="urn:microsoft.com/office/officeart/2005/8/layout/process2"/>
    <dgm:cxn modelId="{C7D42B4E-85B8-D04F-84F1-35B5A1AB335E}" type="presOf" srcId="{E8E3F61D-9009-486E-8D43-0C9F3A56E08D}" destId="{B9D18518-3232-D543-BD0D-FE741DF637CE}" srcOrd="1" destOrd="0" presId="urn:microsoft.com/office/officeart/2005/8/layout/process2"/>
    <dgm:cxn modelId="{D4683563-2B43-0D43-8144-F50B22088D3E}" type="presOf" srcId="{E8E3F61D-9009-486E-8D43-0C9F3A56E08D}" destId="{D0028602-B1A1-1B45-BC5C-465A43E772F8}" srcOrd="0" destOrd="0" presId="urn:microsoft.com/office/officeart/2005/8/layout/process2"/>
    <dgm:cxn modelId="{0499ECAD-FC91-CB4D-958D-7764DA9B144E}" type="presOf" srcId="{CC724178-0538-4B3D-BF06-0CBD84D82BF0}" destId="{9CD99BF5-44C3-3544-A2EB-F1CA14F4B620}" srcOrd="0" destOrd="0" presId="urn:microsoft.com/office/officeart/2005/8/layout/process2"/>
    <dgm:cxn modelId="{5C11DAF2-F6FB-400E-BA5B-FC8B97D70656}" srcId="{EB981E9E-BFD4-4DFD-A455-1B1A67ABAC29}" destId="{BEF827DD-1DCE-4EB4-B523-42534328C9F9}" srcOrd="0" destOrd="0" parTransId="{B95DA950-5A84-4F48-BF0C-B166EED387C2}" sibTransId="{E8E3F61D-9009-486E-8D43-0C9F3A56E08D}"/>
    <dgm:cxn modelId="{6029CA5F-7495-B34B-9B63-4BBA086E3FA1}" type="presParOf" srcId="{94070AEE-0EE7-6D43-B6EB-1847209A648F}" destId="{3F8FF4B8-5826-AE4F-A9E7-60266D47F9B9}" srcOrd="0" destOrd="0" presId="urn:microsoft.com/office/officeart/2005/8/layout/process2"/>
    <dgm:cxn modelId="{1EA7740A-34D9-7E42-A599-A23DF63858CD}" type="presParOf" srcId="{94070AEE-0EE7-6D43-B6EB-1847209A648F}" destId="{D0028602-B1A1-1B45-BC5C-465A43E772F8}" srcOrd="1" destOrd="0" presId="urn:microsoft.com/office/officeart/2005/8/layout/process2"/>
    <dgm:cxn modelId="{6674545C-B35A-B548-97F8-AB1A9BFAD295}" type="presParOf" srcId="{D0028602-B1A1-1B45-BC5C-465A43E772F8}" destId="{B9D18518-3232-D543-BD0D-FE741DF637CE}" srcOrd="0" destOrd="0" presId="urn:microsoft.com/office/officeart/2005/8/layout/process2"/>
    <dgm:cxn modelId="{2E209908-0186-FD49-9761-D61FD0EAA623}" type="presParOf" srcId="{94070AEE-0EE7-6D43-B6EB-1847209A648F}" destId="{9CD99BF5-44C3-3544-A2EB-F1CA14F4B62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E07ED64-559B-43F5-85CC-5C02FB30F6CB}" type="doc">
      <dgm:prSet loTypeId="urn:microsoft.com/office/officeart/2005/8/layout/vProcess5" loCatId="list" qsTypeId="urn:microsoft.com/office/officeart/2005/8/quickstyle/simple4" qsCatId="simple" csTypeId="urn:microsoft.com/office/officeart/2005/8/colors/accent1_2" csCatId="accent1" phldr="1"/>
      <dgm:spPr/>
    </dgm:pt>
    <dgm:pt modelId="{8C630581-2DB5-477E-AABB-72C4086C8A72}">
      <dgm:prSet phldrT="[Text]" custT="1"/>
      <dgm:spPr/>
      <dgm:t>
        <a:bodyPr/>
        <a:lstStyle/>
        <a:p>
          <a:r>
            <a:rPr lang="en-US" sz="2400"/>
            <a:t>Arresting a person for:</a:t>
          </a:r>
          <a:endParaRPr lang="en-US" sz="2400" dirty="0"/>
        </a:p>
      </dgm:t>
    </dgm:pt>
    <dgm:pt modelId="{72F24952-C73D-48C3-82A0-D82D064724B8}" type="parTrans" cxnId="{47DFD584-F886-4EC7-9524-0AD0D32E9E85}">
      <dgm:prSet/>
      <dgm:spPr/>
      <dgm:t>
        <a:bodyPr/>
        <a:lstStyle/>
        <a:p>
          <a:endParaRPr lang="en-US"/>
        </a:p>
      </dgm:t>
    </dgm:pt>
    <dgm:pt modelId="{67317B39-889C-41A5-BA68-C6E7A49E9082}" type="sibTrans" cxnId="{47DFD584-F886-4EC7-9524-0AD0D32E9E85}">
      <dgm:prSet/>
      <dgm:spPr/>
      <dgm:t>
        <a:bodyPr/>
        <a:lstStyle/>
        <a:p>
          <a:endParaRPr lang="en-US"/>
        </a:p>
      </dgm:t>
    </dgm:pt>
    <dgm:pt modelId="{AFEEDBD0-4AD5-4E9C-A39B-D58A1ED16506}">
      <dgm:prSet phldrT="[Text]" custT="1"/>
      <dgm:spPr/>
      <dgm:t>
        <a:bodyPr/>
        <a:lstStyle/>
        <a:p>
          <a:r>
            <a:rPr lang="en-US" sz="2400"/>
            <a:t>An Indictable Offence</a:t>
          </a:r>
          <a:endParaRPr lang="en-US" sz="2400" dirty="0"/>
        </a:p>
      </dgm:t>
    </dgm:pt>
    <dgm:pt modelId="{5AF3F42F-664C-456A-AF72-2488456B6BAC}" type="parTrans" cxnId="{5631256C-1E8F-4CDD-A226-3950F3F6652A}">
      <dgm:prSet/>
      <dgm:spPr/>
      <dgm:t>
        <a:bodyPr/>
        <a:lstStyle/>
        <a:p>
          <a:endParaRPr lang="en-US"/>
        </a:p>
      </dgm:t>
    </dgm:pt>
    <dgm:pt modelId="{0FD5FD0F-C167-4249-AE59-3C855B98AAF6}" type="sibTrans" cxnId="{5631256C-1E8F-4CDD-A226-3950F3F6652A}">
      <dgm:prSet/>
      <dgm:spPr/>
      <dgm:t>
        <a:bodyPr/>
        <a:lstStyle/>
        <a:p>
          <a:endParaRPr lang="en-US"/>
        </a:p>
      </dgm:t>
    </dgm:pt>
    <dgm:pt modelId="{BC137DB7-ABB8-479F-AC30-0DBC793D15B1}">
      <dgm:prSet phldrT="[Text]" custT="1"/>
      <dgm:spPr/>
      <dgm:t>
        <a:bodyPr/>
        <a:lstStyle/>
        <a:p>
          <a:r>
            <a:rPr lang="en-US" sz="2400" dirty="0"/>
            <a:t>An offence under S1 POA 1936</a:t>
          </a:r>
        </a:p>
      </dgm:t>
    </dgm:pt>
    <dgm:pt modelId="{07640BF4-F0CD-481D-86D0-301DD265DB45}" type="parTrans" cxnId="{A3572A18-3938-4F16-AF71-01442738D297}">
      <dgm:prSet/>
      <dgm:spPr/>
      <dgm:t>
        <a:bodyPr/>
        <a:lstStyle/>
        <a:p>
          <a:endParaRPr lang="en-US"/>
        </a:p>
      </dgm:t>
    </dgm:pt>
    <dgm:pt modelId="{5AA91C22-858F-4EBD-9B52-79DF0B62EB47}" type="sibTrans" cxnId="{A3572A18-3938-4F16-AF71-01442738D297}">
      <dgm:prSet/>
      <dgm:spPr/>
      <dgm:t>
        <a:bodyPr/>
        <a:lstStyle/>
        <a:p>
          <a:endParaRPr lang="en-US"/>
        </a:p>
      </dgm:t>
    </dgm:pt>
    <dgm:pt modelId="{EA149AD5-F8F9-2F4E-B955-E1EC90C1B785}" type="pres">
      <dgm:prSet presAssocID="{EE07ED64-559B-43F5-85CC-5C02FB30F6CB}" presName="outerComposite" presStyleCnt="0">
        <dgm:presLayoutVars>
          <dgm:chMax val="5"/>
          <dgm:dir/>
          <dgm:resizeHandles val="exact"/>
        </dgm:presLayoutVars>
      </dgm:prSet>
      <dgm:spPr/>
    </dgm:pt>
    <dgm:pt modelId="{D1871BF3-A5E6-104E-BE9F-0A4D646163CD}" type="pres">
      <dgm:prSet presAssocID="{EE07ED64-559B-43F5-85CC-5C02FB30F6CB}" presName="dummyMaxCanvas" presStyleCnt="0">
        <dgm:presLayoutVars/>
      </dgm:prSet>
      <dgm:spPr/>
    </dgm:pt>
    <dgm:pt modelId="{9164DFD1-CD4D-2B41-A267-0E1FDA8B7BAF}" type="pres">
      <dgm:prSet presAssocID="{EE07ED64-559B-43F5-85CC-5C02FB30F6CB}" presName="ThreeNodes_1" presStyleLbl="node1" presStyleIdx="0" presStyleCnt="3">
        <dgm:presLayoutVars>
          <dgm:bulletEnabled val="1"/>
        </dgm:presLayoutVars>
      </dgm:prSet>
      <dgm:spPr/>
    </dgm:pt>
    <dgm:pt modelId="{3BDB6948-CCF9-4542-9442-476D95E2670F}" type="pres">
      <dgm:prSet presAssocID="{EE07ED64-559B-43F5-85CC-5C02FB30F6CB}" presName="ThreeNodes_2" presStyleLbl="node1" presStyleIdx="1" presStyleCnt="3">
        <dgm:presLayoutVars>
          <dgm:bulletEnabled val="1"/>
        </dgm:presLayoutVars>
      </dgm:prSet>
      <dgm:spPr/>
    </dgm:pt>
    <dgm:pt modelId="{8397B8A2-35E8-D942-BEA4-57DEEE2108C6}" type="pres">
      <dgm:prSet presAssocID="{EE07ED64-559B-43F5-85CC-5C02FB30F6CB}" presName="ThreeNodes_3" presStyleLbl="node1" presStyleIdx="2" presStyleCnt="3">
        <dgm:presLayoutVars>
          <dgm:bulletEnabled val="1"/>
        </dgm:presLayoutVars>
      </dgm:prSet>
      <dgm:spPr/>
    </dgm:pt>
    <dgm:pt modelId="{039BF997-774E-DA45-B4F6-33D3D40DD923}" type="pres">
      <dgm:prSet presAssocID="{EE07ED64-559B-43F5-85CC-5C02FB30F6CB}" presName="ThreeConn_1-2" presStyleLbl="fgAccFollowNode1" presStyleIdx="0" presStyleCnt="2">
        <dgm:presLayoutVars>
          <dgm:bulletEnabled val="1"/>
        </dgm:presLayoutVars>
      </dgm:prSet>
      <dgm:spPr/>
    </dgm:pt>
    <dgm:pt modelId="{55E992B7-0B92-4B4E-B943-76870421712F}" type="pres">
      <dgm:prSet presAssocID="{EE07ED64-559B-43F5-85CC-5C02FB30F6CB}" presName="ThreeConn_2-3" presStyleLbl="fgAccFollowNode1" presStyleIdx="1" presStyleCnt="2">
        <dgm:presLayoutVars>
          <dgm:bulletEnabled val="1"/>
        </dgm:presLayoutVars>
      </dgm:prSet>
      <dgm:spPr/>
    </dgm:pt>
    <dgm:pt modelId="{55D8FF93-6D28-F741-946C-C70363C3D251}" type="pres">
      <dgm:prSet presAssocID="{EE07ED64-559B-43F5-85CC-5C02FB30F6CB}" presName="ThreeNodes_1_text" presStyleLbl="node1" presStyleIdx="2" presStyleCnt="3">
        <dgm:presLayoutVars>
          <dgm:bulletEnabled val="1"/>
        </dgm:presLayoutVars>
      </dgm:prSet>
      <dgm:spPr/>
    </dgm:pt>
    <dgm:pt modelId="{313F60FB-538E-A647-9F1A-0EF59C0F97C2}" type="pres">
      <dgm:prSet presAssocID="{EE07ED64-559B-43F5-85CC-5C02FB30F6CB}" presName="ThreeNodes_2_text" presStyleLbl="node1" presStyleIdx="2" presStyleCnt="3">
        <dgm:presLayoutVars>
          <dgm:bulletEnabled val="1"/>
        </dgm:presLayoutVars>
      </dgm:prSet>
      <dgm:spPr/>
    </dgm:pt>
    <dgm:pt modelId="{E9236334-8690-F44E-A536-9380A92B7A15}" type="pres">
      <dgm:prSet presAssocID="{EE07ED64-559B-43F5-85CC-5C02FB30F6CB}" presName="ThreeNodes_3_text" presStyleLbl="node1" presStyleIdx="2" presStyleCnt="3">
        <dgm:presLayoutVars>
          <dgm:bulletEnabled val="1"/>
        </dgm:presLayoutVars>
      </dgm:prSet>
      <dgm:spPr/>
    </dgm:pt>
  </dgm:ptLst>
  <dgm:cxnLst>
    <dgm:cxn modelId="{F017A809-039C-6F42-A834-1D5200A3B440}" type="presOf" srcId="{67317B39-889C-41A5-BA68-C6E7A49E9082}" destId="{039BF997-774E-DA45-B4F6-33D3D40DD923}" srcOrd="0" destOrd="0" presId="urn:microsoft.com/office/officeart/2005/8/layout/vProcess5"/>
    <dgm:cxn modelId="{475C3815-CDE3-9D40-99D9-517F2EFC6AB0}" type="presOf" srcId="{0FD5FD0F-C167-4249-AE59-3C855B98AAF6}" destId="{55E992B7-0B92-4B4E-B943-76870421712F}" srcOrd="0" destOrd="0" presId="urn:microsoft.com/office/officeart/2005/8/layout/vProcess5"/>
    <dgm:cxn modelId="{A3572A18-3938-4F16-AF71-01442738D297}" srcId="{EE07ED64-559B-43F5-85CC-5C02FB30F6CB}" destId="{BC137DB7-ABB8-479F-AC30-0DBC793D15B1}" srcOrd="2" destOrd="0" parTransId="{07640BF4-F0CD-481D-86D0-301DD265DB45}" sibTransId="{5AA91C22-858F-4EBD-9B52-79DF0B62EB47}"/>
    <dgm:cxn modelId="{F257171E-89B3-A045-9FE1-7682F09D5D4F}" type="presOf" srcId="{AFEEDBD0-4AD5-4E9C-A39B-D58A1ED16506}" destId="{3BDB6948-CCF9-4542-9442-476D95E2670F}" srcOrd="0" destOrd="0" presId="urn:microsoft.com/office/officeart/2005/8/layout/vProcess5"/>
    <dgm:cxn modelId="{FF9C0F37-6221-3244-B8C2-AF2B1643FCD9}" type="presOf" srcId="{AFEEDBD0-4AD5-4E9C-A39B-D58A1ED16506}" destId="{313F60FB-538E-A647-9F1A-0EF59C0F97C2}" srcOrd="1" destOrd="0" presId="urn:microsoft.com/office/officeart/2005/8/layout/vProcess5"/>
    <dgm:cxn modelId="{59CEB755-BA6E-4143-B357-F814E9B3AD07}" type="presOf" srcId="{8C630581-2DB5-477E-AABB-72C4086C8A72}" destId="{9164DFD1-CD4D-2B41-A267-0E1FDA8B7BAF}" srcOrd="0" destOrd="0" presId="urn:microsoft.com/office/officeart/2005/8/layout/vProcess5"/>
    <dgm:cxn modelId="{1D3CF05F-23B0-964C-BA98-8F18C2BA79BD}" type="presOf" srcId="{BC137DB7-ABB8-479F-AC30-0DBC793D15B1}" destId="{8397B8A2-35E8-D942-BEA4-57DEEE2108C6}" srcOrd="0" destOrd="0" presId="urn:microsoft.com/office/officeart/2005/8/layout/vProcess5"/>
    <dgm:cxn modelId="{5631256C-1E8F-4CDD-A226-3950F3F6652A}" srcId="{EE07ED64-559B-43F5-85CC-5C02FB30F6CB}" destId="{AFEEDBD0-4AD5-4E9C-A39B-D58A1ED16506}" srcOrd="1" destOrd="0" parTransId="{5AF3F42F-664C-456A-AF72-2488456B6BAC}" sibTransId="{0FD5FD0F-C167-4249-AE59-3C855B98AAF6}"/>
    <dgm:cxn modelId="{47DFD584-F886-4EC7-9524-0AD0D32E9E85}" srcId="{EE07ED64-559B-43F5-85CC-5C02FB30F6CB}" destId="{8C630581-2DB5-477E-AABB-72C4086C8A72}" srcOrd="0" destOrd="0" parTransId="{72F24952-C73D-48C3-82A0-D82D064724B8}" sibTransId="{67317B39-889C-41A5-BA68-C6E7A49E9082}"/>
    <dgm:cxn modelId="{71754D96-4D74-D343-8529-593F2055E07F}" type="presOf" srcId="{8C630581-2DB5-477E-AABB-72C4086C8A72}" destId="{55D8FF93-6D28-F741-946C-C70363C3D251}" srcOrd="1" destOrd="0" presId="urn:microsoft.com/office/officeart/2005/8/layout/vProcess5"/>
    <dgm:cxn modelId="{4366BFE3-ED88-2448-AC3A-3D65AAC58B2A}" type="presOf" srcId="{BC137DB7-ABB8-479F-AC30-0DBC793D15B1}" destId="{E9236334-8690-F44E-A536-9380A92B7A15}" srcOrd="1" destOrd="0" presId="urn:microsoft.com/office/officeart/2005/8/layout/vProcess5"/>
    <dgm:cxn modelId="{5CEE15EE-134F-E542-91C4-BBD71D517922}" type="presOf" srcId="{EE07ED64-559B-43F5-85CC-5C02FB30F6CB}" destId="{EA149AD5-F8F9-2F4E-B955-E1EC90C1B785}" srcOrd="0" destOrd="0" presId="urn:microsoft.com/office/officeart/2005/8/layout/vProcess5"/>
    <dgm:cxn modelId="{69B0227F-2579-A944-808C-4DF40DA48C28}" type="presParOf" srcId="{EA149AD5-F8F9-2F4E-B955-E1EC90C1B785}" destId="{D1871BF3-A5E6-104E-BE9F-0A4D646163CD}" srcOrd="0" destOrd="0" presId="urn:microsoft.com/office/officeart/2005/8/layout/vProcess5"/>
    <dgm:cxn modelId="{55A95A2B-6E82-1249-955B-C12627B60BCD}" type="presParOf" srcId="{EA149AD5-F8F9-2F4E-B955-E1EC90C1B785}" destId="{9164DFD1-CD4D-2B41-A267-0E1FDA8B7BAF}" srcOrd="1" destOrd="0" presId="urn:microsoft.com/office/officeart/2005/8/layout/vProcess5"/>
    <dgm:cxn modelId="{EC5DE22F-3A54-9446-83B7-EB6EDF272B5E}" type="presParOf" srcId="{EA149AD5-F8F9-2F4E-B955-E1EC90C1B785}" destId="{3BDB6948-CCF9-4542-9442-476D95E2670F}" srcOrd="2" destOrd="0" presId="urn:microsoft.com/office/officeart/2005/8/layout/vProcess5"/>
    <dgm:cxn modelId="{3285A16F-1E82-024A-AA39-661B5878B7D1}" type="presParOf" srcId="{EA149AD5-F8F9-2F4E-B955-E1EC90C1B785}" destId="{8397B8A2-35E8-D942-BEA4-57DEEE2108C6}" srcOrd="3" destOrd="0" presId="urn:microsoft.com/office/officeart/2005/8/layout/vProcess5"/>
    <dgm:cxn modelId="{C3BD94E8-0510-6D41-A0E4-A9CE3CFCDA38}" type="presParOf" srcId="{EA149AD5-F8F9-2F4E-B955-E1EC90C1B785}" destId="{039BF997-774E-DA45-B4F6-33D3D40DD923}" srcOrd="4" destOrd="0" presId="urn:microsoft.com/office/officeart/2005/8/layout/vProcess5"/>
    <dgm:cxn modelId="{06AB0951-A304-DF44-BD51-6653F3618416}" type="presParOf" srcId="{EA149AD5-F8F9-2F4E-B955-E1EC90C1B785}" destId="{55E992B7-0B92-4B4E-B943-76870421712F}" srcOrd="5" destOrd="0" presId="urn:microsoft.com/office/officeart/2005/8/layout/vProcess5"/>
    <dgm:cxn modelId="{25A014A6-15ED-374D-9A14-0605565E6AAF}" type="presParOf" srcId="{EA149AD5-F8F9-2F4E-B955-E1EC90C1B785}" destId="{55D8FF93-6D28-F741-946C-C70363C3D251}" srcOrd="6" destOrd="0" presId="urn:microsoft.com/office/officeart/2005/8/layout/vProcess5"/>
    <dgm:cxn modelId="{64A6ADBE-5BC6-B74B-A718-D943B4A7633B}" type="presParOf" srcId="{EA149AD5-F8F9-2F4E-B955-E1EC90C1B785}" destId="{313F60FB-538E-A647-9F1A-0EF59C0F97C2}" srcOrd="7" destOrd="0" presId="urn:microsoft.com/office/officeart/2005/8/layout/vProcess5"/>
    <dgm:cxn modelId="{8DAFCE15-024B-2345-841D-4AA04B633DF3}" type="presParOf" srcId="{EA149AD5-F8F9-2F4E-B955-E1EC90C1B785}" destId="{E9236334-8690-F44E-A536-9380A92B7A1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69605CF-4C0B-4FB5-AB98-5A254F166852}" type="doc">
      <dgm:prSet loTypeId="urn:microsoft.com/office/officeart/2005/8/layout/vList3" loCatId="list" qsTypeId="urn:microsoft.com/office/officeart/2005/8/quickstyle/3d3" qsCatId="3D" csTypeId="urn:microsoft.com/office/officeart/2005/8/colors/accent1_2" csCatId="accent1" phldr="1"/>
      <dgm:spPr/>
    </dgm:pt>
    <dgm:pt modelId="{C65B42FC-6321-4BC3-B515-B3469C064373}">
      <dgm:prSet phldrT="[Text]" custT="1"/>
      <dgm:spPr/>
      <dgm:t>
        <a:bodyPr/>
        <a:lstStyle/>
        <a:p>
          <a:r>
            <a:rPr lang="en-US" sz="2400" dirty="0"/>
            <a:t>S.4 Public Order Act 1986</a:t>
          </a:r>
        </a:p>
      </dgm:t>
    </dgm:pt>
    <dgm:pt modelId="{FFA97FF3-59E9-410D-9BFC-803A00E7197B}" type="parTrans" cxnId="{FEF0612B-2845-48B9-8EA1-6F5069079988}">
      <dgm:prSet/>
      <dgm:spPr/>
      <dgm:t>
        <a:bodyPr/>
        <a:lstStyle/>
        <a:p>
          <a:endParaRPr lang="en-US"/>
        </a:p>
      </dgm:t>
    </dgm:pt>
    <dgm:pt modelId="{0609C56A-E42F-4734-BB53-BBD404DEF744}" type="sibTrans" cxnId="{FEF0612B-2845-48B9-8EA1-6F5069079988}">
      <dgm:prSet/>
      <dgm:spPr/>
      <dgm:t>
        <a:bodyPr/>
        <a:lstStyle/>
        <a:p>
          <a:endParaRPr lang="en-US"/>
        </a:p>
      </dgm:t>
    </dgm:pt>
    <dgm:pt modelId="{8D693D44-47D2-4A16-B0CD-F78469E6B7B7}">
      <dgm:prSet phldrT="[Text]" custT="1"/>
      <dgm:spPr/>
      <dgm:t>
        <a:bodyPr/>
        <a:lstStyle/>
        <a:p>
          <a:r>
            <a:rPr lang="en-US" sz="2400" dirty="0"/>
            <a:t>S.6 to 8 or 10 of the Criminal Law Act 1967</a:t>
          </a:r>
        </a:p>
      </dgm:t>
    </dgm:pt>
    <dgm:pt modelId="{8E6CBBE6-F9E9-49B0-988D-4EBCD041B177}" type="parTrans" cxnId="{EBCBDDB7-6869-4FD0-A777-F5B2BD2CDF1E}">
      <dgm:prSet/>
      <dgm:spPr/>
      <dgm:t>
        <a:bodyPr/>
        <a:lstStyle/>
        <a:p>
          <a:endParaRPr lang="en-US"/>
        </a:p>
      </dgm:t>
    </dgm:pt>
    <dgm:pt modelId="{386FF9F0-B290-4DCF-93D3-A80C7B3F91CE}" type="sibTrans" cxnId="{EBCBDDB7-6869-4FD0-A777-F5B2BD2CDF1E}">
      <dgm:prSet/>
      <dgm:spPr/>
      <dgm:t>
        <a:bodyPr/>
        <a:lstStyle/>
        <a:p>
          <a:endParaRPr lang="en-US"/>
        </a:p>
      </dgm:t>
    </dgm:pt>
    <dgm:pt modelId="{6B270DC3-2DBF-47AF-B752-B442F92371B9}">
      <dgm:prSet phldrT="[Text]" custT="1"/>
      <dgm:spPr/>
      <dgm:t>
        <a:bodyPr/>
        <a:lstStyle/>
        <a:p>
          <a:r>
            <a:rPr lang="en-US" sz="2400" dirty="0"/>
            <a:t>S.76 Criminal Justice &amp; Public Order Act 1994</a:t>
          </a:r>
        </a:p>
      </dgm:t>
    </dgm:pt>
    <dgm:pt modelId="{ACA33237-1BE0-4875-9183-909BE0F6DC72}" type="parTrans" cxnId="{F4DC0F8B-FB4D-4AFC-B4AA-0B00B3252B2F}">
      <dgm:prSet/>
      <dgm:spPr/>
      <dgm:t>
        <a:bodyPr/>
        <a:lstStyle/>
        <a:p>
          <a:endParaRPr lang="en-US"/>
        </a:p>
      </dgm:t>
    </dgm:pt>
    <dgm:pt modelId="{203A8430-5D31-42EB-955E-ACAE864F3318}" type="sibTrans" cxnId="{F4DC0F8B-FB4D-4AFC-B4AA-0B00B3252B2F}">
      <dgm:prSet/>
      <dgm:spPr/>
      <dgm:t>
        <a:bodyPr/>
        <a:lstStyle/>
        <a:p>
          <a:endParaRPr lang="en-US"/>
        </a:p>
      </dgm:t>
    </dgm:pt>
    <dgm:pt modelId="{B2B24AA8-EA06-C345-9128-0F11C4F2AE81}" type="pres">
      <dgm:prSet presAssocID="{869605CF-4C0B-4FB5-AB98-5A254F166852}" presName="linearFlow" presStyleCnt="0">
        <dgm:presLayoutVars>
          <dgm:dir/>
          <dgm:resizeHandles val="exact"/>
        </dgm:presLayoutVars>
      </dgm:prSet>
      <dgm:spPr/>
    </dgm:pt>
    <dgm:pt modelId="{B8B19B70-2ACF-5C41-80B1-6E545668B9EB}" type="pres">
      <dgm:prSet presAssocID="{C65B42FC-6321-4BC3-B515-B3469C064373}" presName="composite" presStyleCnt="0"/>
      <dgm:spPr/>
    </dgm:pt>
    <dgm:pt modelId="{88C31B19-480B-5F4A-A32B-C2D1128F363C}" type="pres">
      <dgm:prSet presAssocID="{C65B42FC-6321-4BC3-B515-B3469C064373}" presName="imgShp" presStyleLbl="fgImgPlace1" presStyleIdx="0" presStyleCnt="3"/>
      <dgm:spPr/>
    </dgm:pt>
    <dgm:pt modelId="{337FF87B-9523-CC4E-8775-7251ECB9AEA2}" type="pres">
      <dgm:prSet presAssocID="{C65B42FC-6321-4BC3-B515-B3469C064373}" presName="txShp" presStyleLbl="node1" presStyleIdx="0" presStyleCnt="3" custLinFactNeighborY="-10413">
        <dgm:presLayoutVars>
          <dgm:bulletEnabled val="1"/>
        </dgm:presLayoutVars>
      </dgm:prSet>
      <dgm:spPr/>
    </dgm:pt>
    <dgm:pt modelId="{32F2BE5F-E57E-A549-BDBB-E464A31788A7}" type="pres">
      <dgm:prSet presAssocID="{0609C56A-E42F-4734-BB53-BBD404DEF744}" presName="spacing" presStyleCnt="0"/>
      <dgm:spPr/>
    </dgm:pt>
    <dgm:pt modelId="{A1E948FC-C3C2-E841-B4C9-C2644F2FC113}" type="pres">
      <dgm:prSet presAssocID="{8D693D44-47D2-4A16-B0CD-F78469E6B7B7}" presName="composite" presStyleCnt="0"/>
      <dgm:spPr/>
    </dgm:pt>
    <dgm:pt modelId="{FB6E9F37-0B96-C142-8497-4DC2406DF4E6}" type="pres">
      <dgm:prSet presAssocID="{8D693D44-47D2-4A16-B0CD-F78469E6B7B7}" presName="imgShp" presStyleLbl="fgImgPlace1" presStyleIdx="1" presStyleCnt="3"/>
      <dgm:spPr/>
    </dgm:pt>
    <dgm:pt modelId="{0F1BF1E6-479D-A64D-9883-CFE250C1D9AD}" type="pres">
      <dgm:prSet presAssocID="{8D693D44-47D2-4A16-B0CD-F78469E6B7B7}" presName="txShp" presStyleLbl="node1" presStyleIdx="1" presStyleCnt="3">
        <dgm:presLayoutVars>
          <dgm:bulletEnabled val="1"/>
        </dgm:presLayoutVars>
      </dgm:prSet>
      <dgm:spPr/>
    </dgm:pt>
    <dgm:pt modelId="{37944532-9578-3F40-AA73-DE102C48C69C}" type="pres">
      <dgm:prSet presAssocID="{386FF9F0-B290-4DCF-93D3-A80C7B3F91CE}" presName="spacing" presStyleCnt="0"/>
      <dgm:spPr/>
    </dgm:pt>
    <dgm:pt modelId="{4B46493D-5CB0-844A-BD09-04800BDB8E53}" type="pres">
      <dgm:prSet presAssocID="{6B270DC3-2DBF-47AF-B752-B442F92371B9}" presName="composite" presStyleCnt="0"/>
      <dgm:spPr/>
    </dgm:pt>
    <dgm:pt modelId="{4D4834EE-0EEB-6540-8E45-46FC96D5A62E}" type="pres">
      <dgm:prSet presAssocID="{6B270DC3-2DBF-47AF-B752-B442F92371B9}" presName="imgShp" presStyleLbl="fgImgPlace1" presStyleIdx="2" presStyleCnt="3"/>
      <dgm:spPr/>
    </dgm:pt>
    <dgm:pt modelId="{DBE09B3F-2F20-BB4A-9C88-2C38C848D574}" type="pres">
      <dgm:prSet presAssocID="{6B270DC3-2DBF-47AF-B752-B442F92371B9}" presName="txShp" presStyleLbl="node1" presStyleIdx="2" presStyleCnt="3">
        <dgm:presLayoutVars>
          <dgm:bulletEnabled val="1"/>
        </dgm:presLayoutVars>
      </dgm:prSet>
      <dgm:spPr/>
    </dgm:pt>
  </dgm:ptLst>
  <dgm:cxnLst>
    <dgm:cxn modelId="{29EFF017-15F8-B042-8B73-5B22F4282380}" type="presOf" srcId="{6B270DC3-2DBF-47AF-B752-B442F92371B9}" destId="{DBE09B3F-2F20-BB4A-9C88-2C38C848D574}" srcOrd="0" destOrd="0" presId="urn:microsoft.com/office/officeart/2005/8/layout/vList3"/>
    <dgm:cxn modelId="{FEF0612B-2845-48B9-8EA1-6F5069079988}" srcId="{869605CF-4C0B-4FB5-AB98-5A254F166852}" destId="{C65B42FC-6321-4BC3-B515-B3469C064373}" srcOrd="0" destOrd="0" parTransId="{FFA97FF3-59E9-410D-9BFC-803A00E7197B}" sibTransId="{0609C56A-E42F-4734-BB53-BBD404DEF744}"/>
    <dgm:cxn modelId="{02FF4D32-2D82-F04A-980B-D11577A0F574}" type="presOf" srcId="{C65B42FC-6321-4BC3-B515-B3469C064373}" destId="{337FF87B-9523-CC4E-8775-7251ECB9AEA2}" srcOrd="0" destOrd="0" presId="urn:microsoft.com/office/officeart/2005/8/layout/vList3"/>
    <dgm:cxn modelId="{811C6282-E899-184A-9AB6-4EB933C208D2}" type="presOf" srcId="{869605CF-4C0B-4FB5-AB98-5A254F166852}" destId="{B2B24AA8-EA06-C345-9128-0F11C4F2AE81}" srcOrd="0" destOrd="0" presId="urn:microsoft.com/office/officeart/2005/8/layout/vList3"/>
    <dgm:cxn modelId="{F4DC0F8B-FB4D-4AFC-B4AA-0B00B3252B2F}" srcId="{869605CF-4C0B-4FB5-AB98-5A254F166852}" destId="{6B270DC3-2DBF-47AF-B752-B442F92371B9}" srcOrd="2" destOrd="0" parTransId="{ACA33237-1BE0-4875-9183-909BE0F6DC72}" sibTransId="{203A8430-5D31-42EB-955E-ACAE864F3318}"/>
    <dgm:cxn modelId="{646F9CA3-6DCD-C847-AA76-BE7D9C661770}" type="presOf" srcId="{8D693D44-47D2-4A16-B0CD-F78469E6B7B7}" destId="{0F1BF1E6-479D-A64D-9883-CFE250C1D9AD}" srcOrd="0" destOrd="0" presId="urn:microsoft.com/office/officeart/2005/8/layout/vList3"/>
    <dgm:cxn modelId="{EBCBDDB7-6869-4FD0-A777-F5B2BD2CDF1E}" srcId="{869605CF-4C0B-4FB5-AB98-5A254F166852}" destId="{8D693D44-47D2-4A16-B0CD-F78469E6B7B7}" srcOrd="1" destOrd="0" parTransId="{8E6CBBE6-F9E9-49B0-988D-4EBCD041B177}" sibTransId="{386FF9F0-B290-4DCF-93D3-A80C7B3F91CE}"/>
    <dgm:cxn modelId="{3A1534FF-B4C2-1449-8CED-696517BE87A0}" type="presParOf" srcId="{B2B24AA8-EA06-C345-9128-0F11C4F2AE81}" destId="{B8B19B70-2ACF-5C41-80B1-6E545668B9EB}" srcOrd="0" destOrd="0" presId="urn:microsoft.com/office/officeart/2005/8/layout/vList3"/>
    <dgm:cxn modelId="{6D02BDAB-5B43-2046-B527-72F7597C478A}" type="presParOf" srcId="{B8B19B70-2ACF-5C41-80B1-6E545668B9EB}" destId="{88C31B19-480B-5F4A-A32B-C2D1128F363C}" srcOrd="0" destOrd="0" presId="urn:microsoft.com/office/officeart/2005/8/layout/vList3"/>
    <dgm:cxn modelId="{E0A8373D-DCA8-1C41-9551-E2E6D8552066}" type="presParOf" srcId="{B8B19B70-2ACF-5C41-80B1-6E545668B9EB}" destId="{337FF87B-9523-CC4E-8775-7251ECB9AEA2}" srcOrd="1" destOrd="0" presId="urn:microsoft.com/office/officeart/2005/8/layout/vList3"/>
    <dgm:cxn modelId="{E08DEF45-8721-0347-B751-CE29F3C16C5E}" type="presParOf" srcId="{B2B24AA8-EA06-C345-9128-0F11C4F2AE81}" destId="{32F2BE5F-E57E-A549-BDBB-E464A31788A7}" srcOrd="1" destOrd="0" presId="urn:microsoft.com/office/officeart/2005/8/layout/vList3"/>
    <dgm:cxn modelId="{C95FA552-1A6C-1B4D-BE0A-8EA6BDD3FD58}" type="presParOf" srcId="{B2B24AA8-EA06-C345-9128-0F11C4F2AE81}" destId="{A1E948FC-C3C2-E841-B4C9-C2644F2FC113}" srcOrd="2" destOrd="0" presId="urn:microsoft.com/office/officeart/2005/8/layout/vList3"/>
    <dgm:cxn modelId="{008C8BC3-E762-3345-8311-FA1AF7795102}" type="presParOf" srcId="{A1E948FC-C3C2-E841-B4C9-C2644F2FC113}" destId="{FB6E9F37-0B96-C142-8497-4DC2406DF4E6}" srcOrd="0" destOrd="0" presId="urn:microsoft.com/office/officeart/2005/8/layout/vList3"/>
    <dgm:cxn modelId="{677E8838-1E87-044F-8525-17BE6C946F4B}" type="presParOf" srcId="{A1E948FC-C3C2-E841-B4C9-C2644F2FC113}" destId="{0F1BF1E6-479D-A64D-9883-CFE250C1D9AD}" srcOrd="1" destOrd="0" presId="urn:microsoft.com/office/officeart/2005/8/layout/vList3"/>
    <dgm:cxn modelId="{82A9B60E-F777-9249-B988-66FBAFDF6786}" type="presParOf" srcId="{B2B24AA8-EA06-C345-9128-0F11C4F2AE81}" destId="{37944532-9578-3F40-AA73-DE102C48C69C}" srcOrd="3" destOrd="0" presId="urn:microsoft.com/office/officeart/2005/8/layout/vList3"/>
    <dgm:cxn modelId="{6754D6B9-5B72-334D-A058-75C60DC22756}" type="presParOf" srcId="{B2B24AA8-EA06-C345-9128-0F11C4F2AE81}" destId="{4B46493D-5CB0-844A-BD09-04800BDB8E53}" srcOrd="4" destOrd="0" presId="urn:microsoft.com/office/officeart/2005/8/layout/vList3"/>
    <dgm:cxn modelId="{C0B36D30-D4B8-6544-8075-3E7F40C6549F}" type="presParOf" srcId="{4B46493D-5CB0-844A-BD09-04800BDB8E53}" destId="{4D4834EE-0EEB-6540-8E45-46FC96D5A62E}" srcOrd="0" destOrd="0" presId="urn:microsoft.com/office/officeart/2005/8/layout/vList3"/>
    <dgm:cxn modelId="{C03A70AC-6170-CC46-BBE5-62E445590A64}" type="presParOf" srcId="{4B46493D-5CB0-844A-BD09-04800BDB8E53}" destId="{DBE09B3F-2F20-BB4A-9C88-2C38C848D574}" srcOrd="1" destOrd="0" presId="urn:microsoft.com/office/officeart/2005/8/layout/vList3"/>
  </dgm:cxnLst>
  <dgm:bg>
    <a:solidFill>
      <a:schemeClr val="bg1"/>
    </a:solidFill>
  </dgm:bg>
  <dgm:whole>
    <a:ln>
      <a:solidFill>
        <a:schemeClr val="bg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CFAABF9-0943-43BA-8E02-73508FD81050}" type="doc">
      <dgm:prSet loTypeId="urn:microsoft.com/office/officeart/2005/8/layout/pList2" loCatId="list" qsTypeId="urn:microsoft.com/office/officeart/2005/8/quickstyle/simple4" qsCatId="simple" csTypeId="urn:microsoft.com/office/officeart/2005/8/colors/accent1_2" csCatId="accent1" phldr="1"/>
      <dgm:spPr/>
    </dgm:pt>
    <dgm:pt modelId="{66C28985-1054-4787-8AFF-04E73135EF10}">
      <dgm:prSet phldrT="[Text]" custT="1"/>
      <dgm:spPr/>
      <dgm:t>
        <a:bodyPr/>
        <a:lstStyle/>
        <a:p>
          <a:br>
            <a:rPr lang="en-US" sz="2400" dirty="0"/>
          </a:br>
          <a:br>
            <a:rPr lang="en-US" sz="2400" dirty="0"/>
          </a:br>
          <a:r>
            <a:rPr lang="en-US" sz="2400" dirty="0"/>
            <a:t>S.163 Road Traffic Act 1988</a:t>
          </a:r>
        </a:p>
        <a:p>
          <a:endParaRPr lang="en-US" sz="2400" dirty="0"/>
        </a:p>
        <a:p>
          <a:r>
            <a:rPr lang="en-US" sz="2400" dirty="0"/>
            <a:t>163…STOP for me!!</a:t>
          </a:r>
          <a:br>
            <a:rPr lang="en-US" sz="2400" dirty="0"/>
          </a:br>
          <a:endParaRPr lang="en-US" sz="2400" dirty="0"/>
        </a:p>
      </dgm:t>
    </dgm:pt>
    <dgm:pt modelId="{0EF9AE4C-9D67-425A-96C0-D744D6F5D0C2}" type="parTrans" cxnId="{22777BB5-BDA9-41B6-9B6C-08D92CAACAC7}">
      <dgm:prSet/>
      <dgm:spPr/>
      <dgm:t>
        <a:bodyPr/>
        <a:lstStyle/>
        <a:p>
          <a:endParaRPr lang="en-US"/>
        </a:p>
      </dgm:t>
    </dgm:pt>
    <dgm:pt modelId="{44BEF0BB-5CDC-404E-9730-0D4296A3483B}" type="sibTrans" cxnId="{22777BB5-BDA9-41B6-9B6C-08D92CAACAC7}">
      <dgm:prSet/>
      <dgm:spPr/>
      <dgm:t>
        <a:bodyPr/>
        <a:lstStyle/>
        <a:p>
          <a:endParaRPr lang="en-US"/>
        </a:p>
      </dgm:t>
    </dgm:pt>
    <dgm:pt modelId="{11695994-8A81-43C4-9BD5-4986DE503897}">
      <dgm:prSet phldrT="[Text]" custT="1"/>
      <dgm:spPr/>
      <dgm:t>
        <a:bodyPr/>
        <a:lstStyle/>
        <a:p>
          <a:endParaRPr lang="en-US" sz="2400" dirty="0"/>
        </a:p>
        <a:p>
          <a:endParaRPr lang="en-US" sz="2400" dirty="0"/>
        </a:p>
        <a:p>
          <a:r>
            <a:rPr lang="en-US" sz="2400" dirty="0"/>
            <a:t>S.4 Road Traffic Act 1988</a:t>
          </a:r>
        </a:p>
        <a:p>
          <a:endParaRPr lang="en-US" sz="2400" dirty="0"/>
        </a:p>
        <a:p>
          <a:endParaRPr lang="en-US" sz="2400" dirty="0"/>
        </a:p>
      </dgm:t>
    </dgm:pt>
    <dgm:pt modelId="{AC55BC39-FBE1-4797-8E6A-3C82AD71064A}" type="parTrans" cxnId="{4D9FF78B-F6F8-475A-8576-F720E1664BF6}">
      <dgm:prSet/>
      <dgm:spPr/>
      <dgm:t>
        <a:bodyPr/>
        <a:lstStyle/>
        <a:p>
          <a:endParaRPr lang="en-US"/>
        </a:p>
      </dgm:t>
    </dgm:pt>
    <dgm:pt modelId="{65DA1D2D-B7B2-433C-83DC-242D3E1F82E6}" type="sibTrans" cxnId="{4D9FF78B-F6F8-475A-8576-F720E1664BF6}">
      <dgm:prSet/>
      <dgm:spPr/>
      <dgm:t>
        <a:bodyPr/>
        <a:lstStyle/>
        <a:p>
          <a:endParaRPr lang="en-US"/>
        </a:p>
      </dgm:t>
    </dgm:pt>
    <dgm:pt modelId="{3BCC0853-B843-4DCD-B866-D1693AC4BEF7}">
      <dgm:prSet phldrT="[Text]" custT="1"/>
      <dgm:spPr/>
      <dgm:t>
        <a:bodyPr/>
        <a:lstStyle/>
        <a:p>
          <a:endParaRPr lang="en-US" sz="2400" dirty="0"/>
        </a:p>
        <a:p>
          <a:endParaRPr lang="en-US" sz="2400" dirty="0"/>
        </a:p>
        <a:p>
          <a:r>
            <a:rPr lang="en-US" sz="2400" dirty="0"/>
            <a:t>S.27 Transport &amp; Works Act 1992</a:t>
          </a:r>
        </a:p>
      </dgm:t>
    </dgm:pt>
    <dgm:pt modelId="{BAF9BA29-596B-49DB-B90A-680D0AFCD03E}" type="parTrans" cxnId="{EDC8A57D-534D-4154-A1A4-6336D7027B4F}">
      <dgm:prSet/>
      <dgm:spPr/>
      <dgm:t>
        <a:bodyPr/>
        <a:lstStyle/>
        <a:p>
          <a:endParaRPr lang="en-US"/>
        </a:p>
      </dgm:t>
    </dgm:pt>
    <dgm:pt modelId="{874B296A-8A27-46A1-AA0C-BAC6F828AC81}" type="sibTrans" cxnId="{EDC8A57D-534D-4154-A1A4-6336D7027B4F}">
      <dgm:prSet/>
      <dgm:spPr/>
      <dgm:t>
        <a:bodyPr/>
        <a:lstStyle/>
        <a:p>
          <a:endParaRPr lang="en-US"/>
        </a:p>
      </dgm:t>
    </dgm:pt>
    <dgm:pt modelId="{C28B6D79-E5C7-CE45-A978-0F9824B91184}" type="pres">
      <dgm:prSet presAssocID="{DCFAABF9-0943-43BA-8E02-73508FD81050}" presName="Name0" presStyleCnt="0">
        <dgm:presLayoutVars>
          <dgm:dir/>
          <dgm:resizeHandles val="exact"/>
        </dgm:presLayoutVars>
      </dgm:prSet>
      <dgm:spPr/>
    </dgm:pt>
    <dgm:pt modelId="{35120406-27D9-5242-A8D7-BAB54985D2C8}" type="pres">
      <dgm:prSet presAssocID="{DCFAABF9-0943-43BA-8E02-73508FD81050}" presName="bkgdShp" presStyleLbl="alignAccFollowNode1" presStyleIdx="0" presStyleCnt="1"/>
      <dgm:spPr/>
    </dgm:pt>
    <dgm:pt modelId="{D3EBBEB8-0254-3145-AEE4-9BBB46AB0B1F}" type="pres">
      <dgm:prSet presAssocID="{DCFAABF9-0943-43BA-8E02-73508FD81050}" presName="linComp" presStyleCnt="0"/>
      <dgm:spPr/>
    </dgm:pt>
    <dgm:pt modelId="{1CDFCCEB-4200-104D-B793-9BA78CFE7677}" type="pres">
      <dgm:prSet presAssocID="{66C28985-1054-4787-8AFF-04E73135EF10}" presName="compNode" presStyleCnt="0"/>
      <dgm:spPr/>
    </dgm:pt>
    <dgm:pt modelId="{6FC70BFD-2D7F-5440-BEF3-6C1FBA649BE6}" type="pres">
      <dgm:prSet presAssocID="{66C28985-1054-4787-8AFF-04E73135EF10}" presName="node" presStyleLbl="node1" presStyleIdx="0" presStyleCnt="3">
        <dgm:presLayoutVars>
          <dgm:bulletEnabled val="1"/>
        </dgm:presLayoutVars>
      </dgm:prSet>
      <dgm:spPr/>
    </dgm:pt>
    <dgm:pt modelId="{DF116B08-FC84-6F4D-95EB-4CA9D56CA672}" type="pres">
      <dgm:prSet presAssocID="{66C28985-1054-4787-8AFF-04E73135EF10}" presName="invisiNode" presStyleLbl="node1" presStyleIdx="0" presStyleCnt="3"/>
      <dgm:spPr/>
    </dgm:pt>
    <dgm:pt modelId="{E506CDBF-7E09-7A44-9E8B-BCD00D686EEA}" type="pres">
      <dgm:prSet presAssocID="{66C28985-1054-4787-8AFF-04E73135EF10}" presName="imagNode" presStyleLbl="fgImgPlace1" presStyleIdx="0" presStyleCnt="3"/>
      <dgm:spPr/>
    </dgm:pt>
    <dgm:pt modelId="{B016CEAF-C79A-EB49-BB5D-52DE43679737}" type="pres">
      <dgm:prSet presAssocID="{44BEF0BB-5CDC-404E-9730-0D4296A3483B}" presName="sibTrans" presStyleLbl="sibTrans2D1" presStyleIdx="0" presStyleCnt="0"/>
      <dgm:spPr/>
    </dgm:pt>
    <dgm:pt modelId="{E9953E71-830F-6B44-8F7B-3B1D39B08962}" type="pres">
      <dgm:prSet presAssocID="{11695994-8A81-43C4-9BD5-4986DE503897}" presName="compNode" presStyleCnt="0"/>
      <dgm:spPr/>
    </dgm:pt>
    <dgm:pt modelId="{C6EE444E-C079-8248-B68F-872626FCDC2C}" type="pres">
      <dgm:prSet presAssocID="{11695994-8A81-43C4-9BD5-4986DE503897}" presName="node" presStyleLbl="node1" presStyleIdx="1" presStyleCnt="3">
        <dgm:presLayoutVars>
          <dgm:bulletEnabled val="1"/>
        </dgm:presLayoutVars>
      </dgm:prSet>
      <dgm:spPr/>
    </dgm:pt>
    <dgm:pt modelId="{A2F61834-D7CB-234A-95AB-D28FB01E83B7}" type="pres">
      <dgm:prSet presAssocID="{11695994-8A81-43C4-9BD5-4986DE503897}" presName="invisiNode" presStyleLbl="node1" presStyleIdx="1" presStyleCnt="3"/>
      <dgm:spPr/>
    </dgm:pt>
    <dgm:pt modelId="{7AD5CC85-65FA-1D4D-B5E2-C030A1675B5F}" type="pres">
      <dgm:prSet presAssocID="{11695994-8A81-43C4-9BD5-4986DE503897}" presName="imagNode" presStyleLbl="fgImgPlace1" presStyleIdx="1" presStyleCnt="3"/>
      <dgm:spPr/>
    </dgm:pt>
    <dgm:pt modelId="{F7111F9D-9FE0-4341-B01F-C10EF06E188D}" type="pres">
      <dgm:prSet presAssocID="{65DA1D2D-B7B2-433C-83DC-242D3E1F82E6}" presName="sibTrans" presStyleLbl="sibTrans2D1" presStyleIdx="0" presStyleCnt="0"/>
      <dgm:spPr/>
    </dgm:pt>
    <dgm:pt modelId="{3823815D-2FA4-9E4F-82BE-30F0048365D6}" type="pres">
      <dgm:prSet presAssocID="{3BCC0853-B843-4DCD-B866-D1693AC4BEF7}" presName="compNode" presStyleCnt="0"/>
      <dgm:spPr/>
    </dgm:pt>
    <dgm:pt modelId="{C320C5CC-EE68-E54C-BEF5-ACAB5E33C66D}" type="pres">
      <dgm:prSet presAssocID="{3BCC0853-B843-4DCD-B866-D1693AC4BEF7}" presName="node" presStyleLbl="node1" presStyleIdx="2" presStyleCnt="3">
        <dgm:presLayoutVars>
          <dgm:bulletEnabled val="1"/>
        </dgm:presLayoutVars>
      </dgm:prSet>
      <dgm:spPr/>
    </dgm:pt>
    <dgm:pt modelId="{6E9DA270-7CAD-4848-AFED-BD0670012AB8}" type="pres">
      <dgm:prSet presAssocID="{3BCC0853-B843-4DCD-B866-D1693AC4BEF7}" presName="invisiNode" presStyleLbl="node1" presStyleIdx="2" presStyleCnt="3"/>
      <dgm:spPr/>
    </dgm:pt>
    <dgm:pt modelId="{5783F476-8E8E-FB4B-A47A-0DE22D1D640D}" type="pres">
      <dgm:prSet presAssocID="{3BCC0853-B843-4DCD-B866-D1693AC4BEF7}" presName="imagNode" presStyleLbl="fgImgPlace1" presStyleIdx="2" presStyleCnt="3"/>
      <dgm:spPr/>
    </dgm:pt>
  </dgm:ptLst>
  <dgm:cxnLst>
    <dgm:cxn modelId="{EDC8A57D-534D-4154-A1A4-6336D7027B4F}" srcId="{DCFAABF9-0943-43BA-8E02-73508FD81050}" destId="{3BCC0853-B843-4DCD-B866-D1693AC4BEF7}" srcOrd="2" destOrd="0" parTransId="{BAF9BA29-596B-49DB-B90A-680D0AFCD03E}" sibTransId="{874B296A-8A27-46A1-AA0C-BAC6F828AC81}"/>
    <dgm:cxn modelId="{4D9FF78B-F6F8-475A-8576-F720E1664BF6}" srcId="{DCFAABF9-0943-43BA-8E02-73508FD81050}" destId="{11695994-8A81-43C4-9BD5-4986DE503897}" srcOrd="1" destOrd="0" parTransId="{AC55BC39-FBE1-4797-8E6A-3C82AD71064A}" sibTransId="{65DA1D2D-B7B2-433C-83DC-242D3E1F82E6}"/>
    <dgm:cxn modelId="{846BC0A6-67AA-5C46-8219-81059E52E095}" type="presOf" srcId="{11695994-8A81-43C4-9BD5-4986DE503897}" destId="{C6EE444E-C079-8248-B68F-872626FCDC2C}" srcOrd="0" destOrd="0" presId="urn:microsoft.com/office/officeart/2005/8/layout/pList2"/>
    <dgm:cxn modelId="{22777BB5-BDA9-41B6-9B6C-08D92CAACAC7}" srcId="{DCFAABF9-0943-43BA-8E02-73508FD81050}" destId="{66C28985-1054-4787-8AFF-04E73135EF10}" srcOrd="0" destOrd="0" parTransId="{0EF9AE4C-9D67-425A-96C0-D744D6F5D0C2}" sibTransId="{44BEF0BB-5CDC-404E-9730-0D4296A3483B}"/>
    <dgm:cxn modelId="{A02B89D6-73C7-F949-AB66-7FD259289B4B}" type="presOf" srcId="{65DA1D2D-B7B2-433C-83DC-242D3E1F82E6}" destId="{F7111F9D-9FE0-4341-B01F-C10EF06E188D}" srcOrd="0" destOrd="0" presId="urn:microsoft.com/office/officeart/2005/8/layout/pList2"/>
    <dgm:cxn modelId="{B39E50D9-4762-634A-9CE6-D40C8566B765}" type="presOf" srcId="{66C28985-1054-4787-8AFF-04E73135EF10}" destId="{6FC70BFD-2D7F-5440-BEF3-6C1FBA649BE6}" srcOrd="0" destOrd="0" presId="urn:microsoft.com/office/officeart/2005/8/layout/pList2"/>
    <dgm:cxn modelId="{D89B34F7-A5D3-FE44-A222-D42D32F970C9}" type="presOf" srcId="{DCFAABF9-0943-43BA-8E02-73508FD81050}" destId="{C28B6D79-E5C7-CE45-A978-0F9824B91184}" srcOrd="0" destOrd="0" presId="urn:microsoft.com/office/officeart/2005/8/layout/pList2"/>
    <dgm:cxn modelId="{A2EDE5FC-BEBA-B04A-BA62-DE21D4D0B7B6}" type="presOf" srcId="{3BCC0853-B843-4DCD-B866-D1693AC4BEF7}" destId="{C320C5CC-EE68-E54C-BEF5-ACAB5E33C66D}" srcOrd="0" destOrd="0" presId="urn:microsoft.com/office/officeart/2005/8/layout/pList2"/>
    <dgm:cxn modelId="{3B58CFFF-4B52-EA47-AEF7-7B9648B2FE11}" type="presOf" srcId="{44BEF0BB-5CDC-404E-9730-0D4296A3483B}" destId="{B016CEAF-C79A-EB49-BB5D-52DE43679737}" srcOrd="0" destOrd="0" presId="urn:microsoft.com/office/officeart/2005/8/layout/pList2"/>
    <dgm:cxn modelId="{0CFD17AF-4685-9347-963A-21B9655AB135}" type="presParOf" srcId="{C28B6D79-E5C7-CE45-A978-0F9824B91184}" destId="{35120406-27D9-5242-A8D7-BAB54985D2C8}" srcOrd="0" destOrd="0" presId="urn:microsoft.com/office/officeart/2005/8/layout/pList2"/>
    <dgm:cxn modelId="{928AF56F-9CFD-C948-A8BE-CD8AC2EF95E3}" type="presParOf" srcId="{C28B6D79-E5C7-CE45-A978-0F9824B91184}" destId="{D3EBBEB8-0254-3145-AEE4-9BBB46AB0B1F}" srcOrd="1" destOrd="0" presId="urn:microsoft.com/office/officeart/2005/8/layout/pList2"/>
    <dgm:cxn modelId="{2C923F65-834A-F940-94AC-0C531247D4EA}" type="presParOf" srcId="{D3EBBEB8-0254-3145-AEE4-9BBB46AB0B1F}" destId="{1CDFCCEB-4200-104D-B793-9BA78CFE7677}" srcOrd="0" destOrd="0" presId="urn:microsoft.com/office/officeart/2005/8/layout/pList2"/>
    <dgm:cxn modelId="{A8CC544B-8F9A-BA42-B7B1-27CF6B449556}" type="presParOf" srcId="{1CDFCCEB-4200-104D-B793-9BA78CFE7677}" destId="{6FC70BFD-2D7F-5440-BEF3-6C1FBA649BE6}" srcOrd="0" destOrd="0" presId="urn:microsoft.com/office/officeart/2005/8/layout/pList2"/>
    <dgm:cxn modelId="{77FA4A82-13E9-5443-8F8A-419DC168C797}" type="presParOf" srcId="{1CDFCCEB-4200-104D-B793-9BA78CFE7677}" destId="{DF116B08-FC84-6F4D-95EB-4CA9D56CA672}" srcOrd="1" destOrd="0" presId="urn:microsoft.com/office/officeart/2005/8/layout/pList2"/>
    <dgm:cxn modelId="{73553FF1-B370-CF45-A58E-915AB5FD832E}" type="presParOf" srcId="{1CDFCCEB-4200-104D-B793-9BA78CFE7677}" destId="{E506CDBF-7E09-7A44-9E8B-BCD00D686EEA}" srcOrd="2" destOrd="0" presId="urn:microsoft.com/office/officeart/2005/8/layout/pList2"/>
    <dgm:cxn modelId="{27E1171B-3FF1-A441-A970-13AF4F47AE32}" type="presParOf" srcId="{D3EBBEB8-0254-3145-AEE4-9BBB46AB0B1F}" destId="{B016CEAF-C79A-EB49-BB5D-52DE43679737}" srcOrd="1" destOrd="0" presId="urn:microsoft.com/office/officeart/2005/8/layout/pList2"/>
    <dgm:cxn modelId="{976518AF-64A0-754F-BF0B-41477882CDA6}" type="presParOf" srcId="{D3EBBEB8-0254-3145-AEE4-9BBB46AB0B1F}" destId="{E9953E71-830F-6B44-8F7B-3B1D39B08962}" srcOrd="2" destOrd="0" presId="urn:microsoft.com/office/officeart/2005/8/layout/pList2"/>
    <dgm:cxn modelId="{BF061B72-509B-EF46-AC5C-E44D1A8642F4}" type="presParOf" srcId="{E9953E71-830F-6B44-8F7B-3B1D39B08962}" destId="{C6EE444E-C079-8248-B68F-872626FCDC2C}" srcOrd="0" destOrd="0" presId="urn:microsoft.com/office/officeart/2005/8/layout/pList2"/>
    <dgm:cxn modelId="{36A9ED82-D40C-4C4B-B012-FDE5E1005892}" type="presParOf" srcId="{E9953E71-830F-6B44-8F7B-3B1D39B08962}" destId="{A2F61834-D7CB-234A-95AB-D28FB01E83B7}" srcOrd="1" destOrd="0" presId="urn:microsoft.com/office/officeart/2005/8/layout/pList2"/>
    <dgm:cxn modelId="{F6DC3DDD-6BEB-6F49-A424-CB43DBDAB430}" type="presParOf" srcId="{E9953E71-830F-6B44-8F7B-3B1D39B08962}" destId="{7AD5CC85-65FA-1D4D-B5E2-C030A1675B5F}" srcOrd="2" destOrd="0" presId="urn:microsoft.com/office/officeart/2005/8/layout/pList2"/>
    <dgm:cxn modelId="{4BBCC99F-1FA8-DB43-9854-3321D25FA85A}" type="presParOf" srcId="{D3EBBEB8-0254-3145-AEE4-9BBB46AB0B1F}" destId="{F7111F9D-9FE0-4341-B01F-C10EF06E188D}" srcOrd="3" destOrd="0" presId="urn:microsoft.com/office/officeart/2005/8/layout/pList2"/>
    <dgm:cxn modelId="{FF86A90C-EA1D-764D-B03B-03D91339990A}" type="presParOf" srcId="{D3EBBEB8-0254-3145-AEE4-9BBB46AB0B1F}" destId="{3823815D-2FA4-9E4F-82BE-30F0048365D6}" srcOrd="4" destOrd="0" presId="urn:microsoft.com/office/officeart/2005/8/layout/pList2"/>
    <dgm:cxn modelId="{F6C49FFC-93BD-144D-84E2-746A83EE837C}" type="presParOf" srcId="{3823815D-2FA4-9E4F-82BE-30F0048365D6}" destId="{C320C5CC-EE68-E54C-BEF5-ACAB5E33C66D}" srcOrd="0" destOrd="0" presId="urn:microsoft.com/office/officeart/2005/8/layout/pList2"/>
    <dgm:cxn modelId="{0A7B7224-4126-9543-B7A5-38624AB3CC0E}" type="presParOf" srcId="{3823815D-2FA4-9E4F-82BE-30F0048365D6}" destId="{6E9DA270-7CAD-4848-AFED-BD0670012AB8}" srcOrd="1" destOrd="0" presId="urn:microsoft.com/office/officeart/2005/8/layout/pList2"/>
    <dgm:cxn modelId="{08D3602A-AEA7-0841-A1A3-EA09BFCAC307}" type="presParOf" srcId="{3823815D-2FA4-9E4F-82BE-30F0048365D6}" destId="{5783F476-8E8E-FB4B-A47A-0DE22D1D640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CFAABF9-0943-43BA-8E02-73508FD81050}" type="doc">
      <dgm:prSet loTypeId="urn:microsoft.com/office/officeart/2005/8/layout/pList2" loCatId="list" qsTypeId="urn:microsoft.com/office/officeart/2005/8/quickstyle/simple4" qsCatId="simple" csTypeId="urn:microsoft.com/office/officeart/2005/8/colors/accent1_2" csCatId="accent1" phldr="1"/>
      <dgm:spPr/>
    </dgm:pt>
    <dgm:pt modelId="{66C28985-1054-4787-8AFF-04E73135EF10}">
      <dgm:prSet phldrT="[Text]" custT="1"/>
      <dgm:spPr/>
      <dgm:t>
        <a:bodyPr/>
        <a:lstStyle/>
        <a:p>
          <a:br>
            <a:rPr lang="en-US" sz="2400" dirty="0"/>
          </a:br>
          <a:br>
            <a:rPr lang="en-US" sz="2400" dirty="0"/>
          </a:br>
          <a:r>
            <a:rPr lang="en-US" sz="2400" dirty="0"/>
            <a:t>S.163 Road Traffic Act 1988</a:t>
          </a:r>
        </a:p>
        <a:p>
          <a:endParaRPr lang="en-US" sz="2400" dirty="0"/>
        </a:p>
        <a:p>
          <a:r>
            <a:rPr lang="en-US" sz="2400" dirty="0"/>
            <a:t>163…STOP for me!!</a:t>
          </a:r>
          <a:br>
            <a:rPr lang="en-US" sz="2400" dirty="0"/>
          </a:br>
          <a:endParaRPr lang="en-US" sz="2400" dirty="0"/>
        </a:p>
      </dgm:t>
    </dgm:pt>
    <dgm:pt modelId="{0EF9AE4C-9D67-425A-96C0-D744D6F5D0C2}" type="parTrans" cxnId="{22777BB5-BDA9-41B6-9B6C-08D92CAACAC7}">
      <dgm:prSet/>
      <dgm:spPr/>
      <dgm:t>
        <a:bodyPr/>
        <a:lstStyle/>
        <a:p>
          <a:endParaRPr lang="en-US"/>
        </a:p>
      </dgm:t>
    </dgm:pt>
    <dgm:pt modelId="{44BEF0BB-5CDC-404E-9730-0D4296A3483B}" type="sibTrans" cxnId="{22777BB5-BDA9-41B6-9B6C-08D92CAACAC7}">
      <dgm:prSet/>
      <dgm:spPr/>
      <dgm:t>
        <a:bodyPr/>
        <a:lstStyle/>
        <a:p>
          <a:endParaRPr lang="en-US"/>
        </a:p>
      </dgm:t>
    </dgm:pt>
    <dgm:pt modelId="{11695994-8A81-43C4-9BD5-4986DE503897}">
      <dgm:prSet phldrT="[Text]" custT="1"/>
      <dgm:spPr/>
      <dgm:t>
        <a:bodyPr/>
        <a:lstStyle/>
        <a:p>
          <a:endParaRPr lang="en-US" sz="2400" dirty="0"/>
        </a:p>
        <a:p>
          <a:endParaRPr lang="en-US" sz="2400" dirty="0"/>
        </a:p>
        <a:p>
          <a:r>
            <a:rPr lang="en-US" sz="2400" dirty="0"/>
            <a:t>S.4 Road Traffic Act 1988</a:t>
          </a:r>
        </a:p>
        <a:p>
          <a:endParaRPr lang="en-US" sz="2400" dirty="0"/>
        </a:p>
        <a:p>
          <a:endParaRPr lang="en-US" sz="2400" dirty="0"/>
        </a:p>
      </dgm:t>
    </dgm:pt>
    <dgm:pt modelId="{AC55BC39-FBE1-4797-8E6A-3C82AD71064A}" type="parTrans" cxnId="{4D9FF78B-F6F8-475A-8576-F720E1664BF6}">
      <dgm:prSet/>
      <dgm:spPr/>
      <dgm:t>
        <a:bodyPr/>
        <a:lstStyle/>
        <a:p>
          <a:endParaRPr lang="en-US"/>
        </a:p>
      </dgm:t>
    </dgm:pt>
    <dgm:pt modelId="{65DA1D2D-B7B2-433C-83DC-242D3E1F82E6}" type="sibTrans" cxnId="{4D9FF78B-F6F8-475A-8576-F720E1664BF6}">
      <dgm:prSet/>
      <dgm:spPr/>
      <dgm:t>
        <a:bodyPr/>
        <a:lstStyle/>
        <a:p>
          <a:endParaRPr lang="en-US"/>
        </a:p>
      </dgm:t>
    </dgm:pt>
    <dgm:pt modelId="{3BCC0853-B843-4DCD-B866-D1693AC4BEF7}">
      <dgm:prSet phldrT="[Text]" custT="1"/>
      <dgm:spPr/>
      <dgm:t>
        <a:bodyPr/>
        <a:lstStyle/>
        <a:p>
          <a:endParaRPr lang="en-US" sz="2400" dirty="0"/>
        </a:p>
        <a:p>
          <a:endParaRPr lang="en-US" sz="2400" dirty="0"/>
        </a:p>
        <a:p>
          <a:r>
            <a:rPr lang="en-US" sz="2400" dirty="0"/>
            <a:t>S.27 Transport &amp; Works Act 1992</a:t>
          </a:r>
        </a:p>
      </dgm:t>
    </dgm:pt>
    <dgm:pt modelId="{BAF9BA29-596B-49DB-B90A-680D0AFCD03E}" type="parTrans" cxnId="{EDC8A57D-534D-4154-A1A4-6336D7027B4F}">
      <dgm:prSet/>
      <dgm:spPr/>
      <dgm:t>
        <a:bodyPr/>
        <a:lstStyle/>
        <a:p>
          <a:endParaRPr lang="en-US"/>
        </a:p>
      </dgm:t>
    </dgm:pt>
    <dgm:pt modelId="{874B296A-8A27-46A1-AA0C-BAC6F828AC81}" type="sibTrans" cxnId="{EDC8A57D-534D-4154-A1A4-6336D7027B4F}">
      <dgm:prSet/>
      <dgm:spPr/>
      <dgm:t>
        <a:bodyPr/>
        <a:lstStyle/>
        <a:p>
          <a:endParaRPr lang="en-US"/>
        </a:p>
      </dgm:t>
    </dgm:pt>
    <dgm:pt modelId="{C28B6D79-E5C7-CE45-A978-0F9824B91184}" type="pres">
      <dgm:prSet presAssocID="{DCFAABF9-0943-43BA-8E02-73508FD81050}" presName="Name0" presStyleCnt="0">
        <dgm:presLayoutVars>
          <dgm:dir/>
          <dgm:resizeHandles val="exact"/>
        </dgm:presLayoutVars>
      </dgm:prSet>
      <dgm:spPr/>
    </dgm:pt>
    <dgm:pt modelId="{35120406-27D9-5242-A8D7-BAB54985D2C8}" type="pres">
      <dgm:prSet presAssocID="{DCFAABF9-0943-43BA-8E02-73508FD81050}" presName="bkgdShp" presStyleLbl="alignAccFollowNode1" presStyleIdx="0" presStyleCnt="1"/>
      <dgm:spPr/>
    </dgm:pt>
    <dgm:pt modelId="{D3EBBEB8-0254-3145-AEE4-9BBB46AB0B1F}" type="pres">
      <dgm:prSet presAssocID="{DCFAABF9-0943-43BA-8E02-73508FD81050}" presName="linComp" presStyleCnt="0"/>
      <dgm:spPr/>
    </dgm:pt>
    <dgm:pt modelId="{1CDFCCEB-4200-104D-B793-9BA78CFE7677}" type="pres">
      <dgm:prSet presAssocID="{66C28985-1054-4787-8AFF-04E73135EF10}" presName="compNode" presStyleCnt="0"/>
      <dgm:spPr/>
    </dgm:pt>
    <dgm:pt modelId="{6FC70BFD-2D7F-5440-BEF3-6C1FBA649BE6}" type="pres">
      <dgm:prSet presAssocID="{66C28985-1054-4787-8AFF-04E73135EF10}" presName="node" presStyleLbl="node1" presStyleIdx="0" presStyleCnt="3">
        <dgm:presLayoutVars>
          <dgm:bulletEnabled val="1"/>
        </dgm:presLayoutVars>
      </dgm:prSet>
      <dgm:spPr/>
    </dgm:pt>
    <dgm:pt modelId="{DF116B08-FC84-6F4D-95EB-4CA9D56CA672}" type="pres">
      <dgm:prSet presAssocID="{66C28985-1054-4787-8AFF-04E73135EF10}" presName="invisiNode" presStyleLbl="node1" presStyleIdx="0" presStyleCnt="3"/>
      <dgm:spPr/>
    </dgm:pt>
    <dgm:pt modelId="{E506CDBF-7E09-7A44-9E8B-BCD00D686EEA}" type="pres">
      <dgm:prSet presAssocID="{66C28985-1054-4787-8AFF-04E73135EF10}" presName="imagNode" presStyleLbl="fgImgPlace1" presStyleIdx="0" presStyleCnt="3"/>
      <dgm:spPr/>
    </dgm:pt>
    <dgm:pt modelId="{B016CEAF-C79A-EB49-BB5D-52DE43679737}" type="pres">
      <dgm:prSet presAssocID="{44BEF0BB-5CDC-404E-9730-0D4296A3483B}" presName="sibTrans" presStyleLbl="sibTrans2D1" presStyleIdx="0" presStyleCnt="0"/>
      <dgm:spPr/>
    </dgm:pt>
    <dgm:pt modelId="{E9953E71-830F-6B44-8F7B-3B1D39B08962}" type="pres">
      <dgm:prSet presAssocID="{11695994-8A81-43C4-9BD5-4986DE503897}" presName="compNode" presStyleCnt="0"/>
      <dgm:spPr/>
    </dgm:pt>
    <dgm:pt modelId="{C6EE444E-C079-8248-B68F-872626FCDC2C}" type="pres">
      <dgm:prSet presAssocID="{11695994-8A81-43C4-9BD5-4986DE503897}" presName="node" presStyleLbl="node1" presStyleIdx="1" presStyleCnt="3">
        <dgm:presLayoutVars>
          <dgm:bulletEnabled val="1"/>
        </dgm:presLayoutVars>
      </dgm:prSet>
      <dgm:spPr/>
    </dgm:pt>
    <dgm:pt modelId="{A2F61834-D7CB-234A-95AB-D28FB01E83B7}" type="pres">
      <dgm:prSet presAssocID="{11695994-8A81-43C4-9BD5-4986DE503897}" presName="invisiNode" presStyleLbl="node1" presStyleIdx="1" presStyleCnt="3"/>
      <dgm:spPr/>
    </dgm:pt>
    <dgm:pt modelId="{7AD5CC85-65FA-1D4D-B5E2-C030A1675B5F}" type="pres">
      <dgm:prSet presAssocID="{11695994-8A81-43C4-9BD5-4986DE503897}" presName="imagNode" presStyleLbl="fgImgPlace1" presStyleIdx="1" presStyleCnt="3"/>
      <dgm:spPr/>
    </dgm:pt>
    <dgm:pt modelId="{F7111F9D-9FE0-4341-B01F-C10EF06E188D}" type="pres">
      <dgm:prSet presAssocID="{65DA1D2D-B7B2-433C-83DC-242D3E1F82E6}" presName="sibTrans" presStyleLbl="sibTrans2D1" presStyleIdx="0" presStyleCnt="0"/>
      <dgm:spPr/>
    </dgm:pt>
    <dgm:pt modelId="{3823815D-2FA4-9E4F-82BE-30F0048365D6}" type="pres">
      <dgm:prSet presAssocID="{3BCC0853-B843-4DCD-B866-D1693AC4BEF7}" presName="compNode" presStyleCnt="0"/>
      <dgm:spPr/>
    </dgm:pt>
    <dgm:pt modelId="{C320C5CC-EE68-E54C-BEF5-ACAB5E33C66D}" type="pres">
      <dgm:prSet presAssocID="{3BCC0853-B843-4DCD-B866-D1693AC4BEF7}" presName="node" presStyleLbl="node1" presStyleIdx="2" presStyleCnt="3">
        <dgm:presLayoutVars>
          <dgm:bulletEnabled val="1"/>
        </dgm:presLayoutVars>
      </dgm:prSet>
      <dgm:spPr/>
    </dgm:pt>
    <dgm:pt modelId="{6E9DA270-7CAD-4848-AFED-BD0670012AB8}" type="pres">
      <dgm:prSet presAssocID="{3BCC0853-B843-4DCD-B866-D1693AC4BEF7}" presName="invisiNode" presStyleLbl="node1" presStyleIdx="2" presStyleCnt="3"/>
      <dgm:spPr/>
    </dgm:pt>
    <dgm:pt modelId="{5783F476-8E8E-FB4B-A47A-0DE22D1D640D}" type="pres">
      <dgm:prSet presAssocID="{3BCC0853-B843-4DCD-B866-D1693AC4BEF7}" presName="imagNode" presStyleLbl="fgImgPlace1" presStyleIdx="2" presStyleCnt="3"/>
      <dgm:spPr/>
    </dgm:pt>
  </dgm:ptLst>
  <dgm:cxnLst>
    <dgm:cxn modelId="{EDC8A57D-534D-4154-A1A4-6336D7027B4F}" srcId="{DCFAABF9-0943-43BA-8E02-73508FD81050}" destId="{3BCC0853-B843-4DCD-B866-D1693AC4BEF7}" srcOrd="2" destOrd="0" parTransId="{BAF9BA29-596B-49DB-B90A-680D0AFCD03E}" sibTransId="{874B296A-8A27-46A1-AA0C-BAC6F828AC81}"/>
    <dgm:cxn modelId="{4D9FF78B-F6F8-475A-8576-F720E1664BF6}" srcId="{DCFAABF9-0943-43BA-8E02-73508FD81050}" destId="{11695994-8A81-43C4-9BD5-4986DE503897}" srcOrd="1" destOrd="0" parTransId="{AC55BC39-FBE1-4797-8E6A-3C82AD71064A}" sibTransId="{65DA1D2D-B7B2-433C-83DC-242D3E1F82E6}"/>
    <dgm:cxn modelId="{846BC0A6-67AA-5C46-8219-81059E52E095}" type="presOf" srcId="{11695994-8A81-43C4-9BD5-4986DE503897}" destId="{C6EE444E-C079-8248-B68F-872626FCDC2C}" srcOrd="0" destOrd="0" presId="urn:microsoft.com/office/officeart/2005/8/layout/pList2"/>
    <dgm:cxn modelId="{22777BB5-BDA9-41B6-9B6C-08D92CAACAC7}" srcId="{DCFAABF9-0943-43BA-8E02-73508FD81050}" destId="{66C28985-1054-4787-8AFF-04E73135EF10}" srcOrd="0" destOrd="0" parTransId="{0EF9AE4C-9D67-425A-96C0-D744D6F5D0C2}" sibTransId="{44BEF0BB-5CDC-404E-9730-0D4296A3483B}"/>
    <dgm:cxn modelId="{A02B89D6-73C7-F949-AB66-7FD259289B4B}" type="presOf" srcId="{65DA1D2D-B7B2-433C-83DC-242D3E1F82E6}" destId="{F7111F9D-9FE0-4341-B01F-C10EF06E188D}" srcOrd="0" destOrd="0" presId="urn:microsoft.com/office/officeart/2005/8/layout/pList2"/>
    <dgm:cxn modelId="{B39E50D9-4762-634A-9CE6-D40C8566B765}" type="presOf" srcId="{66C28985-1054-4787-8AFF-04E73135EF10}" destId="{6FC70BFD-2D7F-5440-BEF3-6C1FBA649BE6}" srcOrd="0" destOrd="0" presId="urn:microsoft.com/office/officeart/2005/8/layout/pList2"/>
    <dgm:cxn modelId="{D89B34F7-A5D3-FE44-A222-D42D32F970C9}" type="presOf" srcId="{DCFAABF9-0943-43BA-8E02-73508FD81050}" destId="{C28B6D79-E5C7-CE45-A978-0F9824B91184}" srcOrd="0" destOrd="0" presId="urn:microsoft.com/office/officeart/2005/8/layout/pList2"/>
    <dgm:cxn modelId="{A2EDE5FC-BEBA-B04A-BA62-DE21D4D0B7B6}" type="presOf" srcId="{3BCC0853-B843-4DCD-B866-D1693AC4BEF7}" destId="{C320C5CC-EE68-E54C-BEF5-ACAB5E33C66D}" srcOrd="0" destOrd="0" presId="urn:microsoft.com/office/officeart/2005/8/layout/pList2"/>
    <dgm:cxn modelId="{3B58CFFF-4B52-EA47-AEF7-7B9648B2FE11}" type="presOf" srcId="{44BEF0BB-5CDC-404E-9730-0D4296A3483B}" destId="{B016CEAF-C79A-EB49-BB5D-52DE43679737}" srcOrd="0" destOrd="0" presId="urn:microsoft.com/office/officeart/2005/8/layout/pList2"/>
    <dgm:cxn modelId="{0CFD17AF-4685-9347-963A-21B9655AB135}" type="presParOf" srcId="{C28B6D79-E5C7-CE45-A978-0F9824B91184}" destId="{35120406-27D9-5242-A8D7-BAB54985D2C8}" srcOrd="0" destOrd="0" presId="urn:microsoft.com/office/officeart/2005/8/layout/pList2"/>
    <dgm:cxn modelId="{928AF56F-9CFD-C948-A8BE-CD8AC2EF95E3}" type="presParOf" srcId="{C28B6D79-E5C7-CE45-A978-0F9824B91184}" destId="{D3EBBEB8-0254-3145-AEE4-9BBB46AB0B1F}" srcOrd="1" destOrd="0" presId="urn:microsoft.com/office/officeart/2005/8/layout/pList2"/>
    <dgm:cxn modelId="{2C923F65-834A-F940-94AC-0C531247D4EA}" type="presParOf" srcId="{D3EBBEB8-0254-3145-AEE4-9BBB46AB0B1F}" destId="{1CDFCCEB-4200-104D-B793-9BA78CFE7677}" srcOrd="0" destOrd="0" presId="urn:microsoft.com/office/officeart/2005/8/layout/pList2"/>
    <dgm:cxn modelId="{A8CC544B-8F9A-BA42-B7B1-27CF6B449556}" type="presParOf" srcId="{1CDFCCEB-4200-104D-B793-9BA78CFE7677}" destId="{6FC70BFD-2D7F-5440-BEF3-6C1FBA649BE6}" srcOrd="0" destOrd="0" presId="urn:microsoft.com/office/officeart/2005/8/layout/pList2"/>
    <dgm:cxn modelId="{77FA4A82-13E9-5443-8F8A-419DC168C797}" type="presParOf" srcId="{1CDFCCEB-4200-104D-B793-9BA78CFE7677}" destId="{DF116B08-FC84-6F4D-95EB-4CA9D56CA672}" srcOrd="1" destOrd="0" presId="urn:microsoft.com/office/officeart/2005/8/layout/pList2"/>
    <dgm:cxn modelId="{73553FF1-B370-CF45-A58E-915AB5FD832E}" type="presParOf" srcId="{1CDFCCEB-4200-104D-B793-9BA78CFE7677}" destId="{E506CDBF-7E09-7A44-9E8B-BCD00D686EEA}" srcOrd="2" destOrd="0" presId="urn:microsoft.com/office/officeart/2005/8/layout/pList2"/>
    <dgm:cxn modelId="{27E1171B-3FF1-A441-A970-13AF4F47AE32}" type="presParOf" srcId="{D3EBBEB8-0254-3145-AEE4-9BBB46AB0B1F}" destId="{B016CEAF-C79A-EB49-BB5D-52DE43679737}" srcOrd="1" destOrd="0" presId="urn:microsoft.com/office/officeart/2005/8/layout/pList2"/>
    <dgm:cxn modelId="{976518AF-64A0-754F-BF0B-41477882CDA6}" type="presParOf" srcId="{D3EBBEB8-0254-3145-AEE4-9BBB46AB0B1F}" destId="{E9953E71-830F-6B44-8F7B-3B1D39B08962}" srcOrd="2" destOrd="0" presId="urn:microsoft.com/office/officeart/2005/8/layout/pList2"/>
    <dgm:cxn modelId="{BF061B72-509B-EF46-AC5C-E44D1A8642F4}" type="presParOf" srcId="{E9953E71-830F-6B44-8F7B-3B1D39B08962}" destId="{C6EE444E-C079-8248-B68F-872626FCDC2C}" srcOrd="0" destOrd="0" presId="urn:microsoft.com/office/officeart/2005/8/layout/pList2"/>
    <dgm:cxn modelId="{36A9ED82-D40C-4C4B-B012-FDE5E1005892}" type="presParOf" srcId="{E9953E71-830F-6B44-8F7B-3B1D39B08962}" destId="{A2F61834-D7CB-234A-95AB-D28FB01E83B7}" srcOrd="1" destOrd="0" presId="urn:microsoft.com/office/officeart/2005/8/layout/pList2"/>
    <dgm:cxn modelId="{F6DC3DDD-6BEB-6F49-A424-CB43DBDAB430}" type="presParOf" srcId="{E9953E71-830F-6B44-8F7B-3B1D39B08962}" destId="{7AD5CC85-65FA-1D4D-B5E2-C030A1675B5F}" srcOrd="2" destOrd="0" presId="urn:microsoft.com/office/officeart/2005/8/layout/pList2"/>
    <dgm:cxn modelId="{4BBCC99F-1FA8-DB43-9854-3321D25FA85A}" type="presParOf" srcId="{D3EBBEB8-0254-3145-AEE4-9BBB46AB0B1F}" destId="{F7111F9D-9FE0-4341-B01F-C10EF06E188D}" srcOrd="3" destOrd="0" presId="urn:microsoft.com/office/officeart/2005/8/layout/pList2"/>
    <dgm:cxn modelId="{FF86A90C-EA1D-764D-B03B-03D91339990A}" type="presParOf" srcId="{D3EBBEB8-0254-3145-AEE4-9BBB46AB0B1F}" destId="{3823815D-2FA4-9E4F-82BE-30F0048365D6}" srcOrd="4" destOrd="0" presId="urn:microsoft.com/office/officeart/2005/8/layout/pList2"/>
    <dgm:cxn modelId="{F6C49FFC-93BD-144D-84E2-746A83EE837C}" type="presParOf" srcId="{3823815D-2FA4-9E4F-82BE-30F0048365D6}" destId="{C320C5CC-EE68-E54C-BEF5-ACAB5E33C66D}" srcOrd="0" destOrd="0" presId="urn:microsoft.com/office/officeart/2005/8/layout/pList2"/>
    <dgm:cxn modelId="{0A7B7224-4126-9543-B7A5-38624AB3CC0E}" type="presParOf" srcId="{3823815D-2FA4-9E4F-82BE-30F0048365D6}" destId="{6E9DA270-7CAD-4848-AFED-BD0670012AB8}" srcOrd="1" destOrd="0" presId="urn:microsoft.com/office/officeart/2005/8/layout/pList2"/>
    <dgm:cxn modelId="{08D3602A-AEA7-0841-A1A3-EA09BFCAC307}" type="presParOf" srcId="{3823815D-2FA4-9E4F-82BE-30F0048365D6}" destId="{5783F476-8E8E-FB4B-A47A-0DE22D1D640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26A8A39-3F66-4EEB-9619-AB7FB062D303}" type="doc">
      <dgm:prSet loTypeId="urn:microsoft.com/office/officeart/2005/8/layout/vList4" loCatId="list" qsTypeId="urn:microsoft.com/office/officeart/2005/8/quickstyle/simple4" qsCatId="simple" csTypeId="urn:microsoft.com/office/officeart/2005/8/colors/accent1_2" csCatId="accent1" phldr="1"/>
      <dgm:spPr/>
      <dgm:t>
        <a:bodyPr/>
        <a:lstStyle/>
        <a:p>
          <a:endParaRPr lang="en-US"/>
        </a:p>
      </dgm:t>
    </dgm:pt>
    <dgm:pt modelId="{C2A32341-CC7A-4DBF-B2D1-C900E43D1745}">
      <dgm:prSet phldrT="[Text]" custT="1"/>
      <dgm:spPr/>
      <dgm:t>
        <a:bodyPr/>
        <a:lstStyle/>
        <a:p>
          <a:pPr algn="ctr"/>
          <a:r>
            <a:rPr lang="en-US" sz="2400" dirty="0"/>
            <a:t>Recapturing a person unlawfully at large &amp; whom he is pursuing</a:t>
          </a:r>
        </a:p>
      </dgm:t>
    </dgm:pt>
    <dgm:pt modelId="{23607B97-44C3-427E-8A39-3282791942EB}" type="parTrans" cxnId="{5894A1F0-4BFD-4B1E-B584-9D1D64202AC9}">
      <dgm:prSet/>
      <dgm:spPr/>
      <dgm:t>
        <a:bodyPr/>
        <a:lstStyle/>
        <a:p>
          <a:endParaRPr lang="en-US"/>
        </a:p>
      </dgm:t>
    </dgm:pt>
    <dgm:pt modelId="{1DFC7631-011B-4208-B8D3-DEC785E8DD35}" type="sibTrans" cxnId="{5894A1F0-4BFD-4B1E-B584-9D1D64202AC9}">
      <dgm:prSet/>
      <dgm:spPr/>
      <dgm:t>
        <a:bodyPr/>
        <a:lstStyle/>
        <a:p>
          <a:endParaRPr lang="en-US"/>
        </a:p>
      </dgm:t>
    </dgm:pt>
    <dgm:pt modelId="{53409CFD-93FB-4D06-8998-9F7529862BF5}">
      <dgm:prSet phldrT="[Text]" custT="1"/>
      <dgm:spPr/>
      <dgm:t>
        <a:bodyPr/>
        <a:lstStyle/>
        <a:p>
          <a:pPr algn="l"/>
          <a:endParaRPr lang="en-US" sz="2400" dirty="0"/>
        </a:p>
        <a:p>
          <a:pPr algn="ctr"/>
          <a:r>
            <a:rPr lang="en-US" sz="2400" dirty="0"/>
            <a:t>Saving life &amp; limb or preventing serious damage to property</a:t>
          </a:r>
        </a:p>
      </dgm:t>
    </dgm:pt>
    <dgm:pt modelId="{F410BAB7-0EC6-4A33-96B6-5EAE4082CD12}" type="parTrans" cxnId="{0AE37466-6A3E-48B4-9AE2-54C6062C4B1D}">
      <dgm:prSet/>
      <dgm:spPr/>
      <dgm:t>
        <a:bodyPr/>
        <a:lstStyle/>
        <a:p>
          <a:endParaRPr lang="en-US"/>
        </a:p>
      </dgm:t>
    </dgm:pt>
    <dgm:pt modelId="{FB92AFD1-A565-4BD4-B3C1-F4A1E78978CF}" type="sibTrans" cxnId="{0AE37466-6A3E-48B4-9AE2-54C6062C4B1D}">
      <dgm:prSet/>
      <dgm:spPr/>
      <dgm:t>
        <a:bodyPr/>
        <a:lstStyle/>
        <a:p>
          <a:endParaRPr lang="en-US"/>
        </a:p>
      </dgm:t>
    </dgm:pt>
    <dgm:pt modelId="{9C805537-D6C8-4778-B839-F4DA6A3406AA}" type="pres">
      <dgm:prSet presAssocID="{926A8A39-3F66-4EEB-9619-AB7FB062D303}" presName="linear" presStyleCnt="0">
        <dgm:presLayoutVars>
          <dgm:dir/>
          <dgm:resizeHandles val="exact"/>
        </dgm:presLayoutVars>
      </dgm:prSet>
      <dgm:spPr/>
    </dgm:pt>
    <dgm:pt modelId="{05F0B365-0E27-4509-B29B-BB47505D2A98}" type="pres">
      <dgm:prSet presAssocID="{C2A32341-CC7A-4DBF-B2D1-C900E43D1745}" presName="comp" presStyleCnt="0"/>
      <dgm:spPr/>
    </dgm:pt>
    <dgm:pt modelId="{8A836A56-90F8-4689-824B-1CADB322D240}" type="pres">
      <dgm:prSet presAssocID="{C2A32341-CC7A-4DBF-B2D1-C900E43D1745}" presName="box" presStyleLbl="node1" presStyleIdx="0" presStyleCnt="2"/>
      <dgm:spPr/>
    </dgm:pt>
    <dgm:pt modelId="{B2D7AF64-8882-4F08-81C9-B997C8C5891A}" type="pres">
      <dgm:prSet presAssocID="{C2A32341-CC7A-4DBF-B2D1-C900E43D1745}" presName="img" presStyleLbl="fgImgPlace1" presStyleIdx="0" presStyleCnt="2"/>
      <dgm:spPr/>
    </dgm:pt>
    <dgm:pt modelId="{E2EEA21B-75C3-49A3-91B7-F05C12842449}" type="pres">
      <dgm:prSet presAssocID="{C2A32341-CC7A-4DBF-B2D1-C900E43D1745}" presName="text" presStyleLbl="node1" presStyleIdx="0" presStyleCnt="2">
        <dgm:presLayoutVars>
          <dgm:bulletEnabled val="1"/>
        </dgm:presLayoutVars>
      </dgm:prSet>
      <dgm:spPr/>
    </dgm:pt>
    <dgm:pt modelId="{688D1BB7-287D-4F8D-B9BA-E4BA47999CF4}" type="pres">
      <dgm:prSet presAssocID="{1DFC7631-011B-4208-B8D3-DEC785E8DD35}" presName="spacer" presStyleCnt="0"/>
      <dgm:spPr/>
    </dgm:pt>
    <dgm:pt modelId="{03E426AA-DEAA-4491-916E-D146B75ACC6B}" type="pres">
      <dgm:prSet presAssocID="{53409CFD-93FB-4D06-8998-9F7529862BF5}" presName="comp" presStyleCnt="0"/>
      <dgm:spPr/>
    </dgm:pt>
    <dgm:pt modelId="{219F71F0-7D72-4C35-B3DE-AA101368C6D6}" type="pres">
      <dgm:prSet presAssocID="{53409CFD-93FB-4D06-8998-9F7529862BF5}" presName="box" presStyleLbl="node1" presStyleIdx="1" presStyleCnt="2" custLinFactNeighborX="-347" custLinFactNeighborY="882"/>
      <dgm:spPr/>
    </dgm:pt>
    <dgm:pt modelId="{ABAEBE4A-D888-4D90-83AC-21101AAA0ACC}" type="pres">
      <dgm:prSet presAssocID="{53409CFD-93FB-4D06-8998-9F7529862BF5}" presName="img" presStyleLbl="fgImgPlace1" presStyleIdx="1" presStyleCnt="2"/>
      <dgm:spPr/>
    </dgm:pt>
    <dgm:pt modelId="{0FB28E32-E25A-465D-8F27-944416F9C4DE}" type="pres">
      <dgm:prSet presAssocID="{53409CFD-93FB-4D06-8998-9F7529862BF5}" presName="text" presStyleLbl="node1" presStyleIdx="1" presStyleCnt="2">
        <dgm:presLayoutVars>
          <dgm:bulletEnabled val="1"/>
        </dgm:presLayoutVars>
      </dgm:prSet>
      <dgm:spPr/>
    </dgm:pt>
  </dgm:ptLst>
  <dgm:cxnLst>
    <dgm:cxn modelId="{0AE37466-6A3E-48B4-9AE2-54C6062C4B1D}" srcId="{926A8A39-3F66-4EEB-9619-AB7FB062D303}" destId="{53409CFD-93FB-4D06-8998-9F7529862BF5}" srcOrd="1" destOrd="0" parTransId="{F410BAB7-0EC6-4A33-96B6-5EAE4082CD12}" sibTransId="{FB92AFD1-A565-4BD4-B3C1-F4A1E78978CF}"/>
    <dgm:cxn modelId="{6DC72B81-3EAC-4C29-9942-64CA6D22F10F}" type="presOf" srcId="{53409CFD-93FB-4D06-8998-9F7529862BF5}" destId="{0FB28E32-E25A-465D-8F27-944416F9C4DE}" srcOrd="1" destOrd="0" presId="urn:microsoft.com/office/officeart/2005/8/layout/vList4"/>
    <dgm:cxn modelId="{B0552996-44AC-43BE-A51D-8FCBA3BB95D9}" type="presOf" srcId="{53409CFD-93FB-4D06-8998-9F7529862BF5}" destId="{219F71F0-7D72-4C35-B3DE-AA101368C6D6}" srcOrd="0" destOrd="0" presId="urn:microsoft.com/office/officeart/2005/8/layout/vList4"/>
    <dgm:cxn modelId="{5711ACA0-02B6-480D-A242-83B999F834A5}" type="presOf" srcId="{C2A32341-CC7A-4DBF-B2D1-C900E43D1745}" destId="{8A836A56-90F8-4689-824B-1CADB322D240}" srcOrd="0" destOrd="0" presId="urn:microsoft.com/office/officeart/2005/8/layout/vList4"/>
    <dgm:cxn modelId="{6595BBAA-B8A9-4C18-90BD-49DA9E7FD1E5}" type="presOf" srcId="{926A8A39-3F66-4EEB-9619-AB7FB062D303}" destId="{9C805537-D6C8-4778-B839-F4DA6A3406AA}" srcOrd="0" destOrd="0" presId="urn:microsoft.com/office/officeart/2005/8/layout/vList4"/>
    <dgm:cxn modelId="{04738AD3-9376-41B4-A2BF-781BA6F7B5B9}" type="presOf" srcId="{C2A32341-CC7A-4DBF-B2D1-C900E43D1745}" destId="{E2EEA21B-75C3-49A3-91B7-F05C12842449}" srcOrd="1" destOrd="0" presId="urn:microsoft.com/office/officeart/2005/8/layout/vList4"/>
    <dgm:cxn modelId="{5894A1F0-4BFD-4B1E-B584-9D1D64202AC9}" srcId="{926A8A39-3F66-4EEB-9619-AB7FB062D303}" destId="{C2A32341-CC7A-4DBF-B2D1-C900E43D1745}" srcOrd="0" destOrd="0" parTransId="{23607B97-44C3-427E-8A39-3282791942EB}" sibTransId="{1DFC7631-011B-4208-B8D3-DEC785E8DD35}"/>
    <dgm:cxn modelId="{42485DBC-E30E-4928-8876-B13F28F91C39}" type="presParOf" srcId="{9C805537-D6C8-4778-B839-F4DA6A3406AA}" destId="{05F0B365-0E27-4509-B29B-BB47505D2A98}" srcOrd="0" destOrd="0" presId="urn:microsoft.com/office/officeart/2005/8/layout/vList4"/>
    <dgm:cxn modelId="{AEA30E4C-50C0-4D93-AB98-210F0621CE8E}" type="presParOf" srcId="{05F0B365-0E27-4509-B29B-BB47505D2A98}" destId="{8A836A56-90F8-4689-824B-1CADB322D240}" srcOrd="0" destOrd="0" presId="urn:microsoft.com/office/officeart/2005/8/layout/vList4"/>
    <dgm:cxn modelId="{2A58F702-76CB-4F4E-B58D-2676E3935BCA}" type="presParOf" srcId="{05F0B365-0E27-4509-B29B-BB47505D2A98}" destId="{B2D7AF64-8882-4F08-81C9-B997C8C5891A}" srcOrd="1" destOrd="0" presId="urn:microsoft.com/office/officeart/2005/8/layout/vList4"/>
    <dgm:cxn modelId="{18E82CA4-DE2F-473D-B7C9-E03C2C9E1D4D}" type="presParOf" srcId="{05F0B365-0E27-4509-B29B-BB47505D2A98}" destId="{E2EEA21B-75C3-49A3-91B7-F05C12842449}" srcOrd="2" destOrd="0" presId="urn:microsoft.com/office/officeart/2005/8/layout/vList4"/>
    <dgm:cxn modelId="{9C189866-496D-48AD-91A0-C6C60A0E5A4C}" type="presParOf" srcId="{9C805537-D6C8-4778-B839-F4DA6A3406AA}" destId="{688D1BB7-287D-4F8D-B9BA-E4BA47999CF4}" srcOrd="1" destOrd="0" presId="urn:microsoft.com/office/officeart/2005/8/layout/vList4"/>
    <dgm:cxn modelId="{92573A58-9123-4E88-9708-70D45C0512FD}" type="presParOf" srcId="{9C805537-D6C8-4778-B839-F4DA6A3406AA}" destId="{03E426AA-DEAA-4491-916E-D146B75ACC6B}" srcOrd="2" destOrd="0" presId="urn:microsoft.com/office/officeart/2005/8/layout/vList4"/>
    <dgm:cxn modelId="{287F061B-FEBE-4060-B574-7E361727C386}" type="presParOf" srcId="{03E426AA-DEAA-4491-916E-D146B75ACC6B}" destId="{219F71F0-7D72-4C35-B3DE-AA101368C6D6}" srcOrd="0" destOrd="0" presId="urn:microsoft.com/office/officeart/2005/8/layout/vList4"/>
    <dgm:cxn modelId="{F302BD88-2DCD-4B78-9EED-70A50ED62D55}" type="presParOf" srcId="{03E426AA-DEAA-4491-916E-D146B75ACC6B}" destId="{ABAEBE4A-D888-4D90-83AC-21101AAA0ACC}" srcOrd="1" destOrd="0" presId="urn:microsoft.com/office/officeart/2005/8/layout/vList4"/>
    <dgm:cxn modelId="{A6A9FA3A-D6D5-4344-846D-01F6A7366E18}" type="presParOf" srcId="{03E426AA-DEAA-4491-916E-D146B75ACC6B}" destId="{0FB28E32-E25A-465D-8F27-944416F9C4D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400" dirty="0"/>
            <a:t>A Constable may search any person who has been arrested at a place </a:t>
          </a:r>
          <a:r>
            <a:rPr lang="en-US" sz="2400" b="1" i="1" u="sng" dirty="0"/>
            <a:t>other than a police station</a:t>
          </a:r>
          <a:endParaRPr lang="en-US"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400" dirty="0"/>
            <a:t>If</a:t>
          </a:r>
          <a:r>
            <a:rPr lang="en-US" sz="2400" baseline="0" dirty="0"/>
            <a:t> they have </a:t>
          </a:r>
          <a:r>
            <a:rPr lang="en-US" sz="2400" b="1" i="1" u="sng" baseline="0" dirty="0"/>
            <a:t>reasonable grounds for believing </a:t>
          </a:r>
          <a:r>
            <a:rPr lang="en-US" sz="2400" baseline="0" dirty="0"/>
            <a:t>that the arrested person may present </a:t>
          </a:r>
          <a:endParaRPr lang="en-US"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2400" b="1" i="1" u="sng" dirty="0"/>
            <a:t>D</a:t>
          </a:r>
          <a:r>
            <a:rPr lang="en-US" sz="2400" dirty="0"/>
            <a:t>anger to himself or others</a:t>
          </a:r>
        </a:p>
        <a:p>
          <a:r>
            <a:rPr lang="en-US" sz="2400" b="1" i="1" u="sng" dirty="0"/>
            <a:t>I</a:t>
          </a:r>
          <a:r>
            <a:rPr lang="en-US" sz="2400" dirty="0"/>
            <a:t>mplement which he might use to escape</a:t>
          </a:r>
        </a:p>
        <a:p>
          <a:r>
            <a:rPr lang="en-US" sz="2400" b="1" i="1" u="sng" dirty="0"/>
            <a:t>E</a:t>
          </a:r>
          <a:r>
            <a:rPr lang="en-US" sz="2400" dirty="0"/>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8597EA4B-98CC-40BD-A9EC-00C50DEF034F}" type="doc">
      <dgm:prSet loTypeId="urn:microsoft.com/office/officeart/2005/8/layout/process2" loCatId="process" qsTypeId="urn:microsoft.com/office/officeart/2005/8/quickstyle/simple1" qsCatId="simple" csTypeId="urn:microsoft.com/office/officeart/2005/8/colors/accent6_5" csCatId="accent6" phldr="1"/>
      <dgm:spPr/>
    </dgm:pt>
    <dgm:pt modelId="{E4BD0E5C-07A6-4092-A84D-FFF0CABC2351}">
      <dgm:prSet phldrT="[Text]" custT="1"/>
      <dgm:spPr/>
      <dgm:t>
        <a:bodyPr/>
        <a:lstStyle/>
        <a:p>
          <a:r>
            <a:rPr lang="en-US" sz="2400"/>
            <a:t>A Constable may enter &amp; search a </a:t>
          </a:r>
          <a:r>
            <a:rPr lang="en-US" sz="2400" b="1" i="1" u="sng"/>
            <a:t>premises</a:t>
          </a:r>
          <a:endParaRPr lang="en-US" sz="2400" b="1" i="1" u="sng" dirty="0"/>
        </a:p>
      </dgm:t>
    </dgm:pt>
    <dgm:pt modelId="{21F40FDA-6056-430C-8217-B0DC39A86526}" type="parTrans" cxnId="{8F4DF55E-61D3-4480-85FA-C3B8E395D43B}">
      <dgm:prSet/>
      <dgm:spPr/>
      <dgm:t>
        <a:bodyPr/>
        <a:lstStyle/>
        <a:p>
          <a:endParaRPr lang="en-US"/>
        </a:p>
      </dgm:t>
    </dgm:pt>
    <dgm:pt modelId="{367B810E-91A8-41E9-8820-600AD4AF4153}" type="sibTrans" cxnId="{8F4DF55E-61D3-4480-85FA-C3B8E395D43B}">
      <dgm:prSet/>
      <dgm:spPr/>
      <dgm:t>
        <a:bodyPr/>
        <a:lstStyle/>
        <a:p>
          <a:endParaRPr lang="en-US"/>
        </a:p>
      </dgm:t>
    </dgm:pt>
    <dgm:pt modelId="{4B6919D2-FABD-4C1C-ACB9-3B8DFA636649}">
      <dgm:prSet phldrT="[Text]" custT="1"/>
      <dgm:spPr/>
      <dgm:t>
        <a:bodyPr/>
        <a:lstStyle/>
        <a:p>
          <a:r>
            <a:rPr lang="en-US" sz="2400"/>
            <a:t>In which a person was </a:t>
          </a:r>
          <a:r>
            <a:rPr lang="en-US" sz="2400" b="1" i="1" u="sng"/>
            <a:t>when arrested </a:t>
          </a:r>
          <a:r>
            <a:rPr lang="en-US" sz="2400"/>
            <a:t>or </a:t>
          </a:r>
          <a:r>
            <a:rPr lang="en-US" sz="2400" b="1" i="1" u="sng"/>
            <a:t>immediately before </a:t>
          </a:r>
          <a:r>
            <a:rPr lang="en-US" sz="2400"/>
            <a:t>he was arrested</a:t>
          </a:r>
          <a:endParaRPr lang="en-US" sz="2400" dirty="0"/>
        </a:p>
      </dgm:t>
    </dgm:pt>
    <dgm:pt modelId="{974FF748-0541-4C55-A869-E755F2441D7C}" type="parTrans" cxnId="{1F9D81A0-AA5C-47F7-A2B5-09292E6683C1}">
      <dgm:prSet/>
      <dgm:spPr/>
      <dgm:t>
        <a:bodyPr/>
        <a:lstStyle/>
        <a:p>
          <a:endParaRPr lang="en-US"/>
        </a:p>
      </dgm:t>
    </dgm:pt>
    <dgm:pt modelId="{B0577264-A682-4FF3-A763-41086E5B3159}" type="sibTrans" cxnId="{1F9D81A0-AA5C-47F7-A2B5-09292E6683C1}">
      <dgm:prSet/>
      <dgm:spPr/>
      <dgm:t>
        <a:bodyPr/>
        <a:lstStyle/>
        <a:p>
          <a:endParaRPr lang="en-US"/>
        </a:p>
      </dgm:t>
    </dgm:pt>
    <dgm:pt modelId="{7015324D-8E5B-4F08-AC6B-B098A232A7E5}">
      <dgm:prSet phldrT="[Text]" custT="1"/>
      <dgm:spPr/>
      <dgm:t>
        <a:bodyPr/>
        <a:lstStyle/>
        <a:p>
          <a:r>
            <a:rPr lang="en-US" sz="2400"/>
            <a:t>For evidence </a:t>
          </a:r>
          <a:r>
            <a:rPr lang="en-US" sz="2400" b="1" i="1" u="sng"/>
            <a:t>relating to the offence </a:t>
          </a:r>
          <a:r>
            <a:rPr lang="en-US" sz="2400"/>
            <a:t>for which he was arrested</a:t>
          </a:r>
          <a:endParaRPr lang="en-US" sz="2400" dirty="0"/>
        </a:p>
      </dgm:t>
    </dgm:pt>
    <dgm:pt modelId="{C01B2AED-E006-4B9C-AA63-BB0516D40416}" type="parTrans" cxnId="{D957D2BA-B4B1-4A7F-8C36-7FA147359388}">
      <dgm:prSet/>
      <dgm:spPr/>
      <dgm:t>
        <a:bodyPr/>
        <a:lstStyle/>
        <a:p>
          <a:endParaRPr lang="en-US"/>
        </a:p>
      </dgm:t>
    </dgm:pt>
    <dgm:pt modelId="{422E4664-506A-460D-9CB5-512068BDCBEF}" type="sibTrans" cxnId="{D957D2BA-B4B1-4A7F-8C36-7FA147359388}">
      <dgm:prSet/>
      <dgm:spPr/>
      <dgm:t>
        <a:bodyPr/>
        <a:lstStyle/>
        <a:p>
          <a:endParaRPr lang="en-US"/>
        </a:p>
      </dgm:t>
    </dgm:pt>
    <dgm:pt modelId="{226F4173-4F9C-422B-B91E-B7A4B85B74FE}" type="pres">
      <dgm:prSet presAssocID="{8597EA4B-98CC-40BD-A9EC-00C50DEF034F}" presName="linearFlow" presStyleCnt="0">
        <dgm:presLayoutVars>
          <dgm:resizeHandles val="exact"/>
        </dgm:presLayoutVars>
      </dgm:prSet>
      <dgm:spPr/>
    </dgm:pt>
    <dgm:pt modelId="{628AE063-AC89-477B-81D3-070AA73DCE32}" type="pres">
      <dgm:prSet presAssocID="{E4BD0E5C-07A6-4092-A84D-FFF0CABC2351}" presName="node" presStyleLbl="node1" presStyleIdx="0" presStyleCnt="3" custScaleX="225221">
        <dgm:presLayoutVars>
          <dgm:bulletEnabled val="1"/>
        </dgm:presLayoutVars>
      </dgm:prSet>
      <dgm:spPr/>
    </dgm:pt>
    <dgm:pt modelId="{4AC2ED41-0DE3-4BB1-9E2B-1E9A12DA92A4}" type="pres">
      <dgm:prSet presAssocID="{367B810E-91A8-41E9-8820-600AD4AF4153}" presName="sibTrans" presStyleLbl="sibTrans2D1" presStyleIdx="0" presStyleCnt="2"/>
      <dgm:spPr/>
    </dgm:pt>
    <dgm:pt modelId="{33F71FA7-E7F9-4AFE-876D-5FF476618624}" type="pres">
      <dgm:prSet presAssocID="{367B810E-91A8-41E9-8820-600AD4AF4153}" presName="connectorText" presStyleLbl="sibTrans2D1" presStyleIdx="0" presStyleCnt="2"/>
      <dgm:spPr/>
    </dgm:pt>
    <dgm:pt modelId="{BC6C4604-6A96-4815-ABE8-248F560B5210}" type="pres">
      <dgm:prSet presAssocID="{4B6919D2-FABD-4C1C-ACB9-3B8DFA636649}" presName="node" presStyleLbl="node1" presStyleIdx="1" presStyleCnt="3" custScaleX="225221">
        <dgm:presLayoutVars>
          <dgm:bulletEnabled val="1"/>
        </dgm:presLayoutVars>
      </dgm:prSet>
      <dgm:spPr/>
    </dgm:pt>
    <dgm:pt modelId="{14DB9FA9-3B66-42EB-94A8-D958D10B57A8}" type="pres">
      <dgm:prSet presAssocID="{B0577264-A682-4FF3-A763-41086E5B3159}" presName="sibTrans" presStyleLbl="sibTrans2D1" presStyleIdx="1" presStyleCnt="2"/>
      <dgm:spPr/>
    </dgm:pt>
    <dgm:pt modelId="{DBFA6F44-64E5-4C8B-B863-9AD7B30D5746}" type="pres">
      <dgm:prSet presAssocID="{B0577264-A682-4FF3-A763-41086E5B3159}" presName="connectorText" presStyleLbl="sibTrans2D1" presStyleIdx="1" presStyleCnt="2"/>
      <dgm:spPr/>
    </dgm:pt>
    <dgm:pt modelId="{21CA2495-7A91-4B41-B2AA-7F3A15DABA2E}" type="pres">
      <dgm:prSet presAssocID="{7015324D-8E5B-4F08-AC6B-B098A232A7E5}" presName="node" presStyleLbl="node1" presStyleIdx="2" presStyleCnt="3" custScaleX="225221" custLinFactNeighborY="-3558">
        <dgm:presLayoutVars>
          <dgm:bulletEnabled val="1"/>
        </dgm:presLayoutVars>
      </dgm:prSet>
      <dgm:spPr/>
    </dgm:pt>
  </dgm:ptLst>
  <dgm:cxnLst>
    <dgm:cxn modelId="{324D4D0F-2F82-41D2-A7C0-3E6D0A1E8DD6}" type="presOf" srcId="{E4BD0E5C-07A6-4092-A84D-FFF0CABC2351}" destId="{628AE063-AC89-477B-81D3-070AA73DCE32}" srcOrd="0" destOrd="0" presId="urn:microsoft.com/office/officeart/2005/8/layout/process2"/>
    <dgm:cxn modelId="{A1DBB32A-E87B-476F-A72D-894F16EF90B7}" type="presOf" srcId="{367B810E-91A8-41E9-8820-600AD4AF4153}" destId="{4AC2ED41-0DE3-4BB1-9E2B-1E9A12DA92A4}" srcOrd="0" destOrd="0" presId="urn:microsoft.com/office/officeart/2005/8/layout/process2"/>
    <dgm:cxn modelId="{17CC1336-20CB-4749-BFA1-CC70D0409326}" type="presOf" srcId="{367B810E-91A8-41E9-8820-600AD4AF4153}" destId="{33F71FA7-E7F9-4AFE-876D-5FF476618624}" srcOrd="1" destOrd="0" presId="urn:microsoft.com/office/officeart/2005/8/layout/process2"/>
    <dgm:cxn modelId="{8F4DF55E-61D3-4480-85FA-C3B8E395D43B}" srcId="{8597EA4B-98CC-40BD-A9EC-00C50DEF034F}" destId="{E4BD0E5C-07A6-4092-A84D-FFF0CABC2351}" srcOrd="0" destOrd="0" parTransId="{21F40FDA-6056-430C-8217-B0DC39A86526}" sibTransId="{367B810E-91A8-41E9-8820-600AD4AF4153}"/>
    <dgm:cxn modelId="{AFC8E16C-C102-4833-A21B-F23F75952A6F}" type="presOf" srcId="{B0577264-A682-4FF3-A763-41086E5B3159}" destId="{DBFA6F44-64E5-4C8B-B863-9AD7B30D5746}" srcOrd="1" destOrd="0" presId="urn:microsoft.com/office/officeart/2005/8/layout/process2"/>
    <dgm:cxn modelId="{BABCAE7D-1E17-4A93-9128-73B39D181838}" type="presOf" srcId="{7015324D-8E5B-4F08-AC6B-B098A232A7E5}" destId="{21CA2495-7A91-4B41-B2AA-7F3A15DABA2E}" srcOrd="0" destOrd="0" presId="urn:microsoft.com/office/officeart/2005/8/layout/process2"/>
    <dgm:cxn modelId="{CD4A5189-E579-405F-B907-210A76C698C4}" type="presOf" srcId="{4B6919D2-FABD-4C1C-ACB9-3B8DFA636649}" destId="{BC6C4604-6A96-4815-ABE8-248F560B5210}" srcOrd="0" destOrd="0" presId="urn:microsoft.com/office/officeart/2005/8/layout/process2"/>
    <dgm:cxn modelId="{1F9D81A0-AA5C-47F7-A2B5-09292E6683C1}" srcId="{8597EA4B-98CC-40BD-A9EC-00C50DEF034F}" destId="{4B6919D2-FABD-4C1C-ACB9-3B8DFA636649}" srcOrd="1" destOrd="0" parTransId="{974FF748-0541-4C55-A869-E755F2441D7C}" sibTransId="{B0577264-A682-4FF3-A763-41086E5B3159}"/>
    <dgm:cxn modelId="{D957D2BA-B4B1-4A7F-8C36-7FA147359388}" srcId="{8597EA4B-98CC-40BD-A9EC-00C50DEF034F}" destId="{7015324D-8E5B-4F08-AC6B-B098A232A7E5}" srcOrd="2" destOrd="0" parTransId="{C01B2AED-E006-4B9C-AA63-BB0516D40416}" sibTransId="{422E4664-506A-460D-9CB5-512068BDCBEF}"/>
    <dgm:cxn modelId="{962DC5D1-CD58-447B-8C9D-F6AC29853AF9}" type="presOf" srcId="{8597EA4B-98CC-40BD-A9EC-00C50DEF034F}" destId="{226F4173-4F9C-422B-B91E-B7A4B85B74FE}" srcOrd="0" destOrd="0" presId="urn:microsoft.com/office/officeart/2005/8/layout/process2"/>
    <dgm:cxn modelId="{D7AB05D7-2EEC-444D-8A9C-352AEF5FA7B1}" type="presOf" srcId="{B0577264-A682-4FF3-A763-41086E5B3159}" destId="{14DB9FA9-3B66-42EB-94A8-D958D10B57A8}" srcOrd="0" destOrd="0" presId="urn:microsoft.com/office/officeart/2005/8/layout/process2"/>
    <dgm:cxn modelId="{89BCC0B9-FFF4-4C64-AFF5-516B8154C5B5}" type="presParOf" srcId="{226F4173-4F9C-422B-B91E-B7A4B85B74FE}" destId="{628AE063-AC89-477B-81D3-070AA73DCE32}" srcOrd="0" destOrd="0" presId="urn:microsoft.com/office/officeart/2005/8/layout/process2"/>
    <dgm:cxn modelId="{9C18C013-43BA-4AA5-91CC-41D1E49538D4}" type="presParOf" srcId="{226F4173-4F9C-422B-B91E-B7A4B85B74FE}" destId="{4AC2ED41-0DE3-4BB1-9E2B-1E9A12DA92A4}" srcOrd="1" destOrd="0" presId="urn:microsoft.com/office/officeart/2005/8/layout/process2"/>
    <dgm:cxn modelId="{D2D1656C-AF2E-4318-A1B9-D425271C05E3}" type="presParOf" srcId="{4AC2ED41-0DE3-4BB1-9E2B-1E9A12DA92A4}" destId="{33F71FA7-E7F9-4AFE-876D-5FF476618624}" srcOrd="0" destOrd="0" presId="urn:microsoft.com/office/officeart/2005/8/layout/process2"/>
    <dgm:cxn modelId="{D2686DEF-1146-418B-85EC-49C9424EBCA3}" type="presParOf" srcId="{226F4173-4F9C-422B-B91E-B7A4B85B74FE}" destId="{BC6C4604-6A96-4815-ABE8-248F560B5210}" srcOrd="2" destOrd="0" presId="urn:microsoft.com/office/officeart/2005/8/layout/process2"/>
    <dgm:cxn modelId="{D8B56247-A694-480F-BBEE-0B85922FA7C9}" type="presParOf" srcId="{226F4173-4F9C-422B-B91E-B7A4B85B74FE}" destId="{14DB9FA9-3B66-42EB-94A8-D958D10B57A8}" srcOrd="3" destOrd="0" presId="urn:microsoft.com/office/officeart/2005/8/layout/process2"/>
    <dgm:cxn modelId="{B96267E0-DF9F-4616-B8D6-E8B9C36F27EF}" type="presParOf" srcId="{14DB9FA9-3B66-42EB-94A8-D958D10B57A8}" destId="{DBFA6F44-64E5-4C8B-B863-9AD7B30D5746}" srcOrd="0" destOrd="0" presId="urn:microsoft.com/office/officeart/2005/8/layout/process2"/>
    <dgm:cxn modelId="{53ECCE34-C19C-4225-BCC3-2E1F85500027}" type="presParOf" srcId="{226F4173-4F9C-422B-B91E-B7A4B85B74FE}" destId="{21CA2495-7A91-4B41-B2AA-7F3A15DABA2E}"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4" csCatId="colorful" phldr="1"/>
      <dgm:spPr/>
    </dgm:pt>
    <dgm:pt modelId="{57DB30A9-244F-48F9-B432-C00CD63BA0F5}">
      <dgm:prSet phldrT="[Text]" custT="1"/>
      <dgm:spPr/>
      <dgm:t>
        <a:bodyPr/>
        <a:lstStyle/>
        <a:p>
          <a:br>
            <a:rPr lang="en-US" sz="2400" dirty="0"/>
          </a:br>
          <a:r>
            <a:rPr lang="en-US" sz="2400" dirty="0"/>
            <a:t>A Constable may enter and search any premises </a:t>
          </a:r>
          <a:r>
            <a:rPr lang="en-US" sz="2400" b="1" i="1" u="sng" dirty="0"/>
            <a:t>occupied</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br>
            <a:rPr lang="en-US" sz="2400" b="0" dirty="0"/>
          </a:br>
          <a:r>
            <a:rPr lang="en-US" sz="2400" b="0" dirty="0"/>
            <a:t>Or </a:t>
          </a:r>
          <a:r>
            <a:rPr lang="en-US" sz="2400" b="1" i="1" u="sng" dirty="0"/>
            <a:t>controlled</a:t>
          </a:r>
          <a:r>
            <a:rPr lang="en-US" sz="2400" b="0" dirty="0"/>
            <a:t> by a person under arrest for an </a:t>
          </a:r>
          <a:r>
            <a:rPr lang="en-US" sz="2400" b="1" i="1" u="sng" dirty="0"/>
            <a:t>indictable</a:t>
          </a:r>
          <a:r>
            <a:rPr lang="en-US" sz="2400" b="0" dirty="0"/>
            <a:t> offence</a:t>
          </a:r>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a:solidFill>
          <a:srgbClr val="7030A0">
            <a:alpha val="90000"/>
          </a:srgbClr>
        </a:solidFill>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5" csCatId="colorful" phldr="1"/>
      <dgm:spPr/>
    </dgm:pt>
    <dgm:pt modelId="{57DB30A9-244F-48F9-B432-C00CD63BA0F5}">
      <dgm:prSet phldrT="[Text]" custT="1"/>
      <dgm:spPr/>
      <dgm:t>
        <a:bodyPr/>
        <a:lstStyle/>
        <a:p>
          <a:r>
            <a:rPr lang="en-US" sz="2400" b="0" i="0" u="none" dirty="0"/>
            <a:t>If he has </a:t>
          </a:r>
          <a:r>
            <a:rPr lang="en-US" sz="2400" b="1" i="1" u="sng" dirty="0"/>
            <a:t>reasonable grounds for </a:t>
          </a:r>
          <a:r>
            <a:rPr lang="en-US" sz="2400" b="0" i="0" u="none" dirty="0"/>
            <a:t>suspecting that there is on the premises evidence relating to </a:t>
          </a:r>
          <a:r>
            <a:rPr lang="en-US" sz="2400" b="1" i="1" u="sng" dirty="0"/>
            <a:t>that</a:t>
          </a:r>
          <a:r>
            <a:rPr lang="en-US" sz="2400" b="0" i="0" u="none" dirty="0"/>
            <a:t> </a:t>
          </a:r>
          <a:r>
            <a:rPr lang="en-US" sz="2400" b="1" i="1" u="sng" dirty="0"/>
            <a:t>offence</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r>
            <a:rPr lang="en-US" sz="2400" b="0"/>
            <a:t>Or </a:t>
          </a:r>
          <a:r>
            <a:rPr lang="en-US" sz="2400" b="1" i="1" u="sng"/>
            <a:t>another indictable offence </a:t>
          </a:r>
          <a:r>
            <a:rPr lang="en-US" sz="2400" b="0"/>
            <a:t>which is connected with or similar to that offence</a:t>
          </a:r>
          <a:endParaRPr lang="en-US" sz="2400" b="0" dirty="0"/>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9F16347-8737-4E60-B82B-7F630A99E050}"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750AF39B-87A8-40E0-AB62-4A0E78F67F06}">
      <dgm:prSet phldrT="[Text]" custT="1"/>
      <dgm:spPr/>
      <dgm:t>
        <a:bodyPr/>
        <a:lstStyle/>
        <a:p>
          <a:r>
            <a:rPr lang="en-US" sz="2800"/>
            <a:t>Gaining entry with consent</a:t>
          </a:r>
          <a:endParaRPr lang="en-US" sz="2800" dirty="0"/>
        </a:p>
      </dgm:t>
    </dgm:pt>
    <dgm:pt modelId="{180AAC10-6CB7-4B34-9245-06CDED80E27D}" type="parTrans" cxnId="{E0F822D5-84E4-40E9-9719-F728C27B9FFA}">
      <dgm:prSet/>
      <dgm:spPr/>
      <dgm:t>
        <a:bodyPr/>
        <a:lstStyle/>
        <a:p>
          <a:endParaRPr lang="en-US"/>
        </a:p>
      </dgm:t>
    </dgm:pt>
    <dgm:pt modelId="{DDC3FE56-EFB9-4136-B097-65DE60DAEBF0}" type="sibTrans" cxnId="{E0F822D5-84E4-40E9-9719-F728C27B9FFA}">
      <dgm:prSet/>
      <dgm:spPr/>
      <dgm:t>
        <a:bodyPr/>
        <a:lstStyle/>
        <a:p>
          <a:endParaRPr lang="en-US"/>
        </a:p>
      </dgm:t>
    </dgm:pt>
    <dgm:pt modelId="{3AED71D5-47D2-42C6-ACB1-1C4002D310EA}">
      <dgm:prSet phldrT="[Text]" custT="1"/>
      <dgm:spPr/>
      <dgm:t>
        <a:bodyPr/>
        <a:lstStyle/>
        <a:p>
          <a:r>
            <a:rPr lang="en-US" sz="2400" dirty="0"/>
            <a:t>Premises may be searched (other than under a statutory power) with the written consent of a person entitled to grant entry</a:t>
          </a:r>
        </a:p>
      </dgm:t>
    </dgm:pt>
    <dgm:pt modelId="{876D5C33-A30E-4AE1-92D8-D4A539F6E98B}" type="parTrans" cxnId="{CBDD2727-C593-4830-96E6-C01502DFF838}">
      <dgm:prSet/>
      <dgm:spPr/>
      <dgm:t>
        <a:bodyPr/>
        <a:lstStyle/>
        <a:p>
          <a:endParaRPr lang="en-US"/>
        </a:p>
      </dgm:t>
    </dgm:pt>
    <dgm:pt modelId="{42E48671-4FC4-477C-96AE-F196657DDF38}" type="sibTrans" cxnId="{CBDD2727-C593-4830-96E6-C01502DFF838}">
      <dgm:prSet/>
      <dgm:spPr/>
      <dgm:t>
        <a:bodyPr/>
        <a:lstStyle/>
        <a:p>
          <a:endParaRPr lang="en-US"/>
        </a:p>
      </dgm:t>
    </dgm:pt>
    <dgm:pt modelId="{C7A28509-9B2E-499D-A229-73BD9D0D2530}">
      <dgm:prSet phldrT="[Text]" custT="1"/>
      <dgm:spPr/>
      <dgm:t>
        <a:bodyPr/>
        <a:lstStyle/>
        <a:p>
          <a:r>
            <a:rPr lang="en-US" sz="2800"/>
            <a:t>Gaining entry without consent</a:t>
          </a:r>
          <a:endParaRPr lang="en-US" sz="2800" dirty="0"/>
        </a:p>
      </dgm:t>
    </dgm:pt>
    <dgm:pt modelId="{3A00ED1C-79A5-4AA7-8981-5F0C8B8E7816}" type="parTrans" cxnId="{EA8A8A3F-FB3F-4213-9880-541764F74108}">
      <dgm:prSet/>
      <dgm:spPr/>
      <dgm:t>
        <a:bodyPr/>
        <a:lstStyle/>
        <a:p>
          <a:endParaRPr lang="en-US"/>
        </a:p>
      </dgm:t>
    </dgm:pt>
    <dgm:pt modelId="{B93DC058-E96C-4E35-80E4-54974D594C36}" type="sibTrans" cxnId="{EA8A8A3F-FB3F-4213-9880-541764F74108}">
      <dgm:prSet/>
      <dgm:spPr/>
      <dgm:t>
        <a:bodyPr/>
        <a:lstStyle/>
        <a:p>
          <a:endParaRPr lang="en-US"/>
        </a:p>
      </dgm:t>
    </dgm:pt>
    <dgm:pt modelId="{067193F4-0AA7-45E4-926C-5BDBD5773D0A}">
      <dgm:prSet phldrT="[Text]" custT="1"/>
      <dgm:spPr/>
      <dgm:t>
        <a:bodyPr/>
        <a:lstStyle/>
        <a:p>
          <a:r>
            <a:rPr lang="en-US" sz="2400" dirty="0"/>
            <a:t>The occupier, or other person entitled to grant access to the premises is entitled to an explanation of the authority under which entry is sought &amp; that occupier should be asked to grant access</a:t>
          </a:r>
        </a:p>
      </dgm:t>
    </dgm:pt>
    <dgm:pt modelId="{C4E0E3D4-B775-4B7E-B47F-E8EAADE97066}" type="parTrans" cxnId="{6CC9D341-43E4-4F7B-AD6B-41160F5E3489}">
      <dgm:prSet/>
      <dgm:spPr/>
      <dgm:t>
        <a:bodyPr/>
        <a:lstStyle/>
        <a:p>
          <a:endParaRPr lang="en-US"/>
        </a:p>
      </dgm:t>
    </dgm:pt>
    <dgm:pt modelId="{D54A41B2-548A-4E9C-B7A1-62AE3C845F4C}" type="sibTrans" cxnId="{6CC9D341-43E4-4F7B-AD6B-41160F5E3489}">
      <dgm:prSet/>
      <dgm:spPr/>
      <dgm:t>
        <a:bodyPr/>
        <a:lstStyle/>
        <a:p>
          <a:endParaRPr lang="en-US"/>
        </a:p>
      </dgm:t>
    </dgm:pt>
    <dgm:pt modelId="{23876739-FF86-0A4E-9769-2067D0ACC48E}" type="pres">
      <dgm:prSet presAssocID="{C9F16347-8737-4E60-B82B-7F630A99E050}" presName="linear" presStyleCnt="0">
        <dgm:presLayoutVars>
          <dgm:dir/>
          <dgm:animLvl val="lvl"/>
          <dgm:resizeHandles val="exact"/>
        </dgm:presLayoutVars>
      </dgm:prSet>
      <dgm:spPr/>
    </dgm:pt>
    <dgm:pt modelId="{4BA15ADC-FC30-3344-BE09-EFAC26E8CCFE}" type="pres">
      <dgm:prSet presAssocID="{750AF39B-87A8-40E0-AB62-4A0E78F67F06}" presName="parentLin" presStyleCnt="0"/>
      <dgm:spPr/>
    </dgm:pt>
    <dgm:pt modelId="{EDB9C8FF-B7BA-6D47-997E-91E67AF9209A}" type="pres">
      <dgm:prSet presAssocID="{750AF39B-87A8-40E0-AB62-4A0E78F67F06}" presName="parentLeftMargin" presStyleLbl="node1" presStyleIdx="0" presStyleCnt="2"/>
      <dgm:spPr/>
    </dgm:pt>
    <dgm:pt modelId="{D74DBF41-D813-F94C-84F2-628236625916}" type="pres">
      <dgm:prSet presAssocID="{750AF39B-87A8-40E0-AB62-4A0E78F67F06}" presName="parentText" presStyleLbl="node1" presStyleIdx="0" presStyleCnt="2">
        <dgm:presLayoutVars>
          <dgm:chMax val="0"/>
          <dgm:bulletEnabled val="1"/>
        </dgm:presLayoutVars>
      </dgm:prSet>
      <dgm:spPr/>
    </dgm:pt>
    <dgm:pt modelId="{AF5DA3A9-29A4-CD4C-968D-3628BDCC0A55}" type="pres">
      <dgm:prSet presAssocID="{750AF39B-87A8-40E0-AB62-4A0E78F67F06}" presName="negativeSpace" presStyleCnt="0"/>
      <dgm:spPr/>
    </dgm:pt>
    <dgm:pt modelId="{8CC4DCE1-40F4-4343-A2CA-E5DAE17A42E0}" type="pres">
      <dgm:prSet presAssocID="{750AF39B-87A8-40E0-AB62-4A0E78F67F06}" presName="childText" presStyleLbl="conFgAcc1" presStyleIdx="0" presStyleCnt="2" custLinFactNeighborX="583" custLinFactNeighborY="-24515">
        <dgm:presLayoutVars>
          <dgm:bulletEnabled val="1"/>
        </dgm:presLayoutVars>
      </dgm:prSet>
      <dgm:spPr/>
    </dgm:pt>
    <dgm:pt modelId="{824DCCC9-62E3-9848-8AF1-A3E03B72E797}" type="pres">
      <dgm:prSet presAssocID="{DDC3FE56-EFB9-4136-B097-65DE60DAEBF0}" presName="spaceBetweenRectangles" presStyleCnt="0"/>
      <dgm:spPr/>
    </dgm:pt>
    <dgm:pt modelId="{09BDAF11-ECD6-FC4D-A5A6-665A9D1BF88D}" type="pres">
      <dgm:prSet presAssocID="{C7A28509-9B2E-499D-A229-73BD9D0D2530}" presName="parentLin" presStyleCnt="0"/>
      <dgm:spPr/>
    </dgm:pt>
    <dgm:pt modelId="{12D23D9D-D6F9-2D49-A91F-6E9ABA6C534F}" type="pres">
      <dgm:prSet presAssocID="{C7A28509-9B2E-499D-A229-73BD9D0D2530}" presName="parentLeftMargin" presStyleLbl="node1" presStyleIdx="0" presStyleCnt="2"/>
      <dgm:spPr/>
    </dgm:pt>
    <dgm:pt modelId="{9F49122A-339A-8D4E-A77C-1BA42CEF37BD}" type="pres">
      <dgm:prSet presAssocID="{C7A28509-9B2E-499D-A229-73BD9D0D2530}" presName="parentText" presStyleLbl="node1" presStyleIdx="1" presStyleCnt="2">
        <dgm:presLayoutVars>
          <dgm:chMax val="0"/>
          <dgm:bulletEnabled val="1"/>
        </dgm:presLayoutVars>
      </dgm:prSet>
      <dgm:spPr/>
    </dgm:pt>
    <dgm:pt modelId="{367C3B61-971F-B44D-BD1B-AB201A5497E7}" type="pres">
      <dgm:prSet presAssocID="{C7A28509-9B2E-499D-A229-73BD9D0D2530}" presName="negativeSpace" presStyleCnt="0"/>
      <dgm:spPr/>
    </dgm:pt>
    <dgm:pt modelId="{56108215-3F24-524B-AD9A-A2DBB10587C6}" type="pres">
      <dgm:prSet presAssocID="{C7A28509-9B2E-499D-A229-73BD9D0D2530}" presName="childText" presStyleLbl="conFgAcc1" presStyleIdx="1" presStyleCnt="2">
        <dgm:presLayoutVars>
          <dgm:bulletEnabled val="1"/>
        </dgm:presLayoutVars>
      </dgm:prSet>
      <dgm:spPr/>
    </dgm:pt>
  </dgm:ptLst>
  <dgm:cxnLst>
    <dgm:cxn modelId="{CBDD2727-C593-4830-96E6-C01502DFF838}" srcId="{750AF39B-87A8-40E0-AB62-4A0E78F67F06}" destId="{3AED71D5-47D2-42C6-ACB1-1C4002D310EA}" srcOrd="0" destOrd="0" parTransId="{876D5C33-A30E-4AE1-92D8-D4A539F6E98B}" sibTransId="{42E48671-4FC4-477C-96AE-F196657DDF38}"/>
    <dgm:cxn modelId="{6BA5BC27-216F-FC4A-9225-B4A702270376}" type="presOf" srcId="{C7A28509-9B2E-499D-A229-73BD9D0D2530}" destId="{12D23D9D-D6F9-2D49-A91F-6E9ABA6C534F}" srcOrd="0" destOrd="0" presId="urn:microsoft.com/office/officeart/2005/8/layout/list1"/>
    <dgm:cxn modelId="{A8E1213A-34E0-2F4A-86FA-77DE3E141BEC}" type="presOf" srcId="{067193F4-0AA7-45E4-926C-5BDBD5773D0A}" destId="{56108215-3F24-524B-AD9A-A2DBB10587C6}" srcOrd="0" destOrd="0" presId="urn:microsoft.com/office/officeart/2005/8/layout/list1"/>
    <dgm:cxn modelId="{EA8A8A3F-FB3F-4213-9880-541764F74108}" srcId="{C9F16347-8737-4E60-B82B-7F630A99E050}" destId="{C7A28509-9B2E-499D-A229-73BD9D0D2530}" srcOrd="1" destOrd="0" parTransId="{3A00ED1C-79A5-4AA7-8981-5F0C8B8E7816}" sibTransId="{B93DC058-E96C-4E35-80E4-54974D594C36}"/>
    <dgm:cxn modelId="{6CC9D341-43E4-4F7B-AD6B-41160F5E3489}" srcId="{C7A28509-9B2E-499D-A229-73BD9D0D2530}" destId="{067193F4-0AA7-45E4-926C-5BDBD5773D0A}" srcOrd="0" destOrd="0" parTransId="{C4E0E3D4-B775-4B7E-B47F-E8EAADE97066}" sibTransId="{D54A41B2-548A-4E9C-B7A1-62AE3C845F4C}"/>
    <dgm:cxn modelId="{DC877071-AEA8-E943-9FBD-8852A9649150}" type="presOf" srcId="{750AF39B-87A8-40E0-AB62-4A0E78F67F06}" destId="{EDB9C8FF-B7BA-6D47-997E-91E67AF9209A}" srcOrd="0" destOrd="0" presId="urn:microsoft.com/office/officeart/2005/8/layout/list1"/>
    <dgm:cxn modelId="{7B626897-8DC2-4741-99A3-4F71C00AE51A}" type="presOf" srcId="{750AF39B-87A8-40E0-AB62-4A0E78F67F06}" destId="{D74DBF41-D813-F94C-84F2-628236625916}" srcOrd="1" destOrd="0" presId="urn:microsoft.com/office/officeart/2005/8/layout/list1"/>
    <dgm:cxn modelId="{019D57C3-2B91-764A-9260-789B046C05D1}" type="presOf" srcId="{3AED71D5-47D2-42C6-ACB1-1C4002D310EA}" destId="{8CC4DCE1-40F4-4343-A2CA-E5DAE17A42E0}" srcOrd="0" destOrd="0" presId="urn:microsoft.com/office/officeart/2005/8/layout/list1"/>
    <dgm:cxn modelId="{BB9004CF-B08E-A342-9EB2-DCDF0F58A5A7}" type="presOf" srcId="{C9F16347-8737-4E60-B82B-7F630A99E050}" destId="{23876739-FF86-0A4E-9769-2067D0ACC48E}" srcOrd="0" destOrd="0" presId="urn:microsoft.com/office/officeart/2005/8/layout/list1"/>
    <dgm:cxn modelId="{E0F822D5-84E4-40E9-9719-F728C27B9FFA}" srcId="{C9F16347-8737-4E60-B82B-7F630A99E050}" destId="{750AF39B-87A8-40E0-AB62-4A0E78F67F06}" srcOrd="0" destOrd="0" parTransId="{180AAC10-6CB7-4B34-9245-06CDED80E27D}" sibTransId="{DDC3FE56-EFB9-4136-B097-65DE60DAEBF0}"/>
    <dgm:cxn modelId="{510BD8E4-5EA4-F64A-9835-88E30D0F987B}" type="presOf" srcId="{C7A28509-9B2E-499D-A229-73BD9D0D2530}" destId="{9F49122A-339A-8D4E-A77C-1BA42CEF37BD}" srcOrd="1" destOrd="0" presId="urn:microsoft.com/office/officeart/2005/8/layout/list1"/>
    <dgm:cxn modelId="{FB516CB1-3A6F-6B41-99A8-CC2ED1C142CA}" type="presParOf" srcId="{23876739-FF86-0A4E-9769-2067D0ACC48E}" destId="{4BA15ADC-FC30-3344-BE09-EFAC26E8CCFE}" srcOrd="0" destOrd="0" presId="urn:microsoft.com/office/officeart/2005/8/layout/list1"/>
    <dgm:cxn modelId="{29AB2D1E-2F77-854F-BDB0-3990966F19C3}" type="presParOf" srcId="{4BA15ADC-FC30-3344-BE09-EFAC26E8CCFE}" destId="{EDB9C8FF-B7BA-6D47-997E-91E67AF9209A}" srcOrd="0" destOrd="0" presId="urn:microsoft.com/office/officeart/2005/8/layout/list1"/>
    <dgm:cxn modelId="{E6215CBD-BAA3-BF41-AC96-FA5DD8856BE5}" type="presParOf" srcId="{4BA15ADC-FC30-3344-BE09-EFAC26E8CCFE}" destId="{D74DBF41-D813-F94C-84F2-628236625916}" srcOrd="1" destOrd="0" presId="urn:microsoft.com/office/officeart/2005/8/layout/list1"/>
    <dgm:cxn modelId="{72E10242-D7B7-6342-9843-73DD990CAE5B}" type="presParOf" srcId="{23876739-FF86-0A4E-9769-2067D0ACC48E}" destId="{AF5DA3A9-29A4-CD4C-968D-3628BDCC0A55}" srcOrd="1" destOrd="0" presId="urn:microsoft.com/office/officeart/2005/8/layout/list1"/>
    <dgm:cxn modelId="{C612D5BD-4842-BA4C-808D-8CB2E6ABAAF1}" type="presParOf" srcId="{23876739-FF86-0A4E-9769-2067D0ACC48E}" destId="{8CC4DCE1-40F4-4343-A2CA-E5DAE17A42E0}" srcOrd="2" destOrd="0" presId="urn:microsoft.com/office/officeart/2005/8/layout/list1"/>
    <dgm:cxn modelId="{53AA37B4-15E9-1B4B-BEB3-EF49DAFFF1E7}" type="presParOf" srcId="{23876739-FF86-0A4E-9769-2067D0ACC48E}" destId="{824DCCC9-62E3-9848-8AF1-A3E03B72E797}" srcOrd="3" destOrd="0" presId="urn:microsoft.com/office/officeart/2005/8/layout/list1"/>
    <dgm:cxn modelId="{2612FD93-71D8-204F-931B-03F242357517}" type="presParOf" srcId="{23876739-FF86-0A4E-9769-2067D0ACC48E}" destId="{09BDAF11-ECD6-FC4D-A5A6-665A9D1BF88D}" srcOrd="4" destOrd="0" presId="urn:microsoft.com/office/officeart/2005/8/layout/list1"/>
    <dgm:cxn modelId="{23F2477D-CEAB-EB40-8CF1-1130C4DBE008}" type="presParOf" srcId="{09BDAF11-ECD6-FC4D-A5A6-665A9D1BF88D}" destId="{12D23D9D-D6F9-2D49-A91F-6E9ABA6C534F}" srcOrd="0" destOrd="0" presId="urn:microsoft.com/office/officeart/2005/8/layout/list1"/>
    <dgm:cxn modelId="{00BF3DF8-8504-6642-A693-F47E5544EAD9}" type="presParOf" srcId="{09BDAF11-ECD6-FC4D-A5A6-665A9D1BF88D}" destId="{9F49122A-339A-8D4E-A77C-1BA42CEF37BD}" srcOrd="1" destOrd="0" presId="urn:microsoft.com/office/officeart/2005/8/layout/list1"/>
    <dgm:cxn modelId="{F8A484AA-CDB8-5F45-86BE-96A6AB7CE827}" type="presParOf" srcId="{23876739-FF86-0A4E-9769-2067D0ACC48E}" destId="{367C3B61-971F-B44D-BD1B-AB201A5497E7}" srcOrd="5" destOrd="0" presId="urn:microsoft.com/office/officeart/2005/8/layout/list1"/>
    <dgm:cxn modelId="{8B860D23-41B1-4249-A8EE-3FE0810047DC}" type="presParOf" srcId="{23876739-FF86-0A4E-9769-2067D0ACC48E}" destId="{56108215-3F24-524B-AD9A-A2DBB10587C6}"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099B298C-0ABA-4F9C-BAC2-4E226C1079D7}"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70F49893-656B-4868-97B1-2708EBFC76BF}">
      <dgm:prSet phldrT="[Text]" custT="1"/>
      <dgm:spPr/>
      <dgm:t>
        <a:bodyPr/>
        <a:lstStyle/>
        <a:p>
          <a:r>
            <a:rPr lang="en-US" sz="2400"/>
            <a:t>Necessity to use reasonable force to gain entry if</a:t>
          </a:r>
          <a:endParaRPr lang="en-US" sz="2400" dirty="0"/>
        </a:p>
      </dgm:t>
    </dgm:pt>
    <dgm:pt modelId="{751C14C2-552F-47FD-BE15-9C7716116A2C}" type="parTrans" cxnId="{DA4137DE-30E0-4A71-80F4-0A2F04FC363B}">
      <dgm:prSet/>
      <dgm:spPr/>
      <dgm:t>
        <a:bodyPr/>
        <a:lstStyle/>
        <a:p>
          <a:endParaRPr lang="en-US"/>
        </a:p>
      </dgm:t>
    </dgm:pt>
    <dgm:pt modelId="{712C30FF-0D56-4D53-84E3-9A69C1EAB61D}" type="sibTrans" cxnId="{DA4137DE-30E0-4A71-80F4-0A2F04FC363B}">
      <dgm:prSet/>
      <dgm:spPr/>
      <dgm:t>
        <a:bodyPr/>
        <a:lstStyle/>
        <a:p>
          <a:endParaRPr lang="en-US"/>
        </a:p>
      </dgm:t>
    </dgm:pt>
    <dgm:pt modelId="{114A5985-51A8-486C-A4D2-4B2A815F9D69}">
      <dgm:prSet phldrT="[Text]" custT="1"/>
      <dgm:spPr/>
      <dgm:t>
        <a:bodyPr/>
        <a:lstStyle/>
        <a:p>
          <a:r>
            <a:rPr lang="en-US" sz="2400"/>
            <a:t>Refused Entry</a:t>
          </a:r>
          <a:endParaRPr lang="en-US" sz="2400" dirty="0"/>
        </a:p>
      </dgm:t>
    </dgm:pt>
    <dgm:pt modelId="{EEB8665A-0F26-45CE-A8B4-149DC66DC990}" type="parTrans" cxnId="{EE9E4B07-AFEB-4C49-9778-989E818FBE1F}">
      <dgm:prSet/>
      <dgm:spPr/>
      <dgm:t>
        <a:bodyPr/>
        <a:lstStyle/>
        <a:p>
          <a:endParaRPr lang="en-US"/>
        </a:p>
      </dgm:t>
    </dgm:pt>
    <dgm:pt modelId="{696EE1D5-080C-4680-83FC-A51C62397BE0}" type="sibTrans" cxnId="{EE9E4B07-AFEB-4C49-9778-989E818FBE1F}">
      <dgm:prSet/>
      <dgm:spPr/>
      <dgm:t>
        <a:bodyPr/>
        <a:lstStyle/>
        <a:p>
          <a:endParaRPr lang="en-US"/>
        </a:p>
      </dgm:t>
    </dgm:pt>
    <dgm:pt modelId="{70DF2EA3-45EC-470D-87A6-3D6A633B972B}">
      <dgm:prSet phldrT="[Text]" custT="1"/>
      <dgm:spPr/>
      <dgm:t>
        <a:bodyPr/>
        <a:lstStyle/>
        <a:p>
          <a:r>
            <a:rPr lang="en-US" sz="2400"/>
            <a:t>Impossible to communicate</a:t>
          </a:r>
          <a:endParaRPr lang="en-US" sz="2400" dirty="0"/>
        </a:p>
      </dgm:t>
    </dgm:pt>
    <dgm:pt modelId="{54097182-B393-437A-8E0C-92034A7016CE}" type="parTrans" cxnId="{FB33F889-BB97-41E8-B6BD-6C51064899D2}">
      <dgm:prSet/>
      <dgm:spPr/>
      <dgm:t>
        <a:bodyPr/>
        <a:lstStyle/>
        <a:p>
          <a:endParaRPr lang="en-US"/>
        </a:p>
      </dgm:t>
    </dgm:pt>
    <dgm:pt modelId="{4499E967-BF27-4728-A7C8-C20973A06FED}" type="sibTrans" cxnId="{FB33F889-BB97-41E8-B6BD-6C51064899D2}">
      <dgm:prSet/>
      <dgm:spPr/>
      <dgm:t>
        <a:bodyPr/>
        <a:lstStyle/>
        <a:p>
          <a:endParaRPr lang="en-US"/>
        </a:p>
      </dgm:t>
    </dgm:pt>
    <dgm:pt modelId="{51185171-B57C-4748-85B7-756C542001E0}">
      <dgm:prSet phldrT="[Text]" custT="1"/>
      <dgm:spPr/>
      <dgm:t>
        <a:bodyPr/>
        <a:lstStyle/>
        <a:p>
          <a:r>
            <a:rPr lang="en-US" sz="2400"/>
            <a:t>Unoccupied</a:t>
          </a:r>
          <a:endParaRPr lang="en-US" sz="2400" dirty="0"/>
        </a:p>
      </dgm:t>
    </dgm:pt>
    <dgm:pt modelId="{17E32ABA-B0AD-46F6-A9F0-7FB2B511FC92}" type="parTrans" cxnId="{FA4FE2D2-6985-43C7-9E57-03B49EAEC274}">
      <dgm:prSet/>
      <dgm:spPr/>
      <dgm:t>
        <a:bodyPr/>
        <a:lstStyle/>
        <a:p>
          <a:endParaRPr lang="en-US"/>
        </a:p>
      </dgm:t>
    </dgm:pt>
    <dgm:pt modelId="{686D460F-6088-4C9A-B2D0-80D4E084111A}" type="sibTrans" cxnId="{FA4FE2D2-6985-43C7-9E57-03B49EAEC274}">
      <dgm:prSet/>
      <dgm:spPr/>
      <dgm:t>
        <a:bodyPr/>
        <a:lstStyle/>
        <a:p>
          <a:endParaRPr lang="en-US"/>
        </a:p>
      </dgm:t>
    </dgm:pt>
    <dgm:pt modelId="{6A2ED6F2-C2BC-48F2-A859-5B5472165862}">
      <dgm:prSet phldrT="[Text]" custT="1"/>
      <dgm:spPr/>
      <dgm:t>
        <a:bodyPr/>
        <a:lstStyle/>
        <a:p>
          <a:r>
            <a:rPr lang="en-US" sz="2400"/>
            <a:t>Absent</a:t>
          </a:r>
          <a:endParaRPr lang="en-US" sz="2400" dirty="0"/>
        </a:p>
      </dgm:t>
    </dgm:pt>
    <dgm:pt modelId="{A896A3E2-C48A-4205-A09F-60052B5653B1}" type="parTrans" cxnId="{27F75FAA-F4BC-46B7-8C23-0171E57DA5E9}">
      <dgm:prSet/>
      <dgm:spPr/>
      <dgm:t>
        <a:bodyPr/>
        <a:lstStyle/>
        <a:p>
          <a:endParaRPr lang="en-US"/>
        </a:p>
      </dgm:t>
    </dgm:pt>
    <dgm:pt modelId="{852F4B6D-C624-4CFC-9E95-A98AF4CCEA5D}" type="sibTrans" cxnId="{27F75FAA-F4BC-46B7-8C23-0171E57DA5E9}">
      <dgm:prSet/>
      <dgm:spPr/>
      <dgm:t>
        <a:bodyPr/>
        <a:lstStyle/>
        <a:p>
          <a:endParaRPr lang="en-US"/>
        </a:p>
      </dgm:t>
    </dgm:pt>
    <dgm:pt modelId="{8D995400-E797-4F4A-91A0-5F5BF59D8C13}">
      <dgm:prSet phldrT="[Text]" custT="1"/>
      <dgm:spPr/>
      <dgm:t>
        <a:bodyPr/>
        <a:lstStyle/>
        <a:p>
          <a:r>
            <a:rPr lang="en-US" sz="2400"/>
            <a:t>Frustrate/ Endangerment</a:t>
          </a:r>
          <a:endParaRPr lang="en-US" sz="2400" dirty="0"/>
        </a:p>
      </dgm:t>
    </dgm:pt>
    <dgm:pt modelId="{8225C68D-BEFA-4458-98C6-98B3369E5474}" type="parTrans" cxnId="{B3E42DAA-B3C5-4659-A216-B037E4321C34}">
      <dgm:prSet/>
      <dgm:spPr/>
      <dgm:t>
        <a:bodyPr/>
        <a:lstStyle/>
        <a:p>
          <a:endParaRPr lang="en-US"/>
        </a:p>
      </dgm:t>
    </dgm:pt>
    <dgm:pt modelId="{6DB9193D-899E-435B-B5F3-A5450652DDFE}" type="sibTrans" cxnId="{B3E42DAA-B3C5-4659-A216-B037E4321C34}">
      <dgm:prSet/>
      <dgm:spPr/>
      <dgm:t>
        <a:bodyPr/>
        <a:lstStyle/>
        <a:p>
          <a:endParaRPr lang="en-US"/>
        </a:p>
      </dgm:t>
    </dgm:pt>
    <dgm:pt modelId="{C9D3513F-EA73-4E81-AAF8-9F5B85621E2A}" type="pres">
      <dgm:prSet presAssocID="{099B298C-0ABA-4F9C-BAC2-4E226C1079D7}" presName="Name0" presStyleCnt="0">
        <dgm:presLayoutVars>
          <dgm:dir/>
          <dgm:resizeHandles/>
        </dgm:presLayoutVars>
      </dgm:prSet>
      <dgm:spPr/>
    </dgm:pt>
    <dgm:pt modelId="{00598196-1986-4618-96FE-6B977BF0B762}" type="pres">
      <dgm:prSet presAssocID="{70F49893-656B-4868-97B1-2708EBFC76BF}" presName="compNode" presStyleCnt="0"/>
      <dgm:spPr/>
    </dgm:pt>
    <dgm:pt modelId="{7A42FED2-90AB-438F-B33C-DBCE1DC6CE59}" type="pres">
      <dgm:prSet presAssocID="{70F49893-656B-4868-97B1-2708EBFC76BF}" presName="dummyConnPt" presStyleCnt="0"/>
      <dgm:spPr/>
    </dgm:pt>
    <dgm:pt modelId="{EA548915-8A29-48BF-A348-DB72ECE6E4A2}" type="pres">
      <dgm:prSet presAssocID="{70F49893-656B-4868-97B1-2708EBFC76BF}" presName="node" presStyleLbl="node1" presStyleIdx="0" presStyleCnt="6" custScaleX="143836">
        <dgm:presLayoutVars>
          <dgm:bulletEnabled val="1"/>
        </dgm:presLayoutVars>
      </dgm:prSet>
      <dgm:spPr/>
    </dgm:pt>
    <dgm:pt modelId="{4BF5F0A4-66FB-4104-AE37-43C5273C8078}" type="pres">
      <dgm:prSet presAssocID="{712C30FF-0D56-4D53-84E3-9A69C1EAB61D}" presName="sibTrans" presStyleLbl="bgSibTrans2D1" presStyleIdx="0" presStyleCnt="5"/>
      <dgm:spPr/>
    </dgm:pt>
    <dgm:pt modelId="{FD4AADBF-8EEA-4037-A5FC-1049FDF575A2}" type="pres">
      <dgm:prSet presAssocID="{114A5985-51A8-486C-A4D2-4B2A815F9D69}" presName="compNode" presStyleCnt="0"/>
      <dgm:spPr/>
    </dgm:pt>
    <dgm:pt modelId="{608680A0-A668-4F17-A1A7-A7A8AE260B9D}" type="pres">
      <dgm:prSet presAssocID="{114A5985-51A8-486C-A4D2-4B2A815F9D69}" presName="dummyConnPt" presStyleCnt="0"/>
      <dgm:spPr/>
    </dgm:pt>
    <dgm:pt modelId="{296E0E37-EA92-41E1-8A2B-6B0209351165}" type="pres">
      <dgm:prSet presAssocID="{114A5985-51A8-486C-A4D2-4B2A815F9D69}" presName="node" presStyleLbl="node1" presStyleIdx="1" presStyleCnt="6" custScaleX="143836">
        <dgm:presLayoutVars>
          <dgm:bulletEnabled val="1"/>
        </dgm:presLayoutVars>
      </dgm:prSet>
      <dgm:spPr/>
    </dgm:pt>
    <dgm:pt modelId="{959D7EF2-EF3C-4296-A1EA-1837A873ECF8}" type="pres">
      <dgm:prSet presAssocID="{696EE1D5-080C-4680-83FC-A51C62397BE0}" presName="sibTrans" presStyleLbl="bgSibTrans2D1" presStyleIdx="1" presStyleCnt="5"/>
      <dgm:spPr/>
    </dgm:pt>
    <dgm:pt modelId="{C4BFBBD3-DC48-4950-AB24-1E5ACC3C672E}" type="pres">
      <dgm:prSet presAssocID="{70DF2EA3-45EC-470D-87A6-3D6A633B972B}" presName="compNode" presStyleCnt="0"/>
      <dgm:spPr/>
    </dgm:pt>
    <dgm:pt modelId="{26C9B74F-ADE9-4B70-9980-CCDFD0C2CC5B}" type="pres">
      <dgm:prSet presAssocID="{70DF2EA3-45EC-470D-87A6-3D6A633B972B}" presName="dummyConnPt" presStyleCnt="0"/>
      <dgm:spPr/>
    </dgm:pt>
    <dgm:pt modelId="{E973D462-DE5A-4F91-AF96-9E10D8797237}" type="pres">
      <dgm:prSet presAssocID="{70DF2EA3-45EC-470D-87A6-3D6A633B972B}" presName="node" presStyleLbl="node1" presStyleIdx="2" presStyleCnt="6" custScaleX="143836">
        <dgm:presLayoutVars>
          <dgm:bulletEnabled val="1"/>
        </dgm:presLayoutVars>
      </dgm:prSet>
      <dgm:spPr/>
    </dgm:pt>
    <dgm:pt modelId="{18A3A508-C882-4FA0-A13A-911581243690}" type="pres">
      <dgm:prSet presAssocID="{4499E967-BF27-4728-A7C8-C20973A06FED}" presName="sibTrans" presStyleLbl="bgSibTrans2D1" presStyleIdx="2" presStyleCnt="5"/>
      <dgm:spPr/>
    </dgm:pt>
    <dgm:pt modelId="{9C4C5355-F097-4A21-976D-9A16B747D1C6}" type="pres">
      <dgm:prSet presAssocID="{51185171-B57C-4748-85B7-756C542001E0}" presName="compNode" presStyleCnt="0"/>
      <dgm:spPr/>
    </dgm:pt>
    <dgm:pt modelId="{EB8491DB-8E02-4B10-B213-7316BDBD3FF0}" type="pres">
      <dgm:prSet presAssocID="{51185171-B57C-4748-85B7-756C542001E0}" presName="dummyConnPt" presStyleCnt="0"/>
      <dgm:spPr/>
    </dgm:pt>
    <dgm:pt modelId="{3F6C1E84-8336-4983-864A-0641BE34CBA8}" type="pres">
      <dgm:prSet presAssocID="{51185171-B57C-4748-85B7-756C542001E0}" presName="node" presStyleLbl="node1" presStyleIdx="3" presStyleCnt="6" custScaleX="139797">
        <dgm:presLayoutVars>
          <dgm:bulletEnabled val="1"/>
        </dgm:presLayoutVars>
      </dgm:prSet>
      <dgm:spPr/>
    </dgm:pt>
    <dgm:pt modelId="{1E6418FE-8A4B-49ED-B8B2-54827859D2C2}" type="pres">
      <dgm:prSet presAssocID="{686D460F-6088-4C9A-B2D0-80D4E084111A}" presName="sibTrans" presStyleLbl="bgSibTrans2D1" presStyleIdx="3" presStyleCnt="5"/>
      <dgm:spPr/>
    </dgm:pt>
    <dgm:pt modelId="{217FE741-AF59-471D-BC4B-EF398FDD00CA}" type="pres">
      <dgm:prSet presAssocID="{6A2ED6F2-C2BC-48F2-A859-5B5472165862}" presName="compNode" presStyleCnt="0"/>
      <dgm:spPr/>
    </dgm:pt>
    <dgm:pt modelId="{8B3962BF-7FA6-493D-84F5-DC82CFBB0B33}" type="pres">
      <dgm:prSet presAssocID="{6A2ED6F2-C2BC-48F2-A859-5B5472165862}" presName="dummyConnPt" presStyleCnt="0"/>
      <dgm:spPr/>
    </dgm:pt>
    <dgm:pt modelId="{6AE48D3B-6D33-42E1-B63D-AAAD669798D0}" type="pres">
      <dgm:prSet presAssocID="{6A2ED6F2-C2BC-48F2-A859-5B5472165862}" presName="node" presStyleLbl="node1" presStyleIdx="4" presStyleCnt="6" custScaleX="139797">
        <dgm:presLayoutVars>
          <dgm:bulletEnabled val="1"/>
        </dgm:presLayoutVars>
      </dgm:prSet>
      <dgm:spPr/>
    </dgm:pt>
    <dgm:pt modelId="{2A001895-DEAF-4DA5-B6A0-356E7E5674F1}" type="pres">
      <dgm:prSet presAssocID="{852F4B6D-C624-4CFC-9E95-A98AF4CCEA5D}" presName="sibTrans" presStyleLbl="bgSibTrans2D1" presStyleIdx="4" presStyleCnt="5"/>
      <dgm:spPr/>
    </dgm:pt>
    <dgm:pt modelId="{0C02121E-DAB8-4654-8C90-537E1110C8CC}" type="pres">
      <dgm:prSet presAssocID="{8D995400-E797-4F4A-91A0-5F5BF59D8C13}" presName="compNode" presStyleCnt="0"/>
      <dgm:spPr/>
    </dgm:pt>
    <dgm:pt modelId="{EBDF9B41-B625-4DB6-ACA5-C9E6C1EEC039}" type="pres">
      <dgm:prSet presAssocID="{8D995400-E797-4F4A-91A0-5F5BF59D8C13}" presName="dummyConnPt" presStyleCnt="0"/>
      <dgm:spPr/>
    </dgm:pt>
    <dgm:pt modelId="{E69E940D-7E89-4237-8F4A-E3DC077EB747}" type="pres">
      <dgm:prSet presAssocID="{8D995400-E797-4F4A-91A0-5F5BF59D8C13}" presName="node" presStyleLbl="node1" presStyleIdx="5" presStyleCnt="6" custScaleX="139797">
        <dgm:presLayoutVars>
          <dgm:bulletEnabled val="1"/>
        </dgm:presLayoutVars>
      </dgm:prSet>
      <dgm:spPr/>
    </dgm:pt>
  </dgm:ptLst>
  <dgm:cxnLst>
    <dgm:cxn modelId="{EE9E4B07-AFEB-4C49-9778-989E818FBE1F}" srcId="{099B298C-0ABA-4F9C-BAC2-4E226C1079D7}" destId="{114A5985-51A8-486C-A4D2-4B2A815F9D69}" srcOrd="1" destOrd="0" parTransId="{EEB8665A-0F26-45CE-A8B4-149DC66DC990}" sibTransId="{696EE1D5-080C-4680-83FC-A51C62397BE0}"/>
    <dgm:cxn modelId="{90F2820A-A6C6-43A9-BDDD-40D9F2FA055A}" type="presOf" srcId="{51185171-B57C-4748-85B7-756C542001E0}" destId="{3F6C1E84-8336-4983-864A-0641BE34CBA8}" srcOrd="0" destOrd="0" presId="urn:microsoft.com/office/officeart/2005/8/layout/bProcess4"/>
    <dgm:cxn modelId="{C1C8670E-1CFA-49DA-809C-B4DB988463ED}" type="presOf" srcId="{114A5985-51A8-486C-A4D2-4B2A815F9D69}" destId="{296E0E37-EA92-41E1-8A2B-6B0209351165}" srcOrd="0" destOrd="0" presId="urn:microsoft.com/office/officeart/2005/8/layout/bProcess4"/>
    <dgm:cxn modelId="{753E8426-7A83-457E-8C1B-390934C2BB00}" type="presOf" srcId="{70DF2EA3-45EC-470D-87A6-3D6A633B972B}" destId="{E973D462-DE5A-4F91-AF96-9E10D8797237}" srcOrd="0" destOrd="0" presId="urn:microsoft.com/office/officeart/2005/8/layout/bProcess4"/>
    <dgm:cxn modelId="{743E0F29-8A9A-429F-BECD-6C295CCC633F}" type="presOf" srcId="{852F4B6D-C624-4CFC-9E95-A98AF4CCEA5D}" destId="{2A001895-DEAF-4DA5-B6A0-356E7E5674F1}" srcOrd="0" destOrd="0" presId="urn:microsoft.com/office/officeart/2005/8/layout/bProcess4"/>
    <dgm:cxn modelId="{FB33F889-BB97-41E8-B6BD-6C51064899D2}" srcId="{099B298C-0ABA-4F9C-BAC2-4E226C1079D7}" destId="{70DF2EA3-45EC-470D-87A6-3D6A633B972B}" srcOrd="2" destOrd="0" parTransId="{54097182-B393-437A-8E0C-92034A7016CE}" sibTransId="{4499E967-BF27-4728-A7C8-C20973A06FED}"/>
    <dgm:cxn modelId="{6D784191-3748-4831-92D9-EAEA392D50E8}" type="presOf" srcId="{712C30FF-0D56-4D53-84E3-9A69C1EAB61D}" destId="{4BF5F0A4-66FB-4104-AE37-43C5273C8078}" srcOrd="0" destOrd="0" presId="urn:microsoft.com/office/officeart/2005/8/layout/bProcess4"/>
    <dgm:cxn modelId="{115CBE93-F707-421E-82DB-5C5D23201B3A}" type="presOf" srcId="{70F49893-656B-4868-97B1-2708EBFC76BF}" destId="{EA548915-8A29-48BF-A348-DB72ECE6E4A2}" srcOrd="0" destOrd="0" presId="urn:microsoft.com/office/officeart/2005/8/layout/bProcess4"/>
    <dgm:cxn modelId="{D432DE9F-E4F9-4F45-B94B-21A1749A8BB2}" type="presOf" srcId="{696EE1D5-080C-4680-83FC-A51C62397BE0}" destId="{959D7EF2-EF3C-4296-A1EA-1837A873ECF8}" srcOrd="0" destOrd="0" presId="urn:microsoft.com/office/officeart/2005/8/layout/bProcess4"/>
    <dgm:cxn modelId="{B3E42DAA-B3C5-4659-A216-B037E4321C34}" srcId="{099B298C-0ABA-4F9C-BAC2-4E226C1079D7}" destId="{8D995400-E797-4F4A-91A0-5F5BF59D8C13}" srcOrd="5" destOrd="0" parTransId="{8225C68D-BEFA-4458-98C6-98B3369E5474}" sibTransId="{6DB9193D-899E-435B-B5F3-A5450652DDFE}"/>
    <dgm:cxn modelId="{27F75FAA-F4BC-46B7-8C23-0171E57DA5E9}" srcId="{099B298C-0ABA-4F9C-BAC2-4E226C1079D7}" destId="{6A2ED6F2-C2BC-48F2-A859-5B5472165862}" srcOrd="4" destOrd="0" parTransId="{A896A3E2-C48A-4205-A09F-60052B5653B1}" sibTransId="{852F4B6D-C624-4CFC-9E95-A98AF4CCEA5D}"/>
    <dgm:cxn modelId="{321D3DC5-897A-4360-91B5-9A67D6B2606B}" type="presOf" srcId="{686D460F-6088-4C9A-B2D0-80D4E084111A}" destId="{1E6418FE-8A4B-49ED-B8B2-54827859D2C2}" srcOrd="0" destOrd="0" presId="urn:microsoft.com/office/officeart/2005/8/layout/bProcess4"/>
    <dgm:cxn modelId="{085554CB-AA74-481F-9A02-DAB8B1AEFAB2}" type="presOf" srcId="{6A2ED6F2-C2BC-48F2-A859-5B5472165862}" destId="{6AE48D3B-6D33-42E1-B63D-AAAD669798D0}" srcOrd="0" destOrd="0" presId="urn:microsoft.com/office/officeart/2005/8/layout/bProcess4"/>
    <dgm:cxn modelId="{FA4FE2D2-6985-43C7-9E57-03B49EAEC274}" srcId="{099B298C-0ABA-4F9C-BAC2-4E226C1079D7}" destId="{51185171-B57C-4748-85B7-756C542001E0}" srcOrd="3" destOrd="0" parTransId="{17E32ABA-B0AD-46F6-A9F0-7FB2B511FC92}" sibTransId="{686D460F-6088-4C9A-B2D0-80D4E084111A}"/>
    <dgm:cxn modelId="{9CB48DD4-A3A1-4BD4-A703-9E1B52C44D88}" type="presOf" srcId="{099B298C-0ABA-4F9C-BAC2-4E226C1079D7}" destId="{C9D3513F-EA73-4E81-AAF8-9F5B85621E2A}" srcOrd="0" destOrd="0" presId="urn:microsoft.com/office/officeart/2005/8/layout/bProcess4"/>
    <dgm:cxn modelId="{59BF86D7-6FC9-4F59-ABC7-710CDBB1918F}" type="presOf" srcId="{4499E967-BF27-4728-A7C8-C20973A06FED}" destId="{18A3A508-C882-4FA0-A13A-911581243690}" srcOrd="0" destOrd="0" presId="urn:microsoft.com/office/officeart/2005/8/layout/bProcess4"/>
    <dgm:cxn modelId="{DA4137DE-30E0-4A71-80F4-0A2F04FC363B}" srcId="{099B298C-0ABA-4F9C-BAC2-4E226C1079D7}" destId="{70F49893-656B-4868-97B1-2708EBFC76BF}" srcOrd="0" destOrd="0" parTransId="{751C14C2-552F-47FD-BE15-9C7716116A2C}" sibTransId="{712C30FF-0D56-4D53-84E3-9A69C1EAB61D}"/>
    <dgm:cxn modelId="{6D8E9DF3-CF4E-4E04-9263-166D9712E2A1}" type="presOf" srcId="{8D995400-E797-4F4A-91A0-5F5BF59D8C13}" destId="{E69E940D-7E89-4237-8F4A-E3DC077EB747}" srcOrd="0" destOrd="0" presId="urn:microsoft.com/office/officeart/2005/8/layout/bProcess4"/>
    <dgm:cxn modelId="{1C99509A-4E4E-4D89-A6F0-A847CCA455DD}" type="presParOf" srcId="{C9D3513F-EA73-4E81-AAF8-9F5B85621E2A}" destId="{00598196-1986-4618-96FE-6B977BF0B762}" srcOrd="0" destOrd="0" presId="urn:microsoft.com/office/officeart/2005/8/layout/bProcess4"/>
    <dgm:cxn modelId="{8EECFBFE-8B94-43BC-A14D-140CD74BC651}" type="presParOf" srcId="{00598196-1986-4618-96FE-6B977BF0B762}" destId="{7A42FED2-90AB-438F-B33C-DBCE1DC6CE59}" srcOrd="0" destOrd="0" presId="urn:microsoft.com/office/officeart/2005/8/layout/bProcess4"/>
    <dgm:cxn modelId="{02F4C0A8-BC52-44DD-AD14-5E36E44A7153}" type="presParOf" srcId="{00598196-1986-4618-96FE-6B977BF0B762}" destId="{EA548915-8A29-48BF-A348-DB72ECE6E4A2}" srcOrd="1" destOrd="0" presId="urn:microsoft.com/office/officeart/2005/8/layout/bProcess4"/>
    <dgm:cxn modelId="{687FA671-48BB-40D6-A42E-BA769E21B60B}" type="presParOf" srcId="{C9D3513F-EA73-4E81-AAF8-9F5B85621E2A}" destId="{4BF5F0A4-66FB-4104-AE37-43C5273C8078}" srcOrd="1" destOrd="0" presId="urn:microsoft.com/office/officeart/2005/8/layout/bProcess4"/>
    <dgm:cxn modelId="{444E2C75-5716-4B28-9D36-0AA97439681F}" type="presParOf" srcId="{C9D3513F-EA73-4E81-AAF8-9F5B85621E2A}" destId="{FD4AADBF-8EEA-4037-A5FC-1049FDF575A2}" srcOrd="2" destOrd="0" presId="urn:microsoft.com/office/officeart/2005/8/layout/bProcess4"/>
    <dgm:cxn modelId="{031AFD5B-C8E9-43B3-91CA-A2F82AF1D697}" type="presParOf" srcId="{FD4AADBF-8EEA-4037-A5FC-1049FDF575A2}" destId="{608680A0-A668-4F17-A1A7-A7A8AE260B9D}" srcOrd="0" destOrd="0" presId="urn:microsoft.com/office/officeart/2005/8/layout/bProcess4"/>
    <dgm:cxn modelId="{E934C8ED-6879-4A52-9088-0E4C490BE182}" type="presParOf" srcId="{FD4AADBF-8EEA-4037-A5FC-1049FDF575A2}" destId="{296E0E37-EA92-41E1-8A2B-6B0209351165}" srcOrd="1" destOrd="0" presId="urn:microsoft.com/office/officeart/2005/8/layout/bProcess4"/>
    <dgm:cxn modelId="{C56672B0-7C9A-440B-A9C2-1B40DAC17698}" type="presParOf" srcId="{C9D3513F-EA73-4E81-AAF8-9F5B85621E2A}" destId="{959D7EF2-EF3C-4296-A1EA-1837A873ECF8}" srcOrd="3" destOrd="0" presId="urn:microsoft.com/office/officeart/2005/8/layout/bProcess4"/>
    <dgm:cxn modelId="{36ADA436-4619-4EBA-BB37-874BB96C4DBF}" type="presParOf" srcId="{C9D3513F-EA73-4E81-AAF8-9F5B85621E2A}" destId="{C4BFBBD3-DC48-4950-AB24-1E5ACC3C672E}" srcOrd="4" destOrd="0" presId="urn:microsoft.com/office/officeart/2005/8/layout/bProcess4"/>
    <dgm:cxn modelId="{714BF442-A668-4362-8BAF-079B42B95CF9}" type="presParOf" srcId="{C4BFBBD3-DC48-4950-AB24-1E5ACC3C672E}" destId="{26C9B74F-ADE9-4B70-9980-CCDFD0C2CC5B}" srcOrd="0" destOrd="0" presId="urn:microsoft.com/office/officeart/2005/8/layout/bProcess4"/>
    <dgm:cxn modelId="{0E495CC4-DF58-467A-9FC0-2BD5F098F6E5}" type="presParOf" srcId="{C4BFBBD3-DC48-4950-AB24-1E5ACC3C672E}" destId="{E973D462-DE5A-4F91-AF96-9E10D8797237}" srcOrd="1" destOrd="0" presId="urn:microsoft.com/office/officeart/2005/8/layout/bProcess4"/>
    <dgm:cxn modelId="{2BA6C2F2-B6F7-4494-BA3B-8BFFDB84F7A8}" type="presParOf" srcId="{C9D3513F-EA73-4E81-AAF8-9F5B85621E2A}" destId="{18A3A508-C882-4FA0-A13A-911581243690}" srcOrd="5" destOrd="0" presId="urn:microsoft.com/office/officeart/2005/8/layout/bProcess4"/>
    <dgm:cxn modelId="{7D8D685D-5EAF-4A4D-A934-A08597E18080}" type="presParOf" srcId="{C9D3513F-EA73-4E81-AAF8-9F5B85621E2A}" destId="{9C4C5355-F097-4A21-976D-9A16B747D1C6}" srcOrd="6" destOrd="0" presId="urn:microsoft.com/office/officeart/2005/8/layout/bProcess4"/>
    <dgm:cxn modelId="{3FA94204-D865-4086-A08C-F9281F91FF04}" type="presParOf" srcId="{9C4C5355-F097-4A21-976D-9A16B747D1C6}" destId="{EB8491DB-8E02-4B10-B213-7316BDBD3FF0}" srcOrd="0" destOrd="0" presId="urn:microsoft.com/office/officeart/2005/8/layout/bProcess4"/>
    <dgm:cxn modelId="{D259C998-4A33-47FD-8B65-1B25A27C95B5}" type="presParOf" srcId="{9C4C5355-F097-4A21-976D-9A16B747D1C6}" destId="{3F6C1E84-8336-4983-864A-0641BE34CBA8}" srcOrd="1" destOrd="0" presId="urn:microsoft.com/office/officeart/2005/8/layout/bProcess4"/>
    <dgm:cxn modelId="{6F405DE1-C9E6-49A7-B571-39D17166B714}" type="presParOf" srcId="{C9D3513F-EA73-4E81-AAF8-9F5B85621E2A}" destId="{1E6418FE-8A4B-49ED-B8B2-54827859D2C2}" srcOrd="7" destOrd="0" presId="urn:microsoft.com/office/officeart/2005/8/layout/bProcess4"/>
    <dgm:cxn modelId="{65270863-46EB-4949-9F6B-AAB87828F1D3}" type="presParOf" srcId="{C9D3513F-EA73-4E81-AAF8-9F5B85621E2A}" destId="{217FE741-AF59-471D-BC4B-EF398FDD00CA}" srcOrd="8" destOrd="0" presId="urn:microsoft.com/office/officeart/2005/8/layout/bProcess4"/>
    <dgm:cxn modelId="{D46BFBEE-5234-475E-BB98-E38C05F7C390}" type="presParOf" srcId="{217FE741-AF59-471D-BC4B-EF398FDD00CA}" destId="{8B3962BF-7FA6-493D-84F5-DC82CFBB0B33}" srcOrd="0" destOrd="0" presId="urn:microsoft.com/office/officeart/2005/8/layout/bProcess4"/>
    <dgm:cxn modelId="{4BF2654C-C271-434D-9BDD-F6BE02080E1A}" type="presParOf" srcId="{217FE741-AF59-471D-BC4B-EF398FDD00CA}" destId="{6AE48D3B-6D33-42E1-B63D-AAAD669798D0}" srcOrd="1" destOrd="0" presId="urn:microsoft.com/office/officeart/2005/8/layout/bProcess4"/>
    <dgm:cxn modelId="{ED9F3AED-3F75-4A24-BE7A-5AE8DC3C129C}" type="presParOf" srcId="{C9D3513F-EA73-4E81-AAF8-9F5B85621E2A}" destId="{2A001895-DEAF-4DA5-B6A0-356E7E5674F1}" srcOrd="9" destOrd="0" presId="urn:microsoft.com/office/officeart/2005/8/layout/bProcess4"/>
    <dgm:cxn modelId="{C08C867E-67EF-4E30-8C3A-85A67C172E4B}" type="presParOf" srcId="{C9D3513F-EA73-4E81-AAF8-9F5B85621E2A}" destId="{0C02121E-DAB8-4654-8C90-537E1110C8CC}" srcOrd="10" destOrd="0" presId="urn:microsoft.com/office/officeart/2005/8/layout/bProcess4"/>
    <dgm:cxn modelId="{0E2D3AD9-B6EB-4695-899B-26DA95461109}" type="presParOf" srcId="{0C02121E-DAB8-4654-8C90-537E1110C8CC}" destId="{EBDF9B41-B625-4DB6-ACA5-C9E6C1EEC039}" srcOrd="0" destOrd="0" presId="urn:microsoft.com/office/officeart/2005/8/layout/bProcess4"/>
    <dgm:cxn modelId="{49252F77-81B1-444E-A1DA-CCFEBF9270E5}" type="presParOf" srcId="{0C02121E-DAB8-4654-8C90-537E1110C8CC}" destId="{E69E940D-7E89-4237-8F4A-E3DC077EB74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63B499D5-BE1E-4C7E-BC74-CEB650C42FC0}" type="doc">
      <dgm:prSet loTypeId="urn:microsoft.com/office/officeart/2005/8/layout/matrix1" loCatId="matrix" qsTypeId="urn:microsoft.com/office/officeart/2005/8/quickstyle/simple1" qsCatId="simple" csTypeId="urn:microsoft.com/office/officeart/2005/8/colors/accent2_1" csCatId="accent2" phldr="1"/>
      <dgm:spPr/>
      <dgm:t>
        <a:bodyPr/>
        <a:lstStyle/>
        <a:p>
          <a:endParaRPr lang="en-US"/>
        </a:p>
      </dgm:t>
    </dgm:pt>
    <dgm:pt modelId="{6A886B10-9E53-41C0-8565-7B06552AD3DF}">
      <dgm:prSet phldrT="[Text]" custT="1"/>
      <dgm:spPr>
        <a:solidFill>
          <a:schemeClr val="accent2">
            <a:lumMod val="60000"/>
            <a:lumOff val="40000"/>
          </a:schemeClr>
        </a:solidFill>
      </dgm:spPr>
      <dgm:t>
        <a:bodyPr/>
        <a:lstStyle/>
        <a:p>
          <a:r>
            <a:rPr lang="en-US" sz="2400" dirty="0"/>
            <a:t>Common H &amp; S considerations</a:t>
          </a:r>
        </a:p>
      </dgm:t>
    </dgm:pt>
    <dgm:pt modelId="{63A66D3A-4570-46CD-B594-EA042F801C7C}" type="parTrans" cxnId="{17CDE80E-42DC-4AAF-BBB0-F6B64894D613}">
      <dgm:prSet/>
      <dgm:spPr/>
      <dgm:t>
        <a:bodyPr/>
        <a:lstStyle/>
        <a:p>
          <a:endParaRPr lang="en-US"/>
        </a:p>
      </dgm:t>
    </dgm:pt>
    <dgm:pt modelId="{EC895CED-7AC3-464B-A244-DAFE3D4CD88C}" type="sibTrans" cxnId="{17CDE80E-42DC-4AAF-BBB0-F6B64894D613}">
      <dgm:prSet/>
      <dgm:spPr/>
      <dgm:t>
        <a:bodyPr/>
        <a:lstStyle/>
        <a:p>
          <a:endParaRPr lang="en-US"/>
        </a:p>
      </dgm:t>
    </dgm:pt>
    <dgm:pt modelId="{8C3B0AB8-7208-4021-A564-3161D37C2657}">
      <dgm:prSet phldrT="[Text]" custT="1"/>
      <dgm:spPr/>
      <dgm:t>
        <a:bodyPr/>
        <a:lstStyle/>
        <a:p>
          <a:r>
            <a:rPr lang="en-US" sz="2400"/>
            <a:t>Do not eat, drink, smoke or touch your face whilst handling exhibits</a:t>
          </a:r>
          <a:endParaRPr lang="en-US" sz="2400" dirty="0"/>
        </a:p>
      </dgm:t>
    </dgm:pt>
    <dgm:pt modelId="{093DE8CC-6779-4316-A73A-21822EB983D7}" type="parTrans" cxnId="{4804CF73-2A75-4CF2-86D1-F3E594806921}">
      <dgm:prSet/>
      <dgm:spPr/>
      <dgm:t>
        <a:bodyPr/>
        <a:lstStyle/>
        <a:p>
          <a:endParaRPr lang="en-US"/>
        </a:p>
      </dgm:t>
    </dgm:pt>
    <dgm:pt modelId="{28236C62-1F81-4853-82A9-291DDA9B8DA6}" type="sibTrans" cxnId="{4804CF73-2A75-4CF2-86D1-F3E594806921}">
      <dgm:prSet/>
      <dgm:spPr/>
      <dgm:t>
        <a:bodyPr/>
        <a:lstStyle/>
        <a:p>
          <a:endParaRPr lang="en-US"/>
        </a:p>
      </dgm:t>
    </dgm:pt>
    <dgm:pt modelId="{37621483-E86E-41C6-91F4-C5C71C8A68EE}">
      <dgm:prSet phldrT="[Text]" custT="1"/>
      <dgm:spPr/>
      <dgm:t>
        <a:bodyPr/>
        <a:lstStyle/>
        <a:p>
          <a:r>
            <a:rPr lang="en-US" sz="2400"/>
            <a:t>All body fluid examples should be regarded as potentially infectious</a:t>
          </a:r>
          <a:endParaRPr lang="en-US" sz="2400" dirty="0"/>
        </a:p>
      </dgm:t>
    </dgm:pt>
    <dgm:pt modelId="{FCCC1AE7-66B0-41F6-B2F2-6586D0A63956}" type="parTrans" cxnId="{EF0C218E-133C-4F76-BA72-DC10D4759895}">
      <dgm:prSet/>
      <dgm:spPr/>
      <dgm:t>
        <a:bodyPr/>
        <a:lstStyle/>
        <a:p>
          <a:endParaRPr lang="en-US"/>
        </a:p>
      </dgm:t>
    </dgm:pt>
    <dgm:pt modelId="{616A7807-49ED-44CA-B46F-51AAF7AEDC88}" type="sibTrans" cxnId="{EF0C218E-133C-4F76-BA72-DC10D4759895}">
      <dgm:prSet/>
      <dgm:spPr/>
      <dgm:t>
        <a:bodyPr/>
        <a:lstStyle/>
        <a:p>
          <a:endParaRPr lang="en-US"/>
        </a:p>
      </dgm:t>
    </dgm:pt>
    <dgm:pt modelId="{12F61726-75FA-4304-9F08-92982DE676C8}">
      <dgm:prSet phldrT="[Text]" custT="1"/>
      <dgm:spPr/>
      <dgm:t>
        <a:bodyPr/>
        <a:lstStyle/>
        <a:p>
          <a:r>
            <a:rPr lang="en-US" sz="2400"/>
            <a:t>Protect all cuts and grazes with waterproof dressings</a:t>
          </a:r>
          <a:endParaRPr lang="en-US" sz="2400" dirty="0"/>
        </a:p>
      </dgm:t>
    </dgm:pt>
    <dgm:pt modelId="{8DCFFBA2-6032-4271-9662-C5492FCAFF71}" type="parTrans" cxnId="{7927A6BA-E86B-4635-9F10-856BDCA4F489}">
      <dgm:prSet/>
      <dgm:spPr/>
      <dgm:t>
        <a:bodyPr/>
        <a:lstStyle/>
        <a:p>
          <a:endParaRPr lang="en-US"/>
        </a:p>
      </dgm:t>
    </dgm:pt>
    <dgm:pt modelId="{9AC3E3A0-82AC-44AF-9254-1660FAB9CC36}" type="sibTrans" cxnId="{7927A6BA-E86B-4635-9F10-856BDCA4F489}">
      <dgm:prSet/>
      <dgm:spPr/>
      <dgm:t>
        <a:bodyPr/>
        <a:lstStyle/>
        <a:p>
          <a:endParaRPr lang="en-US"/>
        </a:p>
      </dgm:t>
    </dgm:pt>
    <dgm:pt modelId="{312CF958-8FF1-44C6-8A86-B5E162E9D1ED}">
      <dgm:prSet phldrT="[Text]" custT="1"/>
      <dgm:spPr/>
      <dgm:t>
        <a:bodyPr/>
        <a:lstStyle/>
        <a:p>
          <a:r>
            <a:rPr lang="en-US" sz="2400"/>
            <a:t>Handle all items as little as possible</a:t>
          </a:r>
          <a:endParaRPr lang="en-US" sz="2400" dirty="0"/>
        </a:p>
      </dgm:t>
    </dgm:pt>
    <dgm:pt modelId="{525AA228-78F5-4E77-9550-8097F57EBFAF}" type="parTrans" cxnId="{E9D92E45-FBD7-4EEB-828A-EAF479043B66}">
      <dgm:prSet/>
      <dgm:spPr/>
      <dgm:t>
        <a:bodyPr/>
        <a:lstStyle/>
        <a:p>
          <a:endParaRPr lang="en-US"/>
        </a:p>
      </dgm:t>
    </dgm:pt>
    <dgm:pt modelId="{CC3AFE2A-51D2-45F2-9ECF-670F45368880}" type="sibTrans" cxnId="{E9D92E45-FBD7-4EEB-828A-EAF479043B66}">
      <dgm:prSet/>
      <dgm:spPr/>
      <dgm:t>
        <a:bodyPr/>
        <a:lstStyle/>
        <a:p>
          <a:endParaRPr lang="en-US"/>
        </a:p>
      </dgm:t>
    </dgm:pt>
    <dgm:pt modelId="{78C366C1-07BE-438E-B7B7-3851F87FAC69}" type="pres">
      <dgm:prSet presAssocID="{63B499D5-BE1E-4C7E-BC74-CEB650C42FC0}" presName="diagram" presStyleCnt="0">
        <dgm:presLayoutVars>
          <dgm:chMax val="1"/>
          <dgm:dir/>
          <dgm:animLvl val="ctr"/>
          <dgm:resizeHandles val="exact"/>
        </dgm:presLayoutVars>
      </dgm:prSet>
      <dgm:spPr/>
    </dgm:pt>
    <dgm:pt modelId="{385E6611-BAD9-4355-9456-E24F57D1B566}" type="pres">
      <dgm:prSet presAssocID="{63B499D5-BE1E-4C7E-BC74-CEB650C42FC0}" presName="matrix" presStyleCnt="0"/>
      <dgm:spPr/>
    </dgm:pt>
    <dgm:pt modelId="{EF896E52-A8EF-4D38-A4EF-21EE64100BBC}" type="pres">
      <dgm:prSet presAssocID="{63B499D5-BE1E-4C7E-BC74-CEB650C42FC0}" presName="tile1" presStyleLbl="node1" presStyleIdx="0" presStyleCnt="4"/>
      <dgm:spPr/>
    </dgm:pt>
    <dgm:pt modelId="{BAC21ADB-8C98-4607-B2A1-008B1C67F975}" type="pres">
      <dgm:prSet presAssocID="{63B499D5-BE1E-4C7E-BC74-CEB650C42FC0}" presName="tile1text" presStyleLbl="node1" presStyleIdx="0" presStyleCnt="4">
        <dgm:presLayoutVars>
          <dgm:chMax val="0"/>
          <dgm:chPref val="0"/>
          <dgm:bulletEnabled val="1"/>
        </dgm:presLayoutVars>
      </dgm:prSet>
      <dgm:spPr/>
    </dgm:pt>
    <dgm:pt modelId="{C836732F-C090-463F-9638-88E2AEF150B0}" type="pres">
      <dgm:prSet presAssocID="{63B499D5-BE1E-4C7E-BC74-CEB650C42FC0}" presName="tile2" presStyleLbl="node1" presStyleIdx="1" presStyleCnt="4"/>
      <dgm:spPr/>
    </dgm:pt>
    <dgm:pt modelId="{64CB987B-4703-4BDC-A765-0F5315E6F98F}" type="pres">
      <dgm:prSet presAssocID="{63B499D5-BE1E-4C7E-BC74-CEB650C42FC0}" presName="tile2text" presStyleLbl="node1" presStyleIdx="1" presStyleCnt="4">
        <dgm:presLayoutVars>
          <dgm:chMax val="0"/>
          <dgm:chPref val="0"/>
          <dgm:bulletEnabled val="1"/>
        </dgm:presLayoutVars>
      </dgm:prSet>
      <dgm:spPr/>
    </dgm:pt>
    <dgm:pt modelId="{D40D144F-A6EB-4E71-B9A8-9C50CAC53DB2}" type="pres">
      <dgm:prSet presAssocID="{63B499D5-BE1E-4C7E-BC74-CEB650C42FC0}" presName="tile3" presStyleLbl="node1" presStyleIdx="2" presStyleCnt="4"/>
      <dgm:spPr/>
    </dgm:pt>
    <dgm:pt modelId="{648AA90E-077E-4EAC-8881-2E7C7F40EC02}" type="pres">
      <dgm:prSet presAssocID="{63B499D5-BE1E-4C7E-BC74-CEB650C42FC0}" presName="tile3text" presStyleLbl="node1" presStyleIdx="2" presStyleCnt="4">
        <dgm:presLayoutVars>
          <dgm:chMax val="0"/>
          <dgm:chPref val="0"/>
          <dgm:bulletEnabled val="1"/>
        </dgm:presLayoutVars>
      </dgm:prSet>
      <dgm:spPr/>
    </dgm:pt>
    <dgm:pt modelId="{71B7CFEC-A96B-44E1-B810-1F56E70618A1}" type="pres">
      <dgm:prSet presAssocID="{63B499D5-BE1E-4C7E-BC74-CEB650C42FC0}" presName="tile4" presStyleLbl="node1" presStyleIdx="3" presStyleCnt="4"/>
      <dgm:spPr/>
    </dgm:pt>
    <dgm:pt modelId="{C5A639A5-822A-4DCB-8140-6E690755D1C8}" type="pres">
      <dgm:prSet presAssocID="{63B499D5-BE1E-4C7E-BC74-CEB650C42FC0}" presName="tile4text" presStyleLbl="node1" presStyleIdx="3" presStyleCnt="4">
        <dgm:presLayoutVars>
          <dgm:chMax val="0"/>
          <dgm:chPref val="0"/>
          <dgm:bulletEnabled val="1"/>
        </dgm:presLayoutVars>
      </dgm:prSet>
      <dgm:spPr/>
    </dgm:pt>
    <dgm:pt modelId="{78DDE775-D3AD-47CE-A06E-682FB21285AE}" type="pres">
      <dgm:prSet presAssocID="{63B499D5-BE1E-4C7E-BC74-CEB650C42FC0}" presName="centerTile" presStyleLbl="fgShp" presStyleIdx="0" presStyleCnt="1" custScaleX="128369">
        <dgm:presLayoutVars>
          <dgm:chMax val="0"/>
          <dgm:chPref val="0"/>
        </dgm:presLayoutVars>
      </dgm:prSet>
      <dgm:spPr/>
    </dgm:pt>
  </dgm:ptLst>
  <dgm:cxnLst>
    <dgm:cxn modelId="{17CDE80E-42DC-4AAF-BBB0-F6B64894D613}" srcId="{63B499D5-BE1E-4C7E-BC74-CEB650C42FC0}" destId="{6A886B10-9E53-41C0-8565-7B06552AD3DF}" srcOrd="0" destOrd="0" parTransId="{63A66D3A-4570-46CD-B594-EA042F801C7C}" sibTransId="{EC895CED-7AC3-464B-A244-DAFE3D4CD88C}"/>
    <dgm:cxn modelId="{67797A1E-7A0B-4136-A25F-B08D4DC1F087}" type="presOf" srcId="{12F61726-75FA-4304-9F08-92982DE676C8}" destId="{648AA90E-077E-4EAC-8881-2E7C7F40EC02}" srcOrd="1" destOrd="0" presId="urn:microsoft.com/office/officeart/2005/8/layout/matrix1"/>
    <dgm:cxn modelId="{BC09AE31-D7CB-4BE9-B808-4397F711DBE1}" type="presOf" srcId="{12F61726-75FA-4304-9F08-92982DE676C8}" destId="{D40D144F-A6EB-4E71-B9A8-9C50CAC53DB2}" srcOrd="0" destOrd="0" presId="urn:microsoft.com/office/officeart/2005/8/layout/matrix1"/>
    <dgm:cxn modelId="{9C28063B-4C67-441D-9E03-0BDAA9712F0D}" type="presOf" srcId="{8C3B0AB8-7208-4021-A564-3161D37C2657}" destId="{EF896E52-A8EF-4D38-A4EF-21EE64100BBC}" srcOrd="0" destOrd="0" presId="urn:microsoft.com/office/officeart/2005/8/layout/matrix1"/>
    <dgm:cxn modelId="{409F3942-4C7A-4A86-954F-E2C46AF917DF}" type="presOf" srcId="{63B499D5-BE1E-4C7E-BC74-CEB650C42FC0}" destId="{78C366C1-07BE-438E-B7B7-3851F87FAC69}" srcOrd="0" destOrd="0" presId="urn:microsoft.com/office/officeart/2005/8/layout/matrix1"/>
    <dgm:cxn modelId="{E9D92E45-FBD7-4EEB-828A-EAF479043B66}" srcId="{6A886B10-9E53-41C0-8565-7B06552AD3DF}" destId="{312CF958-8FF1-44C6-8A86-B5E162E9D1ED}" srcOrd="3" destOrd="0" parTransId="{525AA228-78F5-4E77-9550-8097F57EBFAF}" sibTransId="{CC3AFE2A-51D2-45F2-9ECF-670F45368880}"/>
    <dgm:cxn modelId="{6784C051-41D1-49B9-BF51-21B3C50D9665}" type="presOf" srcId="{6A886B10-9E53-41C0-8565-7B06552AD3DF}" destId="{78DDE775-D3AD-47CE-A06E-682FB21285AE}" srcOrd="0" destOrd="0" presId="urn:microsoft.com/office/officeart/2005/8/layout/matrix1"/>
    <dgm:cxn modelId="{3832A25A-0B2A-4750-BC3B-F12F5193092A}" type="presOf" srcId="{312CF958-8FF1-44C6-8A86-B5E162E9D1ED}" destId="{C5A639A5-822A-4DCB-8140-6E690755D1C8}" srcOrd="1" destOrd="0" presId="urn:microsoft.com/office/officeart/2005/8/layout/matrix1"/>
    <dgm:cxn modelId="{4804CF73-2A75-4CF2-86D1-F3E594806921}" srcId="{6A886B10-9E53-41C0-8565-7B06552AD3DF}" destId="{8C3B0AB8-7208-4021-A564-3161D37C2657}" srcOrd="0" destOrd="0" parTransId="{093DE8CC-6779-4316-A73A-21822EB983D7}" sibTransId="{28236C62-1F81-4853-82A9-291DDA9B8DA6}"/>
    <dgm:cxn modelId="{32B2398A-6964-4A3B-B696-CE29FE12118B}" type="presOf" srcId="{312CF958-8FF1-44C6-8A86-B5E162E9D1ED}" destId="{71B7CFEC-A96B-44E1-B810-1F56E70618A1}" srcOrd="0" destOrd="0" presId="urn:microsoft.com/office/officeart/2005/8/layout/matrix1"/>
    <dgm:cxn modelId="{EF0C218E-133C-4F76-BA72-DC10D4759895}" srcId="{6A886B10-9E53-41C0-8565-7B06552AD3DF}" destId="{37621483-E86E-41C6-91F4-C5C71C8A68EE}" srcOrd="1" destOrd="0" parTransId="{FCCC1AE7-66B0-41F6-B2F2-6586D0A63956}" sibTransId="{616A7807-49ED-44CA-B46F-51AAF7AEDC88}"/>
    <dgm:cxn modelId="{7927A6BA-E86B-4635-9F10-856BDCA4F489}" srcId="{6A886B10-9E53-41C0-8565-7B06552AD3DF}" destId="{12F61726-75FA-4304-9F08-92982DE676C8}" srcOrd="2" destOrd="0" parTransId="{8DCFFBA2-6032-4271-9662-C5492FCAFF71}" sibTransId="{9AC3E3A0-82AC-44AF-9254-1660FAB9CC36}"/>
    <dgm:cxn modelId="{765431BC-9E4C-45C6-B4E4-BE9946115152}" type="presOf" srcId="{37621483-E86E-41C6-91F4-C5C71C8A68EE}" destId="{64CB987B-4703-4BDC-A765-0F5315E6F98F}" srcOrd="1" destOrd="0" presId="urn:microsoft.com/office/officeart/2005/8/layout/matrix1"/>
    <dgm:cxn modelId="{72E006DA-BA5C-448F-8BC1-CAA729A208F2}" type="presOf" srcId="{37621483-E86E-41C6-91F4-C5C71C8A68EE}" destId="{C836732F-C090-463F-9638-88E2AEF150B0}" srcOrd="0" destOrd="0" presId="urn:microsoft.com/office/officeart/2005/8/layout/matrix1"/>
    <dgm:cxn modelId="{5D54A3DC-2B0E-4A6D-AAE2-5EAA183C7520}" type="presOf" srcId="{8C3B0AB8-7208-4021-A564-3161D37C2657}" destId="{BAC21ADB-8C98-4607-B2A1-008B1C67F975}" srcOrd="1" destOrd="0" presId="urn:microsoft.com/office/officeart/2005/8/layout/matrix1"/>
    <dgm:cxn modelId="{CBFF38BE-79CB-4FB1-8EDD-FCA0D662971F}" type="presParOf" srcId="{78C366C1-07BE-438E-B7B7-3851F87FAC69}" destId="{385E6611-BAD9-4355-9456-E24F57D1B566}" srcOrd="0" destOrd="0" presId="urn:microsoft.com/office/officeart/2005/8/layout/matrix1"/>
    <dgm:cxn modelId="{94393BBE-E11F-4D87-B4FC-ED4932897ACF}" type="presParOf" srcId="{385E6611-BAD9-4355-9456-E24F57D1B566}" destId="{EF896E52-A8EF-4D38-A4EF-21EE64100BBC}" srcOrd="0" destOrd="0" presId="urn:microsoft.com/office/officeart/2005/8/layout/matrix1"/>
    <dgm:cxn modelId="{66A4998B-C712-4960-91A3-3BB562AD6ECD}" type="presParOf" srcId="{385E6611-BAD9-4355-9456-E24F57D1B566}" destId="{BAC21ADB-8C98-4607-B2A1-008B1C67F975}" srcOrd="1" destOrd="0" presId="urn:microsoft.com/office/officeart/2005/8/layout/matrix1"/>
    <dgm:cxn modelId="{C359DCC6-4030-40D6-8AF4-69760D4FD5B6}" type="presParOf" srcId="{385E6611-BAD9-4355-9456-E24F57D1B566}" destId="{C836732F-C090-463F-9638-88E2AEF150B0}" srcOrd="2" destOrd="0" presId="urn:microsoft.com/office/officeart/2005/8/layout/matrix1"/>
    <dgm:cxn modelId="{8929DE83-009D-458B-B719-EFCC9092D37C}" type="presParOf" srcId="{385E6611-BAD9-4355-9456-E24F57D1B566}" destId="{64CB987B-4703-4BDC-A765-0F5315E6F98F}" srcOrd="3" destOrd="0" presId="urn:microsoft.com/office/officeart/2005/8/layout/matrix1"/>
    <dgm:cxn modelId="{A8CD002D-7ED3-459E-A9E0-1292FDF859E6}" type="presParOf" srcId="{385E6611-BAD9-4355-9456-E24F57D1B566}" destId="{D40D144F-A6EB-4E71-B9A8-9C50CAC53DB2}" srcOrd="4" destOrd="0" presId="urn:microsoft.com/office/officeart/2005/8/layout/matrix1"/>
    <dgm:cxn modelId="{88868656-FCE9-4BE2-B468-55DA993077CE}" type="presParOf" srcId="{385E6611-BAD9-4355-9456-E24F57D1B566}" destId="{648AA90E-077E-4EAC-8881-2E7C7F40EC02}" srcOrd="5" destOrd="0" presId="urn:microsoft.com/office/officeart/2005/8/layout/matrix1"/>
    <dgm:cxn modelId="{9F348FBE-0865-4ED3-8427-4254953F08B0}" type="presParOf" srcId="{385E6611-BAD9-4355-9456-E24F57D1B566}" destId="{71B7CFEC-A96B-44E1-B810-1F56E70618A1}" srcOrd="6" destOrd="0" presId="urn:microsoft.com/office/officeart/2005/8/layout/matrix1"/>
    <dgm:cxn modelId="{612E55D2-1E67-4EF6-9377-DB3926B1BAF0}" type="presParOf" srcId="{385E6611-BAD9-4355-9456-E24F57D1B566}" destId="{C5A639A5-822A-4DCB-8140-6E690755D1C8}" srcOrd="7" destOrd="0" presId="urn:microsoft.com/office/officeart/2005/8/layout/matrix1"/>
    <dgm:cxn modelId="{64FA3DCE-E408-4938-A0AC-07501E4BAB41}" type="presParOf" srcId="{78C366C1-07BE-438E-B7B7-3851F87FAC69}" destId="{78DDE775-D3AD-47CE-A06E-682FB21285AE}"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1EC73F7E-8E5C-47F9-8FAC-A2FC4B07B42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US"/>
        </a:p>
      </dgm:t>
    </dgm:pt>
    <dgm:pt modelId="{074CB752-9A59-459F-A4AB-4A02D37B8317}">
      <dgm:prSet phldrT="[Text]" custT="1"/>
      <dgm:spPr/>
      <dgm:t>
        <a:bodyPr/>
        <a:lstStyle/>
        <a:p>
          <a:r>
            <a:rPr lang="en-US" sz="2000"/>
            <a:t>A Constable who is lawfully on any premises may seize anything which is:</a:t>
          </a:r>
          <a:endParaRPr lang="en-US" sz="2000" dirty="0"/>
        </a:p>
      </dgm:t>
    </dgm:pt>
    <dgm:pt modelId="{0211408E-AEED-4E77-A151-7A7D569B5731}" type="parTrans" cxnId="{457088C8-7B5A-447E-BE65-0F077AA13A07}">
      <dgm:prSet/>
      <dgm:spPr/>
      <dgm:t>
        <a:bodyPr/>
        <a:lstStyle/>
        <a:p>
          <a:endParaRPr lang="en-US"/>
        </a:p>
      </dgm:t>
    </dgm:pt>
    <dgm:pt modelId="{662E7140-DA35-4BA0-9813-B510E05BF1F4}" type="sibTrans" cxnId="{457088C8-7B5A-447E-BE65-0F077AA13A07}">
      <dgm:prSet/>
      <dgm:spPr/>
      <dgm:t>
        <a:bodyPr/>
        <a:lstStyle/>
        <a:p>
          <a:endParaRPr lang="en-US"/>
        </a:p>
      </dgm:t>
    </dgm:pt>
    <dgm:pt modelId="{2C5C3903-0A81-4AFB-B064-138902818DCE}">
      <dgm:prSet phldrT="[Text]" custT="1"/>
      <dgm:spPr/>
      <dgm:t>
        <a:bodyPr/>
        <a:lstStyle/>
        <a:p>
          <a:r>
            <a:rPr lang="en-US" sz="2000"/>
            <a:t>Covered by a warrant</a:t>
          </a:r>
          <a:endParaRPr lang="en-US" sz="2000" dirty="0"/>
        </a:p>
      </dgm:t>
    </dgm:pt>
    <dgm:pt modelId="{958C0020-CE8C-4838-989B-F2E297DAD348}" type="parTrans" cxnId="{DDADD147-A74E-425E-B79D-C4E5675D3334}">
      <dgm:prSet/>
      <dgm:spPr/>
      <dgm:t>
        <a:bodyPr/>
        <a:lstStyle/>
        <a:p>
          <a:endParaRPr lang="en-US"/>
        </a:p>
      </dgm:t>
    </dgm:pt>
    <dgm:pt modelId="{4E15546E-1D1F-4000-AE45-D6DFB86DC0EE}" type="sibTrans" cxnId="{DDADD147-A74E-425E-B79D-C4E5675D3334}">
      <dgm:prSet/>
      <dgm:spPr/>
      <dgm:t>
        <a:bodyPr/>
        <a:lstStyle/>
        <a:p>
          <a:endParaRPr lang="en-US"/>
        </a:p>
      </dgm:t>
    </dgm:pt>
    <dgm:pt modelId="{599FA982-0CA5-4D5A-93A9-EF9F4089AEEA}">
      <dgm:prSet phldrT="[Text]" custT="1"/>
      <dgm:spPr/>
      <dgm:t>
        <a:bodyPr/>
        <a:lstStyle/>
        <a:p>
          <a:r>
            <a:rPr lang="en-US" sz="2000" dirty="0"/>
            <a:t>Anything they have reasonable grounds for believing is evidence of an offence</a:t>
          </a:r>
        </a:p>
      </dgm:t>
    </dgm:pt>
    <dgm:pt modelId="{4CF34EDC-9930-4726-96C0-BE9BA0491CA2}" type="parTrans" cxnId="{04CAF727-0303-4A07-A58E-3FE21275CB5A}">
      <dgm:prSet/>
      <dgm:spPr/>
      <dgm:t>
        <a:bodyPr/>
        <a:lstStyle/>
        <a:p>
          <a:endParaRPr lang="en-US"/>
        </a:p>
      </dgm:t>
    </dgm:pt>
    <dgm:pt modelId="{3012BD27-7D26-4303-9955-727DF3631BCF}" type="sibTrans" cxnId="{04CAF727-0303-4A07-A58E-3FE21275CB5A}">
      <dgm:prSet/>
      <dgm:spPr/>
      <dgm:t>
        <a:bodyPr/>
        <a:lstStyle/>
        <a:p>
          <a:endParaRPr lang="en-US"/>
        </a:p>
      </dgm:t>
    </dgm:pt>
    <dgm:pt modelId="{5F0F58B2-F71C-4116-8313-E51C8094FC03}">
      <dgm:prSet phldrT="[Text]" custT="1"/>
      <dgm:spPr/>
      <dgm:t>
        <a:bodyPr/>
        <a:lstStyle/>
        <a:p>
          <a:r>
            <a:rPr lang="en-US" sz="2000"/>
            <a:t>Anything that has been obtained in consequence of the commission of an offence</a:t>
          </a:r>
          <a:endParaRPr lang="en-US" sz="2000" dirty="0"/>
        </a:p>
      </dgm:t>
    </dgm:pt>
    <dgm:pt modelId="{ACC483F2-3A07-4271-BF39-158B8185AF12}" type="parTrans" cxnId="{32527A69-E5C0-4EF8-92AF-DE4725A4F0F4}">
      <dgm:prSet/>
      <dgm:spPr/>
      <dgm:t>
        <a:bodyPr/>
        <a:lstStyle/>
        <a:p>
          <a:endParaRPr lang="en-US"/>
        </a:p>
      </dgm:t>
    </dgm:pt>
    <dgm:pt modelId="{91213BF9-9E52-4AA7-AECD-8BF89BFB02CF}" type="sibTrans" cxnId="{32527A69-E5C0-4EF8-92AF-DE4725A4F0F4}">
      <dgm:prSet/>
      <dgm:spPr/>
      <dgm:t>
        <a:bodyPr/>
        <a:lstStyle/>
        <a:p>
          <a:endParaRPr lang="en-US"/>
        </a:p>
      </dgm:t>
    </dgm:pt>
    <dgm:pt modelId="{F9E395D9-72A5-4D27-A751-8D7F8700A74E}" type="pres">
      <dgm:prSet presAssocID="{1EC73F7E-8E5C-47F9-8FAC-A2FC4B07B423}" presName="diagram" presStyleCnt="0">
        <dgm:presLayoutVars>
          <dgm:dir/>
          <dgm:resizeHandles val="exact"/>
        </dgm:presLayoutVars>
      </dgm:prSet>
      <dgm:spPr/>
    </dgm:pt>
    <dgm:pt modelId="{0E5F7830-2A90-4717-A921-7C63A9620590}" type="pres">
      <dgm:prSet presAssocID="{074CB752-9A59-459F-A4AB-4A02D37B8317}" presName="node" presStyleLbl="node1" presStyleIdx="0" presStyleCnt="4">
        <dgm:presLayoutVars>
          <dgm:bulletEnabled val="1"/>
        </dgm:presLayoutVars>
      </dgm:prSet>
      <dgm:spPr/>
    </dgm:pt>
    <dgm:pt modelId="{C07E445E-5EB1-4737-9A37-3C1BB3676A4A}" type="pres">
      <dgm:prSet presAssocID="{662E7140-DA35-4BA0-9813-B510E05BF1F4}" presName="sibTrans" presStyleLbl="sibTrans2D1" presStyleIdx="0" presStyleCnt="3"/>
      <dgm:spPr/>
    </dgm:pt>
    <dgm:pt modelId="{EB13A88F-0937-4A3E-A5B3-DD26BD257166}" type="pres">
      <dgm:prSet presAssocID="{662E7140-DA35-4BA0-9813-B510E05BF1F4}" presName="connectorText" presStyleLbl="sibTrans2D1" presStyleIdx="0" presStyleCnt="3"/>
      <dgm:spPr/>
    </dgm:pt>
    <dgm:pt modelId="{C323610D-70FA-43A1-8205-5F79C8096E0F}" type="pres">
      <dgm:prSet presAssocID="{2C5C3903-0A81-4AFB-B064-138902818DCE}" presName="node" presStyleLbl="node1" presStyleIdx="1" presStyleCnt="4">
        <dgm:presLayoutVars>
          <dgm:bulletEnabled val="1"/>
        </dgm:presLayoutVars>
      </dgm:prSet>
      <dgm:spPr/>
    </dgm:pt>
    <dgm:pt modelId="{3E0E8940-7A07-4AAC-92FE-959235BB251B}" type="pres">
      <dgm:prSet presAssocID="{4E15546E-1D1F-4000-AE45-D6DFB86DC0EE}" presName="sibTrans" presStyleLbl="sibTrans2D1" presStyleIdx="1" presStyleCnt="3"/>
      <dgm:spPr/>
    </dgm:pt>
    <dgm:pt modelId="{072FEF5B-2848-412E-BD28-89709BB1FCB0}" type="pres">
      <dgm:prSet presAssocID="{4E15546E-1D1F-4000-AE45-D6DFB86DC0EE}" presName="connectorText" presStyleLbl="sibTrans2D1" presStyleIdx="1" presStyleCnt="3"/>
      <dgm:spPr/>
    </dgm:pt>
    <dgm:pt modelId="{BAE1E8C5-C8E2-4803-BEC7-A40EBBDE1A8C}" type="pres">
      <dgm:prSet presAssocID="{599FA982-0CA5-4D5A-93A9-EF9F4089AEEA}" presName="node" presStyleLbl="node1" presStyleIdx="2" presStyleCnt="4">
        <dgm:presLayoutVars>
          <dgm:bulletEnabled val="1"/>
        </dgm:presLayoutVars>
      </dgm:prSet>
      <dgm:spPr/>
    </dgm:pt>
    <dgm:pt modelId="{9CA685C1-AAAE-4AD3-A58E-20D15AFB2EF4}" type="pres">
      <dgm:prSet presAssocID="{3012BD27-7D26-4303-9955-727DF3631BCF}" presName="sibTrans" presStyleLbl="sibTrans2D1" presStyleIdx="2" presStyleCnt="3"/>
      <dgm:spPr/>
    </dgm:pt>
    <dgm:pt modelId="{D9842834-DC45-44F8-B5A0-5C538500B640}" type="pres">
      <dgm:prSet presAssocID="{3012BD27-7D26-4303-9955-727DF3631BCF}" presName="connectorText" presStyleLbl="sibTrans2D1" presStyleIdx="2" presStyleCnt="3"/>
      <dgm:spPr/>
    </dgm:pt>
    <dgm:pt modelId="{B382C747-BFDC-4966-853E-3DE2E22EEA86}" type="pres">
      <dgm:prSet presAssocID="{5F0F58B2-F71C-4116-8313-E51C8094FC03}" presName="node" presStyleLbl="node1" presStyleIdx="3" presStyleCnt="4">
        <dgm:presLayoutVars>
          <dgm:bulletEnabled val="1"/>
        </dgm:presLayoutVars>
      </dgm:prSet>
      <dgm:spPr/>
    </dgm:pt>
  </dgm:ptLst>
  <dgm:cxnLst>
    <dgm:cxn modelId="{0EA02822-09CD-41F9-BB1F-FF15F49B4ABE}" type="presOf" srcId="{599FA982-0CA5-4D5A-93A9-EF9F4089AEEA}" destId="{BAE1E8C5-C8E2-4803-BEC7-A40EBBDE1A8C}" srcOrd="0" destOrd="0" presId="urn:microsoft.com/office/officeart/2005/8/layout/process5"/>
    <dgm:cxn modelId="{04CAF727-0303-4A07-A58E-3FE21275CB5A}" srcId="{1EC73F7E-8E5C-47F9-8FAC-A2FC4B07B423}" destId="{599FA982-0CA5-4D5A-93A9-EF9F4089AEEA}" srcOrd="2" destOrd="0" parTransId="{4CF34EDC-9930-4726-96C0-BE9BA0491CA2}" sibTransId="{3012BD27-7D26-4303-9955-727DF3631BCF}"/>
    <dgm:cxn modelId="{9FC7BA2C-90FC-42CC-8FAF-A9C11D6C6513}" type="presOf" srcId="{4E15546E-1D1F-4000-AE45-D6DFB86DC0EE}" destId="{3E0E8940-7A07-4AAC-92FE-959235BB251B}" srcOrd="0" destOrd="0" presId="urn:microsoft.com/office/officeart/2005/8/layout/process5"/>
    <dgm:cxn modelId="{DDADD147-A74E-425E-B79D-C4E5675D3334}" srcId="{1EC73F7E-8E5C-47F9-8FAC-A2FC4B07B423}" destId="{2C5C3903-0A81-4AFB-B064-138902818DCE}" srcOrd="1" destOrd="0" parTransId="{958C0020-CE8C-4838-989B-F2E297DAD348}" sibTransId="{4E15546E-1D1F-4000-AE45-D6DFB86DC0EE}"/>
    <dgm:cxn modelId="{F729BD4A-3762-4A30-B393-B5AF2180EE20}" type="presOf" srcId="{4E15546E-1D1F-4000-AE45-D6DFB86DC0EE}" destId="{072FEF5B-2848-412E-BD28-89709BB1FCB0}" srcOrd="1" destOrd="0" presId="urn:microsoft.com/office/officeart/2005/8/layout/process5"/>
    <dgm:cxn modelId="{FC569058-3F66-44EF-898A-5D7B4BD97C83}" type="presOf" srcId="{5F0F58B2-F71C-4116-8313-E51C8094FC03}" destId="{B382C747-BFDC-4966-853E-3DE2E22EEA86}" srcOrd="0" destOrd="0" presId="urn:microsoft.com/office/officeart/2005/8/layout/process5"/>
    <dgm:cxn modelId="{32527A69-E5C0-4EF8-92AF-DE4725A4F0F4}" srcId="{1EC73F7E-8E5C-47F9-8FAC-A2FC4B07B423}" destId="{5F0F58B2-F71C-4116-8313-E51C8094FC03}" srcOrd="3" destOrd="0" parTransId="{ACC483F2-3A07-4271-BF39-158B8185AF12}" sibTransId="{91213BF9-9E52-4AA7-AECD-8BF89BFB02CF}"/>
    <dgm:cxn modelId="{A869367A-99A4-41FE-89A7-A2DAF38B58D8}" type="presOf" srcId="{2C5C3903-0A81-4AFB-B064-138902818DCE}" destId="{C323610D-70FA-43A1-8205-5F79C8096E0F}" srcOrd="0" destOrd="0" presId="urn:microsoft.com/office/officeart/2005/8/layout/process5"/>
    <dgm:cxn modelId="{2E07BC93-0F08-4E94-842B-D30CBF8F0E35}" type="presOf" srcId="{662E7140-DA35-4BA0-9813-B510E05BF1F4}" destId="{C07E445E-5EB1-4737-9A37-3C1BB3676A4A}" srcOrd="0" destOrd="0" presId="urn:microsoft.com/office/officeart/2005/8/layout/process5"/>
    <dgm:cxn modelId="{95BFF19D-E597-4D37-AF37-2DD9A4C27255}" type="presOf" srcId="{1EC73F7E-8E5C-47F9-8FAC-A2FC4B07B423}" destId="{F9E395D9-72A5-4D27-A751-8D7F8700A74E}" srcOrd="0" destOrd="0" presId="urn:microsoft.com/office/officeart/2005/8/layout/process5"/>
    <dgm:cxn modelId="{03E3A8BB-3DE7-4DF8-919D-CDB2472C7906}" type="presOf" srcId="{662E7140-DA35-4BA0-9813-B510E05BF1F4}" destId="{EB13A88F-0937-4A3E-A5B3-DD26BD257166}" srcOrd="1" destOrd="0" presId="urn:microsoft.com/office/officeart/2005/8/layout/process5"/>
    <dgm:cxn modelId="{457088C8-7B5A-447E-BE65-0F077AA13A07}" srcId="{1EC73F7E-8E5C-47F9-8FAC-A2FC4B07B423}" destId="{074CB752-9A59-459F-A4AB-4A02D37B8317}" srcOrd="0" destOrd="0" parTransId="{0211408E-AEED-4E77-A151-7A7D569B5731}" sibTransId="{662E7140-DA35-4BA0-9813-B510E05BF1F4}"/>
    <dgm:cxn modelId="{CAB85CC9-CF2E-463D-9464-16C5FD9DB5D7}" type="presOf" srcId="{3012BD27-7D26-4303-9955-727DF3631BCF}" destId="{D9842834-DC45-44F8-B5A0-5C538500B640}" srcOrd="1" destOrd="0" presId="urn:microsoft.com/office/officeart/2005/8/layout/process5"/>
    <dgm:cxn modelId="{3A44B7D6-AE2A-4DAF-861B-48389351265C}" type="presOf" srcId="{074CB752-9A59-459F-A4AB-4A02D37B8317}" destId="{0E5F7830-2A90-4717-A921-7C63A9620590}" srcOrd="0" destOrd="0" presId="urn:microsoft.com/office/officeart/2005/8/layout/process5"/>
    <dgm:cxn modelId="{01F239F3-AB8F-48F8-A4CE-8A64FAD2FAA1}" type="presOf" srcId="{3012BD27-7D26-4303-9955-727DF3631BCF}" destId="{9CA685C1-AAAE-4AD3-A58E-20D15AFB2EF4}" srcOrd="0" destOrd="0" presId="urn:microsoft.com/office/officeart/2005/8/layout/process5"/>
    <dgm:cxn modelId="{03305AAA-37E3-4F5D-8006-968B28118DA0}" type="presParOf" srcId="{F9E395D9-72A5-4D27-A751-8D7F8700A74E}" destId="{0E5F7830-2A90-4717-A921-7C63A9620590}" srcOrd="0" destOrd="0" presId="urn:microsoft.com/office/officeart/2005/8/layout/process5"/>
    <dgm:cxn modelId="{B8A34C53-81F7-4869-9F35-D975B28E3AF5}" type="presParOf" srcId="{F9E395D9-72A5-4D27-A751-8D7F8700A74E}" destId="{C07E445E-5EB1-4737-9A37-3C1BB3676A4A}" srcOrd="1" destOrd="0" presId="urn:microsoft.com/office/officeart/2005/8/layout/process5"/>
    <dgm:cxn modelId="{F731DFA1-D8D5-4F27-8F39-3384C00940DF}" type="presParOf" srcId="{C07E445E-5EB1-4737-9A37-3C1BB3676A4A}" destId="{EB13A88F-0937-4A3E-A5B3-DD26BD257166}" srcOrd="0" destOrd="0" presId="urn:microsoft.com/office/officeart/2005/8/layout/process5"/>
    <dgm:cxn modelId="{2A108C74-1868-4EEB-9C4D-A342955BFD51}" type="presParOf" srcId="{F9E395D9-72A5-4D27-A751-8D7F8700A74E}" destId="{C323610D-70FA-43A1-8205-5F79C8096E0F}" srcOrd="2" destOrd="0" presId="urn:microsoft.com/office/officeart/2005/8/layout/process5"/>
    <dgm:cxn modelId="{59DD5CEA-2E20-4182-9632-809360FC67D1}" type="presParOf" srcId="{F9E395D9-72A5-4D27-A751-8D7F8700A74E}" destId="{3E0E8940-7A07-4AAC-92FE-959235BB251B}" srcOrd="3" destOrd="0" presId="urn:microsoft.com/office/officeart/2005/8/layout/process5"/>
    <dgm:cxn modelId="{CFCA094F-32A6-44E9-9B23-B74D7E5F2D3E}" type="presParOf" srcId="{3E0E8940-7A07-4AAC-92FE-959235BB251B}" destId="{072FEF5B-2848-412E-BD28-89709BB1FCB0}" srcOrd="0" destOrd="0" presId="urn:microsoft.com/office/officeart/2005/8/layout/process5"/>
    <dgm:cxn modelId="{6192533E-78C3-433E-9ECA-1D810BA0F39A}" type="presParOf" srcId="{F9E395D9-72A5-4D27-A751-8D7F8700A74E}" destId="{BAE1E8C5-C8E2-4803-BEC7-A40EBBDE1A8C}" srcOrd="4" destOrd="0" presId="urn:microsoft.com/office/officeart/2005/8/layout/process5"/>
    <dgm:cxn modelId="{134D8309-64E8-4F3C-B22C-5F4854AA4CF5}" type="presParOf" srcId="{F9E395D9-72A5-4D27-A751-8D7F8700A74E}" destId="{9CA685C1-AAAE-4AD3-A58E-20D15AFB2EF4}" srcOrd="5" destOrd="0" presId="urn:microsoft.com/office/officeart/2005/8/layout/process5"/>
    <dgm:cxn modelId="{7448D9B1-1676-4548-8E06-86AD30CA029E}" type="presParOf" srcId="{9CA685C1-AAAE-4AD3-A58E-20D15AFB2EF4}" destId="{D9842834-DC45-44F8-B5A0-5C538500B640}" srcOrd="0" destOrd="0" presId="urn:microsoft.com/office/officeart/2005/8/layout/process5"/>
    <dgm:cxn modelId="{FDB44716-F82F-4F8F-8546-C4CFD7FABCCD}" type="presParOf" srcId="{F9E395D9-72A5-4D27-A751-8D7F8700A74E}" destId="{B382C747-BFDC-4966-853E-3DE2E22EEA86}"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827840F3-2802-4A47-8E52-3056301BC5D7}" type="doc">
      <dgm:prSet loTypeId="urn:microsoft.com/office/officeart/2005/8/layout/process2" loCatId="process" qsTypeId="urn:microsoft.com/office/officeart/2005/8/quickstyle/simple1" qsCatId="simple" csTypeId="urn:microsoft.com/office/officeart/2005/8/colors/accent3_3" csCatId="accent3" phldr="1"/>
      <dgm:spPr/>
      <dgm:t>
        <a:bodyPr/>
        <a:lstStyle/>
        <a:p>
          <a:endParaRPr lang="en-US"/>
        </a:p>
      </dgm:t>
    </dgm:pt>
    <dgm:pt modelId="{E5F8132A-093D-4721-9204-D01628C75626}">
      <dgm:prSet phldrT="[Text]" custT="1"/>
      <dgm:spPr/>
      <dgm:t>
        <a:bodyPr/>
        <a:lstStyle/>
        <a:p>
          <a:r>
            <a:rPr lang="en-US" sz="3200" b="1" i="1" u="sng"/>
            <a:t>C</a:t>
          </a:r>
          <a:r>
            <a:rPr lang="en-US" sz="2400"/>
            <a:t>oncealed</a:t>
          </a:r>
          <a:endParaRPr lang="en-US" sz="2400" dirty="0"/>
        </a:p>
      </dgm:t>
    </dgm:pt>
    <dgm:pt modelId="{A520D06F-9DE3-4BC9-9FAE-82B0B1953FC1}" type="parTrans" cxnId="{33514F59-57D3-4FB5-9E39-910ACC103A6A}">
      <dgm:prSet/>
      <dgm:spPr/>
      <dgm:t>
        <a:bodyPr/>
        <a:lstStyle/>
        <a:p>
          <a:endParaRPr lang="en-US"/>
        </a:p>
      </dgm:t>
    </dgm:pt>
    <dgm:pt modelId="{0F89AAD1-C8F9-40F8-B96D-C2E50B36D7AD}" type="sibTrans" cxnId="{33514F59-57D3-4FB5-9E39-910ACC103A6A}">
      <dgm:prSet/>
      <dgm:spPr/>
      <dgm:t>
        <a:bodyPr/>
        <a:lstStyle/>
        <a:p>
          <a:endParaRPr lang="en-US"/>
        </a:p>
      </dgm:t>
    </dgm:pt>
    <dgm:pt modelId="{38DD192F-1B52-460D-A028-7E369547A981}">
      <dgm:prSet phldrT="[Text]" custT="1"/>
      <dgm:spPr/>
      <dgm:t>
        <a:bodyPr/>
        <a:lstStyle/>
        <a:p>
          <a:r>
            <a:rPr lang="en-US" sz="3200" b="1" i="1" u="sng"/>
            <a:t>L</a:t>
          </a:r>
          <a:r>
            <a:rPr lang="en-US" sz="2400"/>
            <a:t>ost</a:t>
          </a:r>
          <a:endParaRPr lang="en-US" sz="2400" dirty="0"/>
        </a:p>
      </dgm:t>
    </dgm:pt>
    <dgm:pt modelId="{373B89BE-8BED-4439-A4D4-38B842E98B0F}" type="parTrans" cxnId="{CBE177DB-F53F-4C48-B6CF-912179DCEF6A}">
      <dgm:prSet/>
      <dgm:spPr/>
      <dgm:t>
        <a:bodyPr/>
        <a:lstStyle/>
        <a:p>
          <a:endParaRPr lang="en-US"/>
        </a:p>
      </dgm:t>
    </dgm:pt>
    <dgm:pt modelId="{BFA7606B-3BBC-4ED7-A0B9-3E808D3BAF10}" type="sibTrans" cxnId="{CBE177DB-F53F-4C48-B6CF-912179DCEF6A}">
      <dgm:prSet/>
      <dgm:spPr/>
      <dgm:t>
        <a:bodyPr/>
        <a:lstStyle/>
        <a:p>
          <a:endParaRPr lang="en-US"/>
        </a:p>
      </dgm:t>
    </dgm:pt>
    <dgm:pt modelId="{520B446B-DE65-4787-BC46-0788CF227C1A}">
      <dgm:prSet phldrT="[Text]" custT="1"/>
      <dgm:spPr/>
      <dgm:t>
        <a:bodyPr/>
        <a:lstStyle/>
        <a:p>
          <a:r>
            <a:rPr lang="en-US" sz="3200" b="1" i="1" u="sng"/>
            <a:t>A</a:t>
          </a:r>
          <a:r>
            <a:rPr lang="en-US" sz="2400"/>
            <a:t>ltered</a:t>
          </a:r>
          <a:endParaRPr lang="en-US" sz="2400" dirty="0"/>
        </a:p>
      </dgm:t>
    </dgm:pt>
    <dgm:pt modelId="{13AC3C36-6BDF-4828-B04B-7BB1BC3AF23A}" type="parTrans" cxnId="{2F96C8CA-6898-4CE8-BE23-ACB913D66EFC}">
      <dgm:prSet/>
      <dgm:spPr/>
      <dgm:t>
        <a:bodyPr/>
        <a:lstStyle/>
        <a:p>
          <a:endParaRPr lang="en-US"/>
        </a:p>
      </dgm:t>
    </dgm:pt>
    <dgm:pt modelId="{B1996299-3802-4433-911A-B9B980B824C9}" type="sibTrans" cxnId="{2F96C8CA-6898-4CE8-BE23-ACB913D66EFC}">
      <dgm:prSet/>
      <dgm:spPr/>
      <dgm:t>
        <a:bodyPr/>
        <a:lstStyle/>
        <a:p>
          <a:endParaRPr lang="en-US"/>
        </a:p>
      </dgm:t>
    </dgm:pt>
    <dgm:pt modelId="{9CC189E3-D828-48AE-8D5C-330D508DCDD7}">
      <dgm:prSet phldrT="[Text]" custT="1"/>
      <dgm:spPr/>
      <dgm:t>
        <a:bodyPr/>
        <a:lstStyle/>
        <a:p>
          <a:r>
            <a:rPr lang="en-US" sz="3200" b="1" i="1" u="sng"/>
            <a:t>D</a:t>
          </a:r>
          <a:r>
            <a:rPr lang="en-US" sz="2400"/>
            <a:t>amaged</a:t>
          </a:r>
          <a:endParaRPr lang="en-US" sz="2400" dirty="0"/>
        </a:p>
      </dgm:t>
    </dgm:pt>
    <dgm:pt modelId="{6141A0A0-7283-4E05-9DF0-ABA04AABC9E7}" type="parTrans" cxnId="{3574A870-2B73-4F8C-9399-141E12BEA1C9}">
      <dgm:prSet/>
      <dgm:spPr/>
      <dgm:t>
        <a:bodyPr/>
        <a:lstStyle/>
        <a:p>
          <a:endParaRPr lang="en-US"/>
        </a:p>
      </dgm:t>
    </dgm:pt>
    <dgm:pt modelId="{2BA3712E-5F9D-4E39-BAF6-D6FC8D10E035}" type="sibTrans" cxnId="{3574A870-2B73-4F8C-9399-141E12BEA1C9}">
      <dgm:prSet/>
      <dgm:spPr/>
      <dgm:t>
        <a:bodyPr/>
        <a:lstStyle/>
        <a:p>
          <a:endParaRPr lang="en-US"/>
        </a:p>
      </dgm:t>
    </dgm:pt>
    <dgm:pt modelId="{A6479721-6C91-4EB9-9DBA-6310D27AC807}">
      <dgm:prSet phldrT="[Text]" custT="1"/>
      <dgm:spPr/>
      <dgm:t>
        <a:bodyPr/>
        <a:lstStyle/>
        <a:p>
          <a:r>
            <a:rPr lang="en-US" sz="3200" b="1" i="1" u="sng"/>
            <a:t>D</a:t>
          </a:r>
          <a:r>
            <a:rPr lang="en-US" sz="2400"/>
            <a:t>estroyed</a:t>
          </a:r>
          <a:endParaRPr lang="en-US" sz="2400" dirty="0"/>
        </a:p>
      </dgm:t>
    </dgm:pt>
    <dgm:pt modelId="{AA7244B3-9B6B-46FF-BD48-30C8AAAE3FD3}" type="parTrans" cxnId="{362A56D6-1D92-4BA8-A81C-41CC9A3B141C}">
      <dgm:prSet/>
      <dgm:spPr/>
      <dgm:t>
        <a:bodyPr/>
        <a:lstStyle/>
        <a:p>
          <a:endParaRPr lang="en-US"/>
        </a:p>
      </dgm:t>
    </dgm:pt>
    <dgm:pt modelId="{4D54658D-022B-43FF-A0F0-AE15DABB9AE9}" type="sibTrans" cxnId="{362A56D6-1D92-4BA8-A81C-41CC9A3B141C}">
      <dgm:prSet/>
      <dgm:spPr/>
      <dgm:t>
        <a:bodyPr/>
        <a:lstStyle/>
        <a:p>
          <a:endParaRPr lang="en-US"/>
        </a:p>
      </dgm:t>
    </dgm:pt>
    <dgm:pt modelId="{115E63ED-458D-48DD-A4B8-F28170638F93}" type="pres">
      <dgm:prSet presAssocID="{827840F3-2802-4A47-8E52-3056301BC5D7}" presName="linearFlow" presStyleCnt="0">
        <dgm:presLayoutVars>
          <dgm:resizeHandles val="exact"/>
        </dgm:presLayoutVars>
      </dgm:prSet>
      <dgm:spPr/>
    </dgm:pt>
    <dgm:pt modelId="{54ACFFA8-133E-4EA1-8BFC-6FE9F844C363}" type="pres">
      <dgm:prSet presAssocID="{E5F8132A-093D-4721-9204-D01628C75626}" presName="node" presStyleLbl="node1" presStyleIdx="0" presStyleCnt="5" custScaleX="197789">
        <dgm:presLayoutVars>
          <dgm:bulletEnabled val="1"/>
        </dgm:presLayoutVars>
      </dgm:prSet>
      <dgm:spPr/>
    </dgm:pt>
    <dgm:pt modelId="{A7E96A1C-6FB8-40B4-BFA4-0B5474AB2F8B}" type="pres">
      <dgm:prSet presAssocID="{0F89AAD1-C8F9-40F8-B96D-C2E50B36D7AD}" presName="sibTrans" presStyleLbl="sibTrans2D1" presStyleIdx="0" presStyleCnt="4"/>
      <dgm:spPr/>
    </dgm:pt>
    <dgm:pt modelId="{51A5DE9E-1530-41F9-A0FB-E0EE4AB05BFE}" type="pres">
      <dgm:prSet presAssocID="{0F89AAD1-C8F9-40F8-B96D-C2E50B36D7AD}" presName="connectorText" presStyleLbl="sibTrans2D1" presStyleIdx="0" presStyleCnt="4"/>
      <dgm:spPr/>
    </dgm:pt>
    <dgm:pt modelId="{BAB31F42-6FEA-457A-97B9-7FCFCF14B0F6}" type="pres">
      <dgm:prSet presAssocID="{38DD192F-1B52-460D-A028-7E369547A981}" presName="node" presStyleLbl="node1" presStyleIdx="1" presStyleCnt="5" custScaleX="197789">
        <dgm:presLayoutVars>
          <dgm:bulletEnabled val="1"/>
        </dgm:presLayoutVars>
      </dgm:prSet>
      <dgm:spPr/>
    </dgm:pt>
    <dgm:pt modelId="{C29397A2-8F27-4821-B011-23A55CCA3CB9}" type="pres">
      <dgm:prSet presAssocID="{BFA7606B-3BBC-4ED7-A0B9-3E808D3BAF10}" presName="sibTrans" presStyleLbl="sibTrans2D1" presStyleIdx="1" presStyleCnt="4"/>
      <dgm:spPr/>
    </dgm:pt>
    <dgm:pt modelId="{8A37B7E8-F8F5-4E98-B286-FF4AC87340EB}" type="pres">
      <dgm:prSet presAssocID="{BFA7606B-3BBC-4ED7-A0B9-3E808D3BAF10}" presName="connectorText" presStyleLbl="sibTrans2D1" presStyleIdx="1" presStyleCnt="4"/>
      <dgm:spPr/>
    </dgm:pt>
    <dgm:pt modelId="{EBED071A-1864-4416-B14F-929459B212A7}" type="pres">
      <dgm:prSet presAssocID="{520B446B-DE65-4787-BC46-0788CF227C1A}" presName="node" presStyleLbl="node1" presStyleIdx="2" presStyleCnt="5" custScaleX="197789">
        <dgm:presLayoutVars>
          <dgm:bulletEnabled val="1"/>
        </dgm:presLayoutVars>
      </dgm:prSet>
      <dgm:spPr/>
    </dgm:pt>
    <dgm:pt modelId="{868DB2D1-4BB2-4981-BDA5-BD7DD09DFE3A}" type="pres">
      <dgm:prSet presAssocID="{B1996299-3802-4433-911A-B9B980B824C9}" presName="sibTrans" presStyleLbl="sibTrans2D1" presStyleIdx="2" presStyleCnt="4"/>
      <dgm:spPr/>
    </dgm:pt>
    <dgm:pt modelId="{D47BFBEC-A8B2-4A03-A5CE-A3412CCD3D1D}" type="pres">
      <dgm:prSet presAssocID="{B1996299-3802-4433-911A-B9B980B824C9}" presName="connectorText" presStyleLbl="sibTrans2D1" presStyleIdx="2" presStyleCnt="4"/>
      <dgm:spPr/>
    </dgm:pt>
    <dgm:pt modelId="{E85FEA01-6DCF-4AE9-A48A-D4E99B607A42}" type="pres">
      <dgm:prSet presAssocID="{9CC189E3-D828-48AE-8D5C-330D508DCDD7}" presName="node" presStyleLbl="node1" presStyleIdx="3" presStyleCnt="5" custScaleX="184603">
        <dgm:presLayoutVars>
          <dgm:bulletEnabled val="1"/>
        </dgm:presLayoutVars>
      </dgm:prSet>
      <dgm:spPr/>
    </dgm:pt>
    <dgm:pt modelId="{64E300F4-4BBD-4305-8BD6-F74FAB64081E}" type="pres">
      <dgm:prSet presAssocID="{2BA3712E-5F9D-4E39-BAF6-D6FC8D10E035}" presName="sibTrans" presStyleLbl="sibTrans2D1" presStyleIdx="3" presStyleCnt="4"/>
      <dgm:spPr/>
    </dgm:pt>
    <dgm:pt modelId="{F39713B7-8B82-43AD-81A1-94C8ED60179F}" type="pres">
      <dgm:prSet presAssocID="{2BA3712E-5F9D-4E39-BAF6-D6FC8D10E035}" presName="connectorText" presStyleLbl="sibTrans2D1" presStyleIdx="3" presStyleCnt="4"/>
      <dgm:spPr/>
    </dgm:pt>
    <dgm:pt modelId="{B7436FB3-5405-4E56-BB1E-1AF689CE4C2C}" type="pres">
      <dgm:prSet presAssocID="{A6479721-6C91-4EB9-9DBA-6310D27AC807}" presName="node" presStyleLbl="node1" presStyleIdx="4" presStyleCnt="5" custScaleX="184603">
        <dgm:presLayoutVars>
          <dgm:bulletEnabled val="1"/>
        </dgm:presLayoutVars>
      </dgm:prSet>
      <dgm:spPr/>
    </dgm:pt>
  </dgm:ptLst>
  <dgm:cxnLst>
    <dgm:cxn modelId="{D2B3B320-DEFE-4316-9264-FBE04BE2DED8}" type="presOf" srcId="{520B446B-DE65-4787-BC46-0788CF227C1A}" destId="{EBED071A-1864-4416-B14F-929459B212A7}" srcOrd="0" destOrd="0" presId="urn:microsoft.com/office/officeart/2005/8/layout/process2"/>
    <dgm:cxn modelId="{64117124-EC95-40BD-AF9B-ECC508B6D1F1}" type="presOf" srcId="{B1996299-3802-4433-911A-B9B980B824C9}" destId="{D47BFBEC-A8B2-4A03-A5CE-A3412CCD3D1D}" srcOrd="1" destOrd="0" presId="urn:microsoft.com/office/officeart/2005/8/layout/process2"/>
    <dgm:cxn modelId="{32878A27-2AFD-4464-873C-E233BBC2CC39}" type="presOf" srcId="{38DD192F-1B52-460D-A028-7E369547A981}" destId="{BAB31F42-6FEA-457A-97B9-7FCFCF14B0F6}" srcOrd="0" destOrd="0" presId="urn:microsoft.com/office/officeart/2005/8/layout/process2"/>
    <dgm:cxn modelId="{87EB6A40-FF18-407A-964B-CCDEE7BB18B6}" type="presOf" srcId="{B1996299-3802-4433-911A-B9B980B824C9}" destId="{868DB2D1-4BB2-4981-BDA5-BD7DD09DFE3A}" srcOrd="0" destOrd="0" presId="urn:microsoft.com/office/officeart/2005/8/layout/process2"/>
    <dgm:cxn modelId="{33514F59-57D3-4FB5-9E39-910ACC103A6A}" srcId="{827840F3-2802-4A47-8E52-3056301BC5D7}" destId="{E5F8132A-093D-4721-9204-D01628C75626}" srcOrd="0" destOrd="0" parTransId="{A520D06F-9DE3-4BC9-9FAE-82B0B1953FC1}" sibTransId="{0F89AAD1-C8F9-40F8-B96D-C2E50B36D7AD}"/>
    <dgm:cxn modelId="{3574A870-2B73-4F8C-9399-141E12BEA1C9}" srcId="{827840F3-2802-4A47-8E52-3056301BC5D7}" destId="{9CC189E3-D828-48AE-8D5C-330D508DCDD7}" srcOrd="3" destOrd="0" parTransId="{6141A0A0-7283-4E05-9DF0-ABA04AABC9E7}" sibTransId="{2BA3712E-5F9D-4E39-BAF6-D6FC8D10E035}"/>
    <dgm:cxn modelId="{48CB617B-A008-41D7-BFF1-C0E983CE541C}" type="presOf" srcId="{A6479721-6C91-4EB9-9DBA-6310D27AC807}" destId="{B7436FB3-5405-4E56-BB1E-1AF689CE4C2C}" srcOrd="0" destOrd="0" presId="urn:microsoft.com/office/officeart/2005/8/layout/process2"/>
    <dgm:cxn modelId="{46406981-C5F7-4571-A6CD-32E8ADC2EFB5}" type="presOf" srcId="{0F89AAD1-C8F9-40F8-B96D-C2E50B36D7AD}" destId="{A7E96A1C-6FB8-40B4-BFA4-0B5474AB2F8B}" srcOrd="0" destOrd="0" presId="urn:microsoft.com/office/officeart/2005/8/layout/process2"/>
    <dgm:cxn modelId="{CEE25187-6923-4497-BC3B-601B1EE53EAF}" type="presOf" srcId="{9CC189E3-D828-48AE-8D5C-330D508DCDD7}" destId="{E85FEA01-6DCF-4AE9-A48A-D4E99B607A42}" srcOrd="0" destOrd="0" presId="urn:microsoft.com/office/officeart/2005/8/layout/process2"/>
    <dgm:cxn modelId="{52674E8F-130B-4602-9A5C-094059E8F6A5}" type="presOf" srcId="{0F89AAD1-C8F9-40F8-B96D-C2E50B36D7AD}" destId="{51A5DE9E-1530-41F9-A0FB-E0EE4AB05BFE}" srcOrd="1" destOrd="0" presId="urn:microsoft.com/office/officeart/2005/8/layout/process2"/>
    <dgm:cxn modelId="{0A0625A6-FADE-4444-B536-21D23937A94C}" type="presOf" srcId="{827840F3-2802-4A47-8E52-3056301BC5D7}" destId="{115E63ED-458D-48DD-A4B8-F28170638F93}" srcOrd="0" destOrd="0" presId="urn:microsoft.com/office/officeart/2005/8/layout/process2"/>
    <dgm:cxn modelId="{4C77DEB4-F780-46A0-B13F-893B7CEAA40A}" type="presOf" srcId="{BFA7606B-3BBC-4ED7-A0B9-3E808D3BAF10}" destId="{8A37B7E8-F8F5-4E98-B286-FF4AC87340EB}" srcOrd="1" destOrd="0" presId="urn:microsoft.com/office/officeart/2005/8/layout/process2"/>
    <dgm:cxn modelId="{FC8B4FBD-4DA9-415B-ADE9-B37A38437557}" type="presOf" srcId="{BFA7606B-3BBC-4ED7-A0B9-3E808D3BAF10}" destId="{C29397A2-8F27-4821-B011-23A55CCA3CB9}" srcOrd="0" destOrd="0" presId="urn:microsoft.com/office/officeart/2005/8/layout/process2"/>
    <dgm:cxn modelId="{2F96C8CA-6898-4CE8-BE23-ACB913D66EFC}" srcId="{827840F3-2802-4A47-8E52-3056301BC5D7}" destId="{520B446B-DE65-4787-BC46-0788CF227C1A}" srcOrd="2" destOrd="0" parTransId="{13AC3C36-6BDF-4828-B04B-7BB1BC3AF23A}" sibTransId="{B1996299-3802-4433-911A-B9B980B824C9}"/>
    <dgm:cxn modelId="{362A56D6-1D92-4BA8-A81C-41CC9A3B141C}" srcId="{827840F3-2802-4A47-8E52-3056301BC5D7}" destId="{A6479721-6C91-4EB9-9DBA-6310D27AC807}" srcOrd="4" destOrd="0" parTransId="{AA7244B3-9B6B-46FF-BD48-30C8AAAE3FD3}" sibTransId="{4D54658D-022B-43FF-A0F0-AE15DABB9AE9}"/>
    <dgm:cxn modelId="{CBE177DB-F53F-4C48-B6CF-912179DCEF6A}" srcId="{827840F3-2802-4A47-8E52-3056301BC5D7}" destId="{38DD192F-1B52-460D-A028-7E369547A981}" srcOrd="1" destOrd="0" parTransId="{373B89BE-8BED-4439-A4D4-38B842E98B0F}" sibTransId="{BFA7606B-3BBC-4ED7-A0B9-3E808D3BAF10}"/>
    <dgm:cxn modelId="{E6CA41E5-11B8-4A71-B08A-310321795F88}" type="presOf" srcId="{E5F8132A-093D-4721-9204-D01628C75626}" destId="{54ACFFA8-133E-4EA1-8BFC-6FE9F844C363}" srcOrd="0" destOrd="0" presId="urn:microsoft.com/office/officeart/2005/8/layout/process2"/>
    <dgm:cxn modelId="{0F3BA3EB-DFD8-4DB7-AFFB-1298FD36BC22}" type="presOf" srcId="{2BA3712E-5F9D-4E39-BAF6-D6FC8D10E035}" destId="{F39713B7-8B82-43AD-81A1-94C8ED60179F}" srcOrd="1" destOrd="0" presId="urn:microsoft.com/office/officeart/2005/8/layout/process2"/>
    <dgm:cxn modelId="{53E929FD-6E7A-4336-99D9-84AA57FAECA8}" type="presOf" srcId="{2BA3712E-5F9D-4E39-BAF6-D6FC8D10E035}" destId="{64E300F4-4BBD-4305-8BD6-F74FAB64081E}" srcOrd="0" destOrd="0" presId="urn:microsoft.com/office/officeart/2005/8/layout/process2"/>
    <dgm:cxn modelId="{DB437F1D-9BAE-4631-BA14-B068B97D2E6E}" type="presParOf" srcId="{115E63ED-458D-48DD-A4B8-F28170638F93}" destId="{54ACFFA8-133E-4EA1-8BFC-6FE9F844C363}" srcOrd="0" destOrd="0" presId="urn:microsoft.com/office/officeart/2005/8/layout/process2"/>
    <dgm:cxn modelId="{99A4983F-CAA9-42DA-ABDE-1C81DFED1A58}" type="presParOf" srcId="{115E63ED-458D-48DD-A4B8-F28170638F93}" destId="{A7E96A1C-6FB8-40B4-BFA4-0B5474AB2F8B}" srcOrd="1" destOrd="0" presId="urn:microsoft.com/office/officeart/2005/8/layout/process2"/>
    <dgm:cxn modelId="{F45EC2E6-DE67-4D37-9BB1-8397CEED7AE1}" type="presParOf" srcId="{A7E96A1C-6FB8-40B4-BFA4-0B5474AB2F8B}" destId="{51A5DE9E-1530-41F9-A0FB-E0EE4AB05BFE}" srcOrd="0" destOrd="0" presId="urn:microsoft.com/office/officeart/2005/8/layout/process2"/>
    <dgm:cxn modelId="{67D345D0-F7D7-4283-9AAE-9A3975625DB6}" type="presParOf" srcId="{115E63ED-458D-48DD-A4B8-F28170638F93}" destId="{BAB31F42-6FEA-457A-97B9-7FCFCF14B0F6}" srcOrd="2" destOrd="0" presId="urn:microsoft.com/office/officeart/2005/8/layout/process2"/>
    <dgm:cxn modelId="{4266FD8D-D423-412B-8BEE-2F45B019AE5F}" type="presParOf" srcId="{115E63ED-458D-48DD-A4B8-F28170638F93}" destId="{C29397A2-8F27-4821-B011-23A55CCA3CB9}" srcOrd="3" destOrd="0" presId="urn:microsoft.com/office/officeart/2005/8/layout/process2"/>
    <dgm:cxn modelId="{54F7C96D-BBA9-4FF7-B4EF-A7BC6C2F1C27}" type="presParOf" srcId="{C29397A2-8F27-4821-B011-23A55CCA3CB9}" destId="{8A37B7E8-F8F5-4E98-B286-FF4AC87340EB}" srcOrd="0" destOrd="0" presId="urn:microsoft.com/office/officeart/2005/8/layout/process2"/>
    <dgm:cxn modelId="{BC0A08CD-2F9E-44D5-9BAE-23FF508F575A}" type="presParOf" srcId="{115E63ED-458D-48DD-A4B8-F28170638F93}" destId="{EBED071A-1864-4416-B14F-929459B212A7}" srcOrd="4" destOrd="0" presId="urn:microsoft.com/office/officeart/2005/8/layout/process2"/>
    <dgm:cxn modelId="{388802E1-0475-4571-8E77-676F55E5A9F4}" type="presParOf" srcId="{115E63ED-458D-48DD-A4B8-F28170638F93}" destId="{868DB2D1-4BB2-4981-BDA5-BD7DD09DFE3A}" srcOrd="5" destOrd="0" presId="urn:microsoft.com/office/officeart/2005/8/layout/process2"/>
    <dgm:cxn modelId="{598E14FA-364C-4509-8047-74E6CF019870}" type="presParOf" srcId="{868DB2D1-4BB2-4981-BDA5-BD7DD09DFE3A}" destId="{D47BFBEC-A8B2-4A03-A5CE-A3412CCD3D1D}" srcOrd="0" destOrd="0" presId="urn:microsoft.com/office/officeart/2005/8/layout/process2"/>
    <dgm:cxn modelId="{E84424DC-2E55-4B90-898A-868415EE78D8}" type="presParOf" srcId="{115E63ED-458D-48DD-A4B8-F28170638F93}" destId="{E85FEA01-6DCF-4AE9-A48A-D4E99B607A42}" srcOrd="6" destOrd="0" presId="urn:microsoft.com/office/officeart/2005/8/layout/process2"/>
    <dgm:cxn modelId="{F5515C30-FE50-49A7-92D0-039C6B336D34}" type="presParOf" srcId="{115E63ED-458D-48DD-A4B8-F28170638F93}" destId="{64E300F4-4BBD-4305-8BD6-F74FAB64081E}" srcOrd="7" destOrd="0" presId="urn:microsoft.com/office/officeart/2005/8/layout/process2"/>
    <dgm:cxn modelId="{A1B4EA2E-D1C5-4F7D-8603-2F8DCC2662E8}" type="presParOf" srcId="{64E300F4-4BBD-4305-8BD6-F74FAB64081E}" destId="{F39713B7-8B82-43AD-81A1-94C8ED60179F}" srcOrd="0" destOrd="0" presId="urn:microsoft.com/office/officeart/2005/8/layout/process2"/>
    <dgm:cxn modelId="{F0095C96-98AF-4318-88F6-E6AAAD4AFD05}" type="presParOf" srcId="{115E63ED-458D-48DD-A4B8-F28170638F93}" destId="{B7436FB3-5405-4E56-BB1E-1AF689CE4C2C}" srcOrd="8"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60ACE53E-FA27-4F2D-B5AB-57F9E688C288}" type="doc">
      <dgm:prSet loTypeId="urn:microsoft.com/office/officeart/2005/8/layout/process5" loCatId="process" qsTypeId="urn:microsoft.com/office/officeart/2005/8/quickstyle/simple1" qsCatId="simple" csTypeId="urn:microsoft.com/office/officeart/2005/8/colors/accent2_4" csCatId="accent2" phldr="1"/>
      <dgm:spPr/>
      <dgm:t>
        <a:bodyPr/>
        <a:lstStyle/>
        <a:p>
          <a:endParaRPr lang="en-US"/>
        </a:p>
      </dgm:t>
    </dgm:pt>
    <dgm:pt modelId="{3EDB587B-3376-4AEE-AD98-6468782AE060}">
      <dgm:prSet phldrT="[Text]" custT="1"/>
      <dgm:spPr/>
      <dgm:t>
        <a:bodyPr/>
        <a:lstStyle/>
        <a:p>
          <a:r>
            <a:rPr lang="en-US" sz="2000"/>
            <a:t>Seize</a:t>
          </a:r>
          <a:endParaRPr lang="en-US" sz="2000" dirty="0"/>
        </a:p>
      </dgm:t>
    </dgm:pt>
    <dgm:pt modelId="{B2212E45-7E1B-4612-820A-42E1F989536B}" type="parTrans" cxnId="{7724CFA0-F378-427E-918F-2EC167A13631}">
      <dgm:prSet/>
      <dgm:spPr/>
      <dgm:t>
        <a:bodyPr/>
        <a:lstStyle/>
        <a:p>
          <a:endParaRPr lang="en-US"/>
        </a:p>
      </dgm:t>
    </dgm:pt>
    <dgm:pt modelId="{09FF94C2-C7BF-4120-B851-E9C29BBEB300}" type="sibTrans" cxnId="{7724CFA0-F378-427E-918F-2EC167A13631}">
      <dgm:prSet/>
      <dgm:spPr/>
      <dgm:t>
        <a:bodyPr/>
        <a:lstStyle/>
        <a:p>
          <a:endParaRPr lang="en-US"/>
        </a:p>
      </dgm:t>
    </dgm:pt>
    <dgm:pt modelId="{D02DD150-2F9F-4FB6-98F6-842DB2925B03}">
      <dgm:prSet phldrT="[Text]" custT="1"/>
      <dgm:spPr/>
      <dgm:t>
        <a:bodyPr/>
        <a:lstStyle/>
        <a:p>
          <a:r>
            <a:rPr lang="en-US" sz="2000"/>
            <a:t>Correctly package</a:t>
          </a:r>
          <a:endParaRPr lang="en-US" sz="2000" dirty="0"/>
        </a:p>
      </dgm:t>
    </dgm:pt>
    <dgm:pt modelId="{22EB649A-6531-42FD-ADD1-DC514B69AA63}" type="parTrans" cxnId="{49DF8846-8CC6-40C6-8B97-D85E0C601536}">
      <dgm:prSet/>
      <dgm:spPr/>
      <dgm:t>
        <a:bodyPr/>
        <a:lstStyle/>
        <a:p>
          <a:endParaRPr lang="en-US"/>
        </a:p>
      </dgm:t>
    </dgm:pt>
    <dgm:pt modelId="{5B57826B-4D86-49E8-ABFC-CB742DDC53DC}" type="sibTrans" cxnId="{49DF8846-8CC6-40C6-8B97-D85E0C601536}">
      <dgm:prSet/>
      <dgm:spPr/>
      <dgm:t>
        <a:bodyPr/>
        <a:lstStyle/>
        <a:p>
          <a:endParaRPr lang="en-US"/>
        </a:p>
      </dgm:t>
    </dgm:pt>
    <dgm:pt modelId="{B29EE59C-13D2-4636-BDCF-6E3103D83B04}">
      <dgm:prSet phldrT="[Text]" custT="1"/>
      <dgm:spPr/>
      <dgm:t>
        <a:bodyPr/>
        <a:lstStyle/>
        <a:p>
          <a:r>
            <a:rPr lang="en-US" sz="2000"/>
            <a:t>Exhibit label</a:t>
          </a:r>
          <a:endParaRPr lang="en-US" sz="2000" dirty="0"/>
        </a:p>
      </dgm:t>
    </dgm:pt>
    <dgm:pt modelId="{4B8CBA53-46D3-4FE6-85B7-C2870718812D}" type="parTrans" cxnId="{3C747299-AAD3-439E-803B-6FA7205E6DF8}">
      <dgm:prSet/>
      <dgm:spPr/>
      <dgm:t>
        <a:bodyPr/>
        <a:lstStyle/>
        <a:p>
          <a:endParaRPr lang="en-US"/>
        </a:p>
      </dgm:t>
    </dgm:pt>
    <dgm:pt modelId="{315A1639-06F6-40D7-95A9-C169F1CC704A}" type="sibTrans" cxnId="{3C747299-AAD3-439E-803B-6FA7205E6DF8}">
      <dgm:prSet/>
      <dgm:spPr/>
      <dgm:t>
        <a:bodyPr/>
        <a:lstStyle/>
        <a:p>
          <a:endParaRPr lang="en-US"/>
        </a:p>
      </dgm:t>
    </dgm:pt>
    <dgm:pt modelId="{0B595444-C9CB-4332-B5C1-B53E357AE0B8}">
      <dgm:prSet phldrT="[Text]" custT="1"/>
      <dgm:spPr/>
      <dgm:t>
        <a:bodyPr/>
        <a:lstStyle/>
        <a:p>
          <a:r>
            <a:rPr lang="en-US" sz="2000"/>
            <a:t>Exhibit number</a:t>
          </a:r>
          <a:endParaRPr lang="en-US" sz="2000" dirty="0"/>
        </a:p>
      </dgm:t>
    </dgm:pt>
    <dgm:pt modelId="{3328C6DC-635C-4DC0-BF1A-7980013E76FB}" type="parTrans" cxnId="{31FE17AF-18B2-4CAE-BE66-1418A0096238}">
      <dgm:prSet/>
      <dgm:spPr/>
      <dgm:t>
        <a:bodyPr/>
        <a:lstStyle/>
        <a:p>
          <a:endParaRPr lang="en-US"/>
        </a:p>
      </dgm:t>
    </dgm:pt>
    <dgm:pt modelId="{AB448DBC-B616-4EC6-9EB0-DF73C49B774D}" type="sibTrans" cxnId="{31FE17AF-18B2-4CAE-BE66-1418A0096238}">
      <dgm:prSet/>
      <dgm:spPr/>
      <dgm:t>
        <a:bodyPr/>
        <a:lstStyle/>
        <a:p>
          <a:endParaRPr lang="en-US" dirty="0"/>
        </a:p>
      </dgm:t>
    </dgm:pt>
    <dgm:pt modelId="{1009615F-AD13-49AB-BF4B-56A227D14A4A}">
      <dgm:prSet phldrT="[Text]" custT="1"/>
      <dgm:spPr/>
      <dgm:t>
        <a:bodyPr/>
        <a:lstStyle/>
        <a:p>
          <a:r>
            <a:rPr lang="en-US" sz="2000"/>
            <a:t>Forensic Examination</a:t>
          </a:r>
          <a:endParaRPr lang="en-US" sz="2000" dirty="0"/>
        </a:p>
      </dgm:t>
    </dgm:pt>
    <dgm:pt modelId="{9D577478-87A6-4BA1-B9D9-A03787D72AEE}" type="parTrans" cxnId="{2D54E9D9-4EDC-481F-B399-6FD93EEB49B2}">
      <dgm:prSet/>
      <dgm:spPr/>
      <dgm:t>
        <a:bodyPr/>
        <a:lstStyle/>
        <a:p>
          <a:endParaRPr lang="en-US"/>
        </a:p>
      </dgm:t>
    </dgm:pt>
    <dgm:pt modelId="{F6247D88-3A7B-465D-BEFE-FB946EB9CB3A}" type="sibTrans" cxnId="{2D54E9D9-4EDC-481F-B399-6FD93EEB49B2}">
      <dgm:prSet/>
      <dgm:spPr/>
      <dgm:t>
        <a:bodyPr/>
        <a:lstStyle/>
        <a:p>
          <a:endParaRPr lang="en-US"/>
        </a:p>
      </dgm:t>
    </dgm:pt>
    <dgm:pt modelId="{20FD8114-01C2-4D7E-8D80-030D4512A8CE}">
      <dgm:prSet phldrT="[Text]" custT="1"/>
      <dgm:spPr/>
      <dgm:t>
        <a:bodyPr/>
        <a:lstStyle/>
        <a:p>
          <a:r>
            <a:rPr lang="en-US" sz="2000"/>
            <a:t>Continuity signature</a:t>
          </a:r>
          <a:endParaRPr lang="en-US" sz="2000" dirty="0"/>
        </a:p>
      </dgm:t>
    </dgm:pt>
    <dgm:pt modelId="{8E8F9F1D-1551-4E15-A184-817AF5FF309A}" type="parTrans" cxnId="{A9BAF4B9-7404-447D-8F93-BD26C85ED96F}">
      <dgm:prSet/>
      <dgm:spPr/>
      <dgm:t>
        <a:bodyPr/>
        <a:lstStyle/>
        <a:p>
          <a:endParaRPr lang="en-US"/>
        </a:p>
      </dgm:t>
    </dgm:pt>
    <dgm:pt modelId="{7D2E19FF-52F3-482E-A26F-9FA0B9C32E6B}" type="sibTrans" cxnId="{A9BAF4B9-7404-447D-8F93-BD26C85ED96F}">
      <dgm:prSet/>
      <dgm:spPr/>
      <dgm:t>
        <a:bodyPr/>
        <a:lstStyle/>
        <a:p>
          <a:endParaRPr lang="en-US" dirty="0"/>
        </a:p>
      </dgm:t>
    </dgm:pt>
    <dgm:pt modelId="{847B5972-EFB0-4A5B-A59B-978C19A1509E}">
      <dgm:prSet phldrT="[Text]" custT="1"/>
      <dgm:spPr/>
      <dgm:t>
        <a:bodyPr/>
        <a:lstStyle/>
        <a:p>
          <a:r>
            <a:rPr lang="en-US" sz="2000"/>
            <a:t>Evidence for court</a:t>
          </a:r>
          <a:endParaRPr lang="en-US" sz="2000" dirty="0"/>
        </a:p>
      </dgm:t>
    </dgm:pt>
    <dgm:pt modelId="{94E87C93-BE72-47EA-BD47-355553724B54}" type="parTrans" cxnId="{26059425-84AC-444E-944C-EEE80BFB2C54}">
      <dgm:prSet/>
      <dgm:spPr/>
      <dgm:t>
        <a:bodyPr/>
        <a:lstStyle/>
        <a:p>
          <a:endParaRPr lang="en-US"/>
        </a:p>
      </dgm:t>
    </dgm:pt>
    <dgm:pt modelId="{D9D7AECD-B397-4F53-9DFC-C87C05B03F27}" type="sibTrans" cxnId="{26059425-84AC-444E-944C-EEE80BFB2C54}">
      <dgm:prSet/>
      <dgm:spPr/>
      <dgm:t>
        <a:bodyPr/>
        <a:lstStyle/>
        <a:p>
          <a:endParaRPr lang="en-US"/>
        </a:p>
      </dgm:t>
    </dgm:pt>
    <dgm:pt modelId="{8AA4C1A7-8E5E-47F5-9F50-62E82098C2E7}">
      <dgm:prSet phldrT="[Text]" custT="1"/>
      <dgm:spPr/>
      <dgm:t>
        <a:bodyPr/>
        <a:lstStyle/>
        <a:p>
          <a:r>
            <a:rPr lang="en-US" sz="2000"/>
            <a:t>EPNB entry/ statement</a:t>
          </a:r>
          <a:endParaRPr lang="en-US" sz="2000" dirty="0"/>
        </a:p>
      </dgm:t>
    </dgm:pt>
    <dgm:pt modelId="{DB4D23A7-9C1C-4AEF-8140-7617D14D1993}" type="parTrans" cxnId="{41CE3DFC-9B50-46CC-82DB-655FAEA0C551}">
      <dgm:prSet/>
      <dgm:spPr/>
      <dgm:t>
        <a:bodyPr/>
        <a:lstStyle/>
        <a:p>
          <a:endParaRPr lang="en-US"/>
        </a:p>
      </dgm:t>
    </dgm:pt>
    <dgm:pt modelId="{A1BCB36D-5C61-46C6-8958-B68ACD089395}" type="sibTrans" cxnId="{41CE3DFC-9B50-46CC-82DB-655FAEA0C551}">
      <dgm:prSet/>
      <dgm:spPr/>
      <dgm:t>
        <a:bodyPr/>
        <a:lstStyle/>
        <a:p>
          <a:endParaRPr lang="en-US"/>
        </a:p>
      </dgm:t>
    </dgm:pt>
    <dgm:pt modelId="{31F2C998-E3A5-414F-81CB-0B8A681FD584}" type="pres">
      <dgm:prSet presAssocID="{60ACE53E-FA27-4F2D-B5AB-57F9E688C288}" presName="diagram" presStyleCnt="0">
        <dgm:presLayoutVars>
          <dgm:dir/>
          <dgm:resizeHandles val="exact"/>
        </dgm:presLayoutVars>
      </dgm:prSet>
      <dgm:spPr/>
    </dgm:pt>
    <dgm:pt modelId="{6513A10E-7E26-4CDA-9B0F-77E84B718BD1}" type="pres">
      <dgm:prSet presAssocID="{3EDB587B-3376-4AEE-AD98-6468782AE060}" presName="node" presStyleLbl="node1" presStyleIdx="0" presStyleCnt="8">
        <dgm:presLayoutVars>
          <dgm:bulletEnabled val="1"/>
        </dgm:presLayoutVars>
      </dgm:prSet>
      <dgm:spPr/>
    </dgm:pt>
    <dgm:pt modelId="{2B1C7978-6AAE-44BC-9B10-F4FF7F76758A}" type="pres">
      <dgm:prSet presAssocID="{09FF94C2-C7BF-4120-B851-E9C29BBEB300}" presName="sibTrans" presStyleLbl="sibTrans2D1" presStyleIdx="0" presStyleCnt="7"/>
      <dgm:spPr/>
    </dgm:pt>
    <dgm:pt modelId="{493A0A1D-7B19-444B-9151-50A22DD92A52}" type="pres">
      <dgm:prSet presAssocID="{09FF94C2-C7BF-4120-B851-E9C29BBEB300}" presName="connectorText" presStyleLbl="sibTrans2D1" presStyleIdx="0" presStyleCnt="7"/>
      <dgm:spPr/>
    </dgm:pt>
    <dgm:pt modelId="{BCC0CE5A-EFE8-4618-B44E-16942F6920ED}" type="pres">
      <dgm:prSet presAssocID="{D02DD150-2F9F-4FB6-98F6-842DB2925B03}" presName="node" presStyleLbl="node1" presStyleIdx="1" presStyleCnt="8">
        <dgm:presLayoutVars>
          <dgm:bulletEnabled val="1"/>
        </dgm:presLayoutVars>
      </dgm:prSet>
      <dgm:spPr/>
    </dgm:pt>
    <dgm:pt modelId="{5CC61EF2-4623-408F-B166-D334D55199E4}" type="pres">
      <dgm:prSet presAssocID="{5B57826B-4D86-49E8-ABFC-CB742DDC53DC}" presName="sibTrans" presStyleLbl="sibTrans2D1" presStyleIdx="1" presStyleCnt="7"/>
      <dgm:spPr/>
    </dgm:pt>
    <dgm:pt modelId="{A18BFB0D-169D-4928-B20D-B2F1551638B6}" type="pres">
      <dgm:prSet presAssocID="{5B57826B-4D86-49E8-ABFC-CB742DDC53DC}" presName="connectorText" presStyleLbl="sibTrans2D1" presStyleIdx="1" presStyleCnt="7"/>
      <dgm:spPr/>
    </dgm:pt>
    <dgm:pt modelId="{B2F3ACC7-7A57-4317-BDF1-92845F4B00F2}" type="pres">
      <dgm:prSet presAssocID="{B29EE59C-13D2-4636-BDCF-6E3103D83B04}" presName="node" presStyleLbl="node1" presStyleIdx="2" presStyleCnt="8">
        <dgm:presLayoutVars>
          <dgm:bulletEnabled val="1"/>
        </dgm:presLayoutVars>
      </dgm:prSet>
      <dgm:spPr/>
    </dgm:pt>
    <dgm:pt modelId="{97816A66-53BC-4E3D-B0DF-FD794AEF1363}" type="pres">
      <dgm:prSet presAssocID="{315A1639-06F6-40D7-95A9-C169F1CC704A}" presName="sibTrans" presStyleLbl="sibTrans2D1" presStyleIdx="2" presStyleCnt="7"/>
      <dgm:spPr/>
    </dgm:pt>
    <dgm:pt modelId="{662EA1C4-7B91-488B-98CE-00D7D29187BF}" type="pres">
      <dgm:prSet presAssocID="{315A1639-06F6-40D7-95A9-C169F1CC704A}" presName="connectorText" presStyleLbl="sibTrans2D1" presStyleIdx="2" presStyleCnt="7"/>
      <dgm:spPr/>
    </dgm:pt>
    <dgm:pt modelId="{38DC6024-A60C-4CFB-B337-716E0B86A82B}" type="pres">
      <dgm:prSet presAssocID="{0B595444-C9CB-4332-B5C1-B53E357AE0B8}" presName="node" presStyleLbl="node1" presStyleIdx="3" presStyleCnt="8">
        <dgm:presLayoutVars>
          <dgm:bulletEnabled val="1"/>
        </dgm:presLayoutVars>
      </dgm:prSet>
      <dgm:spPr/>
    </dgm:pt>
    <dgm:pt modelId="{AC494985-7DFE-4CDE-8CEF-C6EFCD7E1866}" type="pres">
      <dgm:prSet presAssocID="{AB448DBC-B616-4EC6-9EB0-DF73C49B774D}" presName="sibTrans" presStyleLbl="sibTrans2D1" presStyleIdx="3" presStyleCnt="7"/>
      <dgm:spPr/>
    </dgm:pt>
    <dgm:pt modelId="{FD9F7953-CF40-4535-9009-D7A1938795CE}" type="pres">
      <dgm:prSet presAssocID="{AB448DBC-B616-4EC6-9EB0-DF73C49B774D}" presName="connectorText" presStyleLbl="sibTrans2D1" presStyleIdx="3" presStyleCnt="7"/>
      <dgm:spPr/>
    </dgm:pt>
    <dgm:pt modelId="{6F9B0A35-3381-4D68-A62E-7B817464E62F}" type="pres">
      <dgm:prSet presAssocID="{1009615F-AD13-49AB-BF4B-56A227D14A4A}" presName="node" presStyleLbl="node1" presStyleIdx="4" presStyleCnt="8">
        <dgm:presLayoutVars>
          <dgm:bulletEnabled val="1"/>
        </dgm:presLayoutVars>
      </dgm:prSet>
      <dgm:spPr/>
    </dgm:pt>
    <dgm:pt modelId="{4DFCCC5F-4F4D-4511-BF11-4C5AC3F0583B}" type="pres">
      <dgm:prSet presAssocID="{F6247D88-3A7B-465D-BEFE-FB946EB9CB3A}" presName="sibTrans" presStyleLbl="sibTrans2D1" presStyleIdx="4" presStyleCnt="7"/>
      <dgm:spPr/>
    </dgm:pt>
    <dgm:pt modelId="{253D3506-3C79-4F73-9AD3-9F2AD2E6CD4B}" type="pres">
      <dgm:prSet presAssocID="{F6247D88-3A7B-465D-BEFE-FB946EB9CB3A}" presName="connectorText" presStyleLbl="sibTrans2D1" presStyleIdx="4" presStyleCnt="7"/>
      <dgm:spPr/>
    </dgm:pt>
    <dgm:pt modelId="{92CB7DC2-0816-47AA-8ECC-027F6B7B75C3}" type="pres">
      <dgm:prSet presAssocID="{20FD8114-01C2-4D7E-8D80-030D4512A8CE}" presName="node" presStyleLbl="node1" presStyleIdx="5" presStyleCnt="8">
        <dgm:presLayoutVars>
          <dgm:bulletEnabled val="1"/>
        </dgm:presLayoutVars>
      </dgm:prSet>
      <dgm:spPr/>
    </dgm:pt>
    <dgm:pt modelId="{D7DDE643-5238-4734-BA7A-895901DCDC82}" type="pres">
      <dgm:prSet presAssocID="{7D2E19FF-52F3-482E-A26F-9FA0B9C32E6B}" presName="sibTrans" presStyleLbl="sibTrans2D1" presStyleIdx="5" presStyleCnt="7"/>
      <dgm:spPr/>
    </dgm:pt>
    <dgm:pt modelId="{12C362C5-1EE2-4F77-994F-563E85F9231D}" type="pres">
      <dgm:prSet presAssocID="{7D2E19FF-52F3-482E-A26F-9FA0B9C32E6B}" presName="connectorText" presStyleLbl="sibTrans2D1" presStyleIdx="5" presStyleCnt="7"/>
      <dgm:spPr/>
    </dgm:pt>
    <dgm:pt modelId="{A9B97615-AFE9-478F-A641-367E0762E98F}" type="pres">
      <dgm:prSet presAssocID="{847B5972-EFB0-4A5B-A59B-978C19A1509E}" presName="node" presStyleLbl="node1" presStyleIdx="6" presStyleCnt="8">
        <dgm:presLayoutVars>
          <dgm:bulletEnabled val="1"/>
        </dgm:presLayoutVars>
      </dgm:prSet>
      <dgm:spPr/>
    </dgm:pt>
    <dgm:pt modelId="{20D5C56B-1E73-4015-8C6B-A71D37EC350C}" type="pres">
      <dgm:prSet presAssocID="{D9D7AECD-B397-4F53-9DFC-C87C05B03F27}" presName="sibTrans" presStyleLbl="sibTrans2D1" presStyleIdx="6" presStyleCnt="7"/>
      <dgm:spPr/>
    </dgm:pt>
    <dgm:pt modelId="{0A09735D-C7B2-49F6-BD07-A2C1502B8211}" type="pres">
      <dgm:prSet presAssocID="{D9D7AECD-B397-4F53-9DFC-C87C05B03F27}" presName="connectorText" presStyleLbl="sibTrans2D1" presStyleIdx="6" presStyleCnt="7"/>
      <dgm:spPr/>
    </dgm:pt>
    <dgm:pt modelId="{86A5267D-42E8-4FD4-940A-1CC922AD9554}" type="pres">
      <dgm:prSet presAssocID="{8AA4C1A7-8E5E-47F5-9F50-62E82098C2E7}" presName="node" presStyleLbl="node1" presStyleIdx="7" presStyleCnt="8">
        <dgm:presLayoutVars>
          <dgm:bulletEnabled val="1"/>
        </dgm:presLayoutVars>
      </dgm:prSet>
      <dgm:spPr/>
    </dgm:pt>
  </dgm:ptLst>
  <dgm:cxnLst>
    <dgm:cxn modelId="{3540050A-56CF-4B63-9FD5-A5F10AAF1E99}" type="presOf" srcId="{5B57826B-4D86-49E8-ABFC-CB742DDC53DC}" destId="{5CC61EF2-4623-408F-B166-D334D55199E4}" srcOrd="0" destOrd="0" presId="urn:microsoft.com/office/officeart/2005/8/layout/process5"/>
    <dgm:cxn modelId="{76775F11-6D57-4DCA-AE32-F80E206AC146}" type="presOf" srcId="{3EDB587B-3376-4AEE-AD98-6468782AE060}" destId="{6513A10E-7E26-4CDA-9B0F-77E84B718BD1}" srcOrd="0" destOrd="0" presId="urn:microsoft.com/office/officeart/2005/8/layout/process5"/>
    <dgm:cxn modelId="{6776F719-48D7-47DE-A601-12ED5FF40E4F}" type="presOf" srcId="{315A1639-06F6-40D7-95A9-C169F1CC704A}" destId="{97816A66-53BC-4E3D-B0DF-FD794AEF1363}" srcOrd="0" destOrd="0" presId="urn:microsoft.com/office/officeart/2005/8/layout/process5"/>
    <dgm:cxn modelId="{B05F781B-0999-4106-A0A3-D74B3F3169A4}" type="presOf" srcId="{AB448DBC-B616-4EC6-9EB0-DF73C49B774D}" destId="{FD9F7953-CF40-4535-9009-D7A1938795CE}" srcOrd="1" destOrd="0" presId="urn:microsoft.com/office/officeart/2005/8/layout/process5"/>
    <dgm:cxn modelId="{43768621-E49F-4A19-9681-93EF86275D2B}" type="presOf" srcId="{D9D7AECD-B397-4F53-9DFC-C87C05B03F27}" destId="{0A09735D-C7B2-49F6-BD07-A2C1502B8211}" srcOrd="1" destOrd="0" presId="urn:microsoft.com/office/officeart/2005/8/layout/process5"/>
    <dgm:cxn modelId="{26059425-84AC-444E-944C-EEE80BFB2C54}" srcId="{60ACE53E-FA27-4F2D-B5AB-57F9E688C288}" destId="{847B5972-EFB0-4A5B-A59B-978C19A1509E}" srcOrd="6" destOrd="0" parTransId="{94E87C93-BE72-47EA-BD47-355553724B54}" sibTransId="{D9D7AECD-B397-4F53-9DFC-C87C05B03F27}"/>
    <dgm:cxn modelId="{AEA98C3E-B0E8-46BA-A80E-F73605FFA0A5}" type="presOf" srcId="{60ACE53E-FA27-4F2D-B5AB-57F9E688C288}" destId="{31F2C998-E3A5-414F-81CB-0B8A681FD584}" srcOrd="0" destOrd="0" presId="urn:microsoft.com/office/officeart/2005/8/layout/process5"/>
    <dgm:cxn modelId="{49DF8846-8CC6-40C6-8B97-D85E0C601536}" srcId="{60ACE53E-FA27-4F2D-B5AB-57F9E688C288}" destId="{D02DD150-2F9F-4FB6-98F6-842DB2925B03}" srcOrd="1" destOrd="0" parTransId="{22EB649A-6531-42FD-ADD1-DC514B69AA63}" sibTransId="{5B57826B-4D86-49E8-ABFC-CB742DDC53DC}"/>
    <dgm:cxn modelId="{6154B946-273D-469C-B951-D44A4035AF7B}" type="presOf" srcId="{8AA4C1A7-8E5E-47F5-9F50-62E82098C2E7}" destId="{86A5267D-42E8-4FD4-940A-1CC922AD9554}" srcOrd="0" destOrd="0" presId="urn:microsoft.com/office/officeart/2005/8/layout/process5"/>
    <dgm:cxn modelId="{D9B1684C-9461-4166-BF63-70E67123411A}" type="presOf" srcId="{20FD8114-01C2-4D7E-8D80-030D4512A8CE}" destId="{92CB7DC2-0816-47AA-8ECC-027F6B7B75C3}" srcOrd="0" destOrd="0" presId="urn:microsoft.com/office/officeart/2005/8/layout/process5"/>
    <dgm:cxn modelId="{12A57A4C-DA87-4BBF-8166-2237064BA240}" type="presOf" srcId="{D9D7AECD-B397-4F53-9DFC-C87C05B03F27}" destId="{20D5C56B-1E73-4015-8C6B-A71D37EC350C}" srcOrd="0" destOrd="0" presId="urn:microsoft.com/office/officeart/2005/8/layout/process5"/>
    <dgm:cxn modelId="{F3E38550-8007-44DF-BCE2-B3DFC62A6094}" type="presOf" srcId="{B29EE59C-13D2-4636-BDCF-6E3103D83B04}" destId="{B2F3ACC7-7A57-4317-BDF1-92845F4B00F2}" srcOrd="0" destOrd="0" presId="urn:microsoft.com/office/officeart/2005/8/layout/process5"/>
    <dgm:cxn modelId="{FDDCDF5D-397A-443A-9CC4-B7B2C85BC9B0}" type="presOf" srcId="{315A1639-06F6-40D7-95A9-C169F1CC704A}" destId="{662EA1C4-7B91-488B-98CE-00D7D29187BF}" srcOrd="1" destOrd="0" presId="urn:microsoft.com/office/officeart/2005/8/layout/process5"/>
    <dgm:cxn modelId="{E29D6968-ED5F-4750-AD41-1BDC77DC105C}" type="presOf" srcId="{F6247D88-3A7B-465D-BEFE-FB946EB9CB3A}" destId="{253D3506-3C79-4F73-9AD3-9F2AD2E6CD4B}" srcOrd="1" destOrd="0" presId="urn:microsoft.com/office/officeart/2005/8/layout/process5"/>
    <dgm:cxn modelId="{F9E9256C-11D4-4317-AAB1-3B7360968A8E}" type="presOf" srcId="{AB448DBC-B616-4EC6-9EB0-DF73C49B774D}" destId="{AC494985-7DFE-4CDE-8CEF-C6EFCD7E1866}" srcOrd="0" destOrd="0" presId="urn:microsoft.com/office/officeart/2005/8/layout/process5"/>
    <dgm:cxn modelId="{0AE8FF8E-0627-43C3-A252-433409E0CDAF}" type="presOf" srcId="{09FF94C2-C7BF-4120-B851-E9C29BBEB300}" destId="{493A0A1D-7B19-444B-9151-50A22DD92A52}" srcOrd="1" destOrd="0" presId="urn:microsoft.com/office/officeart/2005/8/layout/process5"/>
    <dgm:cxn modelId="{AEDACE94-368D-4291-B822-886EC78A521C}" type="presOf" srcId="{D02DD150-2F9F-4FB6-98F6-842DB2925B03}" destId="{BCC0CE5A-EFE8-4618-B44E-16942F6920ED}" srcOrd="0" destOrd="0" presId="urn:microsoft.com/office/officeart/2005/8/layout/process5"/>
    <dgm:cxn modelId="{3C747299-AAD3-439E-803B-6FA7205E6DF8}" srcId="{60ACE53E-FA27-4F2D-B5AB-57F9E688C288}" destId="{B29EE59C-13D2-4636-BDCF-6E3103D83B04}" srcOrd="2" destOrd="0" parTransId="{4B8CBA53-46D3-4FE6-85B7-C2870718812D}" sibTransId="{315A1639-06F6-40D7-95A9-C169F1CC704A}"/>
    <dgm:cxn modelId="{0842B599-2090-4A22-BA5B-6FDDECB47048}" type="presOf" srcId="{5B57826B-4D86-49E8-ABFC-CB742DDC53DC}" destId="{A18BFB0D-169D-4928-B20D-B2F1551638B6}" srcOrd="1" destOrd="0" presId="urn:microsoft.com/office/officeart/2005/8/layout/process5"/>
    <dgm:cxn modelId="{7724CFA0-F378-427E-918F-2EC167A13631}" srcId="{60ACE53E-FA27-4F2D-B5AB-57F9E688C288}" destId="{3EDB587B-3376-4AEE-AD98-6468782AE060}" srcOrd="0" destOrd="0" parTransId="{B2212E45-7E1B-4612-820A-42E1F989536B}" sibTransId="{09FF94C2-C7BF-4120-B851-E9C29BBEB300}"/>
    <dgm:cxn modelId="{1ED107A7-5440-4842-9238-A9345B511E16}" type="presOf" srcId="{847B5972-EFB0-4A5B-A59B-978C19A1509E}" destId="{A9B97615-AFE9-478F-A641-367E0762E98F}" srcOrd="0" destOrd="0" presId="urn:microsoft.com/office/officeart/2005/8/layout/process5"/>
    <dgm:cxn modelId="{CB438EA7-9FCB-4971-B265-00C16CB5D941}" type="presOf" srcId="{7D2E19FF-52F3-482E-A26F-9FA0B9C32E6B}" destId="{D7DDE643-5238-4734-BA7A-895901DCDC82}" srcOrd="0" destOrd="0" presId="urn:microsoft.com/office/officeart/2005/8/layout/process5"/>
    <dgm:cxn modelId="{31FE17AF-18B2-4CAE-BE66-1418A0096238}" srcId="{60ACE53E-FA27-4F2D-B5AB-57F9E688C288}" destId="{0B595444-C9CB-4332-B5C1-B53E357AE0B8}" srcOrd="3" destOrd="0" parTransId="{3328C6DC-635C-4DC0-BF1A-7980013E76FB}" sibTransId="{AB448DBC-B616-4EC6-9EB0-DF73C49B774D}"/>
    <dgm:cxn modelId="{E5C349B4-31EB-4735-820E-337A7E1335AB}" type="presOf" srcId="{F6247D88-3A7B-465D-BEFE-FB946EB9CB3A}" destId="{4DFCCC5F-4F4D-4511-BF11-4C5AC3F0583B}" srcOrd="0" destOrd="0" presId="urn:microsoft.com/office/officeart/2005/8/layout/process5"/>
    <dgm:cxn modelId="{F55D60B4-534B-41ED-AE88-2CF56A735CCA}" type="presOf" srcId="{7D2E19FF-52F3-482E-A26F-9FA0B9C32E6B}" destId="{12C362C5-1EE2-4F77-994F-563E85F9231D}" srcOrd="1" destOrd="0" presId="urn:microsoft.com/office/officeart/2005/8/layout/process5"/>
    <dgm:cxn modelId="{A9BAF4B9-7404-447D-8F93-BD26C85ED96F}" srcId="{60ACE53E-FA27-4F2D-B5AB-57F9E688C288}" destId="{20FD8114-01C2-4D7E-8D80-030D4512A8CE}" srcOrd="5" destOrd="0" parTransId="{8E8F9F1D-1551-4E15-A184-817AF5FF309A}" sibTransId="{7D2E19FF-52F3-482E-A26F-9FA0B9C32E6B}"/>
    <dgm:cxn modelId="{2D54E9D9-4EDC-481F-B399-6FD93EEB49B2}" srcId="{60ACE53E-FA27-4F2D-B5AB-57F9E688C288}" destId="{1009615F-AD13-49AB-BF4B-56A227D14A4A}" srcOrd="4" destOrd="0" parTransId="{9D577478-87A6-4BA1-B9D9-A03787D72AEE}" sibTransId="{F6247D88-3A7B-465D-BEFE-FB946EB9CB3A}"/>
    <dgm:cxn modelId="{7D65B6DF-FB7C-4EF5-9695-1069D50A76DF}" type="presOf" srcId="{09FF94C2-C7BF-4120-B851-E9C29BBEB300}" destId="{2B1C7978-6AAE-44BC-9B10-F4FF7F76758A}" srcOrd="0" destOrd="0" presId="urn:microsoft.com/office/officeart/2005/8/layout/process5"/>
    <dgm:cxn modelId="{BDF61FEB-3E2D-441B-9E24-EF8251837770}" type="presOf" srcId="{0B595444-C9CB-4332-B5C1-B53E357AE0B8}" destId="{38DC6024-A60C-4CFB-B337-716E0B86A82B}" srcOrd="0" destOrd="0" presId="urn:microsoft.com/office/officeart/2005/8/layout/process5"/>
    <dgm:cxn modelId="{DFF2E1EF-ED17-4AC4-A1D2-AFCDF8FCB333}" type="presOf" srcId="{1009615F-AD13-49AB-BF4B-56A227D14A4A}" destId="{6F9B0A35-3381-4D68-A62E-7B817464E62F}" srcOrd="0" destOrd="0" presId="urn:microsoft.com/office/officeart/2005/8/layout/process5"/>
    <dgm:cxn modelId="{41CE3DFC-9B50-46CC-82DB-655FAEA0C551}" srcId="{60ACE53E-FA27-4F2D-B5AB-57F9E688C288}" destId="{8AA4C1A7-8E5E-47F5-9F50-62E82098C2E7}" srcOrd="7" destOrd="0" parTransId="{DB4D23A7-9C1C-4AEF-8140-7617D14D1993}" sibTransId="{A1BCB36D-5C61-46C6-8958-B68ACD089395}"/>
    <dgm:cxn modelId="{CC183458-661C-4CE8-8358-5EDEBF596C76}" type="presParOf" srcId="{31F2C998-E3A5-414F-81CB-0B8A681FD584}" destId="{6513A10E-7E26-4CDA-9B0F-77E84B718BD1}" srcOrd="0" destOrd="0" presId="urn:microsoft.com/office/officeart/2005/8/layout/process5"/>
    <dgm:cxn modelId="{A64BD025-BFF2-4014-AB52-0BC0B4C44F18}" type="presParOf" srcId="{31F2C998-E3A5-414F-81CB-0B8A681FD584}" destId="{2B1C7978-6AAE-44BC-9B10-F4FF7F76758A}" srcOrd="1" destOrd="0" presId="urn:microsoft.com/office/officeart/2005/8/layout/process5"/>
    <dgm:cxn modelId="{07EF51FF-5C50-446C-94BC-308336FEF160}" type="presParOf" srcId="{2B1C7978-6AAE-44BC-9B10-F4FF7F76758A}" destId="{493A0A1D-7B19-444B-9151-50A22DD92A52}" srcOrd="0" destOrd="0" presId="urn:microsoft.com/office/officeart/2005/8/layout/process5"/>
    <dgm:cxn modelId="{F1122E8C-1274-43FC-BD94-329922D9873C}" type="presParOf" srcId="{31F2C998-E3A5-414F-81CB-0B8A681FD584}" destId="{BCC0CE5A-EFE8-4618-B44E-16942F6920ED}" srcOrd="2" destOrd="0" presId="urn:microsoft.com/office/officeart/2005/8/layout/process5"/>
    <dgm:cxn modelId="{0D856B67-56E1-45A0-A67D-1EA9808142E0}" type="presParOf" srcId="{31F2C998-E3A5-414F-81CB-0B8A681FD584}" destId="{5CC61EF2-4623-408F-B166-D334D55199E4}" srcOrd="3" destOrd="0" presId="urn:microsoft.com/office/officeart/2005/8/layout/process5"/>
    <dgm:cxn modelId="{0C7BB096-22CB-4058-9CB9-51492C637A4E}" type="presParOf" srcId="{5CC61EF2-4623-408F-B166-D334D55199E4}" destId="{A18BFB0D-169D-4928-B20D-B2F1551638B6}" srcOrd="0" destOrd="0" presId="urn:microsoft.com/office/officeart/2005/8/layout/process5"/>
    <dgm:cxn modelId="{392D5D3C-D1E4-4FD2-B700-9D4D8D5A78EF}" type="presParOf" srcId="{31F2C998-E3A5-414F-81CB-0B8A681FD584}" destId="{B2F3ACC7-7A57-4317-BDF1-92845F4B00F2}" srcOrd="4" destOrd="0" presId="urn:microsoft.com/office/officeart/2005/8/layout/process5"/>
    <dgm:cxn modelId="{1D3EADEB-C48A-446A-B7B6-BA7D6EA6501D}" type="presParOf" srcId="{31F2C998-E3A5-414F-81CB-0B8A681FD584}" destId="{97816A66-53BC-4E3D-B0DF-FD794AEF1363}" srcOrd="5" destOrd="0" presId="urn:microsoft.com/office/officeart/2005/8/layout/process5"/>
    <dgm:cxn modelId="{FC58100A-A27D-4C9F-8B14-3D6A55771504}" type="presParOf" srcId="{97816A66-53BC-4E3D-B0DF-FD794AEF1363}" destId="{662EA1C4-7B91-488B-98CE-00D7D29187BF}" srcOrd="0" destOrd="0" presId="urn:microsoft.com/office/officeart/2005/8/layout/process5"/>
    <dgm:cxn modelId="{1F005EB4-4911-4FC7-9FF0-EEE31862022B}" type="presParOf" srcId="{31F2C998-E3A5-414F-81CB-0B8A681FD584}" destId="{38DC6024-A60C-4CFB-B337-716E0B86A82B}" srcOrd="6" destOrd="0" presId="urn:microsoft.com/office/officeart/2005/8/layout/process5"/>
    <dgm:cxn modelId="{35AB340D-EAD8-4865-8FB7-EFBE757EE8DA}" type="presParOf" srcId="{31F2C998-E3A5-414F-81CB-0B8A681FD584}" destId="{AC494985-7DFE-4CDE-8CEF-C6EFCD7E1866}" srcOrd="7" destOrd="0" presId="urn:microsoft.com/office/officeart/2005/8/layout/process5"/>
    <dgm:cxn modelId="{0B8D8C9F-0225-45B0-9A7C-DAF557CED8DF}" type="presParOf" srcId="{AC494985-7DFE-4CDE-8CEF-C6EFCD7E1866}" destId="{FD9F7953-CF40-4535-9009-D7A1938795CE}" srcOrd="0" destOrd="0" presId="urn:microsoft.com/office/officeart/2005/8/layout/process5"/>
    <dgm:cxn modelId="{097CA1DB-A140-42E1-BDE6-D3EAB6CB393D}" type="presParOf" srcId="{31F2C998-E3A5-414F-81CB-0B8A681FD584}" destId="{6F9B0A35-3381-4D68-A62E-7B817464E62F}" srcOrd="8" destOrd="0" presId="urn:microsoft.com/office/officeart/2005/8/layout/process5"/>
    <dgm:cxn modelId="{1D09AC59-2E20-4F74-B594-341AEDABDBC7}" type="presParOf" srcId="{31F2C998-E3A5-414F-81CB-0B8A681FD584}" destId="{4DFCCC5F-4F4D-4511-BF11-4C5AC3F0583B}" srcOrd="9" destOrd="0" presId="urn:microsoft.com/office/officeart/2005/8/layout/process5"/>
    <dgm:cxn modelId="{B404536B-C1D6-4F2B-854B-832D7CC8186C}" type="presParOf" srcId="{4DFCCC5F-4F4D-4511-BF11-4C5AC3F0583B}" destId="{253D3506-3C79-4F73-9AD3-9F2AD2E6CD4B}" srcOrd="0" destOrd="0" presId="urn:microsoft.com/office/officeart/2005/8/layout/process5"/>
    <dgm:cxn modelId="{F9AD1981-F13B-45FB-B978-AE187D875819}" type="presParOf" srcId="{31F2C998-E3A5-414F-81CB-0B8A681FD584}" destId="{92CB7DC2-0816-47AA-8ECC-027F6B7B75C3}" srcOrd="10" destOrd="0" presId="urn:microsoft.com/office/officeart/2005/8/layout/process5"/>
    <dgm:cxn modelId="{19B4893D-0341-47C6-A5B6-59304BF27871}" type="presParOf" srcId="{31F2C998-E3A5-414F-81CB-0B8A681FD584}" destId="{D7DDE643-5238-4734-BA7A-895901DCDC82}" srcOrd="11" destOrd="0" presId="urn:microsoft.com/office/officeart/2005/8/layout/process5"/>
    <dgm:cxn modelId="{BDB01E26-85FA-455E-90D7-206416244E72}" type="presParOf" srcId="{D7DDE643-5238-4734-BA7A-895901DCDC82}" destId="{12C362C5-1EE2-4F77-994F-563E85F9231D}" srcOrd="0" destOrd="0" presId="urn:microsoft.com/office/officeart/2005/8/layout/process5"/>
    <dgm:cxn modelId="{0818AA92-BA60-4AE8-B4A3-47741F81D744}" type="presParOf" srcId="{31F2C998-E3A5-414F-81CB-0B8A681FD584}" destId="{A9B97615-AFE9-478F-A641-367E0762E98F}" srcOrd="12" destOrd="0" presId="urn:microsoft.com/office/officeart/2005/8/layout/process5"/>
    <dgm:cxn modelId="{A747BAE3-F793-43D3-B811-23AE41A0981B}" type="presParOf" srcId="{31F2C998-E3A5-414F-81CB-0B8A681FD584}" destId="{20D5C56B-1E73-4015-8C6B-A71D37EC350C}" srcOrd="13" destOrd="0" presId="urn:microsoft.com/office/officeart/2005/8/layout/process5"/>
    <dgm:cxn modelId="{D5B9BC21-7965-4587-9518-15A8CAF4A4BF}" type="presParOf" srcId="{20D5C56B-1E73-4015-8C6B-A71D37EC350C}" destId="{0A09735D-C7B2-49F6-BD07-A2C1502B8211}" srcOrd="0" destOrd="0" presId="urn:microsoft.com/office/officeart/2005/8/layout/process5"/>
    <dgm:cxn modelId="{394A1EB0-AF50-4CE7-8B4C-7146B14C772E}" type="presParOf" srcId="{31F2C998-E3A5-414F-81CB-0B8A681FD584}" destId="{86A5267D-42E8-4FD4-940A-1CC922AD9554}"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F7140A-1B63-4AF0-AC14-000DD44253A7}">
      <dsp:nvSpPr>
        <dsp:cNvPr id="0" name=""/>
        <dsp:cNvSpPr/>
      </dsp:nvSpPr>
      <dsp:spPr>
        <a:xfrm rot="10800000">
          <a:off x="0" y="0"/>
          <a:ext cx="8064896" cy="1369923"/>
        </a:xfrm>
        <a:prstGeom prst="trapezoid">
          <a:avLst>
            <a:gd name="adj" fmla="val 139559"/>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Knowing</a:t>
          </a:r>
        </a:p>
      </dsp:txBody>
      <dsp:txXfrm rot="-10800000">
        <a:off x="2685923" y="333079"/>
        <a:ext cx="2693048" cy="1036844"/>
      </dsp:txXfrm>
    </dsp:sp>
    <dsp:sp modelId="{E39C8E5E-ADAF-411E-B5AC-9A53AFCEB9FA}">
      <dsp:nvSpPr>
        <dsp:cNvPr id="0" name=""/>
        <dsp:cNvSpPr/>
      </dsp:nvSpPr>
      <dsp:spPr>
        <a:xfrm rot="10800000">
          <a:off x="974051" y="1369923"/>
          <a:ext cx="6116793" cy="1369923"/>
        </a:xfrm>
        <a:prstGeom prst="trapezoid">
          <a:avLst>
            <a:gd name="adj" fmla="val 139559"/>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a:latin typeface="Arial" panose="020B0604020202020204" pitchFamily="34" charset="0"/>
              <a:ea typeface="+mn-ea"/>
              <a:cs typeface="Arial" panose="020B0604020202020204" pitchFamily="34" charset="0"/>
            </a:rPr>
            <a:t>Believing</a:t>
          </a:r>
          <a:endParaRPr lang="en-US" sz="2400" b="1" kern="1200" dirty="0">
            <a:latin typeface="Arial" panose="020B0604020202020204" pitchFamily="34" charset="0"/>
            <a:ea typeface="+mn-ea"/>
            <a:cs typeface="Arial" panose="020B0604020202020204" pitchFamily="34" charset="0"/>
          </a:endParaRPr>
        </a:p>
      </dsp:txBody>
      <dsp:txXfrm rot="-10800000">
        <a:off x="3319057" y="1809082"/>
        <a:ext cx="1426781" cy="930764"/>
      </dsp:txXfrm>
    </dsp:sp>
    <dsp:sp modelId="{2AF2D461-9AA2-4F5C-9EED-7B89FEBDAB57}">
      <dsp:nvSpPr>
        <dsp:cNvPr id="0" name=""/>
        <dsp:cNvSpPr/>
      </dsp:nvSpPr>
      <dsp:spPr>
        <a:xfrm rot="10800000">
          <a:off x="1872211" y="2739846"/>
          <a:ext cx="4320472" cy="1369923"/>
        </a:xfrm>
        <a:prstGeom prst="trapezoid">
          <a:avLst>
            <a:gd name="adj" fmla="val 139559"/>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ea typeface="+mn-ea"/>
              <a:cs typeface="Arial" panose="020B0604020202020204" pitchFamily="34" charset="0"/>
            </a:rPr>
            <a:t>Suspecting</a:t>
          </a:r>
        </a:p>
      </dsp:txBody>
      <dsp:txXfrm rot="-10800000">
        <a:off x="3146778" y="3143982"/>
        <a:ext cx="1771338" cy="9657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A4F893-06D2-364D-B6F9-003278CFA263}">
      <dsp:nvSpPr>
        <dsp:cNvPr id="0" name=""/>
        <dsp:cNvSpPr/>
      </dsp:nvSpPr>
      <dsp:spPr>
        <a:xfrm>
          <a:off x="0" y="0"/>
          <a:ext cx="3640536" cy="1053582"/>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kern="1200"/>
            <a:t>Section 117 of the Police and Criminal Evidence Act 1984</a:t>
          </a:r>
          <a:endParaRPr lang="en-US" sz="1500" kern="1200"/>
        </a:p>
      </dsp:txBody>
      <dsp:txXfrm>
        <a:off x="30858" y="30858"/>
        <a:ext cx="2503639" cy="991866"/>
      </dsp:txXfrm>
    </dsp:sp>
    <dsp:sp modelId="{DA677F7B-CFB7-AB4B-BDB6-97C387AD0C09}">
      <dsp:nvSpPr>
        <dsp:cNvPr id="0" name=""/>
        <dsp:cNvSpPr/>
      </dsp:nvSpPr>
      <dsp:spPr>
        <a:xfrm>
          <a:off x="321223" y="1229180"/>
          <a:ext cx="3640536" cy="1053582"/>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Provides that a constable can use </a:t>
          </a:r>
          <a:r>
            <a:rPr lang="en-GB" sz="1500" b="1" kern="1200"/>
            <a:t>reasonable force</a:t>
          </a:r>
          <a:r>
            <a:rPr lang="en-GB" sz="1500" b="0" kern="1200"/>
            <a:t>, if necessary, in </a:t>
          </a:r>
          <a:r>
            <a:rPr lang="en-GB" sz="1500" kern="1200"/>
            <a:t>the exercise of any power under this Act</a:t>
          </a:r>
          <a:endParaRPr lang="en-US" sz="1500" kern="1200"/>
        </a:p>
      </dsp:txBody>
      <dsp:txXfrm>
        <a:off x="352081" y="1260038"/>
        <a:ext cx="2572767" cy="991866"/>
      </dsp:txXfrm>
    </dsp:sp>
    <dsp:sp modelId="{9C2334B2-E9BC-AE4D-BF2C-2E2D8C3000AF}">
      <dsp:nvSpPr>
        <dsp:cNvPr id="0" name=""/>
        <dsp:cNvSpPr/>
      </dsp:nvSpPr>
      <dsp:spPr>
        <a:xfrm>
          <a:off x="642447" y="2458360"/>
          <a:ext cx="3640536" cy="1053582"/>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kern="1200"/>
            <a:t>(Police power only)</a:t>
          </a:r>
          <a:r>
            <a:rPr lang="en-GB" sz="1500" b="0" kern="1200" baseline="0"/>
            <a:t> </a:t>
          </a:r>
          <a:endParaRPr lang="en-US" sz="1500" kern="1200"/>
        </a:p>
      </dsp:txBody>
      <dsp:txXfrm>
        <a:off x="673305" y="2489218"/>
        <a:ext cx="2572767" cy="991866"/>
      </dsp:txXfrm>
    </dsp:sp>
    <dsp:sp modelId="{0DD36EB5-670A-114C-9A6B-B1717B60172B}">
      <dsp:nvSpPr>
        <dsp:cNvPr id="0" name=""/>
        <dsp:cNvSpPr/>
      </dsp:nvSpPr>
      <dsp:spPr>
        <a:xfrm>
          <a:off x="2955707" y="798967"/>
          <a:ext cx="684828" cy="684828"/>
        </a:xfrm>
        <a:prstGeom prst="downArrow">
          <a:avLst>
            <a:gd name="adj1" fmla="val 55000"/>
            <a:gd name="adj2" fmla="val 45000"/>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109793" y="798967"/>
        <a:ext cx="376656" cy="515333"/>
      </dsp:txXfrm>
    </dsp:sp>
    <dsp:sp modelId="{9E3A7216-1675-504C-BB1C-69B7DA633ED5}">
      <dsp:nvSpPr>
        <dsp:cNvPr id="0" name=""/>
        <dsp:cNvSpPr/>
      </dsp:nvSpPr>
      <dsp:spPr>
        <a:xfrm>
          <a:off x="3276931" y="2021123"/>
          <a:ext cx="684828" cy="684828"/>
        </a:xfrm>
        <a:prstGeom prst="downArrow">
          <a:avLst>
            <a:gd name="adj1" fmla="val 55000"/>
            <a:gd name="adj2" fmla="val 45000"/>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endParaRPr lang="en-US" sz="3100" kern="1200"/>
        </a:p>
      </dsp:txBody>
      <dsp:txXfrm>
        <a:off x="3431017" y="2021123"/>
        <a:ext cx="376656" cy="5153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87C086-7329-2B4E-93B1-4F05DA74E039}">
      <dsp:nvSpPr>
        <dsp:cNvPr id="0" name=""/>
        <dsp:cNvSpPr/>
      </dsp:nvSpPr>
      <dsp:spPr>
        <a:xfrm>
          <a:off x="0" y="312420"/>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Common Law </a:t>
          </a:r>
          <a:endParaRPr lang="en-US" sz="2400" kern="1200" dirty="0"/>
        </a:p>
      </dsp:txBody>
      <dsp:txXfrm>
        <a:off x="45756" y="358176"/>
        <a:ext cx="5143406" cy="845804"/>
      </dsp:txXfrm>
    </dsp:sp>
    <dsp:sp modelId="{A1FC7F08-D522-3140-9D32-C17857B1AAC5}">
      <dsp:nvSpPr>
        <dsp:cNvPr id="0" name=""/>
        <dsp:cNvSpPr/>
      </dsp:nvSpPr>
      <dsp:spPr>
        <a:xfrm>
          <a:off x="0" y="1298696"/>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Recognises that there may be circumstances in which one person may inflict violence on another, without committing a crime. </a:t>
          </a:r>
          <a:endParaRPr lang="en-US" sz="1700" kern="1200"/>
        </a:p>
      </dsp:txBody>
      <dsp:txXfrm>
        <a:off x="45756" y="1344452"/>
        <a:ext cx="5143406" cy="845804"/>
      </dsp:txXfrm>
    </dsp:sp>
    <dsp:sp modelId="{AB00B649-6BC6-E540-81A2-09520F19E315}">
      <dsp:nvSpPr>
        <dsp:cNvPr id="0" name=""/>
        <dsp:cNvSpPr/>
      </dsp:nvSpPr>
      <dsp:spPr>
        <a:xfrm>
          <a:off x="0" y="2284972"/>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a:t>
          </a:r>
          <a:r>
            <a:rPr lang="en-GB" sz="1700" b="0" kern="1200"/>
            <a:t>he right of a person to protect himself / herself from attack and to act in defence of others and if necessary to inflict violence on another in doing so. </a:t>
          </a:r>
          <a:endParaRPr lang="en-US" sz="1700" kern="1200"/>
        </a:p>
      </dsp:txBody>
      <dsp:txXfrm>
        <a:off x="45756" y="2330728"/>
        <a:ext cx="5143406" cy="845804"/>
      </dsp:txXfrm>
    </dsp:sp>
    <dsp:sp modelId="{17D11271-0DD0-2946-9F9F-DDFAD3CBB2B1}">
      <dsp:nvSpPr>
        <dsp:cNvPr id="0" name=""/>
        <dsp:cNvSpPr/>
      </dsp:nvSpPr>
      <dsp:spPr>
        <a:xfrm>
          <a:off x="0" y="3271249"/>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no more force is used than is reasonable to repel the attack, such force is not unlawful. </a:t>
          </a:r>
          <a:endParaRPr lang="en-US" sz="1700" kern="1200"/>
        </a:p>
      </dsp:txBody>
      <dsp:txXfrm>
        <a:off x="45756" y="3317005"/>
        <a:ext cx="5143406" cy="845804"/>
      </dsp:txXfrm>
    </dsp:sp>
    <dsp:sp modelId="{9F4C4909-24C5-0047-A059-D8A0E8EF2245}">
      <dsp:nvSpPr>
        <dsp:cNvPr id="0" name=""/>
        <dsp:cNvSpPr/>
      </dsp:nvSpPr>
      <dsp:spPr>
        <a:xfrm>
          <a:off x="0" y="4257525"/>
          <a:ext cx="5234918" cy="937316"/>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kern="1200"/>
            <a:t>If you have an honestly held belief that you or another, are in imminent danger, then you may use such force as is reasonable and necessary to avert that danger.</a:t>
          </a:r>
          <a:endParaRPr lang="en-US" sz="1700" kern="1200"/>
        </a:p>
      </dsp:txBody>
      <dsp:txXfrm>
        <a:off x="45756" y="4303281"/>
        <a:ext cx="5143406" cy="8458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C3EEB-F620-0249-BE5B-BFC5BAE39360}">
      <dsp:nvSpPr>
        <dsp:cNvPr id="0" name=""/>
        <dsp:cNvSpPr/>
      </dsp:nvSpPr>
      <dsp:spPr>
        <a:xfrm>
          <a:off x="0" y="1777"/>
          <a:ext cx="453089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C7CF0B2-EF7D-CB4F-B9B1-1180D3E5453B}">
      <dsp:nvSpPr>
        <dsp:cNvPr id="0" name=""/>
        <dsp:cNvSpPr/>
      </dsp:nvSpPr>
      <dsp:spPr>
        <a:xfrm>
          <a:off x="0" y="1777"/>
          <a:ext cx="4530898" cy="605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dirty="0"/>
            <a:t>S.3 Criminal Law Act 1967 </a:t>
          </a:r>
          <a:endParaRPr lang="en-US" sz="1700" kern="1200" dirty="0"/>
        </a:p>
      </dsp:txBody>
      <dsp:txXfrm>
        <a:off x="0" y="1777"/>
        <a:ext cx="4530898" cy="605982"/>
      </dsp:txXfrm>
    </dsp:sp>
    <dsp:sp modelId="{DB7F8D27-24F4-BB48-9696-C698739DEC21}">
      <dsp:nvSpPr>
        <dsp:cNvPr id="0" name=""/>
        <dsp:cNvSpPr/>
      </dsp:nvSpPr>
      <dsp:spPr>
        <a:xfrm>
          <a:off x="0" y="607759"/>
          <a:ext cx="4530898"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3A398C5-1876-DC44-BE12-5907F13FDA39}">
      <dsp:nvSpPr>
        <dsp:cNvPr id="0" name=""/>
        <dsp:cNvSpPr/>
      </dsp:nvSpPr>
      <dsp:spPr>
        <a:xfrm>
          <a:off x="0" y="607759"/>
          <a:ext cx="4530898" cy="605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States that a person may use such force as is reasonable in the circumstances in</a:t>
          </a:r>
        </a:p>
      </dsp:txBody>
      <dsp:txXfrm>
        <a:off x="0" y="607759"/>
        <a:ext cx="4530898" cy="605982"/>
      </dsp:txXfrm>
    </dsp:sp>
    <dsp:sp modelId="{55E102F8-4D8C-404F-8D8F-FEA93F1C4ABA}">
      <dsp:nvSpPr>
        <dsp:cNvPr id="0" name=""/>
        <dsp:cNvSpPr/>
      </dsp:nvSpPr>
      <dsp:spPr>
        <a:xfrm>
          <a:off x="0" y="1213742"/>
          <a:ext cx="4530898"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F0C82E8-9376-7C49-B2A0-4F8DFBBB769A}">
      <dsp:nvSpPr>
        <dsp:cNvPr id="0" name=""/>
        <dsp:cNvSpPr/>
      </dsp:nvSpPr>
      <dsp:spPr>
        <a:xfrm>
          <a:off x="0" y="1213742"/>
          <a:ext cx="4530898" cy="605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The </a:t>
          </a:r>
          <a:r>
            <a:rPr lang="en-GB" sz="1700" kern="1200"/>
            <a:t>prevention of crime, or </a:t>
          </a:r>
          <a:endParaRPr lang="en-US" sz="1700" kern="1200"/>
        </a:p>
      </dsp:txBody>
      <dsp:txXfrm>
        <a:off x="0" y="1213742"/>
        <a:ext cx="4530898" cy="605982"/>
      </dsp:txXfrm>
    </dsp:sp>
    <dsp:sp modelId="{D23744D9-D5C3-F14A-A2AC-2A90F0A87265}">
      <dsp:nvSpPr>
        <dsp:cNvPr id="0" name=""/>
        <dsp:cNvSpPr/>
      </dsp:nvSpPr>
      <dsp:spPr>
        <a:xfrm>
          <a:off x="0" y="1819724"/>
          <a:ext cx="4530898"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585A9E6-A3D4-B046-8893-800F46E5F287}">
      <dsp:nvSpPr>
        <dsp:cNvPr id="0" name=""/>
        <dsp:cNvSpPr/>
      </dsp:nvSpPr>
      <dsp:spPr>
        <a:xfrm>
          <a:off x="0" y="1819725"/>
          <a:ext cx="4530898" cy="605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In effecting or assisting in the lawful arrest of offenders or suspected offenders or</a:t>
          </a:r>
          <a:endParaRPr lang="en-US" sz="1700" kern="1200"/>
        </a:p>
      </dsp:txBody>
      <dsp:txXfrm>
        <a:off x="0" y="1819725"/>
        <a:ext cx="4530898" cy="605982"/>
      </dsp:txXfrm>
    </dsp:sp>
    <dsp:sp modelId="{D6BC15B2-3221-1C43-92E8-A076071D63DC}">
      <dsp:nvSpPr>
        <dsp:cNvPr id="0" name=""/>
        <dsp:cNvSpPr/>
      </dsp:nvSpPr>
      <dsp:spPr>
        <a:xfrm>
          <a:off x="0" y="2425707"/>
          <a:ext cx="4530898"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3262225-B583-104C-9D8E-81E397ABE46D}">
      <dsp:nvSpPr>
        <dsp:cNvPr id="0" name=""/>
        <dsp:cNvSpPr/>
      </dsp:nvSpPr>
      <dsp:spPr>
        <a:xfrm>
          <a:off x="0" y="2425707"/>
          <a:ext cx="4530898" cy="605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In effecting or assisting in the lawful arrest of persons unlawfully at large.</a:t>
          </a:r>
          <a:endParaRPr lang="en-US" sz="1700" kern="1200"/>
        </a:p>
      </dsp:txBody>
      <dsp:txXfrm>
        <a:off x="0" y="2425707"/>
        <a:ext cx="4530898" cy="605982"/>
      </dsp:txXfrm>
    </dsp:sp>
    <dsp:sp modelId="{BC13C706-6D4C-F448-BC9F-F6418D9140B6}">
      <dsp:nvSpPr>
        <dsp:cNvPr id="0" name=""/>
        <dsp:cNvSpPr/>
      </dsp:nvSpPr>
      <dsp:spPr>
        <a:xfrm>
          <a:off x="0" y="3031690"/>
          <a:ext cx="4530898"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90A3196-4A49-D345-B394-B8FF719F64AF}">
      <dsp:nvSpPr>
        <dsp:cNvPr id="0" name=""/>
        <dsp:cNvSpPr/>
      </dsp:nvSpPr>
      <dsp:spPr>
        <a:xfrm>
          <a:off x="0" y="3031690"/>
          <a:ext cx="4530898" cy="605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(This power can be used by any person) </a:t>
          </a:r>
          <a:endParaRPr lang="en-US" sz="1700" kern="1200"/>
        </a:p>
      </dsp:txBody>
      <dsp:txXfrm>
        <a:off x="0" y="3031690"/>
        <a:ext cx="4530898" cy="6059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65EEB-8179-844F-9AA3-1305E0C4BFD3}">
      <dsp:nvSpPr>
        <dsp:cNvPr id="0" name=""/>
        <dsp:cNvSpPr/>
      </dsp:nvSpPr>
      <dsp:spPr>
        <a:xfrm>
          <a:off x="0" y="354447"/>
          <a:ext cx="6245265" cy="11747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Section 76 of the Criminal Justice and Immigration Act 2008 </a:t>
          </a:r>
          <a:endParaRPr lang="en-US" sz="2100" kern="1200"/>
        </a:p>
      </dsp:txBody>
      <dsp:txXfrm>
        <a:off x="57347" y="411794"/>
        <a:ext cx="6130571" cy="1060059"/>
      </dsp:txXfrm>
    </dsp:sp>
    <dsp:sp modelId="{5512DF49-B1B2-2947-87F0-5C0AF8C6D809}">
      <dsp:nvSpPr>
        <dsp:cNvPr id="0" name=""/>
        <dsp:cNvSpPr/>
      </dsp:nvSpPr>
      <dsp:spPr>
        <a:xfrm>
          <a:off x="0" y="1589680"/>
          <a:ext cx="6245265" cy="117475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E</a:t>
          </a:r>
          <a:r>
            <a:rPr lang="en-GB" sz="2100" kern="1200"/>
            <a:t>xpands on the common law and statutory defence of 'self-defence’. </a:t>
          </a:r>
          <a:endParaRPr lang="en-US" sz="2100" kern="1200"/>
        </a:p>
      </dsp:txBody>
      <dsp:txXfrm>
        <a:off x="57347" y="1647027"/>
        <a:ext cx="6130571" cy="1060059"/>
      </dsp:txXfrm>
    </dsp:sp>
    <dsp:sp modelId="{66324FDC-5DCE-E244-A4EB-4FDF121ABB18}">
      <dsp:nvSpPr>
        <dsp:cNvPr id="0" name=""/>
        <dsp:cNvSpPr/>
      </dsp:nvSpPr>
      <dsp:spPr>
        <a:xfrm>
          <a:off x="0" y="2824913"/>
          <a:ext cx="6245265" cy="117475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includes special provision for householder cases -</a:t>
          </a:r>
          <a:r>
            <a:rPr lang="en-GB" sz="2100" b="0" i="0" kern="1200" baseline="0"/>
            <a:t> you must </a:t>
          </a:r>
          <a:r>
            <a:rPr lang="en-GB" sz="2100" b="1" i="0" kern="1200" baseline="0"/>
            <a:t>genuinely </a:t>
          </a:r>
          <a:r>
            <a:rPr lang="en-GB" sz="2100" b="0" i="0" kern="1200" baseline="0"/>
            <a:t>believe that the degree of force used is necessary given the circumstances of the case. </a:t>
          </a:r>
          <a:endParaRPr lang="en-US" sz="2100" kern="1200"/>
        </a:p>
      </dsp:txBody>
      <dsp:txXfrm>
        <a:off x="57347" y="2882260"/>
        <a:ext cx="6130571" cy="1060059"/>
      </dsp:txXfrm>
    </dsp:sp>
    <dsp:sp modelId="{6DEB2B44-870E-B84A-94B3-B55B26B21158}">
      <dsp:nvSpPr>
        <dsp:cNvPr id="0" name=""/>
        <dsp:cNvSpPr/>
      </dsp:nvSpPr>
      <dsp:spPr>
        <a:xfrm>
          <a:off x="0" y="4060146"/>
          <a:ext cx="6245265" cy="11747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0" i="0" kern="1200" baseline="0"/>
            <a:t>This provision should ensure your own safety and the security of the detainee. </a:t>
          </a:r>
          <a:endParaRPr lang="en-US" sz="2100" kern="1200"/>
        </a:p>
      </dsp:txBody>
      <dsp:txXfrm>
        <a:off x="57347" y="4117493"/>
        <a:ext cx="6130571" cy="10600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335EEE-DFD0-6D45-AB20-0D043D54CDA3}">
      <dsp:nvSpPr>
        <dsp:cNvPr id="0" name=""/>
        <dsp:cNvSpPr/>
      </dsp:nvSpPr>
      <dsp:spPr>
        <a:xfrm rot="5400000">
          <a:off x="3783795" y="-1609038"/>
          <a:ext cx="439379" cy="3767986"/>
        </a:xfrm>
        <a:prstGeom prst="round2Same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4290" tIns="17145" rIns="34290" bIns="17145" numCol="1" spcCol="1270" anchor="ctr" anchorCtr="0">
          <a:noAutofit/>
        </a:bodyPr>
        <a:lstStyle/>
        <a:p>
          <a:pPr marL="57150" lvl="1" indent="-57150" algn="l" defTabSz="400050">
            <a:lnSpc>
              <a:spcPct val="90000"/>
            </a:lnSpc>
            <a:spcBef>
              <a:spcPct val="0"/>
            </a:spcBef>
            <a:spcAft>
              <a:spcPct val="15000"/>
            </a:spcAft>
            <a:buChar char="•"/>
          </a:pPr>
          <a:r>
            <a:rPr lang="en-US" sz="900" kern="1200"/>
            <a:t>Describe the seating plan in a police vehicle when escorting detained persons whilst promoting maximum security and safety.</a:t>
          </a:r>
        </a:p>
      </dsp:txBody>
      <dsp:txXfrm rot="-5400000">
        <a:off x="2119492" y="76714"/>
        <a:ext cx="3746537" cy="396481"/>
      </dsp:txXfrm>
    </dsp:sp>
    <dsp:sp modelId="{77A2E3E4-40A7-DB4A-AE67-7AEAA9CEE7E6}">
      <dsp:nvSpPr>
        <dsp:cNvPr id="0" name=""/>
        <dsp:cNvSpPr/>
      </dsp:nvSpPr>
      <dsp:spPr>
        <a:xfrm>
          <a:off x="0" y="342"/>
          <a:ext cx="2119492" cy="54922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a:t>Describe</a:t>
          </a:r>
        </a:p>
      </dsp:txBody>
      <dsp:txXfrm>
        <a:off x="26811" y="27153"/>
        <a:ext cx="2065870" cy="495602"/>
      </dsp:txXfrm>
    </dsp:sp>
    <dsp:sp modelId="{DED6C66E-99A4-804D-8800-690F1C1540AD}">
      <dsp:nvSpPr>
        <dsp:cNvPr id="0" name=""/>
        <dsp:cNvSpPr/>
      </dsp:nvSpPr>
      <dsp:spPr>
        <a:xfrm rot="5400000">
          <a:off x="3783795" y="-1032352"/>
          <a:ext cx="439379" cy="3767986"/>
        </a:xfrm>
        <a:prstGeom prst="round2SameRect">
          <a:avLst/>
        </a:prstGeom>
        <a:solidFill>
          <a:schemeClr val="accent2">
            <a:tint val="40000"/>
            <a:alpha val="90000"/>
            <a:hueOff val="-141538"/>
            <a:satOff val="-12558"/>
            <a:lumOff val="-128"/>
            <a:alphaOff val="0"/>
          </a:schemeClr>
        </a:solidFill>
        <a:ln w="6350" cap="flat" cmpd="sng" algn="ctr">
          <a:solidFill>
            <a:schemeClr val="accent2">
              <a:tint val="40000"/>
              <a:alpha val="90000"/>
              <a:hueOff val="-141538"/>
              <a:satOff val="-12558"/>
              <a:lumOff val="-128"/>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4290" tIns="17145" rIns="34290" bIns="17145" numCol="1" spcCol="1270" anchor="ctr" anchorCtr="0">
          <a:noAutofit/>
        </a:bodyPr>
        <a:lstStyle/>
        <a:p>
          <a:pPr marL="57150" lvl="1" indent="-57150" algn="l" defTabSz="400050">
            <a:lnSpc>
              <a:spcPct val="90000"/>
            </a:lnSpc>
            <a:spcBef>
              <a:spcPct val="0"/>
            </a:spcBef>
            <a:spcAft>
              <a:spcPct val="15000"/>
            </a:spcAft>
            <a:buChar char="•"/>
          </a:pPr>
          <a:r>
            <a:rPr lang="en-US" sz="900" kern="1200"/>
            <a:t>Outline the principles of cross-contamination of evidence.</a:t>
          </a:r>
        </a:p>
      </dsp:txBody>
      <dsp:txXfrm rot="-5400000">
        <a:off x="2119492" y="653400"/>
        <a:ext cx="3746537" cy="396481"/>
      </dsp:txXfrm>
    </dsp:sp>
    <dsp:sp modelId="{4E06F962-2BAD-BA4C-B5DE-55B838FC6769}">
      <dsp:nvSpPr>
        <dsp:cNvPr id="0" name=""/>
        <dsp:cNvSpPr/>
      </dsp:nvSpPr>
      <dsp:spPr>
        <a:xfrm>
          <a:off x="0" y="577028"/>
          <a:ext cx="2119492" cy="549224"/>
        </a:xfrm>
        <a:prstGeom prst="roundRect">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a:t>Outline</a:t>
          </a:r>
        </a:p>
      </dsp:txBody>
      <dsp:txXfrm>
        <a:off x="26811" y="603839"/>
        <a:ext cx="2065870" cy="495602"/>
      </dsp:txXfrm>
    </dsp:sp>
    <dsp:sp modelId="{EA8692F2-89EB-394E-A1E8-9F402366A1CB}">
      <dsp:nvSpPr>
        <dsp:cNvPr id="0" name=""/>
        <dsp:cNvSpPr/>
      </dsp:nvSpPr>
      <dsp:spPr>
        <a:xfrm rot="5400000">
          <a:off x="3783795" y="-455666"/>
          <a:ext cx="439379" cy="3767986"/>
        </a:xfrm>
        <a:prstGeom prst="round2SameRect">
          <a:avLst/>
        </a:prstGeom>
        <a:solidFill>
          <a:schemeClr val="accent2">
            <a:tint val="40000"/>
            <a:alpha val="90000"/>
            <a:hueOff val="-283075"/>
            <a:satOff val="-25115"/>
            <a:lumOff val="-256"/>
            <a:alphaOff val="0"/>
          </a:schemeClr>
        </a:solidFill>
        <a:ln w="6350" cap="flat" cmpd="sng" algn="ctr">
          <a:solidFill>
            <a:schemeClr val="accent2">
              <a:tint val="40000"/>
              <a:alpha val="90000"/>
              <a:hueOff val="-283075"/>
              <a:satOff val="-25115"/>
              <a:lumOff val="-256"/>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4290" tIns="17145" rIns="34290" bIns="17145" numCol="1" spcCol="1270" anchor="ctr" anchorCtr="0">
          <a:noAutofit/>
        </a:bodyPr>
        <a:lstStyle/>
        <a:p>
          <a:pPr marL="57150" lvl="1" indent="-57150" algn="l" defTabSz="400050">
            <a:lnSpc>
              <a:spcPct val="90000"/>
            </a:lnSpc>
            <a:spcBef>
              <a:spcPct val="0"/>
            </a:spcBef>
            <a:spcAft>
              <a:spcPct val="15000"/>
            </a:spcAft>
            <a:buChar char="•"/>
          </a:pPr>
          <a:r>
            <a:rPr lang="en-US" sz="900" kern="1200"/>
            <a:t>Explain what constitutes detention including the detention clock, designated stations, non-designated stations and dealing with voluntary attendees.</a:t>
          </a:r>
        </a:p>
      </dsp:txBody>
      <dsp:txXfrm rot="-5400000">
        <a:off x="2119492" y="1230086"/>
        <a:ext cx="3746537" cy="396481"/>
      </dsp:txXfrm>
    </dsp:sp>
    <dsp:sp modelId="{41A4F308-1AE9-7F48-87B2-4CCD223FE3A2}">
      <dsp:nvSpPr>
        <dsp:cNvPr id="0" name=""/>
        <dsp:cNvSpPr/>
      </dsp:nvSpPr>
      <dsp:spPr>
        <a:xfrm>
          <a:off x="0" y="1153714"/>
          <a:ext cx="2119492" cy="549224"/>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a:t>Explain</a:t>
          </a:r>
        </a:p>
      </dsp:txBody>
      <dsp:txXfrm>
        <a:off x="26811" y="1180525"/>
        <a:ext cx="2065870" cy="495602"/>
      </dsp:txXfrm>
    </dsp:sp>
    <dsp:sp modelId="{17604C63-0733-D74C-8372-BC4714C2154C}">
      <dsp:nvSpPr>
        <dsp:cNvPr id="0" name=""/>
        <dsp:cNvSpPr/>
      </dsp:nvSpPr>
      <dsp:spPr>
        <a:xfrm rot="5400000">
          <a:off x="3783795" y="121019"/>
          <a:ext cx="439379" cy="3767986"/>
        </a:xfrm>
        <a:prstGeom prst="round2SameRect">
          <a:avLst/>
        </a:prstGeom>
        <a:solidFill>
          <a:schemeClr val="accent2">
            <a:tint val="40000"/>
            <a:alpha val="90000"/>
            <a:hueOff val="-424613"/>
            <a:satOff val="-37673"/>
            <a:lumOff val="-385"/>
            <a:alphaOff val="0"/>
          </a:schemeClr>
        </a:solidFill>
        <a:ln w="6350" cap="flat" cmpd="sng" algn="ctr">
          <a:solidFill>
            <a:schemeClr val="accent2">
              <a:tint val="40000"/>
              <a:alpha val="90000"/>
              <a:hueOff val="-424613"/>
              <a:satOff val="-37673"/>
              <a:lumOff val="-38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4290" tIns="17145" rIns="34290" bIns="17145" numCol="1" spcCol="1270" anchor="ctr" anchorCtr="0">
          <a:noAutofit/>
        </a:bodyPr>
        <a:lstStyle/>
        <a:p>
          <a:pPr marL="57150" lvl="1" indent="-57150" algn="l" defTabSz="400050">
            <a:lnSpc>
              <a:spcPct val="90000"/>
            </a:lnSpc>
            <a:spcBef>
              <a:spcPct val="0"/>
            </a:spcBef>
            <a:spcAft>
              <a:spcPct val="15000"/>
            </a:spcAft>
            <a:buChar char="•"/>
          </a:pPr>
          <a:r>
            <a:rPr lang="en-US" sz="900" kern="1200"/>
            <a:t>Explain how to transport violent and drunken prisoners and prisoner suffering with mental health.</a:t>
          </a:r>
        </a:p>
      </dsp:txBody>
      <dsp:txXfrm rot="-5400000">
        <a:off x="2119492" y="1806772"/>
        <a:ext cx="3746537" cy="396481"/>
      </dsp:txXfrm>
    </dsp:sp>
    <dsp:sp modelId="{CAEC7D4E-808D-4F4D-AD1B-877ED0F577F6}">
      <dsp:nvSpPr>
        <dsp:cNvPr id="0" name=""/>
        <dsp:cNvSpPr/>
      </dsp:nvSpPr>
      <dsp:spPr>
        <a:xfrm>
          <a:off x="0" y="1730400"/>
          <a:ext cx="2119492" cy="549224"/>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a:t>Explain</a:t>
          </a:r>
        </a:p>
      </dsp:txBody>
      <dsp:txXfrm>
        <a:off x="26811" y="1757211"/>
        <a:ext cx="2065870" cy="495602"/>
      </dsp:txXfrm>
    </dsp:sp>
    <dsp:sp modelId="{3A768383-E72F-5445-B88A-2C251BEE332C}">
      <dsp:nvSpPr>
        <dsp:cNvPr id="0" name=""/>
        <dsp:cNvSpPr/>
      </dsp:nvSpPr>
      <dsp:spPr>
        <a:xfrm rot="5400000">
          <a:off x="3783795" y="697705"/>
          <a:ext cx="439379" cy="3767986"/>
        </a:xfrm>
        <a:prstGeom prst="round2SameRect">
          <a:avLst/>
        </a:prstGeom>
        <a:solidFill>
          <a:schemeClr val="accent2">
            <a:tint val="40000"/>
            <a:alpha val="90000"/>
            <a:hueOff val="-566151"/>
            <a:satOff val="-50231"/>
            <a:lumOff val="-513"/>
            <a:alphaOff val="0"/>
          </a:schemeClr>
        </a:solidFill>
        <a:ln w="6350" cap="flat" cmpd="sng" algn="ctr">
          <a:solidFill>
            <a:schemeClr val="accent2">
              <a:tint val="40000"/>
              <a:alpha val="90000"/>
              <a:hueOff val="-566151"/>
              <a:satOff val="-50231"/>
              <a:lumOff val="-513"/>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4290" tIns="17145" rIns="34290" bIns="17145" numCol="1" spcCol="1270" anchor="ctr" anchorCtr="0">
          <a:noAutofit/>
        </a:bodyPr>
        <a:lstStyle/>
        <a:p>
          <a:pPr marL="57150" lvl="1" indent="-57150" algn="l" defTabSz="400050">
            <a:lnSpc>
              <a:spcPct val="90000"/>
            </a:lnSpc>
            <a:spcBef>
              <a:spcPct val="0"/>
            </a:spcBef>
            <a:spcAft>
              <a:spcPct val="15000"/>
            </a:spcAft>
            <a:buChar char="•"/>
          </a:pPr>
          <a:r>
            <a:rPr lang="en-US" sz="900" kern="1200" dirty="0" err="1"/>
            <a:t>Summarise</a:t>
          </a:r>
          <a:r>
            <a:rPr lang="en-US" sz="900" kern="1200" dirty="0"/>
            <a:t> the roles, rights and responsibilities at custody including information to be given to the detained person.</a:t>
          </a:r>
        </a:p>
      </dsp:txBody>
      <dsp:txXfrm rot="-5400000">
        <a:off x="2119492" y="2383458"/>
        <a:ext cx="3746537" cy="396481"/>
      </dsp:txXfrm>
    </dsp:sp>
    <dsp:sp modelId="{1A940FDD-9121-0C4B-A6C7-7660ABC9C55A}">
      <dsp:nvSpPr>
        <dsp:cNvPr id="0" name=""/>
        <dsp:cNvSpPr/>
      </dsp:nvSpPr>
      <dsp:spPr>
        <a:xfrm>
          <a:off x="0" y="2307086"/>
          <a:ext cx="2119492" cy="549224"/>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a:t>Summarise</a:t>
          </a:r>
        </a:p>
      </dsp:txBody>
      <dsp:txXfrm>
        <a:off x="26811" y="2333897"/>
        <a:ext cx="2065870" cy="495602"/>
      </dsp:txXfrm>
    </dsp:sp>
    <dsp:sp modelId="{F3B3F27F-206F-2045-BE9C-CECD769A7820}">
      <dsp:nvSpPr>
        <dsp:cNvPr id="0" name=""/>
        <dsp:cNvSpPr/>
      </dsp:nvSpPr>
      <dsp:spPr>
        <a:xfrm rot="5400000">
          <a:off x="3783795" y="1274390"/>
          <a:ext cx="439379" cy="3767986"/>
        </a:xfrm>
        <a:prstGeom prst="round2SameRect">
          <a:avLst/>
        </a:prstGeom>
        <a:solidFill>
          <a:schemeClr val="accent2">
            <a:tint val="40000"/>
            <a:alpha val="90000"/>
            <a:hueOff val="-707688"/>
            <a:satOff val="-62788"/>
            <a:lumOff val="-641"/>
            <a:alphaOff val="0"/>
          </a:schemeClr>
        </a:solidFill>
        <a:ln w="6350" cap="flat" cmpd="sng" algn="ctr">
          <a:solidFill>
            <a:schemeClr val="accent2">
              <a:tint val="40000"/>
              <a:alpha val="90000"/>
              <a:hueOff val="-707688"/>
              <a:satOff val="-62788"/>
              <a:lumOff val="-64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4290" tIns="17145" rIns="34290" bIns="17145" numCol="1" spcCol="1270" anchor="ctr" anchorCtr="0">
          <a:noAutofit/>
        </a:bodyPr>
        <a:lstStyle/>
        <a:p>
          <a:pPr marL="57150" lvl="1" indent="-57150" algn="l" defTabSz="400050">
            <a:lnSpc>
              <a:spcPct val="90000"/>
            </a:lnSpc>
            <a:spcBef>
              <a:spcPct val="0"/>
            </a:spcBef>
            <a:spcAft>
              <a:spcPct val="15000"/>
            </a:spcAft>
            <a:buChar char="•"/>
          </a:pPr>
          <a:r>
            <a:rPr lang="en-US" sz="900" kern="1200"/>
            <a:t>Describe searches of detained persons and seizing of items including strip and intimate searches.</a:t>
          </a:r>
        </a:p>
      </dsp:txBody>
      <dsp:txXfrm rot="-5400000">
        <a:off x="2119492" y="2960143"/>
        <a:ext cx="3746537" cy="396481"/>
      </dsp:txXfrm>
    </dsp:sp>
    <dsp:sp modelId="{7EEF4B9D-8664-D741-8C58-524BCFF4B822}">
      <dsp:nvSpPr>
        <dsp:cNvPr id="0" name=""/>
        <dsp:cNvSpPr/>
      </dsp:nvSpPr>
      <dsp:spPr>
        <a:xfrm>
          <a:off x="0" y="2883771"/>
          <a:ext cx="2119492" cy="549224"/>
        </a:xfrm>
        <a:prstGeom prst="roundRect">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a:t>Describe</a:t>
          </a:r>
        </a:p>
      </dsp:txBody>
      <dsp:txXfrm>
        <a:off x="26811" y="2910582"/>
        <a:ext cx="2065870" cy="495602"/>
      </dsp:txXfrm>
    </dsp:sp>
    <dsp:sp modelId="{32C42B50-4D87-FC4D-BB5F-CFCDDCA162B1}">
      <dsp:nvSpPr>
        <dsp:cNvPr id="0" name=""/>
        <dsp:cNvSpPr/>
      </dsp:nvSpPr>
      <dsp:spPr>
        <a:xfrm rot="5400000">
          <a:off x="3783795" y="1851076"/>
          <a:ext cx="439379" cy="3767986"/>
        </a:xfrm>
        <a:prstGeom prst="round2SameRect">
          <a:avLst/>
        </a:prstGeom>
        <a:solidFill>
          <a:schemeClr val="accent2">
            <a:tint val="40000"/>
            <a:alpha val="90000"/>
            <a:hueOff val="-849226"/>
            <a:satOff val="-75346"/>
            <a:lumOff val="-769"/>
            <a:alphaOff val="0"/>
          </a:schemeClr>
        </a:solidFill>
        <a:ln w="6350" cap="flat" cmpd="sng" algn="ctr">
          <a:solidFill>
            <a:schemeClr val="accent2">
              <a:tint val="40000"/>
              <a:alpha val="90000"/>
              <a:hueOff val="-849226"/>
              <a:satOff val="-75346"/>
              <a:lumOff val="-76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4290" tIns="17145" rIns="34290" bIns="17145" numCol="1" spcCol="1270" anchor="ctr" anchorCtr="0">
          <a:noAutofit/>
        </a:bodyPr>
        <a:lstStyle/>
        <a:p>
          <a:pPr marL="57150" lvl="1" indent="-57150" algn="l" defTabSz="400050">
            <a:lnSpc>
              <a:spcPct val="90000"/>
            </a:lnSpc>
            <a:spcBef>
              <a:spcPct val="0"/>
            </a:spcBef>
            <a:spcAft>
              <a:spcPct val="15000"/>
            </a:spcAft>
            <a:buChar char="•"/>
          </a:pPr>
          <a:r>
            <a:rPr lang="en-US" sz="900" kern="1200"/>
            <a:t>Explain the role of an appropriate adult within the police custody process.</a:t>
          </a:r>
        </a:p>
      </dsp:txBody>
      <dsp:txXfrm rot="-5400000">
        <a:off x="2119492" y="3536829"/>
        <a:ext cx="3746537" cy="396481"/>
      </dsp:txXfrm>
    </dsp:sp>
    <dsp:sp modelId="{23F56463-8EEE-EF49-98E7-CBE570DC3510}">
      <dsp:nvSpPr>
        <dsp:cNvPr id="0" name=""/>
        <dsp:cNvSpPr/>
      </dsp:nvSpPr>
      <dsp:spPr>
        <a:xfrm>
          <a:off x="0" y="3460457"/>
          <a:ext cx="2119492" cy="549224"/>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a:t>Explain</a:t>
          </a:r>
        </a:p>
      </dsp:txBody>
      <dsp:txXfrm>
        <a:off x="26811" y="3487268"/>
        <a:ext cx="2065870" cy="4956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9746014" cy="2124884"/>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296853" y="283317"/>
          <a:ext cx="2860096" cy="1558248"/>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296853" y="2124884"/>
          <a:ext cx="2860096" cy="2597081"/>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A Constable may search any person who has been arrested at a place </a:t>
          </a:r>
          <a:r>
            <a:rPr lang="en-US" sz="2000" b="1" i="1" u="sng" kern="1200" dirty="0"/>
            <a:t>other than a police station</a:t>
          </a:r>
          <a:endParaRPr lang="en-US" sz="1600" kern="1200" dirty="0"/>
        </a:p>
      </dsp:txBody>
      <dsp:txXfrm rot="10800000">
        <a:off x="376722" y="2124884"/>
        <a:ext cx="2700358" cy="2517212"/>
      </dsp:txXfrm>
    </dsp:sp>
    <dsp:sp modelId="{06AA997E-BB7D-1245-8E50-026CE972AADA}">
      <dsp:nvSpPr>
        <dsp:cNvPr id="0" name=""/>
        <dsp:cNvSpPr/>
      </dsp:nvSpPr>
      <dsp:spPr>
        <a:xfrm>
          <a:off x="3287656" y="260084"/>
          <a:ext cx="2860096" cy="1558248"/>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3442959" y="2124884"/>
          <a:ext cx="2860096" cy="2597081"/>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ctr" defTabSz="889000">
            <a:lnSpc>
              <a:spcPct val="90000"/>
            </a:lnSpc>
            <a:spcBef>
              <a:spcPct val="0"/>
            </a:spcBef>
            <a:spcAft>
              <a:spcPct val="35000"/>
            </a:spcAft>
            <a:buNone/>
          </a:pPr>
          <a:r>
            <a:rPr lang="en-US" sz="2000" kern="1200" dirty="0"/>
            <a:t>If</a:t>
          </a:r>
          <a:r>
            <a:rPr lang="en-US" sz="2000" kern="1200" baseline="0" dirty="0"/>
            <a:t> they have </a:t>
          </a:r>
          <a:r>
            <a:rPr lang="en-US" sz="2000" b="1" i="1" u="sng" kern="1200" baseline="0" dirty="0"/>
            <a:t>reasonable grounds for believing </a:t>
          </a:r>
          <a:r>
            <a:rPr lang="en-US" sz="2000" kern="1200" baseline="0" dirty="0"/>
            <a:t>that the arrested person may present </a:t>
          </a:r>
          <a:endParaRPr lang="en-US" sz="1600" kern="1200" dirty="0"/>
        </a:p>
      </dsp:txBody>
      <dsp:txXfrm rot="10800000">
        <a:off x="3522828" y="2124884"/>
        <a:ext cx="2700358" cy="2517212"/>
      </dsp:txXfrm>
    </dsp:sp>
    <dsp:sp modelId="{CB271E6F-1313-D54B-AA63-21D5EB24E4FD}">
      <dsp:nvSpPr>
        <dsp:cNvPr id="0" name=""/>
        <dsp:cNvSpPr/>
      </dsp:nvSpPr>
      <dsp:spPr>
        <a:xfrm>
          <a:off x="6589065" y="272916"/>
          <a:ext cx="2860096" cy="1558248"/>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6589065" y="2093680"/>
          <a:ext cx="2860096" cy="263868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ctr" defTabSz="800100">
            <a:lnSpc>
              <a:spcPct val="90000"/>
            </a:lnSpc>
            <a:spcBef>
              <a:spcPct val="0"/>
            </a:spcBef>
            <a:spcAft>
              <a:spcPct val="35000"/>
            </a:spcAft>
            <a:buNone/>
          </a:pPr>
          <a:r>
            <a:rPr lang="en-US" sz="1800" b="1" i="1" u="sng" kern="1200" dirty="0">
              <a:solidFill>
                <a:schemeClr val="accent1"/>
              </a:solidFill>
            </a:rPr>
            <a:t>D</a:t>
          </a:r>
          <a:r>
            <a:rPr lang="en-US" sz="1800" kern="1200" dirty="0">
              <a:solidFill>
                <a:srgbClr val="FF0000"/>
              </a:solidFill>
            </a:rPr>
            <a:t>anger to himself or others</a:t>
          </a:r>
        </a:p>
        <a:p>
          <a:pPr marL="0" lvl="0" indent="0" algn="ctr" defTabSz="800100">
            <a:lnSpc>
              <a:spcPct val="90000"/>
            </a:lnSpc>
            <a:spcBef>
              <a:spcPct val="0"/>
            </a:spcBef>
            <a:spcAft>
              <a:spcPct val="35000"/>
            </a:spcAft>
            <a:buNone/>
          </a:pPr>
          <a:r>
            <a:rPr lang="en-US" sz="1800" b="1" i="1" u="sng" kern="1200" dirty="0">
              <a:solidFill>
                <a:schemeClr val="accent1"/>
              </a:solidFill>
            </a:rPr>
            <a:t>I</a:t>
          </a:r>
          <a:r>
            <a:rPr lang="en-US" sz="1800" kern="1200" dirty="0">
              <a:solidFill>
                <a:srgbClr val="FF0000"/>
              </a:solidFill>
            </a:rPr>
            <a:t>mplement which he might use to escape</a:t>
          </a:r>
        </a:p>
        <a:p>
          <a:pPr marL="0" lvl="0" indent="0" algn="ctr" defTabSz="800100">
            <a:lnSpc>
              <a:spcPct val="90000"/>
            </a:lnSpc>
            <a:spcBef>
              <a:spcPct val="0"/>
            </a:spcBef>
            <a:spcAft>
              <a:spcPct val="35000"/>
            </a:spcAft>
            <a:buNone/>
          </a:pPr>
          <a:r>
            <a:rPr lang="en-US" sz="1800" b="1" i="1" u="sng" kern="1200" dirty="0">
              <a:solidFill>
                <a:schemeClr val="accent1"/>
              </a:solidFill>
            </a:rPr>
            <a:t>E</a:t>
          </a:r>
          <a:r>
            <a:rPr lang="en-US" sz="1800" kern="1200" dirty="0">
              <a:solidFill>
                <a:srgbClr val="FF0000"/>
              </a:solidFill>
            </a:rPr>
            <a:t>vidence relating to an offence</a:t>
          </a:r>
        </a:p>
        <a:p>
          <a:pPr marL="0" lvl="0" indent="0" algn="ctr" defTabSz="800100">
            <a:lnSpc>
              <a:spcPct val="90000"/>
            </a:lnSpc>
            <a:spcBef>
              <a:spcPct val="0"/>
            </a:spcBef>
            <a:spcAft>
              <a:spcPct val="35000"/>
            </a:spcAft>
            <a:buNone/>
          </a:pPr>
          <a:endParaRPr lang="en-US" sz="2400" kern="1200" dirty="0"/>
        </a:p>
        <a:p>
          <a:pPr marL="0" lvl="0" indent="0" algn="ctr" defTabSz="800100">
            <a:lnSpc>
              <a:spcPct val="90000"/>
            </a:lnSpc>
            <a:spcBef>
              <a:spcPct val="0"/>
            </a:spcBef>
            <a:spcAft>
              <a:spcPct val="35000"/>
            </a:spcAft>
            <a:buNone/>
          </a:pPr>
          <a:endParaRPr lang="en-US" kern="1200" dirty="0"/>
        </a:p>
      </dsp:txBody>
      <dsp:txXfrm rot="10800000">
        <a:off x="6670214" y="2093680"/>
        <a:ext cx="2697798" cy="255753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F9FF99-7A41-9040-894A-0576E14466DE}">
      <dsp:nvSpPr>
        <dsp:cNvPr id="0" name=""/>
        <dsp:cNvSpPr/>
      </dsp:nvSpPr>
      <dsp:spPr>
        <a:xfrm>
          <a:off x="0" y="9402"/>
          <a:ext cx="5820928" cy="959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The detained person?</a:t>
          </a:r>
          <a:endParaRPr lang="en-US" sz="3800" kern="1200"/>
        </a:p>
      </dsp:txBody>
      <dsp:txXfrm>
        <a:off x="46834" y="56236"/>
        <a:ext cx="5727260" cy="865732"/>
      </dsp:txXfrm>
    </dsp:sp>
    <dsp:sp modelId="{E65D53C3-2D23-6645-A473-F0BAB1217ECF}">
      <dsp:nvSpPr>
        <dsp:cNvPr id="0" name=""/>
        <dsp:cNvSpPr/>
      </dsp:nvSpPr>
      <dsp:spPr>
        <a:xfrm>
          <a:off x="0" y="1084002"/>
          <a:ext cx="5820928" cy="959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You as an officer?</a:t>
          </a:r>
          <a:endParaRPr lang="en-US" sz="3800" kern="1200" dirty="0"/>
        </a:p>
      </dsp:txBody>
      <dsp:txXfrm>
        <a:off x="46834" y="1130836"/>
        <a:ext cx="5727260" cy="865732"/>
      </dsp:txXfrm>
    </dsp:sp>
    <dsp:sp modelId="{2795433E-2D90-0F49-878D-144DEF7C89F9}">
      <dsp:nvSpPr>
        <dsp:cNvPr id="0" name=""/>
        <dsp:cNvSpPr/>
      </dsp:nvSpPr>
      <dsp:spPr>
        <a:xfrm>
          <a:off x="43889" y="2158602"/>
          <a:ext cx="5733148" cy="91310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The force?</a:t>
          </a:r>
          <a:endParaRPr lang="en-US" sz="3800" kern="1200" dirty="0"/>
        </a:p>
      </dsp:txBody>
      <dsp:txXfrm>
        <a:off x="88463" y="2203176"/>
        <a:ext cx="5644000" cy="823960"/>
      </dsp:txXfrm>
    </dsp:sp>
    <dsp:sp modelId="{770C525F-A191-4A4C-819B-AAAE8C425111}">
      <dsp:nvSpPr>
        <dsp:cNvPr id="0" name=""/>
        <dsp:cNvSpPr/>
      </dsp:nvSpPr>
      <dsp:spPr>
        <a:xfrm>
          <a:off x="0" y="3186910"/>
          <a:ext cx="5820928" cy="959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dirty="0"/>
            <a:t>The community? </a:t>
          </a:r>
          <a:endParaRPr lang="en-US" sz="3800" kern="1200" dirty="0"/>
        </a:p>
      </dsp:txBody>
      <dsp:txXfrm>
        <a:off x="46834" y="3233744"/>
        <a:ext cx="5727260" cy="86573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18</a:t>
          </a:r>
          <a:endParaRPr lang="en-US" sz="2400" kern="1200" dirty="0"/>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FF4B8-5826-AE4F-A9E7-60266D47F9B9}">
      <dsp:nvSpPr>
        <dsp:cNvPr id="0" name=""/>
        <dsp:cNvSpPr/>
      </dsp:nvSpPr>
      <dsp:spPr>
        <a:xfrm>
          <a:off x="1812868" y="21684"/>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any premises for the purpose of:</a:t>
          </a:r>
          <a:endParaRPr lang="en-US" sz="2400" kern="1200" dirty="0"/>
        </a:p>
      </dsp:txBody>
      <dsp:txXfrm>
        <a:off x="1867128" y="75944"/>
        <a:ext cx="3226131" cy="1744063"/>
      </dsp:txXfrm>
    </dsp:sp>
    <dsp:sp modelId="{D0028602-B1A1-1B45-BC5C-465A43E772F8}">
      <dsp:nvSpPr>
        <dsp:cNvPr id="0" name=""/>
        <dsp:cNvSpPr/>
      </dsp:nvSpPr>
      <dsp:spPr>
        <a:xfrm rot="5400582">
          <a:off x="3140520" y="1910023"/>
          <a:ext cx="678879" cy="833662"/>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229878" y="1987414"/>
        <a:ext cx="500198" cy="475215"/>
      </dsp:txXfrm>
    </dsp:sp>
    <dsp:sp modelId="{9CD99BF5-44C3-3544-A2EB-F1CA14F4B620}">
      <dsp:nvSpPr>
        <dsp:cNvPr id="0" name=""/>
        <dsp:cNvSpPr/>
      </dsp:nvSpPr>
      <dsp:spPr>
        <a:xfrm>
          <a:off x="1812401" y="2779441"/>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Executing a warrant of arrest or commitment</a:t>
          </a:r>
        </a:p>
      </dsp:txBody>
      <dsp:txXfrm>
        <a:off x="1866661" y="2833701"/>
        <a:ext cx="3226131" cy="174406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4DFD1-CD4D-2B41-A267-0E1FDA8B7BAF}">
      <dsp:nvSpPr>
        <dsp:cNvPr id="0" name=""/>
        <dsp:cNvSpPr/>
      </dsp:nvSpPr>
      <dsp:spPr>
        <a:xfrm>
          <a:off x="0" y="0"/>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Arresting a person for:</a:t>
          </a:r>
          <a:endParaRPr lang="en-US" sz="2400" kern="1200" dirty="0"/>
        </a:p>
      </dsp:txBody>
      <dsp:txXfrm>
        <a:off x="44376" y="44376"/>
        <a:ext cx="4071924" cy="1426366"/>
      </dsp:txXfrm>
    </dsp:sp>
    <dsp:sp modelId="{3BDB6948-CCF9-4542-9442-476D95E2670F}">
      <dsp:nvSpPr>
        <dsp:cNvPr id="0" name=""/>
        <dsp:cNvSpPr/>
      </dsp:nvSpPr>
      <dsp:spPr>
        <a:xfrm>
          <a:off x="503546" y="1767638"/>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 Indictable Offence</a:t>
          </a:r>
          <a:endParaRPr lang="en-US" sz="2400" kern="1200" dirty="0"/>
        </a:p>
      </dsp:txBody>
      <dsp:txXfrm>
        <a:off x="547922" y="1812014"/>
        <a:ext cx="4129729" cy="1426366"/>
      </dsp:txXfrm>
    </dsp:sp>
    <dsp:sp modelId="{8397B8A2-35E8-D942-BEA4-57DEEE2108C6}">
      <dsp:nvSpPr>
        <dsp:cNvPr id="0" name=""/>
        <dsp:cNvSpPr/>
      </dsp:nvSpPr>
      <dsp:spPr>
        <a:xfrm>
          <a:off x="1007092" y="3535277"/>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An offence under S1 POA 1936</a:t>
          </a:r>
        </a:p>
      </dsp:txBody>
      <dsp:txXfrm>
        <a:off x="1051468" y="3579653"/>
        <a:ext cx="4129729" cy="1426366"/>
      </dsp:txXfrm>
    </dsp:sp>
    <dsp:sp modelId="{039BF997-774E-DA45-B4F6-33D3D40DD923}">
      <dsp:nvSpPr>
        <dsp:cNvPr id="0" name=""/>
        <dsp:cNvSpPr/>
      </dsp:nvSpPr>
      <dsp:spPr>
        <a:xfrm>
          <a:off x="4722027" y="1148965"/>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43613" y="1148965"/>
        <a:ext cx="541655" cy="741082"/>
      </dsp:txXfrm>
    </dsp:sp>
    <dsp:sp modelId="{55E992B7-0B92-4B4E-B943-76870421712F}">
      <dsp:nvSpPr>
        <dsp:cNvPr id="0" name=""/>
        <dsp:cNvSpPr/>
      </dsp:nvSpPr>
      <dsp:spPr>
        <a:xfrm>
          <a:off x="5225573" y="2906502"/>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47159" y="2906502"/>
        <a:ext cx="541655" cy="74108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7FF87B-9523-CC4E-8775-7251ECB9AEA2}">
      <dsp:nvSpPr>
        <dsp:cNvPr id="0" name=""/>
        <dsp:cNvSpPr/>
      </dsp:nvSpPr>
      <dsp:spPr>
        <a:xfrm rot="10800000">
          <a:off x="2105740" y="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S.4 Public Order Act 1986</a:t>
          </a:r>
        </a:p>
      </dsp:txBody>
      <dsp:txXfrm rot="10800000">
        <a:off x="2453764" y="0"/>
        <a:ext cx="6630372" cy="1392097"/>
      </dsp:txXfrm>
    </dsp:sp>
    <dsp:sp modelId="{88C31B19-480B-5F4A-A32B-C2D1128F363C}">
      <dsp:nvSpPr>
        <dsp:cNvPr id="0" name=""/>
        <dsp:cNvSpPr/>
      </dsp:nvSpPr>
      <dsp:spPr>
        <a:xfrm>
          <a:off x="1409691" y="3042"/>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0F1BF1E6-479D-A64D-9883-CFE250C1D9AD}">
      <dsp:nvSpPr>
        <dsp:cNvPr id="0" name=""/>
        <dsp:cNvSpPr/>
      </dsp:nvSpPr>
      <dsp:spPr>
        <a:xfrm rot="10800000">
          <a:off x="2105740" y="1810691"/>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S.6 to 8 or 10 of the Criminal Law Act 1967</a:t>
          </a:r>
        </a:p>
      </dsp:txBody>
      <dsp:txXfrm rot="10800000">
        <a:off x="2453764" y="1810691"/>
        <a:ext cx="6630372" cy="1392097"/>
      </dsp:txXfrm>
    </dsp:sp>
    <dsp:sp modelId="{FB6E9F37-0B96-C142-8497-4DC2406DF4E6}">
      <dsp:nvSpPr>
        <dsp:cNvPr id="0" name=""/>
        <dsp:cNvSpPr/>
      </dsp:nvSpPr>
      <dsp:spPr>
        <a:xfrm>
          <a:off x="1409691" y="1810691"/>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DBE09B3F-2F20-BB4A-9C88-2C38C848D574}">
      <dsp:nvSpPr>
        <dsp:cNvPr id="0" name=""/>
        <dsp:cNvSpPr/>
      </dsp:nvSpPr>
      <dsp:spPr>
        <a:xfrm rot="10800000">
          <a:off x="2105740" y="361834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S.76 Criminal Justice &amp; Public Order Act 1994</a:t>
          </a:r>
        </a:p>
      </dsp:txBody>
      <dsp:txXfrm rot="10800000">
        <a:off x="2453764" y="3618340"/>
        <a:ext cx="6630372" cy="1392097"/>
      </dsp:txXfrm>
    </dsp:sp>
    <dsp:sp modelId="{4D4834EE-0EEB-6540-8E45-46FC96D5A62E}">
      <dsp:nvSpPr>
        <dsp:cNvPr id="0" name=""/>
        <dsp:cNvSpPr/>
      </dsp:nvSpPr>
      <dsp:spPr>
        <a:xfrm>
          <a:off x="1409691" y="3618340"/>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20406-27D9-5242-A8D7-BAB54985D2C8}">
      <dsp:nvSpPr>
        <dsp:cNvPr id="0" name=""/>
        <dsp:cNvSpPr/>
      </dsp:nvSpPr>
      <dsp:spPr>
        <a:xfrm>
          <a:off x="0" y="0"/>
          <a:ext cx="11397343" cy="243592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506CDBF-7E09-7A44-9E8B-BCD00D686EEA}">
      <dsp:nvSpPr>
        <dsp:cNvPr id="0" name=""/>
        <dsp:cNvSpPr/>
      </dsp:nvSpPr>
      <dsp:spPr>
        <a:xfrm>
          <a:off x="341920"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FC70BFD-2D7F-5440-BEF3-6C1FBA649BE6}">
      <dsp:nvSpPr>
        <dsp:cNvPr id="0" name=""/>
        <dsp:cNvSpPr/>
      </dsp:nvSpPr>
      <dsp:spPr>
        <a:xfrm rot="10800000">
          <a:off x="341920"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br>
            <a:rPr lang="en-US" sz="2400" kern="1200" dirty="0"/>
          </a:br>
          <a:r>
            <a:rPr lang="en-US" sz="2400" kern="1200" dirty="0"/>
            <a:t>S.163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163…STOP for me!!</a:t>
          </a:r>
          <a:br>
            <a:rPr lang="en-US" sz="2400" kern="1200" dirty="0"/>
          </a:br>
          <a:endParaRPr lang="en-US" sz="2400" kern="1200" dirty="0"/>
        </a:p>
      </dsp:txBody>
      <dsp:txXfrm rot="10800000">
        <a:off x="433481" y="2435927"/>
        <a:ext cx="3164847" cy="2885684"/>
      </dsp:txXfrm>
    </dsp:sp>
    <dsp:sp modelId="{7AD5CC85-65FA-1D4D-B5E2-C030A1675B5F}">
      <dsp:nvSpPr>
        <dsp:cNvPr id="0" name=""/>
        <dsp:cNvSpPr/>
      </dsp:nvSpPr>
      <dsp:spPr>
        <a:xfrm>
          <a:off x="4024686"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6EE444E-C079-8248-B68F-872626FCDC2C}">
      <dsp:nvSpPr>
        <dsp:cNvPr id="0" name=""/>
        <dsp:cNvSpPr/>
      </dsp:nvSpPr>
      <dsp:spPr>
        <a:xfrm rot="10800000">
          <a:off x="4024686"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S.4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dsp:txBody>
      <dsp:txXfrm rot="10800000">
        <a:off x="4116247" y="2435927"/>
        <a:ext cx="3164847" cy="2885684"/>
      </dsp:txXfrm>
    </dsp:sp>
    <dsp:sp modelId="{5783F476-8E8E-FB4B-A47A-0DE22D1D640D}">
      <dsp:nvSpPr>
        <dsp:cNvPr id="0" name=""/>
        <dsp:cNvSpPr/>
      </dsp:nvSpPr>
      <dsp:spPr>
        <a:xfrm>
          <a:off x="7707453"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320C5CC-EE68-E54C-BEF5-ACAB5E33C66D}">
      <dsp:nvSpPr>
        <dsp:cNvPr id="0" name=""/>
        <dsp:cNvSpPr/>
      </dsp:nvSpPr>
      <dsp:spPr>
        <a:xfrm rot="10800000">
          <a:off x="7707453"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S.27 Transport &amp; Works Act 1992</a:t>
          </a:r>
        </a:p>
      </dsp:txBody>
      <dsp:txXfrm rot="10800000">
        <a:off x="7799014" y="2435927"/>
        <a:ext cx="3164847" cy="288568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20406-27D9-5242-A8D7-BAB54985D2C8}">
      <dsp:nvSpPr>
        <dsp:cNvPr id="0" name=""/>
        <dsp:cNvSpPr/>
      </dsp:nvSpPr>
      <dsp:spPr>
        <a:xfrm>
          <a:off x="0" y="0"/>
          <a:ext cx="11397343" cy="243592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506CDBF-7E09-7A44-9E8B-BCD00D686EEA}">
      <dsp:nvSpPr>
        <dsp:cNvPr id="0" name=""/>
        <dsp:cNvSpPr/>
      </dsp:nvSpPr>
      <dsp:spPr>
        <a:xfrm>
          <a:off x="341920"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FC70BFD-2D7F-5440-BEF3-6C1FBA649BE6}">
      <dsp:nvSpPr>
        <dsp:cNvPr id="0" name=""/>
        <dsp:cNvSpPr/>
      </dsp:nvSpPr>
      <dsp:spPr>
        <a:xfrm rot="10800000">
          <a:off x="341920"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br>
            <a:rPr lang="en-US" sz="2400" kern="1200" dirty="0"/>
          </a:br>
          <a:r>
            <a:rPr lang="en-US" sz="2400" kern="1200" dirty="0"/>
            <a:t>S.163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163…STOP for me!!</a:t>
          </a:r>
          <a:br>
            <a:rPr lang="en-US" sz="2400" kern="1200" dirty="0"/>
          </a:br>
          <a:endParaRPr lang="en-US" sz="2400" kern="1200" dirty="0"/>
        </a:p>
      </dsp:txBody>
      <dsp:txXfrm rot="10800000">
        <a:off x="433481" y="2435927"/>
        <a:ext cx="3164847" cy="2885684"/>
      </dsp:txXfrm>
    </dsp:sp>
    <dsp:sp modelId="{7AD5CC85-65FA-1D4D-B5E2-C030A1675B5F}">
      <dsp:nvSpPr>
        <dsp:cNvPr id="0" name=""/>
        <dsp:cNvSpPr/>
      </dsp:nvSpPr>
      <dsp:spPr>
        <a:xfrm>
          <a:off x="4024686"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6EE444E-C079-8248-B68F-872626FCDC2C}">
      <dsp:nvSpPr>
        <dsp:cNvPr id="0" name=""/>
        <dsp:cNvSpPr/>
      </dsp:nvSpPr>
      <dsp:spPr>
        <a:xfrm rot="10800000">
          <a:off x="4024686"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S.4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dsp:txBody>
      <dsp:txXfrm rot="10800000">
        <a:off x="4116247" y="2435927"/>
        <a:ext cx="3164847" cy="2885684"/>
      </dsp:txXfrm>
    </dsp:sp>
    <dsp:sp modelId="{5783F476-8E8E-FB4B-A47A-0DE22D1D640D}">
      <dsp:nvSpPr>
        <dsp:cNvPr id="0" name=""/>
        <dsp:cNvSpPr/>
      </dsp:nvSpPr>
      <dsp:spPr>
        <a:xfrm>
          <a:off x="7707453"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320C5CC-EE68-E54C-BEF5-ACAB5E33C66D}">
      <dsp:nvSpPr>
        <dsp:cNvPr id="0" name=""/>
        <dsp:cNvSpPr/>
      </dsp:nvSpPr>
      <dsp:spPr>
        <a:xfrm rot="10800000">
          <a:off x="7707453"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S.27 Transport &amp; Works Act 1992</a:t>
          </a:r>
        </a:p>
      </dsp:txBody>
      <dsp:txXfrm rot="10800000">
        <a:off x="7799014" y="2435927"/>
        <a:ext cx="3164847" cy="288568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36A56-90F8-4689-824B-1CADB322D240}">
      <dsp:nvSpPr>
        <dsp:cNvPr id="0" name=""/>
        <dsp:cNvSpPr/>
      </dsp:nvSpPr>
      <dsp:spPr>
        <a:xfrm>
          <a:off x="0" y="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Recapturing a person unlawfully at large &amp; whom he is pursuing</a:t>
          </a:r>
        </a:p>
      </dsp:txBody>
      <dsp:txXfrm>
        <a:off x="1949456" y="0"/>
        <a:ext cx="6757153" cy="2081347"/>
      </dsp:txXfrm>
    </dsp:sp>
    <dsp:sp modelId="{B2D7AF64-8882-4F08-81C9-B997C8C5891A}">
      <dsp:nvSpPr>
        <dsp:cNvPr id="0" name=""/>
        <dsp:cNvSpPr/>
      </dsp:nvSpPr>
      <dsp:spPr>
        <a:xfrm>
          <a:off x="208134" y="208134"/>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19F71F0-7D72-4C35-B3DE-AA101368C6D6}">
      <dsp:nvSpPr>
        <dsp:cNvPr id="0" name=""/>
        <dsp:cNvSpPr/>
      </dsp:nvSpPr>
      <dsp:spPr>
        <a:xfrm>
          <a:off x="0" y="229055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Saving life &amp; limb or preventing serious damage to property</a:t>
          </a:r>
        </a:p>
      </dsp:txBody>
      <dsp:txXfrm>
        <a:off x="1949456" y="2290550"/>
        <a:ext cx="6757153" cy="2081347"/>
      </dsp:txXfrm>
    </dsp:sp>
    <dsp:sp modelId="{ABAEBE4A-D888-4D90-83AC-21101AAA0ACC}">
      <dsp:nvSpPr>
        <dsp:cNvPr id="0" name=""/>
        <dsp:cNvSpPr/>
      </dsp:nvSpPr>
      <dsp:spPr>
        <a:xfrm>
          <a:off x="208134" y="2497617"/>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11096785" cy="2308472"/>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332903" y="307796"/>
          <a:ext cx="3259680" cy="1692879"/>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332903" y="2308472"/>
          <a:ext cx="3259680" cy="2821466"/>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A Constable may search any person who has been arrested at a place </a:t>
          </a:r>
          <a:r>
            <a:rPr lang="en-US" sz="2400" b="1" i="1" u="sng" kern="1200" dirty="0"/>
            <a:t>other than a police station</a:t>
          </a:r>
          <a:endParaRPr lang="en-US" kern="1200" dirty="0"/>
        </a:p>
      </dsp:txBody>
      <dsp:txXfrm rot="10800000">
        <a:off x="419673" y="2308472"/>
        <a:ext cx="3086140" cy="2734696"/>
      </dsp:txXfrm>
    </dsp:sp>
    <dsp:sp modelId="{06AA997E-BB7D-1245-8E50-026CE972AADA}">
      <dsp:nvSpPr>
        <dsp:cNvPr id="0" name=""/>
        <dsp:cNvSpPr/>
      </dsp:nvSpPr>
      <dsp:spPr>
        <a:xfrm>
          <a:off x="3741551" y="282555"/>
          <a:ext cx="3259680" cy="1692879"/>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3918552"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If</a:t>
          </a:r>
          <a:r>
            <a:rPr lang="en-US" sz="2400" kern="1200" baseline="0" dirty="0"/>
            <a:t> they have </a:t>
          </a:r>
          <a:r>
            <a:rPr lang="en-US" sz="2400" b="1" i="1" u="sng" kern="1200" baseline="0" dirty="0"/>
            <a:t>reasonable grounds for believing </a:t>
          </a:r>
          <a:r>
            <a:rPr lang="en-US" sz="2400" kern="1200" baseline="0" dirty="0"/>
            <a:t>that the arrested person may present </a:t>
          </a:r>
          <a:endParaRPr lang="en-US" kern="1200" dirty="0"/>
        </a:p>
      </dsp:txBody>
      <dsp:txXfrm rot="10800000">
        <a:off x="4005322" y="2308472"/>
        <a:ext cx="3086140" cy="2734696"/>
      </dsp:txXfrm>
    </dsp:sp>
    <dsp:sp modelId="{CB271E6F-1313-D54B-AA63-21D5EB24E4FD}">
      <dsp:nvSpPr>
        <dsp:cNvPr id="0" name=""/>
        <dsp:cNvSpPr/>
      </dsp:nvSpPr>
      <dsp:spPr>
        <a:xfrm>
          <a:off x="7504200" y="307796"/>
          <a:ext cx="3259680" cy="1692879"/>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7504200"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i="1" u="sng" kern="1200" dirty="0"/>
            <a:t>D</a:t>
          </a:r>
          <a:r>
            <a:rPr lang="en-US" sz="2400" kern="1200" dirty="0"/>
            <a:t>anger to himself or others</a:t>
          </a:r>
        </a:p>
        <a:p>
          <a:pPr marL="0" lvl="0" indent="0" algn="ctr" defTabSz="1066800">
            <a:lnSpc>
              <a:spcPct val="90000"/>
            </a:lnSpc>
            <a:spcBef>
              <a:spcPct val="0"/>
            </a:spcBef>
            <a:spcAft>
              <a:spcPct val="35000"/>
            </a:spcAft>
            <a:buNone/>
          </a:pPr>
          <a:r>
            <a:rPr lang="en-US" sz="2400" b="1" i="1" u="sng" kern="1200" dirty="0"/>
            <a:t>I</a:t>
          </a:r>
          <a:r>
            <a:rPr lang="en-US" sz="2400" kern="1200" dirty="0"/>
            <a:t>mplement which he might use to escape</a:t>
          </a:r>
        </a:p>
        <a:p>
          <a:pPr marL="0" lvl="0" indent="0" algn="ctr" defTabSz="1066800">
            <a:lnSpc>
              <a:spcPct val="90000"/>
            </a:lnSpc>
            <a:spcBef>
              <a:spcPct val="0"/>
            </a:spcBef>
            <a:spcAft>
              <a:spcPct val="35000"/>
            </a:spcAft>
            <a:buNone/>
          </a:pPr>
          <a:r>
            <a:rPr lang="en-US" sz="2400" b="1" i="1" u="sng" kern="1200" dirty="0"/>
            <a:t>E</a:t>
          </a:r>
          <a:r>
            <a:rPr lang="en-US" sz="2400" kern="1200" dirty="0"/>
            <a:t>vidence relating to an offence</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kern="1200" dirty="0"/>
        </a:p>
      </dsp:txBody>
      <dsp:txXfrm rot="10800000">
        <a:off x="7590970" y="2308472"/>
        <a:ext cx="3086140" cy="273469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8AE063-AC89-477B-81D3-070AA73DCE32}">
      <dsp:nvSpPr>
        <dsp:cNvPr id="0" name=""/>
        <dsp:cNvSpPr/>
      </dsp:nvSpPr>
      <dsp:spPr>
        <a:xfrm>
          <a:off x="0" y="1703"/>
          <a:ext cx="5381065" cy="871132"/>
        </a:xfrm>
        <a:prstGeom prst="roundRect">
          <a:avLst>
            <a:gd name="adj" fmla="val 10000"/>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 </a:t>
          </a:r>
          <a:r>
            <a:rPr lang="en-US" sz="2400" b="1" i="1" u="sng" kern="1200"/>
            <a:t>premises</a:t>
          </a:r>
          <a:endParaRPr lang="en-US" sz="2400" b="1" i="1" u="sng" kern="1200" dirty="0"/>
        </a:p>
      </dsp:txBody>
      <dsp:txXfrm>
        <a:off x="25515" y="27218"/>
        <a:ext cx="5330035" cy="820102"/>
      </dsp:txXfrm>
    </dsp:sp>
    <dsp:sp modelId="{4AC2ED41-0DE3-4BB1-9E2B-1E9A12DA92A4}">
      <dsp:nvSpPr>
        <dsp:cNvPr id="0" name=""/>
        <dsp:cNvSpPr/>
      </dsp:nvSpPr>
      <dsp:spPr>
        <a:xfrm rot="5400000">
          <a:off x="2527195" y="894613"/>
          <a:ext cx="326674" cy="392009"/>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2572930" y="927280"/>
        <a:ext cx="235205" cy="228672"/>
      </dsp:txXfrm>
    </dsp:sp>
    <dsp:sp modelId="{BC6C4604-6A96-4815-ABE8-248F560B5210}">
      <dsp:nvSpPr>
        <dsp:cNvPr id="0" name=""/>
        <dsp:cNvSpPr/>
      </dsp:nvSpPr>
      <dsp:spPr>
        <a:xfrm>
          <a:off x="0" y="1308401"/>
          <a:ext cx="5381065" cy="871132"/>
        </a:xfrm>
        <a:prstGeom prst="roundRect">
          <a:avLst>
            <a:gd name="adj" fmla="val 10000"/>
          </a:avLst>
        </a:prstGeom>
        <a:solidFill>
          <a:schemeClr val="accent6">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which a person was </a:t>
          </a:r>
          <a:r>
            <a:rPr lang="en-US" sz="2400" b="1" i="1" u="sng" kern="1200"/>
            <a:t>when arrested </a:t>
          </a:r>
          <a:r>
            <a:rPr lang="en-US" sz="2400" kern="1200"/>
            <a:t>or </a:t>
          </a:r>
          <a:r>
            <a:rPr lang="en-US" sz="2400" b="1" i="1" u="sng" kern="1200"/>
            <a:t>immediately before </a:t>
          </a:r>
          <a:r>
            <a:rPr lang="en-US" sz="2400" kern="1200"/>
            <a:t>he was arrested</a:t>
          </a:r>
          <a:endParaRPr lang="en-US" sz="2400" kern="1200" dirty="0"/>
        </a:p>
      </dsp:txBody>
      <dsp:txXfrm>
        <a:off x="25515" y="1333916"/>
        <a:ext cx="5330035" cy="820102"/>
      </dsp:txXfrm>
    </dsp:sp>
    <dsp:sp modelId="{14DB9FA9-3B66-42EB-94A8-D958D10B57A8}">
      <dsp:nvSpPr>
        <dsp:cNvPr id="0" name=""/>
        <dsp:cNvSpPr/>
      </dsp:nvSpPr>
      <dsp:spPr>
        <a:xfrm rot="5400000">
          <a:off x="2533006" y="2193563"/>
          <a:ext cx="315051" cy="392009"/>
        </a:xfrm>
        <a:prstGeom prst="rightArrow">
          <a:avLst>
            <a:gd name="adj1" fmla="val 60000"/>
            <a:gd name="adj2" fmla="val 50000"/>
          </a:avLst>
        </a:prstGeom>
        <a:solidFill>
          <a:schemeClr val="accent6">
            <a:shade val="90000"/>
            <a:hueOff val="379870"/>
            <a:satOff val="-15173"/>
            <a:lumOff val="3519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2572930" y="2232042"/>
        <a:ext cx="235205" cy="220536"/>
      </dsp:txXfrm>
    </dsp:sp>
    <dsp:sp modelId="{21CA2495-7A91-4B41-B2AA-7F3A15DABA2E}">
      <dsp:nvSpPr>
        <dsp:cNvPr id="0" name=""/>
        <dsp:cNvSpPr/>
      </dsp:nvSpPr>
      <dsp:spPr>
        <a:xfrm>
          <a:off x="0" y="2599603"/>
          <a:ext cx="5381065" cy="871132"/>
        </a:xfrm>
        <a:prstGeom prst="roundRect">
          <a:avLst>
            <a:gd name="adj" fmla="val 10000"/>
          </a:avLst>
        </a:prstGeom>
        <a:solidFill>
          <a:schemeClr val="accent6">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For evidence </a:t>
          </a:r>
          <a:r>
            <a:rPr lang="en-US" sz="2400" b="1" i="1" u="sng" kern="1200"/>
            <a:t>relating to the offence </a:t>
          </a:r>
          <a:r>
            <a:rPr lang="en-US" sz="2400" kern="1200"/>
            <a:t>for which he was arrested</a:t>
          </a:r>
          <a:endParaRPr lang="en-US" sz="2400" kern="1200" dirty="0"/>
        </a:p>
      </dsp:txBody>
      <dsp:txXfrm>
        <a:off x="25515" y="2625118"/>
        <a:ext cx="5330035" cy="82010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575729" cy="2138637"/>
        </a:xfrm>
        <a:prstGeom prst="roundRect">
          <a:avLst>
            <a:gd name="adj" fmla="val 10000"/>
          </a:avLst>
        </a:prstGeom>
        <a:solidFill>
          <a:srgbClr val="7030A0">
            <a:alpha val="90000"/>
          </a:srgb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58255" y="285151"/>
          <a:ext cx="3837722" cy="1568334"/>
        </a:xfrm>
        <a:prstGeom prst="roundRect">
          <a:avLst>
            <a:gd name="adj" fmla="val 10000"/>
          </a:avLst>
        </a:prstGeom>
        <a:solidFill>
          <a:schemeClr val="accent4">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58255" y="2138637"/>
          <a:ext cx="3837722" cy="2613890"/>
        </a:xfrm>
        <a:prstGeom prst="round2SameRect">
          <a:avLst>
            <a:gd name="adj1" fmla="val 10500"/>
            <a:gd name="adj2" fmla="val 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r>
            <a:rPr lang="en-US" sz="2400" kern="1200" dirty="0"/>
            <a:t>A Constable may enter and search any premises </a:t>
          </a:r>
          <a:r>
            <a:rPr lang="en-US" sz="2400" b="1" i="1" u="sng" kern="1200" dirty="0"/>
            <a:t>occupied</a:t>
          </a:r>
        </a:p>
      </dsp:txBody>
      <dsp:txXfrm rot="10800000">
        <a:off x="338641" y="2138637"/>
        <a:ext cx="3676950" cy="2533504"/>
      </dsp:txXfrm>
    </dsp:sp>
    <dsp:sp modelId="{F21D26DF-3A47-4C58-A469-5E0842E1587B}">
      <dsp:nvSpPr>
        <dsp:cNvPr id="0" name=""/>
        <dsp:cNvSpPr/>
      </dsp:nvSpPr>
      <dsp:spPr>
        <a:xfrm>
          <a:off x="4479750" y="285151"/>
          <a:ext cx="3837722" cy="1568334"/>
        </a:xfrm>
        <a:prstGeom prst="roundRect">
          <a:avLst>
            <a:gd name="adj" fmla="val 10000"/>
          </a:avLst>
        </a:prstGeom>
        <a:solidFill>
          <a:schemeClr val="accent4">
            <a:tint val="50000"/>
            <a:hueOff val="10788194"/>
            <a:satOff val="-50206"/>
            <a:lumOff val="-22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479750" y="2138637"/>
          <a:ext cx="3837722" cy="2613890"/>
        </a:xfrm>
        <a:prstGeom prst="round2SameRect">
          <a:avLst>
            <a:gd name="adj1" fmla="val 10500"/>
            <a:gd name="adj2" fmla="val 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b="0" kern="1200" dirty="0"/>
          </a:br>
          <a:r>
            <a:rPr lang="en-US" sz="2400" b="0" kern="1200" dirty="0"/>
            <a:t>Or </a:t>
          </a:r>
          <a:r>
            <a:rPr lang="en-US" sz="2400" b="1" i="1" u="sng" kern="1200" dirty="0"/>
            <a:t>controlled</a:t>
          </a:r>
          <a:r>
            <a:rPr lang="en-US" sz="2400" b="0" kern="1200" dirty="0"/>
            <a:t> by a person under arrest for an </a:t>
          </a:r>
          <a:r>
            <a:rPr lang="en-US" sz="2400" b="1" i="1" u="sng" kern="1200" dirty="0"/>
            <a:t>indictable</a:t>
          </a:r>
          <a:r>
            <a:rPr lang="en-US" sz="2400" b="0" kern="1200" dirty="0"/>
            <a:t> offence</a:t>
          </a:r>
        </a:p>
      </dsp:txBody>
      <dsp:txXfrm rot="10800000">
        <a:off x="4560136" y="2138637"/>
        <a:ext cx="3676950" cy="253350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827160" cy="2131785"/>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65827" y="284238"/>
          <a:ext cx="3950240" cy="1563309"/>
        </a:xfrm>
        <a:prstGeom prst="roundRect">
          <a:avLst>
            <a:gd name="adj" fmla="val 10000"/>
          </a:avLst>
        </a:prstGeom>
        <a:solidFill>
          <a:schemeClr val="accent5">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65827" y="2131785"/>
          <a:ext cx="3950240" cy="2605515"/>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i="0" u="none" kern="1200" dirty="0"/>
            <a:t>If he has </a:t>
          </a:r>
          <a:r>
            <a:rPr lang="en-US" sz="2400" b="1" i="1" u="sng" kern="1200" dirty="0"/>
            <a:t>reasonable grounds for </a:t>
          </a:r>
          <a:r>
            <a:rPr lang="en-US" sz="2400" b="0" i="0" u="none" kern="1200" dirty="0"/>
            <a:t>suspecting that there is on the premises evidence relating to </a:t>
          </a:r>
          <a:r>
            <a:rPr lang="en-US" sz="2400" b="1" i="1" u="sng" kern="1200" dirty="0"/>
            <a:t>that</a:t>
          </a:r>
          <a:r>
            <a:rPr lang="en-US" sz="2400" b="0" i="0" u="none" kern="1200" dirty="0"/>
            <a:t> </a:t>
          </a:r>
          <a:r>
            <a:rPr lang="en-US" sz="2400" b="1" i="1" u="sng" kern="1200" dirty="0"/>
            <a:t>offence</a:t>
          </a:r>
        </a:p>
      </dsp:txBody>
      <dsp:txXfrm rot="10800000">
        <a:off x="345956" y="2131785"/>
        <a:ext cx="3789982" cy="2525386"/>
      </dsp:txXfrm>
    </dsp:sp>
    <dsp:sp modelId="{F21D26DF-3A47-4C58-A469-5E0842E1587B}">
      <dsp:nvSpPr>
        <dsp:cNvPr id="0" name=""/>
        <dsp:cNvSpPr/>
      </dsp:nvSpPr>
      <dsp:spPr>
        <a:xfrm>
          <a:off x="4611092" y="284238"/>
          <a:ext cx="3950240" cy="1563309"/>
        </a:xfrm>
        <a:prstGeom prst="roundRect">
          <a:avLst>
            <a:gd name="adj" fmla="val 10000"/>
          </a:avLst>
        </a:prstGeom>
        <a:solidFill>
          <a:schemeClr val="accent5">
            <a:tint val="50000"/>
            <a:hueOff val="-6729641"/>
            <a:satOff val="-22947"/>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611092" y="2131785"/>
          <a:ext cx="3950240" cy="2605515"/>
        </a:xfrm>
        <a:prstGeom prst="round2SameRect">
          <a:avLst>
            <a:gd name="adj1" fmla="val 10500"/>
            <a:gd name="adj2" fmla="val 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Or </a:t>
          </a:r>
          <a:r>
            <a:rPr lang="en-US" sz="2400" b="1" i="1" u="sng" kern="1200"/>
            <a:t>another indictable offence </a:t>
          </a:r>
          <a:r>
            <a:rPr lang="en-US" sz="2400" b="0" kern="1200"/>
            <a:t>which is connected with or similar to that offence</a:t>
          </a:r>
          <a:endParaRPr lang="en-US" sz="2400" b="0" kern="1200" dirty="0"/>
        </a:p>
      </dsp:txBody>
      <dsp:txXfrm rot="10800000">
        <a:off x="4691221" y="2131785"/>
        <a:ext cx="3789982" cy="252538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4DCE1-40F4-4343-A2CA-E5DAE17A42E0}">
      <dsp:nvSpPr>
        <dsp:cNvPr id="0" name=""/>
        <dsp:cNvSpPr/>
      </dsp:nvSpPr>
      <dsp:spPr>
        <a:xfrm>
          <a:off x="0" y="396075"/>
          <a:ext cx="7976284" cy="1764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58318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Premises may be searched (other than under a statutory power) with the written consent of a person entitled to grant entry</a:t>
          </a:r>
        </a:p>
      </dsp:txBody>
      <dsp:txXfrm>
        <a:off x="0" y="396075"/>
        <a:ext cx="7976284" cy="1764000"/>
      </dsp:txXfrm>
    </dsp:sp>
    <dsp:sp modelId="{D74DBF41-D813-F94C-84F2-628236625916}">
      <dsp:nvSpPr>
        <dsp:cNvPr id="0" name=""/>
        <dsp:cNvSpPr/>
      </dsp:nvSpPr>
      <dsp:spPr>
        <a:xfrm>
          <a:off x="398814" y="19862"/>
          <a:ext cx="5583398" cy="826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 consent</a:t>
          </a:r>
          <a:endParaRPr lang="en-US" sz="2800" kern="1200" dirty="0"/>
        </a:p>
      </dsp:txBody>
      <dsp:txXfrm>
        <a:off x="439163" y="60211"/>
        <a:ext cx="5502700" cy="745862"/>
      </dsp:txXfrm>
    </dsp:sp>
    <dsp:sp modelId="{56108215-3F24-524B-AD9A-A2DBB10587C6}">
      <dsp:nvSpPr>
        <dsp:cNvPr id="0" name=""/>
        <dsp:cNvSpPr/>
      </dsp:nvSpPr>
      <dsp:spPr>
        <a:xfrm>
          <a:off x="0" y="2761622"/>
          <a:ext cx="7976284" cy="2116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58318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occupier, or other person entitled to grant access to the premises is entitled to an explanation of the authority under which entry is sought &amp; that occupier should be asked to grant access</a:t>
          </a:r>
        </a:p>
      </dsp:txBody>
      <dsp:txXfrm>
        <a:off x="0" y="2761622"/>
        <a:ext cx="7976284" cy="2116800"/>
      </dsp:txXfrm>
    </dsp:sp>
    <dsp:sp modelId="{9F49122A-339A-8D4E-A77C-1BA42CEF37BD}">
      <dsp:nvSpPr>
        <dsp:cNvPr id="0" name=""/>
        <dsp:cNvSpPr/>
      </dsp:nvSpPr>
      <dsp:spPr>
        <a:xfrm>
          <a:off x="398814" y="2348342"/>
          <a:ext cx="5583398" cy="8265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without consent</a:t>
          </a:r>
          <a:endParaRPr lang="en-US" sz="2800" kern="1200" dirty="0"/>
        </a:p>
      </dsp:txBody>
      <dsp:txXfrm>
        <a:off x="439163" y="2388691"/>
        <a:ext cx="5502700" cy="74586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5F0A4-66FB-4104-AE37-43C5273C8078}">
      <dsp:nvSpPr>
        <dsp:cNvPr id="0" name=""/>
        <dsp:cNvSpPr/>
      </dsp:nvSpPr>
      <dsp:spPr>
        <a:xfrm rot="5400000">
          <a:off x="1083679" y="904013"/>
          <a:ext cx="1411064" cy="170352"/>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A548915-8A29-48BF-A348-DB72ECE6E4A2}">
      <dsp:nvSpPr>
        <dsp:cNvPr id="0" name=""/>
        <dsp:cNvSpPr/>
      </dsp:nvSpPr>
      <dsp:spPr>
        <a:xfrm>
          <a:off x="991512" y="657"/>
          <a:ext cx="2722541" cy="113568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Necessity to use reasonable force to gain entry if</a:t>
          </a:r>
          <a:endParaRPr lang="en-US" sz="2400" kern="1200" dirty="0"/>
        </a:p>
      </dsp:txBody>
      <dsp:txXfrm>
        <a:off x="1024775" y="33920"/>
        <a:ext cx="2656015" cy="1069159"/>
      </dsp:txXfrm>
    </dsp:sp>
    <dsp:sp modelId="{959D7EF2-EF3C-4296-A1EA-1837A873ECF8}">
      <dsp:nvSpPr>
        <dsp:cNvPr id="0" name=""/>
        <dsp:cNvSpPr/>
      </dsp:nvSpPr>
      <dsp:spPr>
        <a:xfrm rot="5400000">
          <a:off x="1083679" y="2323621"/>
          <a:ext cx="1411064" cy="170352"/>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96E0E37-EA92-41E1-8A2B-6B0209351165}">
      <dsp:nvSpPr>
        <dsp:cNvPr id="0" name=""/>
        <dsp:cNvSpPr/>
      </dsp:nvSpPr>
      <dsp:spPr>
        <a:xfrm>
          <a:off x="991512" y="1420265"/>
          <a:ext cx="2722541" cy="1135685"/>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Refused Entry</a:t>
          </a:r>
          <a:endParaRPr lang="en-US" sz="2400" kern="1200" dirty="0"/>
        </a:p>
      </dsp:txBody>
      <dsp:txXfrm>
        <a:off x="1024775" y="1453528"/>
        <a:ext cx="2656015" cy="1069159"/>
      </dsp:txXfrm>
    </dsp:sp>
    <dsp:sp modelId="{18A3A508-C882-4FA0-A13A-911581243690}">
      <dsp:nvSpPr>
        <dsp:cNvPr id="0" name=""/>
        <dsp:cNvSpPr/>
      </dsp:nvSpPr>
      <dsp:spPr>
        <a:xfrm>
          <a:off x="1795355" y="3033424"/>
          <a:ext cx="3296828" cy="170352"/>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73D462-DE5A-4F91-AF96-9E10D8797237}">
      <dsp:nvSpPr>
        <dsp:cNvPr id="0" name=""/>
        <dsp:cNvSpPr/>
      </dsp:nvSpPr>
      <dsp:spPr>
        <a:xfrm>
          <a:off x="991512" y="2839872"/>
          <a:ext cx="2722541" cy="1135685"/>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Impossible to communicate</a:t>
          </a:r>
          <a:endParaRPr lang="en-US" sz="2400" kern="1200" dirty="0"/>
        </a:p>
      </dsp:txBody>
      <dsp:txXfrm>
        <a:off x="1024775" y="2873135"/>
        <a:ext cx="2656015" cy="1069159"/>
      </dsp:txXfrm>
    </dsp:sp>
    <dsp:sp modelId="{1E6418FE-8A4B-49ED-B8B2-54827859D2C2}">
      <dsp:nvSpPr>
        <dsp:cNvPr id="0" name=""/>
        <dsp:cNvSpPr/>
      </dsp:nvSpPr>
      <dsp:spPr>
        <a:xfrm rot="16200000">
          <a:off x="4392622" y="2323621"/>
          <a:ext cx="1411064" cy="170352"/>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6C1E84-8336-4983-864A-0641BE34CBA8}">
      <dsp:nvSpPr>
        <dsp:cNvPr id="0" name=""/>
        <dsp:cNvSpPr/>
      </dsp:nvSpPr>
      <dsp:spPr>
        <a:xfrm>
          <a:off x="4338680" y="2839872"/>
          <a:ext cx="2646091" cy="1135685"/>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Unoccupied</a:t>
          </a:r>
          <a:endParaRPr lang="en-US" sz="2400" kern="1200" dirty="0"/>
        </a:p>
      </dsp:txBody>
      <dsp:txXfrm>
        <a:off x="4371943" y="2873135"/>
        <a:ext cx="2579565" cy="1069159"/>
      </dsp:txXfrm>
    </dsp:sp>
    <dsp:sp modelId="{2A001895-DEAF-4DA5-B6A0-356E7E5674F1}">
      <dsp:nvSpPr>
        <dsp:cNvPr id="0" name=""/>
        <dsp:cNvSpPr/>
      </dsp:nvSpPr>
      <dsp:spPr>
        <a:xfrm rot="16200000">
          <a:off x="4392622" y="904013"/>
          <a:ext cx="1411064" cy="170352"/>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E48D3B-6D33-42E1-B63D-AAAD669798D0}">
      <dsp:nvSpPr>
        <dsp:cNvPr id="0" name=""/>
        <dsp:cNvSpPr/>
      </dsp:nvSpPr>
      <dsp:spPr>
        <a:xfrm>
          <a:off x="4338680" y="1420265"/>
          <a:ext cx="2646091" cy="1135685"/>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Absent</a:t>
          </a:r>
          <a:endParaRPr lang="en-US" sz="2400" kern="1200" dirty="0"/>
        </a:p>
      </dsp:txBody>
      <dsp:txXfrm>
        <a:off x="4371943" y="1453528"/>
        <a:ext cx="2579565" cy="1069159"/>
      </dsp:txXfrm>
    </dsp:sp>
    <dsp:sp modelId="{E69E940D-7E89-4237-8F4A-E3DC077EB747}">
      <dsp:nvSpPr>
        <dsp:cNvPr id="0" name=""/>
        <dsp:cNvSpPr/>
      </dsp:nvSpPr>
      <dsp:spPr>
        <a:xfrm>
          <a:off x="4338680" y="657"/>
          <a:ext cx="2646091" cy="113568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Frustrate/ Endangerment</a:t>
          </a:r>
          <a:endParaRPr lang="en-US" sz="2400" kern="1200" dirty="0"/>
        </a:p>
      </dsp:txBody>
      <dsp:txXfrm>
        <a:off x="4371943" y="33920"/>
        <a:ext cx="2579565" cy="106915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96E52-A8EF-4D38-A4EF-21EE64100BBC}">
      <dsp:nvSpPr>
        <dsp:cNvPr id="0" name=""/>
        <dsp:cNvSpPr/>
      </dsp:nvSpPr>
      <dsp:spPr>
        <a:xfrm rot="16200000">
          <a:off x="718107" y="-718107"/>
          <a:ext cx="2032000" cy="3468216"/>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Do not eat, drink, smoke or touch your face whilst handling exhibits</a:t>
          </a:r>
          <a:endParaRPr lang="en-US" sz="2400" kern="1200" dirty="0"/>
        </a:p>
      </dsp:txBody>
      <dsp:txXfrm rot="5400000">
        <a:off x="-1" y="1"/>
        <a:ext cx="3468216" cy="1524000"/>
      </dsp:txXfrm>
    </dsp:sp>
    <dsp:sp modelId="{C836732F-C090-463F-9638-88E2AEF150B0}">
      <dsp:nvSpPr>
        <dsp:cNvPr id="0" name=""/>
        <dsp:cNvSpPr/>
      </dsp:nvSpPr>
      <dsp:spPr>
        <a:xfrm>
          <a:off x="3468216" y="0"/>
          <a:ext cx="3468216" cy="2032000"/>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All body fluid examples should be regarded as potentially infectious</a:t>
          </a:r>
          <a:endParaRPr lang="en-US" sz="2400" kern="1200" dirty="0"/>
        </a:p>
      </dsp:txBody>
      <dsp:txXfrm>
        <a:off x="3468216" y="0"/>
        <a:ext cx="3468216" cy="1524000"/>
      </dsp:txXfrm>
    </dsp:sp>
    <dsp:sp modelId="{D40D144F-A6EB-4E71-B9A8-9C50CAC53DB2}">
      <dsp:nvSpPr>
        <dsp:cNvPr id="0" name=""/>
        <dsp:cNvSpPr/>
      </dsp:nvSpPr>
      <dsp:spPr>
        <a:xfrm rot="10800000">
          <a:off x="0" y="2032000"/>
          <a:ext cx="3468216" cy="2032000"/>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Protect all cuts and grazes with waterproof dressings</a:t>
          </a:r>
          <a:endParaRPr lang="en-US" sz="2400" kern="1200" dirty="0"/>
        </a:p>
      </dsp:txBody>
      <dsp:txXfrm rot="10800000">
        <a:off x="0" y="2539999"/>
        <a:ext cx="3468216" cy="1524000"/>
      </dsp:txXfrm>
    </dsp:sp>
    <dsp:sp modelId="{71B7CFEC-A96B-44E1-B810-1F56E70618A1}">
      <dsp:nvSpPr>
        <dsp:cNvPr id="0" name=""/>
        <dsp:cNvSpPr/>
      </dsp:nvSpPr>
      <dsp:spPr>
        <a:xfrm rot="5400000">
          <a:off x="4186324" y="1313892"/>
          <a:ext cx="2032000" cy="3468216"/>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Handle all items as little as possible</a:t>
          </a:r>
          <a:endParaRPr lang="en-US" sz="2400" kern="1200" dirty="0"/>
        </a:p>
      </dsp:txBody>
      <dsp:txXfrm rot="-5400000">
        <a:off x="3468216" y="2539999"/>
        <a:ext cx="3468216" cy="1524000"/>
      </dsp:txXfrm>
    </dsp:sp>
    <dsp:sp modelId="{78DDE775-D3AD-47CE-A06E-682FB21285AE}">
      <dsp:nvSpPr>
        <dsp:cNvPr id="0" name=""/>
        <dsp:cNvSpPr/>
      </dsp:nvSpPr>
      <dsp:spPr>
        <a:xfrm>
          <a:off x="2132581" y="1523999"/>
          <a:ext cx="2671268" cy="101600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Common H &amp; S considerations</a:t>
          </a:r>
        </a:p>
      </dsp:txBody>
      <dsp:txXfrm>
        <a:off x="2182178" y="1573596"/>
        <a:ext cx="2572074" cy="91680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F7830-2A90-4717-A921-7C63A9620590}">
      <dsp:nvSpPr>
        <dsp:cNvPr id="0" name=""/>
        <dsp:cNvSpPr/>
      </dsp:nvSpPr>
      <dsp:spPr>
        <a:xfrm>
          <a:off x="93526" y="1861"/>
          <a:ext cx="2772378" cy="166342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Constable who is lawfully on any premises may seize anything which is:</a:t>
          </a:r>
          <a:endParaRPr lang="en-US" sz="2000" kern="1200" dirty="0"/>
        </a:p>
      </dsp:txBody>
      <dsp:txXfrm>
        <a:off x="142246" y="50581"/>
        <a:ext cx="2674938" cy="1565986"/>
      </dsp:txXfrm>
    </dsp:sp>
    <dsp:sp modelId="{C07E445E-5EB1-4737-9A37-3C1BB3676A4A}">
      <dsp:nvSpPr>
        <dsp:cNvPr id="0" name=""/>
        <dsp:cNvSpPr/>
      </dsp:nvSpPr>
      <dsp:spPr>
        <a:xfrm>
          <a:off x="3109873" y="489800"/>
          <a:ext cx="587744" cy="68754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09873" y="627310"/>
        <a:ext cx="411421" cy="412529"/>
      </dsp:txXfrm>
    </dsp:sp>
    <dsp:sp modelId="{C323610D-70FA-43A1-8205-5F79C8096E0F}">
      <dsp:nvSpPr>
        <dsp:cNvPr id="0" name=""/>
        <dsp:cNvSpPr/>
      </dsp:nvSpPr>
      <dsp:spPr>
        <a:xfrm>
          <a:off x="3974855" y="1861"/>
          <a:ext cx="2772378" cy="1663426"/>
        </a:xfrm>
        <a:prstGeom prst="roundRect">
          <a:avLst>
            <a:gd name="adj" fmla="val 10000"/>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Covered by a warrant</a:t>
          </a:r>
          <a:endParaRPr lang="en-US" sz="2000" kern="1200" dirty="0"/>
        </a:p>
      </dsp:txBody>
      <dsp:txXfrm>
        <a:off x="4023575" y="50581"/>
        <a:ext cx="2674938" cy="1565986"/>
      </dsp:txXfrm>
    </dsp:sp>
    <dsp:sp modelId="{3E0E8940-7A07-4AAC-92FE-959235BB251B}">
      <dsp:nvSpPr>
        <dsp:cNvPr id="0" name=""/>
        <dsp:cNvSpPr/>
      </dsp:nvSpPr>
      <dsp:spPr>
        <a:xfrm rot="5400000">
          <a:off x="5067172" y="1859355"/>
          <a:ext cx="587744" cy="687549"/>
        </a:xfrm>
        <a:prstGeom prst="rightArrow">
          <a:avLst>
            <a:gd name="adj1" fmla="val 60000"/>
            <a:gd name="adj2" fmla="val 50000"/>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154780" y="1909258"/>
        <a:ext cx="412529" cy="411421"/>
      </dsp:txXfrm>
    </dsp:sp>
    <dsp:sp modelId="{BAE1E8C5-C8E2-4803-BEC7-A40EBBDE1A8C}">
      <dsp:nvSpPr>
        <dsp:cNvPr id="0" name=""/>
        <dsp:cNvSpPr/>
      </dsp:nvSpPr>
      <dsp:spPr>
        <a:xfrm>
          <a:off x="3974855" y="2774240"/>
          <a:ext cx="2772378" cy="1663426"/>
        </a:xfrm>
        <a:prstGeom prst="roundRect">
          <a:avLst>
            <a:gd name="adj" fmla="val 10000"/>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Anything they have reasonable grounds for believing is evidence of an offence</a:t>
          </a:r>
        </a:p>
      </dsp:txBody>
      <dsp:txXfrm>
        <a:off x="4023575" y="2822960"/>
        <a:ext cx="2674938" cy="1565986"/>
      </dsp:txXfrm>
    </dsp:sp>
    <dsp:sp modelId="{9CA685C1-AAAE-4AD3-A58E-20D15AFB2EF4}">
      <dsp:nvSpPr>
        <dsp:cNvPr id="0" name=""/>
        <dsp:cNvSpPr/>
      </dsp:nvSpPr>
      <dsp:spPr>
        <a:xfrm rot="10800000">
          <a:off x="3143142" y="3262178"/>
          <a:ext cx="587744" cy="687549"/>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319465" y="3399688"/>
        <a:ext cx="411421" cy="412529"/>
      </dsp:txXfrm>
    </dsp:sp>
    <dsp:sp modelId="{B382C747-BFDC-4966-853E-3DE2E22EEA86}">
      <dsp:nvSpPr>
        <dsp:cNvPr id="0" name=""/>
        <dsp:cNvSpPr/>
      </dsp:nvSpPr>
      <dsp:spPr>
        <a:xfrm>
          <a:off x="93526" y="2774240"/>
          <a:ext cx="2772378" cy="166342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Anything that has been obtained in consequence of the commission of an offence</a:t>
          </a:r>
          <a:endParaRPr lang="en-US" sz="2000" kern="1200" dirty="0"/>
        </a:p>
      </dsp:txBody>
      <dsp:txXfrm>
        <a:off x="142246" y="2822960"/>
        <a:ext cx="2674938" cy="156598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CFFA8-133E-4EA1-8BFC-6FE9F844C363}">
      <dsp:nvSpPr>
        <dsp:cNvPr id="0" name=""/>
        <dsp:cNvSpPr/>
      </dsp:nvSpPr>
      <dsp:spPr>
        <a:xfrm>
          <a:off x="545384" y="2592"/>
          <a:ext cx="3229711" cy="606183"/>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C</a:t>
          </a:r>
          <a:r>
            <a:rPr lang="en-US" sz="2400" kern="1200"/>
            <a:t>oncealed</a:t>
          </a:r>
          <a:endParaRPr lang="en-US" sz="2400" kern="1200" dirty="0"/>
        </a:p>
      </dsp:txBody>
      <dsp:txXfrm>
        <a:off x="563138" y="20346"/>
        <a:ext cx="3194203" cy="570675"/>
      </dsp:txXfrm>
    </dsp:sp>
    <dsp:sp modelId="{A7E96A1C-6FB8-40B4-BFA4-0B5474AB2F8B}">
      <dsp:nvSpPr>
        <dsp:cNvPr id="0" name=""/>
        <dsp:cNvSpPr/>
      </dsp:nvSpPr>
      <dsp:spPr>
        <a:xfrm rot="5400000">
          <a:off x="2046580" y="623930"/>
          <a:ext cx="227318" cy="27278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646662"/>
        <a:ext cx="163670" cy="159123"/>
      </dsp:txXfrm>
    </dsp:sp>
    <dsp:sp modelId="{BAB31F42-6FEA-457A-97B9-7FCFCF14B0F6}">
      <dsp:nvSpPr>
        <dsp:cNvPr id="0" name=""/>
        <dsp:cNvSpPr/>
      </dsp:nvSpPr>
      <dsp:spPr>
        <a:xfrm>
          <a:off x="545384" y="911868"/>
          <a:ext cx="3229711" cy="606183"/>
        </a:xfrm>
        <a:prstGeom prst="roundRect">
          <a:avLst>
            <a:gd name="adj" fmla="val 10000"/>
          </a:avLst>
        </a:prstGeom>
        <a:solidFill>
          <a:schemeClr val="accent3">
            <a:shade val="80000"/>
            <a:hueOff val="0"/>
            <a:satOff val="0"/>
            <a:lumOff val="47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L</a:t>
          </a:r>
          <a:r>
            <a:rPr lang="en-US" sz="2400" kern="1200"/>
            <a:t>ost</a:t>
          </a:r>
          <a:endParaRPr lang="en-US" sz="2400" kern="1200" dirty="0"/>
        </a:p>
      </dsp:txBody>
      <dsp:txXfrm>
        <a:off x="563138" y="929622"/>
        <a:ext cx="3194203" cy="570675"/>
      </dsp:txXfrm>
    </dsp:sp>
    <dsp:sp modelId="{C29397A2-8F27-4821-B011-23A55CCA3CB9}">
      <dsp:nvSpPr>
        <dsp:cNvPr id="0" name=""/>
        <dsp:cNvSpPr/>
      </dsp:nvSpPr>
      <dsp:spPr>
        <a:xfrm rot="5400000">
          <a:off x="2046580" y="1533206"/>
          <a:ext cx="227318" cy="272782"/>
        </a:xfrm>
        <a:prstGeom prst="rightArrow">
          <a:avLst>
            <a:gd name="adj1" fmla="val 60000"/>
            <a:gd name="adj2" fmla="val 50000"/>
          </a:avLst>
        </a:prstGeom>
        <a:solidFill>
          <a:schemeClr val="accent3">
            <a:shade val="90000"/>
            <a:hueOff val="0"/>
            <a:satOff val="0"/>
            <a:lumOff val="5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1555938"/>
        <a:ext cx="163670" cy="159123"/>
      </dsp:txXfrm>
    </dsp:sp>
    <dsp:sp modelId="{EBED071A-1864-4416-B14F-929459B212A7}">
      <dsp:nvSpPr>
        <dsp:cNvPr id="0" name=""/>
        <dsp:cNvSpPr/>
      </dsp:nvSpPr>
      <dsp:spPr>
        <a:xfrm>
          <a:off x="545384" y="1821144"/>
          <a:ext cx="3229711" cy="606183"/>
        </a:xfrm>
        <a:prstGeom prst="roundRect">
          <a:avLst>
            <a:gd name="adj" fmla="val 10000"/>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A</a:t>
          </a:r>
          <a:r>
            <a:rPr lang="en-US" sz="2400" kern="1200"/>
            <a:t>ltered</a:t>
          </a:r>
          <a:endParaRPr lang="en-US" sz="2400" kern="1200" dirty="0"/>
        </a:p>
      </dsp:txBody>
      <dsp:txXfrm>
        <a:off x="563138" y="1838898"/>
        <a:ext cx="3194203" cy="570675"/>
      </dsp:txXfrm>
    </dsp:sp>
    <dsp:sp modelId="{868DB2D1-4BB2-4981-BDA5-BD7DD09DFE3A}">
      <dsp:nvSpPr>
        <dsp:cNvPr id="0" name=""/>
        <dsp:cNvSpPr/>
      </dsp:nvSpPr>
      <dsp:spPr>
        <a:xfrm rot="5400000">
          <a:off x="2046580" y="2442482"/>
          <a:ext cx="227318" cy="272782"/>
        </a:xfrm>
        <a:prstGeom prst="rightArrow">
          <a:avLst>
            <a:gd name="adj1" fmla="val 60000"/>
            <a:gd name="adj2" fmla="val 50000"/>
          </a:avLst>
        </a:prstGeom>
        <a:solidFill>
          <a:schemeClr val="accent3">
            <a:shade val="90000"/>
            <a:hueOff val="0"/>
            <a:satOff val="0"/>
            <a:lumOff val="10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2465214"/>
        <a:ext cx="163670" cy="159123"/>
      </dsp:txXfrm>
    </dsp:sp>
    <dsp:sp modelId="{E85FEA01-6DCF-4AE9-A48A-D4E99B607A42}">
      <dsp:nvSpPr>
        <dsp:cNvPr id="0" name=""/>
        <dsp:cNvSpPr/>
      </dsp:nvSpPr>
      <dsp:spPr>
        <a:xfrm>
          <a:off x="653041" y="2730419"/>
          <a:ext cx="3014396" cy="606183"/>
        </a:xfrm>
        <a:prstGeom prst="roundRect">
          <a:avLst>
            <a:gd name="adj" fmla="val 10000"/>
          </a:avLst>
        </a:prstGeom>
        <a:solidFill>
          <a:schemeClr val="accent3">
            <a:shade val="80000"/>
            <a:hueOff val="0"/>
            <a:satOff val="0"/>
            <a:lumOff val="143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amaged</a:t>
          </a:r>
          <a:endParaRPr lang="en-US" sz="2400" kern="1200" dirty="0"/>
        </a:p>
      </dsp:txBody>
      <dsp:txXfrm>
        <a:off x="670795" y="2748173"/>
        <a:ext cx="2978888" cy="570675"/>
      </dsp:txXfrm>
    </dsp:sp>
    <dsp:sp modelId="{64E300F4-4BBD-4305-8BD6-F74FAB64081E}">
      <dsp:nvSpPr>
        <dsp:cNvPr id="0" name=""/>
        <dsp:cNvSpPr/>
      </dsp:nvSpPr>
      <dsp:spPr>
        <a:xfrm rot="5400000">
          <a:off x="2046580" y="3351758"/>
          <a:ext cx="227318" cy="272782"/>
        </a:xfrm>
        <a:prstGeom prst="rightArrow">
          <a:avLst>
            <a:gd name="adj1" fmla="val 60000"/>
            <a:gd name="adj2" fmla="val 50000"/>
          </a:avLst>
        </a:prstGeom>
        <a:solidFill>
          <a:schemeClr val="accent3">
            <a:shade val="90000"/>
            <a:hueOff val="0"/>
            <a:satOff val="0"/>
            <a:lumOff val="15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3374490"/>
        <a:ext cx="163670" cy="159123"/>
      </dsp:txXfrm>
    </dsp:sp>
    <dsp:sp modelId="{B7436FB3-5405-4E56-BB1E-1AF689CE4C2C}">
      <dsp:nvSpPr>
        <dsp:cNvPr id="0" name=""/>
        <dsp:cNvSpPr/>
      </dsp:nvSpPr>
      <dsp:spPr>
        <a:xfrm>
          <a:off x="653041" y="3639695"/>
          <a:ext cx="3014396" cy="606183"/>
        </a:xfrm>
        <a:prstGeom prst="roundRect">
          <a:avLst>
            <a:gd name="adj" fmla="val 10000"/>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estroyed</a:t>
          </a:r>
          <a:endParaRPr lang="en-US" sz="2400" kern="1200" dirty="0"/>
        </a:p>
      </dsp:txBody>
      <dsp:txXfrm>
        <a:off x="670795" y="3657449"/>
        <a:ext cx="2978888" cy="570675"/>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3A10E-7E26-4CDA-9B0F-77E84B718BD1}">
      <dsp:nvSpPr>
        <dsp:cNvPr id="0" name=""/>
        <dsp:cNvSpPr/>
      </dsp:nvSpPr>
      <dsp:spPr>
        <a:xfrm>
          <a:off x="296742" y="1405"/>
          <a:ext cx="1826814" cy="1096088"/>
        </a:xfrm>
        <a:prstGeom prst="roundRect">
          <a:avLst>
            <a:gd name="adj" fmla="val 10000"/>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Seize</a:t>
          </a:r>
          <a:endParaRPr lang="en-US" sz="2000" kern="1200" dirty="0"/>
        </a:p>
      </dsp:txBody>
      <dsp:txXfrm>
        <a:off x="328845" y="33508"/>
        <a:ext cx="1762608" cy="1031882"/>
      </dsp:txXfrm>
    </dsp:sp>
    <dsp:sp modelId="{2B1C7978-6AAE-44BC-9B10-F4FF7F76758A}">
      <dsp:nvSpPr>
        <dsp:cNvPr id="0" name=""/>
        <dsp:cNvSpPr/>
      </dsp:nvSpPr>
      <dsp:spPr>
        <a:xfrm>
          <a:off x="2284316" y="322924"/>
          <a:ext cx="387284" cy="453050"/>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13534"/>
        <a:ext cx="271099" cy="271830"/>
      </dsp:txXfrm>
    </dsp:sp>
    <dsp:sp modelId="{BCC0CE5A-EFE8-4618-B44E-16942F6920ED}">
      <dsp:nvSpPr>
        <dsp:cNvPr id="0" name=""/>
        <dsp:cNvSpPr/>
      </dsp:nvSpPr>
      <dsp:spPr>
        <a:xfrm>
          <a:off x="2854282" y="1405"/>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Correctly package</a:t>
          </a:r>
          <a:endParaRPr lang="en-US" sz="2000" kern="1200" dirty="0"/>
        </a:p>
      </dsp:txBody>
      <dsp:txXfrm>
        <a:off x="2886385" y="33508"/>
        <a:ext cx="1762608" cy="1031882"/>
      </dsp:txXfrm>
    </dsp:sp>
    <dsp:sp modelId="{5CC61EF2-4623-408F-B166-D334D55199E4}">
      <dsp:nvSpPr>
        <dsp:cNvPr id="0" name=""/>
        <dsp:cNvSpPr/>
      </dsp:nvSpPr>
      <dsp:spPr>
        <a:xfrm>
          <a:off x="4841856" y="322924"/>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841856" y="413534"/>
        <a:ext cx="271099" cy="271830"/>
      </dsp:txXfrm>
    </dsp:sp>
    <dsp:sp modelId="{B2F3ACC7-7A57-4317-BDF1-92845F4B00F2}">
      <dsp:nvSpPr>
        <dsp:cNvPr id="0" name=""/>
        <dsp:cNvSpPr/>
      </dsp:nvSpPr>
      <dsp:spPr>
        <a:xfrm>
          <a:off x="5411823" y="1405"/>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label</a:t>
          </a:r>
          <a:endParaRPr lang="en-US" sz="2000" kern="1200" dirty="0"/>
        </a:p>
      </dsp:txBody>
      <dsp:txXfrm>
        <a:off x="5443926" y="33508"/>
        <a:ext cx="1762608" cy="1031882"/>
      </dsp:txXfrm>
    </dsp:sp>
    <dsp:sp modelId="{97816A66-53BC-4E3D-B0DF-FD794AEF1363}">
      <dsp:nvSpPr>
        <dsp:cNvPr id="0" name=""/>
        <dsp:cNvSpPr/>
      </dsp:nvSpPr>
      <dsp:spPr>
        <a:xfrm rot="5400000">
          <a:off x="6131588" y="1225370"/>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6189316" y="1258253"/>
        <a:ext cx="271830" cy="271099"/>
      </dsp:txXfrm>
    </dsp:sp>
    <dsp:sp modelId="{38DC6024-A60C-4CFB-B337-716E0B86A82B}">
      <dsp:nvSpPr>
        <dsp:cNvPr id="0" name=""/>
        <dsp:cNvSpPr/>
      </dsp:nvSpPr>
      <dsp:spPr>
        <a:xfrm>
          <a:off x="5411823"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number</a:t>
          </a:r>
          <a:endParaRPr lang="en-US" sz="2000" kern="1200" dirty="0"/>
        </a:p>
      </dsp:txBody>
      <dsp:txXfrm>
        <a:off x="5443926" y="1860322"/>
        <a:ext cx="1762608" cy="1031882"/>
      </dsp:txXfrm>
    </dsp:sp>
    <dsp:sp modelId="{AC494985-7DFE-4CDE-8CEF-C6EFCD7E1866}">
      <dsp:nvSpPr>
        <dsp:cNvPr id="0" name=""/>
        <dsp:cNvSpPr/>
      </dsp:nvSpPr>
      <dsp:spPr>
        <a:xfrm rot="10800000">
          <a:off x="486377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10800000">
        <a:off x="4979963" y="2240348"/>
        <a:ext cx="271099" cy="271830"/>
      </dsp:txXfrm>
    </dsp:sp>
    <dsp:sp modelId="{6F9B0A35-3381-4D68-A62E-7B817464E62F}">
      <dsp:nvSpPr>
        <dsp:cNvPr id="0" name=""/>
        <dsp:cNvSpPr/>
      </dsp:nvSpPr>
      <dsp:spPr>
        <a:xfrm>
          <a:off x="2854282" y="1828219"/>
          <a:ext cx="1826814" cy="1096088"/>
        </a:xfrm>
        <a:prstGeom prst="roundRect">
          <a:avLst>
            <a:gd name="adj" fmla="val 10000"/>
          </a:avLst>
        </a:prstGeom>
        <a:solidFill>
          <a:schemeClr val="accent2">
            <a:shade val="50000"/>
            <a:hueOff val="-591173"/>
            <a:satOff val="7783"/>
            <a:lumOff val="466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Forensic Examination</a:t>
          </a:r>
          <a:endParaRPr lang="en-US" sz="2000" kern="1200" dirty="0"/>
        </a:p>
      </dsp:txBody>
      <dsp:txXfrm>
        <a:off x="2886385" y="1860322"/>
        <a:ext cx="1762608" cy="1031882"/>
      </dsp:txXfrm>
    </dsp:sp>
    <dsp:sp modelId="{4DFCCC5F-4F4D-4511-BF11-4C5AC3F0583B}">
      <dsp:nvSpPr>
        <dsp:cNvPr id="0" name=""/>
        <dsp:cNvSpPr/>
      </dsp:nvSpPr>
      <dsp:spPr>
        <a:xfrm rot="10800000">
          <a:off x="230623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2422423" y="2240348"/>
        <a:ext cx="271099" cy="271830"/>
      </dsp:txXfrm>
    </dsp:sp>
    <dsp:sp modelId="{92CB7DC2-0816-47AA-8ECC-027F6B7B75C3}">
      <dsp:nvSpPr>
        <dsp:cNvPr id="0" name=""/>
        <dsp:cNvSpPr/>
      </dsp:nvSpPr>
      <dsp:spPr>
        <a:xfrm>
          <a:off x="296742"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Continuity signature</a:t>
          </a:r>
          <a:endParaRPr lang="en-US" sz="2000" kern="1200" dirty="0"/>
        </a:p>
      </dsp:txBody>
      <dsp:txXfrm>
        <a:off x="328845" y="1860322"/>
        <a:ext cx="1762608" cy="1031882"/>
      </dsp:txXfrm>
    </dsp:sp>
    <dsp:sp modelId="{D7DDE643-5238-4734-BA7A-895901DCDC82}">
      <dsp:nvSpPr>
        <dsp:cNvPr id="0" name=""/>
        <dsp:cNvSpPr/>
      </dsp:nvSpPr>
      <dsp:spPr>
        <a:xfrm rot="5400000">
          <a:off x="1016507" y="3052185"/>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5400000">
        <a:off x="1074235" y="3085068"/>
        <a:ext cx="271830" cy="271099"/>
      </dsp:txXfrm>
    </dsp:sp>
    <dsp:sp modelId="{A9B97615-AFE9-478F-A641-367E0762E98F}">
      <dsp:nvSpPr>
        <dsp:cNvPr id="0" name=""/>
        <dsp:cNvSpPr/>
      </dsp:nvSpPr>
      <dsp:spPr>
        <a:xfrm>
          <a:off x="296742" y="3655034"/>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Evidence for court</a:t>
          </a:r>
          <a:endParaRPr lang="en-US" sz="2000" kern="1200" dirty="0"/>
        </a:p>
      </dsp:txBody>
      <dsp:txXfrm>
        <a:off x="328845" y="3687137"/>
        <a:ext cx="1762608" cy="1031882"/>
      </dsp:txXfrm>
    </dsp:sp>
    <dsp:sp modelId="{20D5C56B-1E73-4015-8C6B-A71D37EC350C}">
      <dsp:nvSpPr>
        <dsp:cNvPr id="0" name=""/>
        <dsp:cNvSpPr/>
      </dsp:nvSpPr>
      <dsp:spPr>
        <a:xfrm>
          <a:off x="2284316" y="3976553"/>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067163"/>
        <a:ext cx="271099" cy="271830"/>
      </dsp:txXfrm>
    </dsp:sp>
    <dsp:sp modelId="{86A5267D-42E8-4FD4-940A-1CC922AD9554}">
      <dsp:nvSpPr>
        <dsp:cNvPr id="0" name=""/>
        <dsp:cNvSpPr/>
      </dsp:nvSpPr>
      <dsp:spPr>
        <a:xfrm>
          <a:off x="2854282" y="3655034"/>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EPNB entry/ statement</a:t>
          </a:r>
          <a:endParaRPr lang="en-US" sz="2000" kern="1200" dirty="0"/>
        </a:p>
      </dsp:txBody>
      <dsp:txXfrm>
        <a:off x="2886385" y="3687137"/>
        <a:ext cx="1762608" cy="1031882"/>
      </dsp:txXfrm>
    </dsp:sp>
  </dsp:spTree>
</dsp:drawing>
</file>

<file path=ppt/diagrams/layout1.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5.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9.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7F175-6EC5-D24F-9067-C372DE81A35F}" type="datetimeFigureOut">
              <a:rPr lang="en-US" smtClean="0"/>
              <a:t>2/10/23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A3F3E3-588D-F647-8D4F-746ABBCA7B68}" type="slidenum">
              <a:rPr lang="en-US" smtClean="0"/>
              <a:t>‹#›</a:t>
            </a:fld>
            <a:endParaRPr lang="en-US"/>
          </a:p>
        </p:txBody>
      </p:sp>
    </p:spTree>
    <p:extLst>
      <p:ext uri="{BB962C8B-B14F-4D97-AF65-F5344CB8AC3E}">
        <p14:creationId xmlns:p14="http://schemas.microsoft.com/office/powerpoint/2010/main" val="334652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a:t>
            </a:fld>
            <a:endParaRPr lang="en-GB"/>
          </a:p>
        </p:txBody>
      </p:sp>
    </p:spTree>
    <p:extLst>
      <p:ext uri="{BB962C8B-B14F-4D97-AF65-F5344CB8AC3E}">
        <p14:creationId xmlns:p14="http://schemas.microsoft.com/office/powerpoint/2010/main" val="1532698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6</a:t>
            </a:fld>
            <a:endParaRPr lang="en-GB"/>
          </a:p>
        </p:txBody>
      </p:sp>
    </p:spTree>
    <p:extLst>
      <p:ext uri="{BB962C8B-B14F-4D97-AF65-F5344CB8AC3E}">
        <p14:creationId xmlns:p14="http://schemas.microsoft.com/office/powerpoint/2010/main" val="4132480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7</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8</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9</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10</a:t>
            </a:fld>
            <a:endParaRPr lang="en-GB"/>
          </a:p>
        </p:txBody>
      </p:sp>
    </p:spTree>
    <p:extLst>
      <p:ext uri="{BB962C8B-B14F-4D97-AF65-F5344CB8AC3E}">
        <p14:creationId xmlns:p14="http://schemas.microsoft.com/office/powerpoint/2010/main" val="3988516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pPr marL="171399" marR="0" lvl="0" indent="-171399"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11</a:t>
            </a:fld>
            <a:endParaRPr lang="en-GB"/>
          </a:p>
        </p:txBody>
      </p:sp>
    </p:spTree>
    <p:extLst>
      <p:ext uri="{BB962C8B-B14F-4D97-AF65-F5344CB8AC3E}">
        <p14:creationId xmlns:p14="http://schemas.microsoft.com/office/powerpoint/2010/main" val="28087610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12</a:t>
            </a:fld>
            <a:endParaRPr lang="en-GB"/>
          </a:p>
        </p:txBody>
      </p:sp>
    </p:spTree>
    <p:extLst>
      <p:ext uri="{BB962C8B-B14F-4D97-AF65-F5344CB8AC3E}">
        <p14:creationId xmlns:p14="http://schemas.microsoft.com/office/powerpoint/2010/main" val="3299150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13</a:t>
            </a:fld>
            <a:endParaRPr lang="en-GB"/>
          </a:p>
        </p:txBody>
      </p:sp>
    </p:spTree>
    <p:extLst>
      <p:ext uri="{BB962C8B-B14F-4D97-AF65-F5344CB8AC3E}">
        <p14:creationId xmlns:p14="http://schemas.microsoft.com/office/powerpoint/2010/main" val="37695036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14</a:t>
            </a:fld>
            <a:endParaRPr lang="en-GB"/>
          </a:p>
        </p:txBody>
      </p:sp>
    </p:spTree>
    <p:extLst>
      <p:ext uri="{BB962C8B-B14F-4D97-AF65-F5344CB8AC3E}">
        <p14:creationId xmlns:p14="http://schemas.microsoft.com/office/powerpoint/2010/main" val="32442430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15</a:t>
            </a:fld>
            <a:endParaRPr lang="en-GB"/>
          </a:p>
        </p:txBody>
      </p:sp>
    </p:spTree>
    <p:extLst>
      <p:ext uri="{BB962C8B-B14F-4D97-AF65-F5344CB8AC3E}">
        <p14:creationId xmlns:p14="http://schemas.microsoft.com/office/powerpoint/2010/main" val="35812068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hangingPunct="1">
              <a:spcBef>
                <a:spcPct val="0"/>
              </a:spcBef>
              <a:spcAft>
                <a:spcPts val="2400"/>
              </a:spcAft>
              <a:buFontTx/>
              <a:buNone/>
              <a:defRPr/>
            </a:pPr>
            <a:r>
              <a:rPr lang="en-GB" altLang="en-US" sz="1100" dirty="0"/>
              <a:t>They </a:t>
            </a:r>
            <a:r>
              <a:rPr lang="en-GB" altLang="en-US" sz="1100" u="sng" dirty="0"/>
              <a:t>can</a:t>
            </a:r>
            <a:r>
              <a:rPr lang="en-GB" altLang="en-US" sz="1100" dirty="0"/>
              <a:t> arrest Eddie Smith. </a:t>
            </a:r>
          </a:p>
          <a:p>
            <a:pPr marL="0" indent="0" eaLnBrk="1" hangingPunct="1">
              <a:spcBef>
                <a:spcPct val="0"/>
              </a:spcBef>
              <a:spcAft>
                <a:spcPts val="2400"/>
              </a:spcAft>
              <a:buFontTx/>
              <a:buNone/>
              <a:defRPr/>
            </a:pPr>
            <a:endParaRPr lang="en-GB" altLang="en-US" sz="1100" dirty="0"/>
          </a:p>
          <a:p>
            <a:pPr marL="0" indent="0" eaLnBrk="1" hangingPunct="1">
              <a:spcBef>
                <a:spcPct val="0"/>
              </a:spcBef>
              <a:spcAft>
                <a:spcPts val="2400"/>
              </a:spcAft>
              <a:buFontTx/>
              <a:buNone/>
              <a:defRPr/>
            </a:pPr>
            <a:r>
              <a:rPr lang="en-US" altLang="en-US" sz="1100" b="1" dirty="0">
                <a:solidFill>
                  <a:srgbClr val="FF0000"/>
                </a:solidFill>
              </a:rPr>
              <a:t>Sec 24(1) </a:t>
            </a:r>
            <a:r>
              <a:rPr lang="en-US" altLang="en-US" sz="1100" dirty="0"/>
              <a:t>An officer may arrest anyone whom they have </a:t>
            </a:r>
            <a:r>
              <a:rPr lang="en-US" altLang="en-US" sz="1100" b="1" dirty="0">
                <a:solidFill>
                  <a:srgbClr val="0000FF"/>
                </a:solidFill>
              </a:rPr>
              <a:t>reasonable grounds to suspect to </a:t>
            </a:r>
            <a:r>
              <a:rPr lang="en-US" altLang="en-US" sz="1100" dirty="0"/>
              <a:t>be</a:t>
            </a:r>
            <a:r>
              <a:rPr lang="en-US" altLang="en-US" sz="1100" dirty="0">
                <a:solidFill>
                  <a:srgbClr val="FF0000"/>
                </a:solidFill>
              </a:rPr>
              <a:t> </a:t>
            </a:r>
            <a:r>
              <a:rPr lang="en-US" altLang="en-US" sz="1100" b="1" dirty="0">
                <a:solidFill>
                  <a:srgbClr val="0000FF"/>
                </a:solidFill>
              </a:rPr>
              <a:t>about </a:t>
            </a:r>
            <a:r>
              <a:rPr lang="en-US" altLang="en-US" sz="1100" dirty="0"/>
              <a:t>to commit an offence </a:t>
            </a:r>
            <a:endParaRPr lang="en-GB" altLang="en-US" sz="1100"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16</a:t>
            </a:fld>
            <a:endParaRPr lang="en-GB"/>
          </a:p>
        </p:txBody>
      </p:sp>
    </p:spTree>
    <p:extLst>
      <p:ext uri="{BB962C8B-B14F-4D97-AF65-F5344CB8AC3E}">
        <p14:creationId xmlns:p14="http://schemas.microsoft.com/office/powerpoint/2010/main" val="17548122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17</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18</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D04E060-6F6D-489C-B64E-B16DCBF1A902}" type="slidenum">
              <a:rPr lang="en-GB" altLang="en-US" smtClean="0"/>
              <a:pPr/>
              <a:t>19</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20</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A80B5A-336F-4012-B46C-146F28F9BE5C}" type="slidenum">
              <a:rPr lang="en-GB" altLang="en-US" smtClean="0"/>
              <a:pPr/>
              <a:t>21</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22</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23</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24</a:t>
            </a:fld>
            <a:endParaRPr lang="en-GB"/>
          </a:p>
        </p:txBody>
      </p:sp>
    </p:spTree>
    <p:extLst>
      <p:ext uri="{BB962C8B-B14F-4D97-AF65-F5344CB8AC3E}">
        <p14:creationId xmlns:p14="http://schemas.microsoft.com/office/powerpoint/2010/main" val="34193695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25</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26</a:t>
            </a:fld>
            <a:endParaRPr lang="en-GB"/>
          </a:p>
        </p:txBody>
      </p:sp>
    </p:spTree>
    <p:extLst>
      <p:ext uri="{BB962C8B-B14F-4D97-AF65-F5344CB8AC3E}">
        <p14:creationId xmlns:p14="http://schemas.microsoft.com/office/powerpoint/2010/main" val="78279140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400" kern="1200" dirty="0">
              <a:solidFill>
                <a:schemeClr val="tx1"/>
              </a:solidFill>
              <a:effectLst/>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27</a:t>
            </a:fld>
            <a:endParaRPr lang="en-GB"/>
          </a:p>
        </p:txBody>
      </p:sp>
    </p:spTree>
    <p:extLst>
      <p:ext uri="{BB962C8B-B14F-4D97-AF65-F5344CB8AC3E}">
        <p14:creationId xmlns:p14="http://schemas.microsoft.com/office/powerpoint/2010/main" val="31600815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200" dirty="0"/>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28</a:t>
            </a:fld>
            <a:endParaRPr lang="en-GB"/>
          </a:p>
        </p:txBody>
      </p:sp>
    </p:spTree>
    <p:extLst>
      <p:ext uri="{BB962C8B-B14F-4D97-AF65-F5344CB8AC3E}">
        <p14:creationId xmlns:p14="http://schemas.microsoft.com/office/powerpoint/2010/main" val="9017668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sz="1200" dirty="0"/>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29</a:t>
            </a:fld>
            <a:endParaRPr lang="en-GB"/>
          </a:p>
        </p:txBody>
      </p:sp>
    </p:spTree>
    <p:extLst>
      <p:ext uri="{BB962C8B-B14F-4D97-AF65-F5344CB8AC3E}">
        <p14:creationId xmlns:p14="http://schemas.microsoft.com/office/powerpoint/2010/main" val="42517415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ct val="10000"/>
              </a:spcAft>
            </a:pPr>
            <a:r>
              <a:rPr lang="en-GB" sz="1100" b="0" i="0" u="none" strike="noStrike" kern="1200" baseline="0" dirty="0">
                <a:solidFill>
                  <a:schemeClr val="tx1"/>
                </a:solidFill>
                <a:latin typeface="Arial" charset="0"/>
                <a:ea typeface="+mn-ea"/>
                <a:cs typeface="+mn-cs"/>
              </a:rPr>
              <a:t>Even the slightest degree of physical contact with another person can amount to an assault. Officers, when carrying out a lawful arrest, are permitted to use force if required under Section 117 of PACE. </a:t>
            </a:r>
            <a:endParaRPr lang="en-GB" sz="1100" b="1" dirty="0">
              <a:effectLst/>
            </a:endParaRPr>
          </a:p>
          <a:p>
            <a:pPr>
              <a:lnSpc>
                <a:spcPct val="100000"/>
              </a:lnSpc>
              <a:spcBef>
                <a:spcPct val="0"/>
              </a:spcBef>
              <a:spcAft>
                <a:spcPct val="10000"/>
              </a:spcAft>
            </a:pPr>
            <a:endParaRPr lang="en-GB" sz="1100" b="1" dirty="0">
              <a:effectLst/>
            </a:endParaRPr>
          </a:p>
          <a:p>
            <a:pPr>
              <a:lnSpc>
                <a:spcPct val="100000"/>
              </a:lnSpc>
              <a:spcBef>
                <a:spcPct val="0"/>
              </a:spcBef>
              <a:spcAft>
                <a:spcPct val="10000"/>
              </a:spcAft>
            </a:pPr>
            <a:r>
              <a:rPr lang="en-GB" sz="1100" b="1" dirty="0">
                <a:effectLst/>
              </a:rPr>
              <a:t>Section 117 of the Police and Criminal Evidence Act 1984 </a:t>
            </a:r>
            <a:r>
              <a:rPr lang="en-GB" sz="1100" dirty="0">
                <a:effectLst/>
              </a:rPr>
              <a:t>provides that a constable can use </a:t>
            </a:r>
            <a:r>
              <a:rPr lang="en-GB" sz="1100" b="1" dirty="0">
                <a:effectLst/>
              </a:rPr>
              <a:t>reasonable force</a:t>
            </a:r>
            <a:r>
              <a:rPr lang="en-GB" sz="1100" b="0" dirty="0">
                <a:effectLst/>
              </a:rPr>
              <a:t>, if necessary, in </a:t>
            </a:r>
            <a:r>
              <a:rPr lang="en-GB" sz="1100" dirty="0">
                <a:effectLst/>
              </a:rPr>
              <a:t>the exercise of any power under this Act</a:t>
            </a:r>
          </a:p>
          <a:p>
            <a:pPr>
              <a:lnSpc>
                <a:spcPct val="100000"/>
              </a:lnSpc>
              <a:spcBef>
                <a:spcPct val="0"/>
              </a:spcBef>
              <a:spcAft>
                <a:spcPct val="10000"/>
              </a:spcAft>
            </a:pPr>
            <a:r>
              <a:rPr lang="en-GB" altLang="en-US" sz="1100" b="0" dirty="0">
                <a:effectLst/>
              </a:rPr>
              <a:t>(Police power only)</a:t>
            </a:r>
            <a:r>
              <a:rPr lang="en-GB" altLang="en-US" sz="1100" b="0" baseline="0" dirty="0">
                <a:effectLst/>
              </a:rPr>
              <a:t> </a:t>
            </a:r>
          </a:p>
          <a:p>
            <a:pPr>
              <a:lnSpc>
                <a:spcPct val="100000"/>
              </a:lnSpc>
              <a:spcBef>
                <a:spcPct val="0"/>
              </a:spcBef>
              <a:spcAft>
                <a:spcPct val="10000"/>
              </a:spcAft>
            </a:pPr>
            <a:endParaRPr lang="en-GB" altLang="en-US" sz="1100" b="0" dirty="0">
              <a:effectLst/>
            </a:endParaRPr>
          </a:p>
          <a:p>
            <a:pPr>
              <a:lnSpc>
                <a:spcPct val="100000"/>
              </a:lnSpc>
              <a:spcBef>
                <a:spcPct val="0"/>
              </a:spcBef>
              <a:spcAft>
                <a:spcPct val="10000"/>
              </a:spcAft>
            </a:pPr>
            <a:r>
              <a:rPr lang="en-GB" altLang="en-US" sz="1100" b="1" dirty="0">
                <a:effectLst/>
              </a:rPr>
              <a:t>Common Law </a:t>
            </a:r>
            <a:r>
              <a:rPr lang="en-GB" altLang="en-US" sz="1100" b="0" dirty="0">
                <a:effectLst/>
              </a:rPr>
              <a:t>recognises that there may be circumstances in which one person may inflict violence on another, without committing a crime. It recognises as one of these circumstances, the right of a person to protect himself / herself from attack and to act in defence of others and if necessary to inflict violence on another in doing so. If no more force is used than is reasonable to repel the attack, such force is not unlawful. If you have an honestly held belief that you or another, are in imminent danger, then you may use such force as is reasonable and necessary to avert that danger.</a:t>
            </a:r>
          </a:p>
          <a:p>
            <a:pPr>
              <a:lnSpc>
                <a:spcPct val="100000"/>
              </a:lnSpc>
              <a:spcBef>
                <a:spcPct val="0"/>
              </a:spcBef>
              <a:spcAft>
                <a:spcPts val="600"/>
              </a:spcAft>
            </a:pPr>
            <a:endParaRPr lang="en-GB" altLang="en-US" sz="1100" b="0" dirty="0"/>
          </a:p>
          <a:p>
            <a:pPr marL="0" marR="0" indent="0" algn="l" defTabSz="914400" rtl="0" eaLnBrk="0" fontAlgn="base" latinLnBrk="0" hangingPunct="0">
              <a:lnSpc>
                <a:spcPct val="100000"/>
              </a:lnSpc>
              <a:spcBef>
                <a:spcPct val="0"/>
              </a:spcBef>
              <a:spcAft>
                <a:spcPts val="600"/>
              </a:spcAft>
              <a:buClrTx/>
              <a:buSzTx/>
              <a:buFontTx/>
              <a:buNone/>
              <a:tabLst/>
              <a:defRPr/>
            </a:pPr>
            <a:r>
              <a:rPr lang="en-US" altLang="en-US" sz="1100" b="1" dirty="0"/>
              <a:t>S3 Criminal Law Act 1967 </a:t>
            </a:r>
            <a:r>
              <a:rPr lang="en-US" altLang="en-US" sz="1100" dirty="0"/>
              <a:t>states that a person may use such force as is reasonable in the circumstances in</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US" altLang="en-US" sz="1100" dirty="0"/>
              <a:t>the </a:t>
            </a:r>
            <a:r>
              <a:rPr lang="en-GB" altLang="en-US" sz="1100" dirty="0"/>
              <a:t>prevention of crime, or </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offenders or suspected offenders or</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persons unlawfully at large.</a:t>
            </a:r>
          </a:p>
          <a:p>
            <a:pPr marL="0" marR="0" indent="0" algn="l" defTabSz="914400" rtl="0" eaLnBrk="0" fontAlgn="base" latinLnBrk="0" hangingPunct="0">
              <a:lnSpc>
                <a:spcPct val="100000"/>
              </a:lnSpc>
              <a:spcBef>
                <a:spcPct val="0"/>
              </a:spcBef>
              <a:spcAft>
                <a:spcPts val="600"/>
              </a:spcAft>
              <a:buClrTx/>
              <a:buSzTx/>
              <a:buFont typeface="Arial" panose="020B0604020202020204" pitchFamily="34" charset="0"/>
              <a:buNone/>
              <a:tabLst/>
              <a:defRPr/>
            </a:pPr>
            <a:r>
              <a:rPr lang="en-GB" altLang="en-US" sz="1100" dirty="0"/>
              <a:t>(This power can be used by any person) </a:t>
            </a:r>
          </a:p>
          <a:p>
            <a:pPr marL="0" marR="0" lvl="0" indent="0" algn="l" defTabSz="914400" rtl="0" eaLnBrk="0" fontAlgn="base" latinLnBrk="0" hangingPunct="0">
              <a:lnSpc>
                <a:spcPct val="100000"/>
              </a:lnSpc>
              <a:spcBef>
                <a:spcPct val="0"/>
              </a:spcBef>
              <a:spcAft>
                <a:spcPts val="600"/>
              </a:spcAft>
              <a:buClrTx/>
              <a:buSzTx/>
              <a:buFontTx/>
              <a:buNone/>
              <a:tabLst/>
              <a:defRPr/>
            </a:pPr>
            <a:endParaRPr lang="en-GB" sz="1100" b="1" dirty="0">
              <a:effectLst/>
            </a:endParaRPr>
          </a:p>
          <a:p>
            <a:pPr marL="0" marR="0" lvl="0" indent="0" algn="l" defTabSz="914400" rtl="0" eaLnBrk="0" fontAlgn="base" latinLnBrk="0" hangingPunct="0">
              <a:lnSpc>
                <a:spcPct val="100000"/>
              </a:lnSpc>
              <a:spcBef>
                <a:spcPct val="0"/>
              </a:spcBef>
              <a:spcAft>
                <a:spcPts val="600"/>
              </a:spcAft>
              <a:buClrTx/>
              <a:buSzTx/>
              <a:buFontTx/>
              <a:buNone/>
              <a:tabLst/>
              <a:defRPr/>
            </a:pPr>
            <a:r>
              <a:rPr lang="en-GB" sz="1100" b="1" dirty="0">
                <a:effectLst/>
              </a:rPr>
              <a:t>Section 76 of the Criminal Justice and Immigration Act 2008 </a:t>
            </a:r>
            <a:r>
              <a:rPr lang="en-GB" sz="1100" dirty="0">
                <a:effectLst/>
              </a:rPr>
              <a:t>expands on the common law and statutory defence of 'self-defence'. It includes special provision for householder cases -</a:t>
            </a:r>
            <a:r>
              <a:rPr lang="en-GB" sz="1100" b="0" i="0" u="none" strike="noStrike" kern="1200" baseline="0" dirty="0">
                <a:solidFill>
                  <a:schemeClr val="tx1"/>
                </a:solidFill>
                <a:latin typeface="Arial" charset="0"/>
                <a:ea typeface="+mn-ea"/>
                <a:cs typeface="+mn-cs"/>
              </a:rPr>
              <a:t> you must </a:t>
            </a:r>
            <a:r>
              <a:rPr lang="en-GB" sz="1100" b="1" i="0" u="none" strike="noStrike" kern="1200" baseline="0" dirty="0">
                <a:solidFill>
                  <a:schemeClr val="tx1"/>
                </a:solidFill>
                <a:latin typeface="Arial" charset="0"/>
                <a:ea typeface="+mn-ea"/>
                <a:cs typeface="+mn-cs"/>
              </a:rPr>
              <a:t>genuinely </a:t>
            </a:r>
            <a:r>
              <a:rPr lang="en-GB" sz="1100" b="0" i="0" u="none" strike="noStrike" kern="1200" baseline="0" dirty="0">
                <a:solidFill>
                  <a:schemeClr val="tx1"/>
                </a:solidFill>
                <a:latin typeface="Arial" charset="0"/>
                <a:ea typeface="+mn-ea"/>
                <a:cs typeface="+mn-cs"/>
              </a:rPr>
              <a:t>believe that the degree of force used is necessary given the circumstances of the case. This provision should ensure your own safety and the security of the detainee.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1" dirty="0"/>
              <a:t>Article 2 ECHR </a:t>
            </a:r>
            <a:r>
              <a:rPr lang="en-GB" altLang="en-US" sz="1100" dirty="0"/>
              <a:t>“Everyone’s right to life shall be protected by law. Deprivation of life shall not be regarded as inflicted in contravention of this article, when it results from the use of force, which is no more than absolutely necessary: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In defence of any person from unlawful violence.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b) In order to affect a lawful arrest or to prevent the escape of a person lawfully detained.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c) To quell a riot or insurrection.</a:t>
            </a:r>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An officer’s presence, including the way they approach the scene, their manner, appearance, professionalism, and ability to communicate effectively (both verbally and non-verbally) is extremely important when determining whether reasonable force is necessary during an arrest.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The National Decision Model can assist to determine how best to respond to the suspect and risk assess the situation. Assessing whether there are reasons relating to an individual’s culture, disability, mental ill health or physical illness which are causing an individual to behave in an unusual manner is important. The use of force to restrain the individual should be avoided if there is suspicion that an underlying medical condition or mental ill health may be causing the suspect to appear aggressive and medical advice should be sought. </a:t>
            </a:r>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0" i="0" u="none" strike="noStrike" kern="1200" baseline="0" dirty="0">
                <a:solidFill>
                  <a:schemeClr val="tx1"/>
                </a:solidFill>
                <a:latin typeface="Arial" charset="0"/>
                <a:ea typeface="+mn-ea"/>
                <a:cs typeface="+mn-cs"/>
              </a:rPr>
              <a:t>Response options might include: </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Officers presence</a:t>
            </a:r>
          </a:p>
          <a:p>
            <a:pPr marL="171450" indent="-171450">
              <a:lnSpc>
                <a:spcPct val="100000"/>
              </a:lnSpc>
              <a:spcAft>
                <a:spcPts val="600"/>
              </a:spcAft>
              <a:buFont typeface="Arial" panose="020B0604020202020204" pitchFamily="34" charset="0"/>
              <a:buChar char="•"/>
            </a:pPr>
            <a:r>
              <a:rPr lang="en-GB" altLang="en-US" sz="1100" dirty="0"/>
              <a:t>Verbal communication skills</a:t>
            </a:r>
          </a:p>
          <a:p>
            <a:pPr marL="171450" indent="-171450">
              <a:lnSpc>
                <a:spcPct val="100000"/>
              </a:lnSpc>
              <a:spcAft>
                <a:spcPts val="600"/>
              </a:spcAft>
              <a:buFont typeface="Arial" panose="020B0604020202020204" pitchFamily="34" charset="0"/>
              <a:buChar char="•"/>
            </a:pPr>
            <a:r>
              <a:rPr lang="en-GB" altLang="en-US" sz="1100" dirty="0"/>
              <a:t>Primary control skills - Use of empty hand skills (escort position, pressure points, arm-locks, wrist-locks, use of handcuffs and restraints using a baton).</a:t>
            </a:r>
          </a:p>
          <a:p>
            <a:pPr marL="171450" indent="-171450">
              <a:lnSpc>
                <a:spcPct val="100000"/>
              </a:lnSpc>
              <a:spcAft>
                <a:spcPts val="600"/>
              </a:spcAft>
              <a:buFont typeface="Arial" panose="020B0604020202020204" pitchFamily="34" charset="0"/>
              <a:buChar char="•"/>
            </a:pPr>
            <a:r>
              <a:rPr lang="en-GB" altLang="en-US" sz="1100" dirty="0"/>
              <a:t>Secondary control skills - </a:t>
            </a:r>
            <a:r>
              <a:rPr lang="en-GB" sz="1100" b="0" i="0" u="none" strike="noStrike" kern="1200" baseline="0" dirty="0">
                <a:solidFill>
                  <a:schemeClr val="tx1"/>
                </a:solidFill>
                <a:latin typeface="Arial" charset="0"/>
                <a:ea typeface="+mn-ea"/>
                <a:cs typeface="+mn-cs"/>
              </a:rPr>
              <a:t>Use of </a:t>
            </a:r>
            <a:r>
              <a:rPr lang="en-GB" sz="1100" b="0" i="0" u="none" strike="noStrike" kern="1200" baseline="0" dirty="0" err="1">
                <a:solidFill>
                  <a:schemeClr val="tx1"/>
                </a:solidFill>
                <a:latin typeface="Arial" charset="0"/>
                <a:ea typeface="+mn-ea"/>
                <a:cs typeface="+mn-cs"/>
              </a:rPr>
              <a:t>incapacitant</a:t>
            </a:r>
            <a:r>
              <a:rPr lang="en-GB" sz="1100" b="0" i="0" u="none" strike="noStrike" kern="1200" baseline="0" dirty="0">
                <a:solidFill>
                  <a:schemeClr val="tx1"/>
                </a:solidFill>
                <a:latin typeface="Arial" charset="0"/>
                <a:ea typeface="+mn-ea"/>
                <a:cs typeface="+mn-cs"/>
              </a:rPr>
              <a:t>.</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Defensive &amp; offensive tactics - blocks, strikes, takedowns with empty hands, batons or rigid handcuffs (takedowns only) </a:t>
            </a:r>
          </a:p>
          <a:p>
            <a:pPr marL="171450" indent="-171450">
              <a:lnSpc>
                <a:spcPct val="100000"/>
              </a:lnSpc>
              <a:spcAft>
                <a:spcPts val="600"/>
              </a:spcAft>
              <a:buFont typeface="Arial" panose="020B0604020202020204" pitchFamily="34" charset="0"/>
              <a:buChar char="•"/>
            </a:pPr>
            <a:r>
              <a:rPr lang="en-GB" altLang="en-US" sz="1100" dirty="0"/>
              <a:t>Deadly force - any action likely to cause serious injury or death use of unarmed skills, batons, firearms or by any other means</a:t>
            </a:r>
            <a:endParaRPr lang="en-GB" altLang="en-US" sz="1100" b="1"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30</a:t>
            </a:fld>
            <a:endParaRPr lang="en-GB"/>
          </a:p>
        </p:txBody>
      </p:sp>
    </p:spTree>
    <p:extLst>
      <p:ext uri="{BB962C8B-B14F-4D97-AF65-F5344CB8AC3E}">
        <p14:creationId xmlns:p14="http://schemas.microsoft.com/office/powerpoint/2010/main" val="3265393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08150" y="428625"/>
            <a:ext cx="3327400" cy="18732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35</a:t>
            </a:fld>
            <a:endParaRPr lang="en-GB"/>
          </a:p>
        </p:txBody>
      </p:sp>
    </p:spTree>
    <p:extLst>
      <p:ext uri="{BB962C8B-B14F-4D97-AF65-F5344CB8AC3E}">
        <p14:creationId xmlns:p14="http://schemas.microsoft.com/office/powerpoint/2010/main" val="4735086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36</a:t>
            </a:fld>
            <a:endParaRPr lang="en-GB"/>
          </a:p>
        </p:txBody>
      </p:sp>
    </p:spTree>
    <p:extLst>
      <p:ext uri="{BB962C8B-B14F-4D97-AF65-F5344CB8AC3E}">
        <p14:creationId xmlns:p14="http://schemas.microsoft.com/office/powerpoint/2010/main" val="2022433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38</a:t>
            </a:fld>
            <a:endParaRPr lang="en-GB"/>
          </a:p>
        </p:txBody>
      </p:sp>
    </p:spTree>
    <p:extLst>
      <p:ext uri="{BB962C8B-B14F-4D97-AF65-F5344CB8AC3E}">
        <p14:creationId xmlns:p14="http://schemas.microsoft.com/office/powerpoint/2010/main" val="403431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39</a:t>
            </a:fld>
            <a:endParaRPr lang="en-GB"/>
          </a:p>
        </p:txBody>
      </p:sp>
    </p:spTree>
    <p:extLst>
      <p:ext uri="{BB962C8B-B14F-4D97-AF65-F5344CB8AC3E}">
        <p14:creationId xmlns:p14="http://schemas.microsoft.com/office/powerpoint/2010/main" val="264008183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42</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43</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sz="1100"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433054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08150" y="428625"/>
            <a:ext cx="3327400" cy="1873250"/>
          </a:xfrm>
        </p:spPr>
      </p:sp>
      <p:sp>
        <p:nvSpPr>
          <p:cNvPr id="3" name="Notes Placeholder 2"/>
          <p:cNvSpPr>
            <a:spLocks noGrp="1"/>
          </p:cNvSpPr>
          <p:nvPr>
            <p:ph type="body" idx="1"/>
          </p:nvPr>
        </p:nvSpPr>
        <p:spPr/>
        <p:txBody>
          <a:bodyPr/>
          <a:lstStyle/>
          <a:p>
            <a:pPr marL="228600" indent="-228600" eaLnBrk="1" hangingPunct="1">
              <a:lnSpc>
                <a:spcPct val="100000"/>
              </a:lnSpc>
              <a:defRPr/>
            </a:pPr>
            <a:endParaRPr lang="en-GB" sz="1100" dirty="0"/>
          </a:p>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732808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46</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82067167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51960379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08150" y="428625"/>
            <a:ext cx="3327400" cy="1873250"/>
          </a:xfrm>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97611268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97611268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08150" y="428625"/>
            <a:ext cx="3327400" cy="1873250"/>
          </a:xfrm>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52</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60412272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08150" y="428625"/>
            <a:ext cx="3327400" cy="1873250"/>
          </a:xfrm>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53</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8397710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22488" y="428625"/>
            <a:ext cx="2498725" cy="1873250"/>
          </a:xfrm>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54</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8397710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55</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81470337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sz="1000" b="0" i="0" u="none" strike="noStrike" kern="1200" baseline="0" dirty="0">
              <a:solidFill>
                <a:schemeClr val="tx1"/>
              </a:solidFill>
              <a:latin typeface="Arial" charset="0"/>
              <a:ea typeface="+mn-ea"/>
              <a:cs typeface="+mn-cs"/>
            </a:endParaRPr>
          </a:p>
          <a:p>
            <a:pPr>
              <a:lnSpc>
                <a:spcPct val="100000"/>
              </a:lnSpc>
            </a:pPr>
            <a:endParaRPr lang="en-GB" sz="1000" b="0" i="0" u="none" strike="noStrike" kern="1200" baseline="0" dirty="0">
              <a:solidFill>
                <a:schemeClr val="tx1"/>
              </a:solidFill>
              <a:latin typeface="Arial" charset="0"/>
              <a:ea typeface="+mn-ea"/>
              <a:cs typeface="+mn-cs"/>
            </a:endParaRP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100"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56</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20506499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300A558-B92F-0647-AF7A-2F747E605DE3}" type="slidenum">
              <a:rPr lang="en-US" smtClean="0"/>
              <a:t>57</a:t>
            </a:fld>
            <a:endParaRPr lang="en-US"/>
          </a:p>
        </p:txBody>
      </p:sp>
    </p:spTree>
    <p:extLst>
      <p:ext uri="{BB962C8B-B14F-4D97-AF65-F5344CB8AC3E}">
        <p14:creationId xmlns:p14="http://schemas.microsoft.com/office/powerpoint/2010/main" val="2861086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08150" y="428625"/>
            <a:ext cx="3327400" cy="1873250"/>
          </a:xfrm>
        </p:spPr>
      </p:sp>
      <p:sp>
        <p:nvSpPr>
          <p:cNvPr id="3" name="Notes Placeholder 2"/>
          <p:cNvSpPr>
            <a:spLocks noGrp="1"/>
          </p:cNvSpPr>
          <p:nvPr>
            <p:ph type="body" idx="1"/>
          </p:nvPr>
        </p:nvSpPr>
        <p:spPr/>
        <p:txBody>
          <a:bodyPr/>
          <a:lstStyle/>
          <a:p>
            <a:endParaRPr lang="en-GB" altLang="en-US"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58</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17404982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08150" y="428625"/>
            <a:ext cx="3327400" cy="187325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59</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55310286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60</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41967588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9F3EC92-96C9-4E7E-A0F5-9B1CA54D168A}" type="slidenum">
              <a:rPr lang="en-GB" smtClean="0"/>
              <a:t>62</a:t>
            </a:fld>
            <a:endParaRPr lang="en-GB"/>
          </a:p>
        </p:txBody>
      </p:sp>
    </p:spTree>
    <p:extLst>
      <p:ext uri="{BB962C8B-B14F-4D97-AF65-F5344CB8AC3E}">
        <p14:creationId xmlns:p14="http://schemas.microsoft.com/office/powerpoint/2010/main" val="399633600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F3EC92-96C9-4E7E-A0F5-9B1CA54D168A}" type="slidenum">
              <a:rPr lang="en-GB" smtClean="0"/>
              <a:t>63</a:t>
            </a:fld>
            <a:endParaRPr lang="en-GB"/>
          </a:p>
        </p:txBody>
      </p:sp>
    </p:spTree>
    <p:extLst>
      <p:ext uri="{BB962C8B-B14F-4D97-AF65-F5344CB8AC3E}">
        <p14:creationId xmlns:p14="http://schemas.microsoft.com/office/powerpoint/2010/main" val="403083603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64</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42507560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65</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02623244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eaLnBrk="1" hangingPunct="1">
              <a:defRPr/>
            </a:pPr>
            <a:r>
              <a:rPr lang="en-GB" sz="1100" i="1" dirty="0">
                <a:ea typeface="ＭＳ Ｐゴシック" pitchFamily="34" charset="-128"/>
              </a:rPr>
              <a:t>	</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66</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411102522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68</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56127890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600"/>
              </a:spcAft>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69</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135442908"/>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71</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32197219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7279F223-0E9A-4A97-B623-3E882A234C75}" type="slidenum">
              <a:rPr kumimoji="0" lang="en-GB" sz="1200" b="0" i="0" u="none" strike="noStrike" kern="1200" cap="none" spc="0" normalizeH="0" baseline="0" noProof="0" smtClean="0">
                <a:ln>
                  <a:noFill/>
                </a:ln>
                <a:solidFill>
                  <a:srgbClr val="000000"/>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72</a:t>
            </a:fld>
            <a:endParaRPr kumimoji="0" lang="en-GB" sz="1200" b="0" i="0" u="none" strike="noStrike" kern="1200" cap="none" spc="0" normalizeH="0" baseline="0" noProof="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2299581160"/>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74</a:t>
            </a:fld>
            <a:endParaRPr lang="en-GB" altLang="en-US"/>
          </a:p>
        </p:txBody>
      </p:sp>
    </p:spTree>
    <p:extLst>
      <p:ext uri="{BB962C8B-B14F-4D97-AF65-F5344CB8AC3E}">
        <p14:creationId xmlns:p14="http://schemas.microsoft.com/office/powerpoint/2010/main" val="224709291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75</a:t>
            </a:fld>
            <a:endParaRPr lang="en-GB" altLang="en-US"/>
          </a:p>
        </p:txBody>
      </p:sp>
    </p:spTree>
    <p:extLst>
      <p:ext uri="{BB962C8B-B14F-4D97-AF65-F5344CB8AC3E}">
        <p14:creationId xmlns:p14="http://schemas.microsoft.com/office/powerpoint/2010/main" val="2459095908"/>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76</a:t>
            </a:fld>
            <a:endParaRPr lang="en-US"/>
          </a:p>
        </p:txBody>
      </p:sp>
    </p:spTree>
    <p:extLst>
      <p:ext uri="{BB962C8B-B14F-4D97-AF65-F5344CB8AC3E}">
        <p14:creationId xmlns:p14="http://schemas.microsoft.com/office/powerpoint/2010/main" val="377641707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77</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solidFill>
                  <a:schemeClr val="tx1"/>
                </a:solidFill>
              </a:rPr>
              <a:t>Section 17 Police and Criminal Evidence Act 1984 </a:t>
            </a:r>
          </a:p>
          <a:p>
            <a:endParaRPr lang="en-GB" sz="1100" dirty="0">
              <a:solidFill>
                <a:schemeClr val="tx1"/>
              </a:solidFill>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In order to exercise this power of entry under any of the circumstances, (stated below) you must have </a:t>
            </a: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that the person whom you will arrest or recapture is on the premises that you want to enter.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78</a:t>
            </a:fld>
            <a:endParaRPr lang="en-GB" altLang="en-US"/>
          </a:p>
        </p:txBody>
      </p:sp>
    </p:spTree>
    <p:extLst>
      <p:ext uri="{BB962C8B-B14F-4D97-AF65-F5344CB8AC3E}">
        <p14:creationId xmlns:p14="http://schemas.microsoft.com/office/powerpoint/2010/main" val="98088862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altLang="en-US" sz="1600" dirty="0">
              <a:latin typeface="Arial" pitchFamily="34" charset="0"/>
            </a:endParaRPr>
          </a:p>
          <a:p>
            <a:pPr eaLnBrk="1" hangingPunct="1">
              <a:defRPr/>
            </a:pPr>
            <a:endParaRPr lang="en-GB" sz="1600" dirty="0">
              <a:ea typeface="ＭＳ Ｐゴシック" pitchFamily="1"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79</a:t>
            </a:fld>
            <a:endParaRPr lang="en-GB" altLang="en-US"/>
          </a:p>
        </p:txBody>
      </p:sp>
    </p:spTree>
    <p:extLst>
      <p:ext uri="{BB962C8B-B14F-4D97-AF65-F5344CB8AC3E}">
        <p14:creationId xmlns:p14="http://schemas.microsoft.com/office/powerpoint/2010/main" val="3624208979"/>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80</a:t>
            </a:fld>
            <a:endParaRPr lang="en-GB" altLang="en-US"/>
          </a:p>
        </p:txBody>
      </p:sp>
    </p:spTree>
    <p:extLst>
      <p:ext uri="{BB962C8B-B14F-4D97-AF65-F5344CB8AC3E}">
        <p14:creationId xmlns:p14="http://schemas.microsoft.com/office/powerpoint/2010/main" val="6870296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81</a:t>
            </a:fld>
            <a:endParaRPr lang="en-GB" altLang="en-US"/>
          </a:p>
        </p:txBody>
      </p:sp>
    </p:spTree>
    <p:extLst>
      <p:ext uri="{BB962C8B-B14F-4D97-AF65-F5344CB8AC3E}">
        <p14:creationId xmlns:p14="http://schemas.microsoft.com/office/powerpoint/2010/main" val="416025248"/>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2433"/>
              </a:spcAft>
            </a:pPr>
            <a:r>
              <a:rPr lang="en-GB" altLang="en-US" sz="1100" b="1" dirty="0">
                <a:solidFill>
                  <a:schemeClr val="tx1"/>
                </a:solidFill>
                <a:latin typeface="Arial" pitchFamily="34" charset="0"/>
              </a:rPr>
              <a:t>Section 163 of the Road Traffic Act 1988 </a:t>
            </a:r>
            <a:r>
              <a:rPr lang="en-GB" altLang="en-US" sz="1100" dirty="0">
                <a:solidFill>
                  <a:schemeClr val="tx1"/>
                </a:solidFill>
                <a:latin typeface="Arial" pitchFamily="34" charset="0"/>
              </a:rPr>
              <a:t>relates to failure to stop when required to do so by a constable in uniform</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4 Road Traffic Act 1988 </a:t>
            </a:r>
            <a:r>
              <a:rPr lang="en-GB" altLang="en-US" sz="1100" dirty="0">
                <a:solidFill>
                  <a:schemeClr val="tx1"/>
                </a:solidFill>
                <a:latin typeface="Arial" pitchFamily="34" charset="0"/>
              </a:rPr>
              <a:t>relates to driving under the influence of drink or drugs.  </a:t>
            </a:r>
          </a:p>
          <a:p>
            <a:r>
              <a:rPr lang="en-GB" sz="1100" kern="1200" dirty="0">
                <a:solidFill>
                  <a:schemeClr val="tx1"/>
                </a:solidFill>
                <a:effectLst/>
                <a:latin typeface="Arial" pitchFamily="34" charset="0"/>
                <a:ea typeface="ＭＳ Ｐゴシック" pitchFamily="-112" charset="-128"/>
                <a:cs typeface="ＭＳ Ｐゴシック" pitchFamily="-112" charset="-128"/>
              </a:rPr>
              <a:t>“To arrest a person who was driving, attempting to drive or in charge of a mechanically propelled vehicle on a road or public place, if the person is reasonably suspected to have been unfit through drink or drugs.”</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27 Transport &amp; Works Act 1992 </a:t>
            </a:r>
            <a:r>
              <a:rPr lang="en-GB" altLang="en-US" sz="1100" dirty="0">
                <a:solidFill>
                  <a:schemeClr val="tx1"/>
                </a:solidFill>
                <a:latin typeface="Arial" pitchFamily="34" charset="0"/>
              </a:rPr>
              <a:t>relates to offences involving drink or drugs in relation to transport system workers</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82</a:t>
            </a:fld>
            <a:endParaRPr lang="en-GB" altLang="en-US"/>
          </a:p>
        </p:txBody>
      </p:sp>
    </p:spTree>
    <p:extLst>
      <p:ext uri="{BB962C8B-B14F-4D97-AF65-F5344CB8AC3E}">
        <p14:creationId xmlns:p14="http://schemas.microsoft.com/office/powerpoint/2010/main" val="3490144551"/>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2433"/>
              </a:spcAft>
            </a:pPr>
            <a:r>
              <a:rPr lang="en-GB" altLang="en-US" sz="1100" b="1" dirty="0">
                <a:solidFill>
                  <a:schemeClr val="tx1"/>
                </a:solidFill>
                <a:latin typeface="Arial" pitchFamily="34" charset="0"/>
              </a:rPr>
              <a:t>Section 163 of the Road Traffic Act 1988 </a:t>
            </a:r>
            <a:r>
              <a:rPr lang="en-GB" altLang="en-US" sz="1100" dirty="0">
                <a:solidFill>
                  <a:schemeClr val="tx1"/>
                </a:solidFill>
                <a:latin typeface="Arial" pitchFamily="34" charset="0"/>
              </a:rPr>
              <a:t>relates to failure to stop when required to do so by a constable in uniform</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4 Road Traffic Act 1988 </a:t>
            </a:r>
            <a:r>
              <a:rPr lang="en-GB" altLang="en-US" sz="1100" dirty="0">
                <a:solidFill>
                  <a:schemeClr val="tx1"/>
                </a:solidFill>
                <a:latin typeface="Arial" pitchFamily="34" charset="0"/>
              </a:rPr>
              <a:t>relates to driving under the influence of drink or drugs.  </a:t>
            </a:r>
          </a:p>
          <a:p>
            <a:r>
              <a:rPr lang="en-GB" sz="1100" kern="1200" dirty="0">
                <a:solidFill>
                  <a:schemeClr val="tx1"/>
                </a:solidFill>
                <a:effectLst/>
                <a:latin typeface="Arial" pitchFamily="34" charset="0"/>
                <a:ea typeface="ＭＳ Ｐゴシック" pitchFamily="-112" charset="-128"/>
                <a:cs typeface="ＭＳ Ｐゴシック" pitchFamily="-112" charset="-128"/>
              </a:rPr>
              <a:t>“To arrest a person who was driving, attempting to drive or in charge of a mechanically propelled vehicle on a road or public place, if the person is reasonably suspected to have been unfit through drink or drugs.”</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27 Transport &amp; Works Act 1992 </a:t>
            </a:r>
            <a:r>
              <a:rPr lang="en-GB" altLang="en-US" sz="1100" dirty="0">
                <a:solidFill>
                  <a:schemeClr val="tx1"/>
                </a:solidFill>
                <a:latin typeface="Arial" pitchFamily="34" charset="0"/>
              </a:rPr>
              <a:t>relates to offences involving drink or drugs in relation to transport system workers</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83</a:t>
            </a:fld>
            <a:endParaRPr lang="en-GB" altLang="en-US"/>
          </a:p>
        </p:txBody>
      </p:sp>
    </p:spTree>
    <p:extLst>
      <p:ext uri="{BB962C8B-B14F-4D97-AF65-F5344CB8AC3E}">
        <p14:creationId xmlns:p14="http://schemas.microsoft.com/office/powerpoint/2010/main" val="349014455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84</a:t>
            </a:fld>
            <a:endParaRPr lang="en-GB" altLang="en-US"/>
          </a:p>
        </p:txBody>
      </p:sp>
    </p:spTree>
    <p:extLst>
      <p:ext uri="{BB962C8B-B14F-4D97-AF65-F5344CB8AC3E}">
        <p14:creationId xmlns:p14="http://schemas.microsoft.com/office/powerpoint/2010/main" val="338516900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85</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86</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87</a:t>
            </a:fld>
            <a:endParaRPr lang="en-GB" altLang="en-US"/>
          </a:p>
        </p:txBody>
      </p:sp>
    </p:spTree>
    <p:extLst>
      <p:ext uri="{BB962C8B-B14F-4D97-AF65-F5344CB8AC3E}">
        <p14:creationId xmlns:p14="http://schemas.microsoft.com/office/powerpoint/2010/main" val="165289269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88</a:t>
            </a:fld>
            <a:endParaRPr lang="en-GB" altLang="en-US"/>
          </a:p>
        </p:txBody>
      </p:sp>
    </p:spTree>
    <p:extLst>
      <p:ext uri="{BB962C8B-B14F-4D97-AF65-F5344CB8AC3E}">
        <p14:creationId xmlns:p14="http://schemas.microsoft.com/office/powerpoint/2010/main" val="42847022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89</a:t>
            </a:fld>
            <a:endParaRPr lang="en-GB" altLang="en-US"/>
          </a:p>
        </p:txBody>
      </p:sp>
    </p:spTree>
    <p:extLst>
      <p:ext uri="{BB962C8B-B14F-4D97-AF65-F5344CB8AC3E}">
        <p14:creationId xmlns:p14="http://schemas.microsoft.com/office/powerpoint/2010/main" val="3892312384"/>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90</a:t>
            </a:fld>
            <a:endParaRPr lang="en-GB" altLang="en-US"/>
          </a:p>
        </p:txBody>
      </p:sp>
    </p:spTree>
    <p:extLst>
      <p:ext uri="{BB962C8B-B14F-4D97-AF65-F5344CB8AC3E}">
        <p14:creationId xmlns:p14="http://schemas.microsoft.com/office/powerpoint/2010/main" val="426686529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91</a:t>
            </a:fld>
            <a:endParaRPr lang="en-GB" altLang="en-US"/>
          </a:p>
        </p:txBody>
      </p:sp>
    </p:spTree>
    <p:extLst>
      <p:ext uri="{BB962C8B-B14F-4D97-AF65-F5344CB8AC3E}">
        <p14:creationId xmlns:p14="http://schemas.microsoft.com/office/powerpoint/2010/main" val="3152554915"/>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pPr marL="0" indent="0">
              <a:buFontTx/>
              <a:buNone/>
              <a:defRPr/>
            </a:pPr>
            <a:r>
              <a:rPr lang="en-GB" sz="1100" dirty="0">
                <a:solidFill>
                  <a:schemeClr val="tx1"/>
                </a:solidFill>
                <a:ea typeface="ＭＳ Ｐゴシック" pitchFamily="1" charset="-128"/>
              </a:rPr>
              <a:t>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92</a:t>
            </a:fld>
            <a:endParaRPr lang="en-GB" altLang="en-US"/>
          </a:p>
        </p:txBody>
      </p:sp>
    </p:spTree>
    <p:extLst>
      <p:ext uri="{BB962C8B-B14F-4D97-AF65-F5344CB8AC3E}">
        <p14:creationId xmlns:p14="http://schemas.microsoft.com/office/powerpoint/2010/main" val="2421744663"/>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93</a:t>
            </a:fld>
            <a:endParaRPr lang="en-GB" altLang="en-US"/>
          </a:p>
        </p:txBody>
      </p:sp>
    </p:spTree>
    <p:extLst>
      <p:ext uri="{BB962C8B-B14F-4D97-AF65-F5344CB8AC3E}">
        <p14:creationId xmlns:p14="http://schemas.microsoft.com/office/powerpoint/2010/main" val="2301792461"/>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94</a:t>
            </a:fld>
            <a:endParaRPr lang="en-GB" altLang="en-US"/>
          </a:p>
        </p:txBody>
      </p:sp>
    </p:spTree>
    <p:extLst>
      <p:ext uri="{BB962C8B-B14F-4D97-AF65-F5344CB8AC3E}">
        <p14:creationId xmlns:p14="http://schemas.microsoft.com/office/powerpoint/2010/main" val="894411664"/>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95</a:t>
            </a:fld>
            <a:endParaRPr lang="en-GB" altLang="en-US"/>
          </a:p>
        </p:txBody>
      </p:sp>
    </p:spTree>
    <p:extLst>
      <p:ext uri="{BB962C8B-B14F-4D97-AF65-F5344CB8AC3E}">
        <p14:creationId xmlns:p14="http://schemas.microsoft.com/office/powerpoint/2010/main" val="827047904"/>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96</a:t>
            </a:fld>
            <a:endParaRPr lang="en-GB" altLang="en-US"/>
          </a:p>
        </p:txBody>
      </p:sp>
    </p:spTree>
    <p:extLst>
      <p:ext uri="{BB962C8B-B14F-4D97-AF65-F5344CB8AC3E}">
        <p14:creationId xmlns:p14="http://schemas.microsoft.com/office/powerpoint/2010/main" val="26255382"/>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97</a:t>
            </a:fld>
            <a:endParaRPr lang="en-GB" altLang="en-US"/>
          </a:p>
        </p:txBody>
      </p:sp>
    </p:spTree>
    <p:extLst>
      <p:ext uri="{BB962C8B-B14F-4D97-AF65-F5344CB8AC3E}">
        <p14:creationId xmlns:p14="http://schemas.microsoft.com/office/powerpoint/2010/main" val="3625340118"/>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solidFill>
                <a:schemeClr val="tx1"/>
              </a:solidFill>
            </a:endParaRP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98</a:t>
            </a:fld>
            <a:endParaRPr lang="en-GB" altLang="en-US"/>
          </a:p>
        </p:txBody>
      </p:sp>
    </p:spTree>
    <p:extLst>
      <p:ext uri="{BB962C8B-B14F-4D97-AF65-F5344CB8AC3E}">
        <p14:creationId xmlns:p14="http://schemas.microsoft.com/office/powerpoint/2010/main" val="1089843445"/>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99</a:t>
            </a:fld>
            <a:endParaRPr lang="en-GB" altLang="en-US"/>
          </a:p>
        </p:txBody>
      </p:sp>
    </p:spTree>
    <p:extLst>
      <p:ext uri="{BB962C8B-B14F-4D97-AF65-F5344CB8AC3E}">
        <p14:creationId xmlns:p14="http://schemas.microsoft.com/office/powerpoint/2010/main" val="4210565286"/>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t>
            </a:r>
          </a:p>
        </p:txBody>
      </p:sp>
      <p:sp>
        <p:nvSpPr>
          <p:cNvPr id="4" name="Slide Number Placeholder 3"/>
          <p:cNvSpPr>
            <a:spLocks noGrp="1"/>
          </p:cNvSpPr>
          <p:nvPr>
            <p:ph type="sldNum" sz="quarter" idx="5"/>
          </p:nvPr>
        </p:nvSpPr>
        <p:spPr/>
        <p:txBody>
          <a:bodyPr/>
          <a:lstStyle/>
          <a:p>
            <a:fld id="{B1058F46-0651-6346-AA1F-3A948C1D4FC2}" type="slidenum">
              <a:rPr lang="en-US" smtClean="0"/>
              <a:t>100</a:t>
            </a:fld>
            <a:endParaRPr lang="en-US"/>
          </a:p>
        </p:txBody>
      </p:sp>
    </p:spTree>
    <p:extLst>
      <p:ext uri="{BB962C8B-B14F-4D97-AF65-F5344CB8AC3E}">
        <p14:creationId xmlns:p14="http://schemas.microsoft.com/office/powerpoint/2010/main" val="87687076"/>
      </p:ext>
    </p:extLst>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a:t>
            </a:r>
          </a:p>
        </p:txBody>
      </p:sp>
      <p:sp>
        <p:nvSpPr>
          <p:cNvPr id="4" name="Slide Number Placeholder 3"/>
          <p:cNvSpPr>
            <a:spLocks noGrp="1"/>
          </p:cNvSpPr>
          <p:nvPr>
            <p:ph type="sldNum" sz="quarter" idx="5"/>
          </p:nvPr>
        </p:nvSpPr>
        <p:spPr/>
        <p:txBody>
          <a:bodyPr/>
          <a:lstStyle/>
          <a:p>
            <a:fld id="{B1058F46-0651-6346-AA1F-3A948C1D4FC2}" type="slidenum">
              <a:rPr lang="en-US" smtClean="0"/>
              <a:t>101</a:t>
            </a:fld>
            <a:endParaRPr lang="en-US"/>
          </a:p>
        </p:txBody>
      </p:sp>
    </p:spTree>
    <p:extLst>
      <p:ext uri="{BB962C8B-B14F-4D97-AF65-F5344CB8AC3E}">
        <p14:creationId xmlns:p14="http://schemas.microsoft.com/office/powerpoint/2010/main" val="2579656424"/>
      </p:ext>
    </p:extLst>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a:t>
            </a:r>
          </a:p>
        </p:txBody>
      </p:sp>
      <p:sp>
        <p:nvSpPr>
          <p:cNvPr id="4" name="Slide Number Placeholder 3"/>
          <p:cNvSpPr>
            <a:spLocks noGrp="1"/>
          </p:cNvSpPr>
          <p:nvPr>
            <p:ph type="sldNum" sz="quarter" idx="5"/>
          </p:nvPr>
        </p:nvSpPr>
        <p:spPr/>
        <p:txBody>
          <a:bodyPr/>
          <a:lstStyle/>
          <a:p>
            <a:fld id="{80426AD5-E695-F247-B03C-5506BE45B47A}" type="slidenum">
              <a:rPr lang="en-US" smtClean="0"/>
              <a:t>102</a:t>
            </a:fld>
            <a:endParaRPr lang="en-US"/>
          </a:p>
        </p:txBody>
      </p:sp>
    </p:spTree>
    <p:extLst>
      <p:ext uri="{BB962C8B-B14F-4D97-AF65-F5344CB8AC3E}">
        <p14:creationId xmlns:p14="http://schemas.microsoft.com/office/powerpoint/2010/main" val="34153666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D134A-EB45-833F-7658-270410B1DC5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B13F13A-0E01-94C4-D38F-14F06E5948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EFAE3CA-5CC6-18D2-D45A-3DA81FC22B1F}"/>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5" name="Footer Placeholder 4">
            <a:extLst>
              <a:ext uri="{FF2B5EF4-FFF2-40B4-BE49-F238E27FC236}">
                <a16:creationId xmlns:a16="http://schemas.microsoft.com/office/drawing/2014/main" id="{72A671E4-3B30-2E3B-523C-B6010D4DA9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0E3F3D9-B894-6FEB-0EB6-CE26732B1CC2}"/>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6057647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C36D9-F4B6-409C-81DF-8F1962A793B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3E6F63-E656-840C-DFA2-DA66196EE9A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1C8583-94A8-1FEB-3F13-1824F2E112D7}"/>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5" name="Footer Placeholder 4">
            <a:extLst>
              <a:ext uri="{FF2B5EF4-FFF2-40B4-BE49-F238E27FC236}">
                <a16:creationId xmlns:a16="http://schemas.microsoft.com/office/drawing/2014/main" id="{ECC599C9-0E9C-D21D-8D44-C034806F2E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61380B-2541-E071-8C19-8A3219E5EA2E}"/>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2311431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20930-0BEA-A065-88FC-80B0ED73867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EC78DFF-4FFB-0490-1416-CCC6EE6CA1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3E1E6B2-6213-E797-9F0C-197425BC006D}"/>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5" name="Footer Placeholder 4">
            <a:extLst>
              <a:ext uri="{FF2B5EF4-FFF2-40B4-BE49-F238E27FC236}">
                <a16:creationId xmlns:a16="http://schemas.microsoft.com/office/drawing/2014/main" id="{A3548A1A-68CA-0654-C858-77F2DF0E1B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0D0501-FEC4-9DA0-AB6D-018E14A65949}"/>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1173006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B47D0-5522-4E10-DC48-CECAF887D1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81779F1-84CB-8EC0-D175-EC7AB3D6C67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D9559DC-AE47-5FEB-A6B7-A39C43800CE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ED3A5D4-DFA7-6744-DE8C-462B93AEFE1C}"/>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6" name="Footer Placeholder 5">
            <a:extLst>
              <a:ext uri="{FF2B5EF4-FFF2-40B4-BE49-F238E27FC236}">
                <a16:creationId xmlns:a16="http://schemas.microsoft.com/office/drawing/2014/main" id="{A11D5242-0ECB-B348-80A9-03DB7F6C84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6D8A6A-4702-449B-B3C7-88F579C42075}"/>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23999053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9B2C2-1EC2-AA8C-BFD6-2A9F25EFCF8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2542D6-5EAC-E02F-3E9E-3128FAC57E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92DB032-BD26-6AA4-D125-5923B67207D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DC69C45-5CB6-D257-E530-9B43D6CDF2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814B6EF-4021-8C55-167D-EEA9C53F2FC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99D64CE-4A81-16D2-D2D4-17DEABCD8A11}"/>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8" name="Footer Placeholder 7">
            <a:extLst>
              <a:ext uri="{FF2B5EF4-FFF2-40B4-BE49-F238E27FC236}">
                <a16:creationId xmlns:a16="http://schemas.microsoft.com/office/drawing/2014/main" id="{ED550E1B-0435-B28B-9B98-11D107FC1FD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117686-7CB0-B115-F7ED-B4E69EFF4791}"/>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3525479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BBD41-26A7-0577-ABD9-3A1ABE2F8ED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4C964F9-CA19-5BEB-E80F-AA5AF0D75D96}"/>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4" name="Footer Placeholder 3">
            <a:extLst>
              <a:ext uri="{FF2B5EF4-FFF2-40B4-BE49-F238E27FC236}">
                <a16:creationId xmlns:a16="http://schemas.microsoft.com/office/drawing/2014/main" id="{53D8DAF3-FC3F-5B54-FFD2-1574971785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604EAF7-36B2-4E86-9CC7-B273F4E3374B}"/>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1499969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D54DC6-0463-D1E3-E10C-B82B7544C322}"/>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3" name="Footer Placeholder 2">
            <a:extLst>
              <a:ext uri="{FF2B5EF4-FFF2-40B4-BE49-F238E27FC236}">
                <a16:creationId xmlns:a16="http://schemas.microsoft.com/office/drawing/2014/main" id="{BA1ED807-DB0E-DF8C-0AFE-A5D6E551B92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6A4B38E-A4F7-9DFC-E2B7-8980F276FBC5}"/>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441298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99CBE-67A4-14BF-9359-26E8ABDC7A3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0F063EA-49C4-2114-452C-B78CFBD625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E8BBCAD-03F2-7AEC-008B-3A46FCB82C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DCD7568-6CE2-80EC-69B6-C94076031104}"/>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6" name="Footer Placeholder 5">
            <a:extLst>
              <a:ext uri="{FF2B5EF4-FFF2-40B4-BE49-F238E27FC236}">
                <a16:creationId xmlns:a16="http://schemas.microsoft.com/office/drawing/2014/main" id="{D111741F-4C53-B60C-6608-C52DE14949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949C87A-0ECC-72B9-2952-804B65981BE9}"/>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2775719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A8161-EF1F-C209-87F5-12BE3B4F7BC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E6498A1-F2E7-BEE5-7CF7-F86ED79057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F8B2C18-9D4D-44CC-8B27-6AE01F2011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89089C9-72CC-D80F-540A-3620D250A437}"/>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6" name="Footer Placeholder 5">
            <a:extLst>
              <a:ext uri="{FF2B5EF4-FFF2-40B4-BE49-F238E27FC236}">
                <a16:creationId xmlns:a16="http://schemas.microsoft.com/office/drawing/2014/main" id="{02F8FD02-72CE-CCF8-852C-15A6A49AD3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39C897-869C-4AAB-81DC-161E2C2585F1}"/>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2092959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1DB11-9220-53E6-967B-BD02295E2B1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BF6988E-709D-53FF-7634-F3FDC20AA6D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3A55AD9-8A55-316E-7C1C-38023501475E}"/>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5" name="Footer Placeholder 4">
            <a:extLst>
              <a:ext uri="{FF2B5EF4-FFF2-40B4-BE49-F238E27FC236}">
                <a16:creationId xmlns:a16="http://schemas.microsoft.com/office/drawing/2014/main" id="{8AE4D4C4-4CDE-EF15-FB8D-881F9CE10D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D25864-76C4-845A-29FD-AD952C83BB3F}"/>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32480931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B36BAF-E6EB-FB6B-B5C6-BB80A6F4085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6E32EE2-C9E2-E618-FE24-CE7CE03F10A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67C31D-7337-C3FF-0C55-F204F7EA9403}"/>
              </a:ext>
            </a:extLst>
          </p:cNvPr>
          <p:cNvSpPr>
            <a:spLocks noGrp="1"/>
          </p:cNvSpPr>
          <p:nvPr>
            <p:ph type="dt" sz="half" idx="10"/>
          </p:nvPr>
        </p:nvSpPr>
        <p:spPr/>
        <p:txBody>
          <a:bodyPr/>
          <a:lstStyle/>
          <a:p>
            <a:fld id="{DEE81FD9-024F-284B-B673-A17E4AAAA00D}" type="datetimeFigureOut">
              <a:rPr lang="en-US" smtClean="0"/>
              <a:t>2/10/23</a:t>
            </a:fld>
            <a:endParaRPr lang="en-US"/>
          </a:p>
        </p:txBody>
      </p:sp>
      <p:sp>
        <p:nvSpPr>
          <p:cNvPr id="5" name="Footer Placeholder 4">
            <a:extLst>
              <a:ext uri="{FF2B5EF4-FFF2-40B4-BE49-F238E27FC236}">
                <a16:creationId xmlns:a16="http://schemas.microsoft.com/office/drawing/2014/main" id="{FCB58385-A5E9-7D49-81F9-E8E5600562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2A4AAC-8C9C-D23C-B614-8B8794525E47}"/>
              </a:ext>
            </a:extLst>
          </p:cNvPr>
          <p:cNvSpPr>
            <a:spLocks noGrp="1"/>
          </p:cNvSpPr>
          <p:nvPr>
            <p:ph type="sldNum" sz="quarter" idx="12"/>
          </p:nvPr>
        </p:nvSpPr>
        <p:spPr/>
        <p:txBody>
          <a:bodyPr/>
          <a:lstStyle/>
          <a:p>
            <a:fld id="{978A5A2D-0193-EE47-BBE3-4BAFA41F4045}" type="slidenum">
              <a:rPr lang="en-US" smtClean="0"/>
              <a:t>‹#›</a:t>
            </a:fld>
            <a:endParaRPr lang="en-US"/>
          </a:p>
        </p:txBody>
      </p:sp>
    </p:spTree>
    <p:extLst>
      <p:ext uri="{BB962C8B-B14F-4D97-AF65-F5344CB8AC3E}">
        <p14:creationId xmlns:p14="http://schemas.microsoft.com/office/powerpoint/2010/main" val="1345478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6D7D09-6290-F736-E691-F2942AA54D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C15217B-E5F6-0DE9-5D9A-9A93CC07A5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7BDCC42-7B4F-8C24-A8C4-409C87A6A0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E81FD9-024F-284B-B673-A17E4AAAA00D}" type="datetimeFigureOut">
              <a:rPr lang="en-US" smtClean="0"/>
              <a:t>2/10/23</a:t>
            </a:fld>
            <a:endParaRPr lang="en-US"/>
          </a:p>
        </p:txBody>
      </p:sp>
      <p:sp>
        <p:nvSpPr>
          <p:cNvPr id="5" name="Footer Placeholder 4">
            <a:extLst>
              <a:ext uri="{FF2B5EF4-FFF2-40B4-BE49-F238E27FC236}">
                <a16:creationId xmlns:a16="http://schemas.microsoft.com/office/drawing/2014/main" id="{38D993BC-2CDD-6827-3A18-9ADECFAC40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A4FF650-1220-7502-39F0-AF5E76152F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8A5A2D-0193-EE47-BBE3-4BAFA41F4045}" type="slidenum">
              <a:rPr lang="en-US" smtClean="0"/>
              <a:t>‹#›</a:t>
            </a:fld>
            <a:endParaRPr lang="en-US"/>
          </a:p>
        </p:txBody>
      </p:sp>
    </p:spTree>
    <p:extLst>
      <p:ext uri="{BB962C8B-B14F-4D97-AF65-F5344CB8AC3E}">
        <p14:creationId xmlns:p14="http://schemas.microsoft.com/office/powerpoint/2010/main" val="26841655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20.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24.jpeg"/></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5.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6.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7.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28.png"/><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36.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1.jpeg"/><Relationship Id="rId7" Type="http://schemas.openxmlformats.org/officeDocument/2006/relationships/diagramColors" Target="../diagrams/colors6.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3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3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36.jpeg"/></Relationships>
</file>

<file path=ppt/slides/_rels/slide4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7.xml"/><Relationship Id="rId5" Type="http://schemas.openxmlformats.org/officeDocument/2006/relationships/image" Target="../media/image40.jpeg"/><Relationship Id="rId4" Type="http://schemas.openxmlformats.org/officeDocument/2006/relationships/image" Target="../media/image39.jpeg"/></Relationships>
</file>

<file path=ppt/slides/_rels/slide4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10" Type="http://schemas.openxmlformats.org/officeDocument/2006/relationships/image" Target="../media/image46.jpeg"/><Relationship Id="rId4" Type="http://schemas.openxmlformats.org/officeDocument/2006/relationships/diagramLayout" Target="../diagrams/layout7.xml"/><Relationship Id="rId9" Type="http://schemas.openxmlformats.org/officeDocument/2006/relationships/image" Target="../media/image45.jpeg"/></Relationships>
</file>

<file path=ppt/slides/_rels/slide4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49.jpeg"/></Relationships>
</file>

<file path=ppt/slides/_rels/slide4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jpeg"/><Relationship Id="rId1" Type="http://schemas.openxmlformats.org/officeDocument/2006/relationships/slideLayout" Target="../slideLayouts/slideLayout7.xml"/><Relationship Id="rId4" Type="http://schemas.openxmlformats.org/officeDocument/2006/relationships/image" Target="../media/image56.jpeg"/></Relationships>
</file>

<file path=ppt/slides/_rels/slide50.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60.jpeg"/><Relationship Id="rId5" Type="http://schemas.openxmlformats.org/officeDocument/2006/relationships/hyperlink" Target="https://www.college.police.uk/app/detention-and-custody/detainee-care/equality-and-individual-needs" TargetMode="External"/><Relationship Id="rId4" Type="http://schemas.openxmlformats.org/officeDocument/2006/relationships/image" Target="../media/image59.jpeg"/></Relationships>
</file>

<file path=ppt/slides/_rels/slide5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62.jp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63.jpeg"/></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7.xml"/><Relationship Id="rId1" Type="http://schemas.openxmlformats.org/officeDocument/2006/relationships/tags" Target="../tags/tag6.xml"/><Relationship Id="rId5" Type="http://schemas.openxmlformats.org/officeDocument/2006/relationships/image" Target="../media/image65.jpeg"/><Relationship Id="rId4" Type="http://schemas.openxmlformats.org/officeDocument/2006/relationships/image" Target="../media/image64.jpe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66.png"/></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9.xml"/><Relationship Id="rId1" Type="http://schemas.openxmlformats.org/officeDocument/2006/relationships/tags" Target="../tags/tag8.xml"/><Relationship Id="rId6" Type="http://schemas.microsoft.com/office/2007/relationships/hdphoto" Target="../media/hdphoto1.wdp"/><Relationship Id="rId5" Type="http://schemas.openxmlformats.org/officeDocument/2006/relationships/image" Target="../media/image67.jpeg"/><Relationship Id="rId4" Type="http://schemas.openxmlformats.org/officeDocument/2006/relationships/notesSlide" Target="../notesSlides/notesSlide46.xml"/></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7.xml"/><Relationship Id="rId1" Type="http://schemas.openxmlformats.org/officeDocument/2006/relationships/tags" Target="../tags/tag10.xml"/><Relationship Id="rId4" Type="http://schemas.openxmlformats.org/officeDocument/2006/relationships/image" Target="../media/image68.png"/></Relationships>
</file>

<file path=ppt/slides/_rels/slide61.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9.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48.xml"/><Relationship Id="rId1" Type="http://schemas.openxmlformats.org/officeDocument/2006/relationships/slideLayout" Target="../slideLayouts/slideLayout7.xml"/><Relationship Id="rId6" Type="http://schemas.openxmlformats.org/officeDocument/2006/relationships/image" Target="../media/image74.png"/><Relationship Id="rId5" Type="http://schemas.openxmlformats.org/officeDocument/2006/relationships/image" Target="../media/image73.jpeg"/><Relationship Id="rId4" Type="http://schemas.openxmlformats.org/officeDocument/2006/relationships/image" Target="../media/image72.jpeg"/></Relationships>
</file>

<file path=ppt/slides/_rels/slide63.xml.rels><?xml version="1.0" encoding="UTF-8" standalone="yes"?>
<Relationships xmlns="http://schemas.openxmlformats.org/package/2006/relationships"><Relationship Id="rId3" Type="http://schemas.openxmlformats.org/officeDocument/2006/relationships/hyperlink" Target="https://www.lexisnexis.com/uk/lexispsl/corporatecrime/document/391421/55KB-9471-F188-N193-00000-00/linkHandler.faces?psldocinfo=Arrest_and_detention_overview&amp;A=0.9080344304978597&amp;bct=A&amp;service=citation&amp;risb=&amp;langcountry=GB&amp;linkInfo=F" TargetMode="External"/><Relationship Id="rId2" Type="http://schemas.openxmlformats.org/officeDocument/2006/relationships/notesSlide" Target="../notesSlides/notesSlide49.xml"/><Relationship Id="rId1" Type="http://schemas.openxmlformats.org/officeDocument/2006/relationships/slideLayout" Target="../slideLayouts/slideLayout7.xml"/><Relationship Id="rId6" Type="http://schemas.openxmlformats.org/officeDocument/2006/relationships/image" Target="../media/image75.jpeg"/><Relationship Id="rId5" Type="http://schemas.openxmlformats.org/officeDocument/2006/relationships/image" Target="../media/image72.jpeg"/><Relationship Id="rId4" Type="http://schemas.openxmlformats.org/officeDocument/2006/relationships/hyperlink" Target="https://www.lexisnexis.com/uk/lexispsl/corporatecrime/document/391421/55KB-9471-F188-N193-00000-00/linkHandler.faces?psldocinfo=Arrest_and_detention_overview&amp;A=0.7089031909777955&amp;bct=A&amp;service=citation&amp;risb=&amp;langcountry=GB&amp;linkInfo=F" TargetMode="External"/></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76.jpeg"/></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13.xml"/><Relationship Id="rId1" Type="http://schemas.openxmlformats.org/officeDocument/2006/relationships/tags" Target="../tags/tag12.xml"/><Relationship Id="rId5" Type="http://schemas.openxmlformats.org/officeDocument/2006/relationships/image" Target="../media/image77.jpeg"/><Relationship Id="rId4" Type="http://schemas.openxmlformats.org/officeDocument/2006/relationships/notesSlide" Target="../notesSlides/notesSlide51.xml"/></Relationships>
</file>

<file path=ppt/slides/_rels/slide66.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31.jpeg"/><Relationship Id="rId7" Type="http://schemas.openxmlformats.org/officeDocument/2006/relationships/diagramQuickStyle" Target="../diagrams/quickStyle8.xml"/><Relationship Id="rId2" Type="http://schemas.openxmlformats.org/officeDocument/2006/relationships/image" Target="../media/image79.jpeg"/><Relationship Id="rId1" Type="http://schemas.openxmlformats.org/officeDocument/2006/relationships/slideLayout" Target="../slideLayouts/slideLayout7.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80.jpeg"/><Relationship Id="rId9" Type="http://schemas.microsoft.com/office/2007/relationships/diagramDrawing" Target="../diagrams/drawing8.xml"/></Relationships>
</file>

<file path=ppt/slides/_rels/slide68.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53.xml"/><Relationship Id="rId1" Type="http://schemas.openxmlformats.org/officeDocument/2006/relationships/slideLayout" Target="../slideLayouts/slideLayout7.xml"/><Relationship Id="rId5" Type="http://schemas.openxmlformats.org/officeDocument/2006/relationships/image" Target="../media/image83.jpeg"/><Relationship Id="rId4" Type="http://schemas.openxmlformats.org/officeDocument/2006/relationships/image" Target="../media/image82.jpeg"/></Relationships>
</file>

<file path=ppt/slides/_rels/slide69.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image" Target="../media/image85.jpeg"/><Relationship Id="rId1" Type="http://schemas.openxmlformats.org/officeDocument/2006/relationships/slideLayout" Target="../slideLayouts/slideLayout7.xml"/><Relationship Id="rId4" Type="http://schemas.openxmlformats.org/officeDocument/2006/relationships/image" Target="../media/image87.jpeg"/></Relationships>
</file>

<file path=ppt/slides/_rels/slide71.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7.xml"/><Relationship Id="rId1" Type="http://schemas.openxmlformats.org/officeDocument/2006/relationships/tags" Target="../tags/tag14.xml"/><Relationship Id="rId5" Type="http://schemas.openxmlformats.org/officeDocument/2006/relationships/image" Target="../media/image89.jpeg"/><Relationship Id="rId4" Type="http://schemas.openxmlformats.org/officeDocument/2006/relationships/image" Target="../media/image88.jpeg"/></Relationships>
</file>

<file path=ppt/slides/_rels/slide72.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7.xml"/><Relationship Id="rId1" Type="http://schemas.openxmlformats.org/officeDocument/2006/relationships/tags" Target="../tags/tag15.xml"/><Relationship Id="rId4" Type="http://schemas.openxmlformats.org/officeDocument/2006/relationships/image" Target="../media/image90.png"/></Relationships>
</file>

<file path=ppt/slides/_rels/slide73.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image" Target="../media/image91.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58.xml"/><Relationship Id="rId1" Type="http://schemas.openxmlformats.org/officeDocument/2006/relationships/slideLayout" Target="../slideLayouts/slideLayout7.xml"/><Relationship Id="rId4" Type="http://schemas.openxmlformats.org/officeDocument/2006/relationships/image" Target="../media/image95.jpeg"/></Relationships>
</file>

<file path=ppt/slides/_rels/slide76.xml.rels><?xml version="1.0" encoding="UTF-8" standalone="yes"?>
<Relationships xmlns="http://schemas.openxmlformats.org/package/2006/relationships"><Relationship Id="rId8" Type="http://schemas.openxmlformats.org/officeDocument/2006/relationships/image" Target="../media/image101.jpeg"/><Relationship Id="rId3" Type="http://schemas.openxmlformats.org/officeDocument/2006/relationships/image" Target="../media/image96.jpeg"/><Relationship Id="rId7" Type="http://schemas.openxmlformats.org/officeDocument/2006/relationships/image" Target="../media/image100.jpeg"/><Relationship Id="rId2" Type="http://schemas.openxmlformats.org/officeDocument/2006/relationships/notesSlide" Target="../notesSlides/notesSlide59.xml"/><Relationship Id="rId1" Type="http://schemas.openxmlformats.org/officeDocument/2006/relationships/slideLayout" Target="../slideLayouts/slideLayout7.xml"/><Relationship Id="rId6" Type="http://schemas.openxmlformats.org/officeDocument/2006/relationships/image" Target="../media/image99.jpeg"/><Relationship Id="rId5" Type="http://schemas.openxmlformats.org/officeDocument/2006/relationships/image" Target="../media/image98.jpeg"/><Relationship Id="rId4" Type="http://schemas.openxmlformats.org/officeDocument/2006/relationships/image" Target="../media/image97.jpeg"/><Relationship Id="rId9" Type="http://schemas.openxmlformats.org/officeDocument/2006/relationships/image" Target="../media/image102.jpeg"/></Relationships>
</file>

<file path=ppt/slides/_rels/slide77.xml.rels><?xml version="1.0" encoding="UTF-8" standalone="yes"?>
<Relationships xmlns="http://schemas.openxmlformats.org/package/2006/relationships"><Relationship Id="rId8" Type="http://schemas.openxmlformats.org/officeDocument/2006/relationships/image" Target="../media/image103.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60.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78.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8" Type="http://schemas.openxmlformats.org/officeDocument/2006/relationships/image" Target="../media/image105.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62.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80.xml.rels><?xml version="1.0" encoding="UTF-8" standalone="yes"?>
<Relationships xmlns="http://schemas.openxmlformats.org/package/2006/relationships"><Relationship Id="rId8" Type="http://schemas.openxmlformats.org/officeDocument/2006/relationships/image" Target="../media/image106.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63.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 Id="rId9" Type="http://schemas.openxmlformats.org/officeDocument/2006/relationships/image" Target="../media/image107.jpeg"/></Relationships>
</file>

<file path=ppt/slides/_rels/slide81.xml.rels><?xml version="1.0" encoding="UTF-8" standalone="yes"?>
<Relationships xmlns="http://schemas.openxmlformats.org/package/2006/relationships"><Relationship Id="rId8" Type="http://schemas.openxmlformats.org/officeDocument/2006/relationships/image" Target="../media/image108.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64.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 Id="rId9" Type="http://schemas.openxmlformats.org/officeDocument/2006/relationships/image" Target="../media/image109.jpeg"/></Relationships>
</file>

<file path=ppt/slides/_rels/slide82.xml.rels><?xml version="1.0" encoding="UTF-8" standalone="yes"?>
<Relationships xmlns="http://schemas.openxmlformats.org/package/2006/relationships"><Relationship Id="rId8" Type="http://schemas.openxmlformats.org/officeDocument/2006/relationships/image" Target="../media/image110.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65.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10" Type="http://schemas.openxmlformats.org/officeDocument/2006/relationships/image" Target="../media/image112.jpeg"/><Relationship Id="rId4" Type="http://schemas.openxmlformats.org/officeDocument/2006/relationships/diagramLayout" Target="../diagrams/layout13.xml"/><Relationship Id="rId9" Type="http://schemas.openxmlformats.org/officeDocument/2006/relationships/image" Target="../media/image111.jpeg"/></Relationships>
</file>

<file path=ppt/slides/_rels/slide83.xml.rels><?xml version="1.0" encoding="UTF-8" standalone="yes"?>
<Relationships xmlns="http://schemas.openxmlformats.org/package/2006/relationships"><Relationship Id="rId8" Type="http://schemas.openxmlformats.org/officeDocument/2006/relationships/image" Target="../media/image110.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66.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10" Type="http://schemas.openxmlformats.org/officeDocument/2006/relationships/image" Target="../media/image112.jpeg"/><Relationship Id="rId4" Type="http://schemas.openxmlformats.org/officeDocument/2006/relationships/diagramLayout" Target="../diagrams/layout14.xml"/><Relationship Id="rId9" Type="http://schemas.openxmlformats.org/officeDocument/2006/relationships/image" Target="../media/image111.jpeg"/></Relationships>
</file>

<file path=ppt/slides/_rels/slide84.xml.rels><?xml version="1.0" encoding="UTF-8" standalone="yes"?>
<Relationships xmlns="http://schemas.openxmlformats.org/package/2006/relationships"><Relationship Id="rId8" Type="http://schemas.openxmlformats.org/officeDocument/2006/relationships/image" Target="../media/image113.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67.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 Id="rId9" Type="http://schemas.openxmlformats.org/officeDocument/2006/relationships/image" Target="../media/image114.jpeg"/></Relationships>
</file>

<file path=ppt/slides/_rels/slide85.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68.xml"/><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69.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10" Type="http://schemas.openxmlformats.org/officeDocument/2006/relationships/image" Target="../media/image46.jpeg"/><Relationship Id="rId4" Type="http://schemas.openxmlformats.org/officeDocument/2006/relationships/diagramLayout" Target="../diagrams/layout16.xml"/><Relationship Id="rId9" Type="http://schemas.openxmlformats.org/officeDocument/2006/relationships/image" Target="../media/image45.jpeg"/></Relationships>
</file>

<file path=ppt/slides/_rels/slide87.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116.jpeg"/><Relationship Id="rId7" Type="http://schemas.openxmlformats.org/officeDocument/2006/relationships/diagramColors" Target="../diagrams/colors17.xml"/><Relationship Id="rId2" Type="http://schemas.openxmlformats.org/officeDocument/2006/relationships/notesSlide" Target="../notesSlides/notesSlide70.xml"/><Relationship Id="rId1" Type="http://schemas.openxmlformats.org/officeDocument/2006/relationships/slideLayout" Target="../slideLayouts/slideLayout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 Id="rId9" Type="http://schemas.openxmlformats.org/officeDocument/2006/relationships/image" Target="../media/image117.jpeg"/></Relationships>
</file>

<file path=ppt/slides/_rels/slide88.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notesSlide" Target="../notesSlides/notesSlide71.xml"/><Relationship Id="rId1" Type="http://schemas.openxmlformats.org/officeDocument/2006/relationships/slideLayout" Target="../slideLayouts/slideLayout7.xml"/><Relationship Id="rId5" Type="http://schemas.openxmlformats.org/officeDocument/2006/relationships/image" Target="../media/image120.jpeg"/><Relationship Id="rId4" Type="http://schemas.openxmlformats.org/officeDocument/2006/relationships/image" Target="../media/image119.jpeg"/></Relationships>
</file>

<file path=ppt/slides/_rels/slide89.xml.rels><?xml version="1.0" encoding="UTF-8" standalone="yes"?>
<Relationships xmlns="http://schemas.openxmlformats.org/package/2006/relationships"><Relationship Id="rId8" Type="http://schemas.openxmlformats.org/officeDocument/2006/relationships/image" Target="../media/image121.jpe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72.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10" Type="http://schemas.openxmlformats.org/officeDocument/2006/relationships/image" Target="../media/image123.jpeg"/><Relationship Id="rId4" Type="http://schemas.openxmlformats.org/officeDocument/2006/relationships/diagramLayout" Target="../diagrams/layout18.xml"/><Relationship Id="rId9" Type="http://schemas.openxmlformats.org/officeDocument/2006/relationships/image" Target="../media/image122.jpeg"/></Relationships>
</file>

<file path=ppt/slides/_rels/slide90.xml.rels><?xml version="1.0" encoding="UTF-8" standalone="yes"?>
<Relationships xmlns="http://schemas.openxmlformats.org/package/2006/relationships"><Relationship Id="rId8" Type="http://schemas.openxmlformats.org/officeDocument/2006/relationships/image" Target="../media/image124.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73.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10" Type="http://schemas.openxmlformats.org/officeDocument/2006/relationships/image" Target="../media/image126.jpeg"/><Relationship Id="rId4" Type="http://schemas.openxmlformats.org/officeDocument/2006/relationships/diagramLayout" Target="../diagrams/layout19.xml"/><Relationship Id="rId9" Type="http://schemas.openxmlformats.org/officeDocument/2006/relationships/image" Target="../media/image125.jpeg"/></Relationships>
</file>

<file path=ppt/slides/_rels/slide91.xml.rels><?xml version="1.0" encoding="UTF-8" standalone="yes"?>
<Relationships xmlns="http://schemas.openxmlformats.org/package/2006/relationships"><Relationship Id="rId3" Type="http://schemas.openxmlformats.org/officeDocument/2006/relationships/image" Target="../media/image120.jpeg"/><Relationship Id="rId2" Type="http://schemas.openxmlformats.org/officeDocument/2006/relationships/notesSlide" Target="../notesSlides/notesSlide74.xml"/><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8" Type="http://schemas.openxmlformats.org/officeDocument/2006/relationships/image" Target="../media/image127.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75.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 Id="rId9" Type="http://schemas.openxmlformats.org/officeDocument/2006/relationships/image" Target="../media/image128.jpeg"/></Relationships>
</file>

<file path=ppt/slides/_rels/slide93.xml.rels><?xml version="1.0" encoding="UTF-8" standalone="yes"?>
<Relationships xmlns="http://schemas.openxmlformats.org/package/2006/relationships"><Relationship Id="rId8" Type="http://schemas.openxmlformats.org/officeDocument/2006/relationships/image" Target="../media/image129.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76.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 Id="rId9" Type="http://schemas.openxmlformats.org/officeDocument/2006/relationships/image" Target="../media/image130.jpeg"/></Relationships>
</file>

<file path=ppt/slides/_rels/slide94.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77.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95.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notesSlide" Target="../notesSlides/notesSlide78.xml"/><Relationship Id="rId1" Type="http://schemas.openxmlformats.org/officeDocument/2006/relationships/slideLayout" Target="../slideLayouts/slideLayout7.xml"/><Relationship Id="rId4" Type="http://schemas.openxmlformats.org/officeDocument/2006/relationships/image" Target="../media/image132.jpeg"/></Relationships>
</file>

<file path=ppt/slides/_rels/slide96.xml.rels><?xml version="1.0" encoding="UTF-8" standalone="yes"?>
<Relationships xmlns="http://schemas.openxmlformats.org/package/2006/relationships"><Relationship Id="rId8" Type="http://schemas.openxmlformats.org/officeDocument/2006/relationships/diagramColors" Target="../diagrams/colors23.xml"/><Relationship Id="rId3" Type="http://schemas.openxmlformats.org/officeDocument/2006/relationships/image" Target="../media/image133.jpeg"/><Relationship Id="rId7" Type="http://schemas.openxmlformats.org/officeDocument/2006/relationships/diagramQuickStyle" Target="../diagrams/quickStyle23.xml"/><Relationship Id="rId2" Type="http://schemas.openxmlformats.org/officeDocument/2006/relationships/notesSlide" Target="../notesSlides/notesSlide79.xml"/><Relationship Id="rId1" Type="http://schemas.openxmlformats.org/officeDocument/2006/relationships/slideLayout" Target="../slideLayouts/slideLayout7.xml"/><Relationship Id="rId6" Type="http://schemas.openxmlformats.org/officeDocument/2006/relationships/diagramLayout" Target="../diagrams/layout23.xml"/><Relationship Id="rId5" Type="http://schemas.openxmlformats.org/officeDocument/2006/relationships/diagramData" Target="../diagrams/data23.xml"/><Relationship Id="rId4" Type="http://schemas.openxmlformats.org/officeDocument/2006/relationships/image" Target="../media/image134.jpeg"/><Relationship Id="rId9" Type="http://schemas.microsoft.com/office/2007/relationships/diagramDrawing" Target="../diagrams/drawing23.xml"/></Relationships>
</file>

<file path=ppt/slides/_rels/slide97.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80.xml"/><Relationship Id="rId1" Type="http://schemas.openxmlformats.org/officeDocument/2006/relationships/slideLayout" Target="../slideLayouts/slideLayout6.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98.xml.rels><?xml version="1.0" encoding="UTF-8" standalone="yes"?>
<Relationships xmlns="http://schemas.openxmlformats.org/package/2006/relationships"><Relationship Id="rId3" Type="http://schemas.openxmlformats.org/officeDocument/2006/relationships/image" Target="../media/image135.jpeg"/><Relationship Id="rId2" Type="http://schemas.openxmlformats.org/officeDocument/2006/relationships/notesSlide" Target="../notesSlides/notesSlide81.xml"/><Relationship Id="rId1" Type="http://schemas.openxmlformats.org/officeDocument/2006/relationships/slideLayout" Target="../slideLayouts/slideLayout7.xml"/></Relationships>
</file>

<file path=ppt/slides/_rels/slide99.xml.rels><?xml version="1.0" encoding="UTF-8" standalone="yes"?>
<Relationships xmlns="http://schemas.openxmlformats.org/package/2006/relationships"><Relationship Id="rId8" Type="http://schemas.openxmlformats.org/officeDocument/2006/relationships/image" Target="../media/image136.jpeg"/><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82.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 Id="rId9" Type="http://schemas.openxmlformats.org/officeDocument/2006/relationships/image" Target="../media/image137.jpeg"/></Relationships>
</file>

<file path=ppt/slides/_rels/slide100.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83.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notesSlide" Target="../notesSlides/notesSlide84.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notesSlide" Target="../notesSlides/notesSlide85.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140.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848F64AA-5BE2-4280-BEFA-DC288118FC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t's time to stop defending the police and acknowledge the truth: our  policing system is broken">
            <a:extLst>
              <a:ext uri="{FF2B5EF4-FFF2-40B4-BE49-F238E27FC236}">
                <a16:creationId xmlns:a16="http://schemas.microsoft.com/office/drawing/2014/main" id="{D85594FF-2664-C264-6649-D07718E177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6287"/>
          <a:stretch/>
        </p:blipFill>
        <p:spPr bwMode="auto">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Police evidence bags for ensuring that evidential items remain  uncontaminated - License, download or print for £37.20 | Photos | Picfair">
            <a:extLst>
              <a:ext uri="{FF2B5EF4-FFF2-40B4-BE49-F238E27FC236}">
                <a16:creationId xmlns:a16="http://schemas.microsoft.com/office/drawing/2014/main" id="{A576A249-A428-B5F5-3035-E7843FA482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4569"/>
          <a:stretch/>
        </p:blipFill>
        <p:spPr bwMode="auto">
          <a:xfrm>
            <a:off x="7538670" y="0"/>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6D96340-A384-437C-8AC8-BAC06CE8E223}"/>
              </a:ext>
            </a:extLst>
          </p:cNvPr>
          <p:cNvSpPr>
            <a:spLocks noGrp="1"/>
          </p:cNvSpPr>
          <p:nvPr>
            <p:ph type="ctrTitle"/>
          </p:nvPr>
        </p:nvSpPr>
        <p:spPr>
          <a:xfrm>
            <a:off x="2009275" y="3996130"/>
            <a:ext cx="9840190" cy="1576910"/>
          </a:xfrm>
        </p:spPr>
        <p:txBody>
          <a:bodyPr anchor="b">
            <a:normAutofit/>
          </a:bodyPr>
          <a:lstStyle/>
          <a:p>
            <a:pPr algn="l"/>
            <a:r>
              <a:rPr lang="en-US" sz="3700" dirty="0"/>
              <a:t> </a:t>
            </a:r>
            <a:br>
              <a:rPr lang="en-US" sz="3700" dirty="0"/>
            </a:br>
            <a:r>
              <a:rPr lang="en-US" sz="3700" dirty="0"/>
              <a:t>Operational Policing Level 5 </a:t>
            </a:r>
          </a:p>
        </p:txBody>
      </p:sp>
      <p:sp>
        <p:nvSpPr>
          <p:cNvPr id="3" name="Subtitle 2">
            <a:extLst>
              <a:ext uri="{FF2B5EF4-FFF2-40B4-BE49-F238E27FC236}">
                <a16:creationId xmlns:a16="http://schemas.microsoft.com/office/drawing/2014/main" id="{9112404C-3D32-2206-D69E-CF3D3E770A48}"/>
              </a:ext>
            </a:extLst>
          </p:cNvPr>
          <p:cNvSpPr>
            <a:spLocks noGrp="1"/>
          </p:cNvSpPr>
          <p:nvPr>
            <p:ph type="subTitle" idx="1"/>
          </p:nvPr>
        </p:nvSpPr>
        <p:spPr>
          <a:xfrm>
            <a:off x="2156802" y="5691923"/>
            <a:ext cx="1610528" cy="646785"/>
          </a:xfrm>
        </p:spPr>
        <p:txBody>
          <a:bodyPr>
            <a:normAutofit/>
          </a:bodyPr>
          <a:lstStyle/>
          <a:p>
            <a:pPr algn="l"/>
            <a:r>
              <a:rPr lang="en-US" sz="2200" dirty="0"/>
              <a:t>Workshop 3 </a:t>
            </a:r>
          </a:p>
        </p:txBody>
      </p:sp>
    </p:spTree>
    <p:extLst>
      <p:ext uri="{BB962C8B-B14F-4D97-AF65-F5344CB8AC3E}">
        <p14:creationId xmlns:p14="http://schemas.microsoft.com/office/powerpoint/2010/main" val="3169940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4BCCDC-E355-B74E-62D0-2B83BFD0E298}"/>
              </a:ext>
            </a:extLst>
          </p:cNvPr>
          <p:cNvSpPr>
            <a:spLocks noGrp="1"/>
          </p:cNvSpPr>
          <p:nvPr>
            <p:ph type="title"/>
          </p:nvPr>
        </p:nvSpPr>
        <p:spPr>
          <a:xfrm>
            <a:off x="793662" y="386930"/>
            <a:ext cx="10066122" cy="1298448"/>
          </a:xfrm>
        </p:spPr>
        <p:txBody>
          <a:bodyPr anchor="b">
            <a:normAutofit/>
          </a:bodyPr>
          <a:lstStyle/>
          <a:p>
            <a:r>
              <a:rPr lang="en-US" sz="4800" dirty="0"/>
              <a:t>Recap from last week:</a:t>
            </a:r>
          </a:p>
        </p:txBody>
      </p:sp>
      <p:sp>
        <p:nvSpPr>
          <p:cNvPr id="3081" name="Rectangle 308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13881D-AECA-B187-277F-CC40286E4694}"/>
              </a:ext>
            </a:extLst>
          </p:cNvPr>
          <p:cNvSpPr>
            <a:spLocks noGrp="1"/>
          </p:cNvSpPr>
          <p:nvPr>
            <p:ph idx="1"/>
          </p:nvPr>
        </p:nvSpPr>
        <p:spPr>
          <a:xfrm>
            <a:off x="793661" y="2599509"/>
            <a:ext cx="4530898" cy="3639450"/>
          </a:xfrm>
        </p:spPr>
        <p:txBody>
          <a:bodyPr anchor="ctr">
            <a:normAutofit/>
          </a:bodyPr>
          <a:lstStyle/>
          <a:p>
            <a:pPr marL="0" indent="0">
              <a:buNone/>
            </a:pPr>
            <a:r>
              <a:rPr lang="en-US" sz="1900" dirty="0"/>
              <a:t>NDM / Discretion/ JPLANE </a:t>
            </a:r>
          </a:p>
          <a:p>
            <a:pPr marL="0" indent="0">
              <a:buNone/>
            </a:pPr>
            <a:r>
              <a:rPr lang="en-US" sz="1900" dirty="0"/>
              <a:t>Criminal Justice System </a:t>
            </a:r>
          </a:p>
          <a:p>
            <a:pPr marL="0" indent="0">
              <a:buNone/>
            </a:pPr>
            <a:endParaRPr lang="en-US" sz="1900" dirty="0"/>
          </a:p>
          <a:p>
            <a:pPr marL="0" indent="0">
              <a:buNone/>
            </a:pPr>
            <a:r>
              <a:rPr lang="en-US" sz="1900" dirty="0"/>
              <a:t>Section 1 PACE 1984 </a:t>
            </a:r>
          </a:p>
          <a:p>
            <a:pPr marL="0" indent="0">
              <a:buNone/>
            </a:pPr>
            <a:r>
              <a:rPr lang="en-US" sz="1900" dirty="0"/>
              <a:t>BAITK / SHACKS </a:t>
            </a:r>
          </a:p>
          <a:p>
            <a:pPr marL="0" indent="0">
              <a:buNone/>
            </a:pPr>
            <a:r>
              <a:rPr lang="en-US" sz="1900" dirty="0"/>
              <a:t>GOWISELY </a:t>
            </a:r>
          </a:p>
        </p:txBody>
      </p:sp>
      <p:pic>
        <p:nvPicPr>
          <p:cNvPr id="3074" name="Picture 2" descr="Police chiefs guide officers to impose bail conditions protecting victims  and vulnerable people">
            <a:extLst>
              <a:ext uri="{FF2B5EF4-FFF2-40B4-BE49-F238E27FC236}">
                <a16:creationId xmlns:a16="http://schemas.microsoft.com/office/drawing/2014/main" id="{1254F002-FF4F-165C-1A11-E75C87D7A15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14" r="1" b="1"/>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3085" name="Rectangle 308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95A6448-4D47-6770-FBEF-B4968A9504B5}"/>
              </a:ext>
            </a:extLst>
          </p:cNvPr>
          <p:cNvSpPr txBox="1"/>
          <p:nvPr/>
        </p:nvSpPr>
        <p:spPr>
          <a:xfrm>
            <a:off x="7394713" y="386930"/>
            <a:ext cx="3299791" cy="1384995"/>
          </a:xfrm>
          <a:prstGeom prst="rect">
            <a:avLst/>
          </a:prstGeom>
          <a:solidFill>
            <a:schemeClr val="accent4"/>
          </a:solidFill>
        </p:spPr>
        <p:txBody>
          <a:bodyPr wrap="square" rtlCol="0">
            <a:spAutoFit/>
          </a:bodyPr>
          <a:lstStyle/>
          <a:p>
            <a:pPr algn="ctr"/>
            <a:r>
              <a:rPr lang="en-US" sz="2800" dirty="0">
                <a:solidFill>
                  <a:srgbClr val="FF0000"/>
                </a:solidFill>
              </a:rPr>
              <a:t>To Note: </a:t>
            </a:r>
            <a:br>
              <a:rPr lang="en-US" sz="2800" dirty="0">
                <a:solidFill>
                  <a:srgbClr val="FF0000"/>
                </a:solidFill>
              </a:rPr>
            </a:br>
            <a:r>
              <a:rPr lang="en-US" sz="2800" dirty="0">
                <a:solidFill>
                  <a:srgbClr val="FF0000"/>
                </a:solidFill>
              </a:rPr>
              <a:t>Updated SOW on Moodle</a:t>
            </a:r>
          </a:p>
        </p:txBody>
      </p:sp>
    </p:spTree>
    <p:extLst>
      <p:ext uri="{BB962C8B-B14F-4D97-AF65-F5344CB8AC3E}">
        <p14:creationId xmlns:p14="http://schemas.microsoft.com/office/powerpoint/2010/main" val="3735081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0FE2D22C-409B-48AF-B24F-7988A8F7F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Rectangle 1045">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A9205D-6D50-6B6E-FBE2-529407EDC24A}"/>
              </a:ext>
            </a:extLst>
          </p:cNvPr>
          <p:cNvSpPr>
            <a:spLocks noGrp="1"/>
          </p:cNvSpPr>
          <p:nvPr>
            <p:ph type="title"/>
          </p:nvPr>
        </p:nvSpPr>
        <p:spPr>
          <a:xfrm>
            <a:off x="5764783" y="349664"/>
            <a:ext cx="5845571" cy="1638377"/>
          </a:xfrm>
        </p:spPr>
        <p:txBody>
          <a:bodyPr anchor="b">
            <a:normAutofit/>
          </a:bodyPr>
          <a:lstStyle/>
          <a:p>
            <a:r>
              <a:rPr lang="en-US" sz="4800" dirty="0"/>
              <a:t>Today: </a:t>
            </a:r>
            <a:br>
              <a:rPr lang="en-US" sz="4800" dirty="0"/>
            </a:br>
            <a:r>
              <a:rPr lang="en-US" sz="4800" dirty="0"/>
              <a:t>A few stops ….</a:t>
            </a:r>
          </a:p>
        </p:txBody>
      </p:sp>
      <p:sp>
        <p:nvSpPr>
          <p:cNvPr id="1048" name="Rectangle 104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0" name="Rectangle 104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2" name="Rectangle 1051">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andom Blank Direction Sign Collection Stock Illustration - Illustration of  shot, direction: 41896553">
            <a:extLst>
              <a:ext uri="{FF2B5EF4-FFF2-40B4-BE49-F238E27FC236}">
                <a16:creationId xmlns:a16="http://schemas.microsoft.com/office/drawing/2014/main" id="{798D0923-9CF2-37C3-5DC5-5953BDFC38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804" r="27191" b="1"/>
          <a:stretch/>
        </p:blipFill>
        <p:spPr bwMode="auto">
          <a:xfrm>
            <a:off x="535110"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6C91802-018B-7D3E-C3A2-F99C2E786964}"/>
              </a:ext>
            </a:extLst>
          </p:cNvPr>
          <p:cNvSpPr>
            <a:spLocks noGrp="1"/>
          </p:cNvSpPr>
          <p:nvPr>
            <p:ph idx="1"/>
          </p:nvPr>
        </p:nvSpPr>
        <p:spPr>
          <a:xfrm>
            <a:off x="5766262" y="2620641"/>
            <a:ext cx="5837750" cy="3023702"/>
          </a:xfrm>
        </p:spPr>
        <p:txBody>
          <a:bodyPr anchor="ctr">
            <a:normAutofit/>
          </a:bodyPr>
          <a:lstStyle/>
          <a:p>
            <a:r>
              <a:rPr lang="en-US" sz="2000" dirty="0"/>
              <a:t>Arrest (Sec.24)</a:t>
            </a:r>
          </a:p>
          <a:p>
            <a:r>
              <a:rPr lang="en-US" sz="2000" dirty="0"/>
              <a:t>Escorting a DP to custody </a:t>
            </a:r>
          </a:p>
          <a:p>
            <a:r>
              <a:rPr lang="en-US" sz="2000" dirty="0"/>
              <a:t>Powers of Entry, Search and Seizure </a:t>
            </a:r>
          </a:p>
        </p:txBody>
      </p:sp>
    </p:spTree>
    <p:extLst>
      <p:ext uri="{BB962C8B-B14F-4D97-AF65-F5344CB8AC3E}">
        <p14:creationId xmlns:p14="http://schemas.microsoft.com/office/powerpoint/2010/main" val="1878678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E1E21A-A5B0-9641-AC98-5F210ADB3582}"/>
              </a:ext>
            </a:extLst>
          </p:cNvPr>
          <p:cNvSpPr txBox="1"/>
          <p:nvPr/>
        </p:nvSpPr>
        <p:spPr>
          <a:xfrm>
            <a:off x="838199" y="1174819"/>
            <a:ext cx="4826795" cy="285836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6700" dirty="0">
                <a:latin typeface="+mj-lt"/>
                <a:ea typeface="+mj-ea"/>
                <a:cs typeface="+mj-cs"/>
              </a:rPr>
              <a:t>Arrest:</a:t>
            </a:r>
          </a:p>
          <a:p>
            <a:pPr>
              <a:lnSpc>
                <a:spcPct val="90000"/>
              </a:lnSpc>
              <a:spcBef>
                <a:spcPct val="0"/>
              </a:spcBef>
              <a:spcAft>
                <a:spcPts val="600"/>
              </a:spcAft>
            </a:pPr>
            <a:r>
              <a:rPr lang="en-US" sz="6700" dirty="0">
                <a:latin typeface="+mj-lt"/>
                <a:ea typeface="+mj-ea"/>
                <a:cs typeface="+mj-cs"/>
              </a:rPr>
              <a:t>What does it mean? </a:t>
            </a:r>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3759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586680" y="4752713"/>
            <a:ext cx="9254613" cy="5618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b="1" kern="0" dirty="0">
              <a:solidFill>
                <a:srgbClr val="333399"/>
              </a:solidFill>
              <a:latin typeface="Arial" panose="020B0604020202020204" pitchFamily="34" charset="0"/>
              <a:cs typeface="Arial" panose="020B0604020202020204" pitchFamily="34" charset="0"/>
            </a:endParaRPr>
          </a:p>
          <a:p>
            <a:pPr eaLnBrk="1" hangingPunct="1">
              <a:spcBef>
                <a:spcPct val="0"/>
              </a:spcBef>
              <a:defRPr/>
            </a:pPr>
            <a:r>
              <a:rPr lang="en-GB" altLang="en-US" sz="3600" b="1" kern="0" dirty="0">
                <a:solidFill>
                  <a:srgbClr val="333399"/>
                </a:solidFill>
                <a:latin typeface="Arial" panose="020B0604020202020204" pitchFamily="34" charset="0"/>
                <a:cs typeface="Arial" panose="020B0604020202020204" pitchFamily="34" charset="0"/>
              </a:rPr>
              <a:t>***Arrests </a:t>
            </a:r>
            <a:r>
              <a:rPr lang="en-GB" altLang="en-US" sz="3600" b="1" kern="0" dirty="0">
                <a:solidFill>
                  <a:schemeClr val="accent6"/>
                </a:solidFill>
                <a:latin typeface="Arial" panose="020B0604020202020204" pitchFamily="34" charset="0"/>
                <a:cs typeface="Arial" panose="020B0604020202020204" pitchFamily="34" charset="0"/>
              </a:rPr>
              <a:t>MUST</a:t>
            </a:r>
            <a:r>
              <a:rPr lang="en-GB" altLang="en-US" sz="3600" b="1" kern="0" dirty="0">
                <a:solidFill>
                  <a:srgbClr val="333399"/>
                </a:solidFill>
                <a:latin typeface="Arial" panose="020B0604020202020204" pitchFamily="34" charset="0"/>
                <a:cs typeface="Arial" panose="020B0604020202020204" pitchFamily="34" charset="0"/>
              </a:rPr>
              <a:t>  be </a:t>
            </a:r>
            <a:r>
              <a:rPr lang="en-GB" altLang="en-US" sz="3600" b="1" kern="0" dirty="0">
                <a:solidFill>
                  <a:schemeClr val="accent6"/>
                </a:solidFill>
                <a:latin typeface="Arial" panose="020B0604020202020204" pitchFamily="34" charset="0"/>
                <a:cs typeface="Arial" panose="020B0604020202020204" pitchFamily="34" charset="0"/>
              </a:rPr>
              <a:t>NECESSARY</a:t>
            </a:r>
            <a:r>
              <a:rPr lang="en-GB" altLang="en-US" sz="3600" b="1" kern="0" dirty="0">
                <a:solidFill>
                  <a:srgbClr val="333399"/>
                </a:solidFill>
                <a:latin typeface="Arial" panose="020B0604020202020204" pitchFamily="34" charset="0"/>
                <a:cs typeface="Arial" panose="020B0604020202020204" pitchFamily="34" charset="0"/>
              </a:rPr>
              <a:t>!***</a:t>
            </a:r>
          </a:p>
        </p:txBody>
      </p:sp>
      <p:sp>
        <p:nvSpPr>
          <p:cNvPr id="4" name="TextBox 3"/>
          <p:cNvSpPr txBox="1"/>
          <p:nvPr/>
        </p:nvSpPr>
        <p:spPr>
          <a:xfrm>
            <a:off x="0" y="182817"/>
            <a:ext cx="7848872" cy="646331"/>
          </a:xfrm>
          <a:prstGeom prst="rect">
            <a:avLst/>
          </a:prstGeom>
          <a:solidFill>
            <a:srgbClr val="00B050"/>
          </a:solidFill>
        </p:spPr>
        <p:txBody>
          <a:bodyPr wrap="square" rtlCol="0">
            <a:spAutoFit/>
          </a:bodyPr>
          <a:lstStyle/>
          <a:p>
            <a:r>
              <a:rPr lang="en-GB" sz="3600" b="1" dirty="0">
                <a:solidFill>
                  <a:schemeClr val="bg1"/>
                </a:solidFill>
              </a:rPr>
              <a:t>What does it mean? Arrest</a:t>
            </a:r>
          </a:p>
        </p:txBody>
      </p:sp>
      <p:pic>
        <p:nvPicPr>
          <p:cNvPr id="2050" name="Picture 2" descr="Nine arrests at unauthorised gathering | Essex Police">
            <a:extLst>
              <a:ext uri="{FF2B5EF4-FFF2-40B4-BE49-F238E27FC236}">
                <a16:creationId xmlns:a16="http://schemas.microsoft.com/office/drawing/2014/main" id="{DF448129-B197-1D49-B076-184D1BEF14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571" y="2503988"/>
            <a:ext cx="3175447" cy="19541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0981B7-8C80-444F-8C4F-F20D3670B93B}"/>
              </a:ext>
            </a:extLst>
          </p:cNvPr>
          <p:cNvSpPr txBox="1"/>
          <p:nvPr/>
        </p:nvSpPr>
        <p:spPr>
          <a:xfrm>
            <a:off x="322006" y="1343403"/>
            <a:ext cx="6189406" cy="646331"/>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kern="0" dirty="0">
                <a:solidFill>
                  <a:srgbClr val="333399"/>
                </a:solidFill>
                <a:latin typeface="Arial" panose="020B0604020202020204" pitchFamily="34" charset="0"/>
                <a:cs typeface="Arial" panose="020B0604020202020204" pitchFamily="34" charset="0"/>
              </a:rPr>
              <a:t>An arrest is the taking of a person’s liberty and preventing them from going about their lawful business  </a:t>
            </a:r>
          </a:p>
        </p:txBody>
      </p:sp>
      <p:sp>
        <p:nvSpPr>
          <p:cNvPr id="8" name="TextBox 7">
            <a:extLst>
              <a:ext uri="{FF2B5EF4-FFF2-40B4-BE49-F238E27FC236}">
                <a16:creationId xmlns:a16="http://schemas.microsoft.com/office/drawing/2014/main" id="{C3B7B14D-6A80-E642-952C-43F03BFCB50D}"/>
              </a:ext>
            </a:extLst>
          </p:cNvPr>
          <p:cNvSpPr txBox="1"/>
          <p:nvPr/>
        </p:nvSpPr>
        <p:spPr>
          <a:xfrm>
            <a:off x="322006" y="2503989"/>
            <a:ext cx="6189406" cy="923330"/>
          </a:xfrm>
          <a:prstGeom prst="rect">
            <a:avLst/>
          </a:prstGeom>
          <a:noFill/>
        </p:spPr>
        <p:txBody>
          <a:bodyPr wrap="square">
            <a:spAutoFit/>
          </a:bodyPr>
          <a:lstStyle/>
          <a:p>
            <a:pPr marL="342900" indent="-34290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Occurs when a police officer states to an individual that they are arresting them, or when they use force to restrain the individual concerned </a:t>
            </a:r>
          </a:p>
        </p:txBody>
      </p:sp>
      <p:sp>
        <p:nvSpPr>
          <p:cNvPr id="7" name="TextBox 6">
            <a:extLst>
              <a:ext uri="{FF2B5EF4-FFF2-40B4-BE49-F238E27FC236}">
                <a16:creationId xmlns:a16="http://schemas.microsoft.com/office/drawing/2014/main" id="{D82AEC43-B415-A344-B0D0-ED185075225C}"/>
              </a:ext>
            </a:extLst>
          </p:cNvPr>
          <p:cNvSpPr txBox="1"/>
          <p:nvPr/>
        </p:nvSpPr>
        <p:spPr>
          <a:xfrm>
            <a:off x="10747099" y="829148"/>
            <a:ext cx="988156" cy="6475840"/>
          </a:xfrm>
          <a:prstGeom prst="rect">
            <a:avLst/>
          </a:prstGeom>
          <a:noFill/>
        </p:spPr>
        <p:txBody>
          <a:bodyPr vert="wordArtVert" wrap="square" rtlCol="0">
            <a:spAutoFit/>
          </a:bodyPr>
          <a:lstStyle/>
          <a:p>
            <a:r>
              <a:rPr lang="en-US" sz="4400" b="1" dirty="0">
                <a:solidFill>
                  <a:schemeClr val="accent6"/>
                </a:solidFill>
              </a:rPr>
              <a:t>JPLANE</a:t>
            </a:r>
            <a:r>
              <a:rPr lang="en-US" dirty="0"/>
              <a:t> </a:t>
            </a:r>
          </a:p>
        </p:txBody>
      </p:sp>
      <p:sp>
        <p:nvSpPr>
          <p:cNvPr id="11" name="TextBox 10">
            <a:extLst>
              <a:ext uri="{FF2B5EF4-FFF2-40B4-BE49-F238E27FC236}">
                <a16:creationId xmlns:a16="http://schemas.microsoft.com/office/drawing/2014/main" id="{CD8640E1-CDCD-0F4E-A5A3-E48555B2A8C4}"/>
              </a:ext>
            </a:extLst>
          </p:cNvPr>
          <p:cNvSpPr txBox="1"/>
          <p:nvPr/>
        </p:nvSpPr>
        <p:spPr>
          <a:xfrm>
            <a:off x="322006" y="3785870"/>
            <a:ext cx="6238568" cy="923330"/>
          </a:xfrm>
          <a:prstGeom prst="rect">
            <a:avLst/>
          </a:prstGeom>
          <a:noFill/>
        </p:spPr>
        <p:txBody>
          <a:bodyPr wrap="square">
            <a:spAutoFit/>
          </a:bodyPr>
          <a:lstStyle/>
          <a:p>
            <a:pPr marL="285750" indent="-285750" eaLnBrk="1" hangingPunct="1">
              <a:spcBef>
                <a:spcPct val="0"/>
              </a:spcBef>
              <a:buFont typeface="Arial" panose="020B0604020202020204" pitchFamily="34" charset="0"/>
              <a:buChar char="•"/>
              <a:defRPr/>
            </a:pPr>
            <a:r>
              <a:rPr lang="en-GB" altLang="en-US" sz="1800" kern="0" dirty="0">
                <a:solidFill>
                  <a:srgbClr val="333399"/>
                </a:solidFill>
                <a:latin typeface="Arial" panose="020B0604020202020204" pitchFamily="34" charset="0"/>
                <a:cs typeface="Arial" panose="020B0604020202020204" pitchFamily="34" charset="0"/>
              </a:rPr>
              <a:t>Also occurs when, by words or conduct, they make it clear that they will, </a:t>
            </a:r>
            <a:r>
              <a:rPr lang="en-GB" altLang="en-US" sz="1800" b="1" kern="0" dirty="0">
                <a:solidFill>
                  <a:schemeClr val="accent6"/>
                </a:solidFill>
                <a:latin typeface="Arial" panose="020B0604020202020204" pitchFamily="34" charset="0"/>
                <a:cs typeface="Arial" panose="020B0604020202020204" pitchFamily="34" charset="0"/>
              </a:rPr>
              <a:t>if necessary</a:t>
            </a:r>
            <a:r>
              <a:rPr lang="en-GB" altLang="en-US" sz="1800" kern="0" dirty="0">
                <a:solidFill>
                  <a:srgbClr val="333399"/>
                </a:solidFill>
                <a:latin typeface="Arial" panose="020B0604020202020204" pitchFamily="34" charset="0"/>
                <a:cs typeface="Arial" panose="020B0604020202020204" pitchFamily="34" charset="0"/>
              </a:rPr>
              <a:t>, use force to prevent the individual from going where they may want to go.</a:t>
            </a:r>
          </a:p>
        </p:txBody>
      </p:sp>
    </p:spTree>
    <p:extLst>
      <p:ext uri="{BB962C8B-B14F-4D97-AF65-F5344CB8AC3E}">
        <p14:creationId xmlns:p14="http://schemas.microsoft.com/office/powerpoint/2010/main" val="178128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865664">
            <a:off x="7750430" y="1628800"/>
            <a:ext cx="2883008" cy="42484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Content Placeholder 2"/>
          <p:cNvSpPr txBox="1">
            <a:spLocks/>
          </p:cNvSpPr>
          <p:nvPr/>
        </p:nvSpPr>
        <p:spPr bwMode="auto">
          <a:xfrm>
            <a:off x="292771" y="1248810"/>
            <a:ext cx="6501900"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ct val="20000"/>
              </a:spcBef>
              <a:spcAft>
                <a:spcPct val="0"/>
              </a:spcAft>
              <a:buNone/>
              <a:defRPr sz="24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2400">
                <a:solidFill>
                  <a:schemeClr val="accent2"/>
                </a:solidFill>
                <a:latin typeface="Verdana" pitchFamily="34" charset="0"/>
              </a:defRPr>
            </a:lvl2pPr>
            <a:lvl3pPr marL="914400" indent="0" algn="l" rtl="0" eaLnBrk="0" fontAlgn="base" hangingPunct="0">
              <a:spcBef>
                <a:spcPct val="20000"/>
              </a:spcBef>
              <a:spcAft>
                <a:spcPct val="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4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power</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Are there </a:t>
            </a:r>
            <a:r>
              <a:rPr lang="en-GB" altLang="en-US" sz="2800" kern="0" dirty="0">
                <a:solidFill>
                  <a:schemeClr val="accent6"/>
                </a:solidFill>
                <a:latin typeface="Arial" panose="020B0604020202020204" pitchFamily="34" charset="0"/>
                <a:cs typeface="Arial" panose="020B0604020202020204" pitchFamily="34" charset="0"/>
              </a:rPr>
              <a:t>grounds</a:t>
            </a:r>
            <a:r>
              <a:rPr lang="en-GB" altLang="en-US" sz="2800" kern="0" dirty="0">
                <a:solidFill>
                  <a:srgbClr val="333399"/>
                </a:solidFill>
                <a:latin typeface="Arial" panose="020B0604020202020204" pitchFamily="34" charset="0"/>
                <a:cs typeface="Arial" panose="020B0604020202020204" pitchFamily="34" charset="0"/>
              </a:rPr>
              <a:t> to arrest?</a:t>
            </a:r>
          </a:p>
          <a:p>
            <a:pPr marL="514350" indent="-514350" eaLnBrk="1" hangingPunct="1">
              <a:spcBef>
                <a:spcPct val="0"/>
              </a:spcBef>
              <a:buFont typeface="+mj-lt"/>
              <a:buAutoNum type="arabicPeriod"/>
              <a:defRPr/>
            </a:pPr>
            <a:endParaRPr lang="en-GB" altLang="en-US" sz="2800" kern="0" dirty="0">
              <a:solidFill>
                <a:srgbClr val="333399"/>
              </a:solidFill>
              <a:latin typeface="Arial" panose="020B0604020202020204" pitchFamily="34" charset="0"/>
              <a:cs typeface="Arial" panose="020B0604020202020204" pitchFamily="34" charset="0"/>
            </a:endParaRPr>
          </a:p>
          <a:p>
            <a:pPr marL="514350" indent="-514350" eaLnBrk="1" hangingPunct="1">
              <a:spcBef>
                <a:spcPct val="0"/>
              </a:spcBef>
              <a:buFont typeface="+mj-lt"/>
              <a:buAutoNum type="arabicPeriod"/>
              <a:defRPr/>
            </a:pPr>
            <a:r>
              <a:rPr lang="en-GB" altLang="en-US" sz="2800" kern="0" dirty="0">
                <a:solidFill>
                  <a:srgbClr val="333399"/>
                </a:solidFill>
                <a:latin typeface="Arial" panose="020B0604020202020204" pitchFamily="34" charset="0"/>
                <a:cs typeface="Arial" panose="020B0604020202020204" pitchFamily="34" charset="0"/>
              </a:rPr>
              <a:t>Is there a </a:t>
            </a:r>
            <a:r>
              <a:rPr lang="en-GB" altLang="en-US" sz="2800" kern="0" dirty="0">
                <a:solidFill>
                  <a:schemeClr val="accent6"/>
                </a:solidFill>
                <a:latin typeface="Arial" panose="020B0604020202020204" pitchFamily="34" charset="0"/>
                <a:cs typeface="Arial" panose="020B0604020202020204" pitchFamily="34" charset="0"/>
              </a:rPr>
              <a:t>necessity</a:t>
            </a:r>
            <a:r>
              <a:rPr lang="en-GB" altLang="en-US" sz="2800" kern="0" dirty="0">
                <a:solidFill>
                  <a:srgbClr val="333399"/>
                </a:solidFill>
                <a:latin typeface="Arial" panose="020B0604020202020204" pitchFamily="34" charset="0"/>
                <a:cs typeface="Arial" panose="020B0604020202020204" pitchFamily="34" charset="0"/>
              </a:rPr>
              <a:t> to arrest?</a:t>
            </a:r>
          </a:p>
          <a:p>
            <a:pPr>
              <a:defRPr/>
            </a:pPr>
            <a:endParaRPr lang="en-GB" altLang="en-US" kern="0" dirty="0">
              <a:solidFill>
                <a:srgbClr val="333399"/>
              </a:solidFill>
            </a:endParaRPr>
          </a:p>
        </p:txBody>
      </p:sp>
      <p:sp>
        <p:nvSpPr>
          <p:cNvPr id="5" name="TextBox 4"/>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Always ask yourself…</a:t>
            </a:r>
          </a:p>
        </p:txBody>
      </p:sp>
      <p:sp>
        <p:nvSpPr>
          <p:cNvPr id="2" name="TextBox 1">
            <a:extLst>
              <a:ext uri="{FF2B5EF4-FFF2-40B4-BE49-F238E27FC236}">
                <a16:creationId xmlns:a16="http://schemas.microsoft.com/office/drawing/2014/main" id="{08D6D960-F20E-F646-BB04-A6495F06191E}"/>
              </a:ext>
            </a:extLst>
          </p:cNvPr>
          <p:cNvSpPr txBox="1"/>
          <p:nvPr/>
        </p:nvSpPr>
        <p:spPr>
          <a:xfrm>
            <a:off x="292771" y="5309419"/>
            <a:ext cx="6648803" cy="584775"/>
          </a:xfrm>
          <a:prstGeom prst="rect">
            <a:avLst/>
          </a:prstGeom>
          <a:noFill/>
        </p:spPr>
        <p:txBody>
          <a:bodyPr wrap="square" rtlCol="0">
            <a:spAutoFit/>
          </a:bodyPr>
          <a:lstStyle/>
          <a:p>
            <a:r>
              <a:rPr lang="en-US" sz="3200" dirty="0"/>
              <a:t>What happens first then?</a:t>
            </a:r>
          </a:p>
        </p:txBody>
      </p:sp>
    </p:spTree>
    <p:extLst>
      <p:ext uri="{BB962C8B-B14F-4D97-AF65-F5344CB8AC3E}">
        <p14:creationId xmlns:p14="http://schemas.microsoft.com/office/powerpoint/2010/main" val="7286483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eaLnBrk="1" hangingPunct="1">
              <a:spcBef>
                <a:spcPct val="0"/>
              </a:spcBef>
              <a:spcAft>
                <a:spcPct val="0"/>
              </a:spcAft>
            </a:pPr>
            <a:endParaRPr lang="en-GB" dirty="0">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dirty="0">
                <a:solidFill>
                  <a:schemeClr val="bg1"/>
                </a:solidFill>
              </a:rPr>
              <a:t>Prior</a:t>
            </a:r>
            <a:r>
              <a:rPr lang="en-GB" sz="3600" b="1" dirty="0">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dirty="0">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dirty="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dirty="0">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dirty="0">
                <a:solidFill>
                  <a:schemeClr val="accent6"/>
                </a:solidFill>
              </a:rPr>
              <a:t>SHACKS</a:t>
            </a:r>
            <a:r>
              <a:rPr lang="en-US" dirty="0"/>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dirty="0">
                <a:solidFill>
                  <a:schemeClr val="accent6"/>
                </a:solidFill>
              </a:rPr>
              <a:t>NDM</a:t>
            </a:r>
            <a:r>
              <a:rPr lang="en-US" dirty="0"/>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dirty="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0" y="131726"/>
            <a:ext cx="7848872" cy="1200329"/>
          </a:xfrm>
          <a:prstGeom prst="rect">
            <a:avLst/>
          </a:prstGeom>
          <a:solidFill>
            <a:srgbClr val="00B050"/>
          </a:solidFill>
        </p:spPr>
        <p:txBody>
          <a:bodyPr wrap="square" rtlCol="0">
            <a:spAutoFit/>
          </a:bodyPr>
          <a:lstStyle/>
          <a:p>
            <a:r>
              <a:rPr lang="en-GB" sz="3600" b="1" dirty="0">
                <a:solidFill>
                  <a:schemeClr val="bg1"/>
                </a:solidFill>
              </a:rPr>
              <a:t>What makes a </a:t>
            </a:r>
            <a:r>
              <a:rPr lang="en-GB" sz="3600" b="1" i="1" dirty="0">
                <a:solidFill>
                  <a:schemeClr val="bg1"/>
                </a:solidFill>
              </a:rPr>
              <a:t>‘Lawful Arrest’? </a:t>
            </a:r>
            <a:br>
              <a:rPr lang="en-GB" sz="3600" b="1" i="1" dirty="0">
                <a:solidFill>
                  <a:schemeClr val="bg1"/>
                </a:solidFill>
              </a:rPr>
            </a:br>
            <a:r>
              <a:rPr lang="en-GB" sz="3600" b="1" i="1" dirty="0">
                <a:solidFill>
                  <a:schemeClr val="bg1"/>
                </a:solidFill>
              </a:rPr>
              <a:t>(Best Practice)</a:t>
            </a:r>
          </a:p>
        </p:txBody>
      </p:sp>
      <p:sp>
        <p:nvSpPr>
          <p:cNvPr id="5" name="Rectangle 4"/>
          <p:cNvSpPr/>
          <p:nvPr/>
        </p:nvSpPr>
        <p:spPr>
          <a:xfrm>
            <a:off x="236981" y="1266132"/>
            <a:ext cx="7208848" cy="5539978"/>
          </a:xfrm>
          <a:prstGeom prst="rect">
            <a:avLst/>
          </a:prstGeom>
        </p:spPr>
        <p:txBody>
          <a:bodyPr wrap="square">
            <a:spAutoFit/>
          </a:bodyPr>
          <a:lstStyle/>
          <a:p>
            <a:pPr>
              <a:spcAft>
                <a:spcPts val="1800"/>
              </a:spcAft>
              <a:defRPr/>
            </a:pPr>
            <a:r>
              <a:rPr lang="en-GB" altLang="en-US" sz="2400" b="1" kern="0" dirty="0">
                <a:latin typeface="Arial" panose="020B0604020202020204" pitchFamily="34" charset="0"/>
                <a:cs typeface="Arial" panose="020B0604020202020204" pitchFamily="34" charset="0"/>
              </a:rPr>
              <a:t>Information to be given:</a:t>
            </a:r>
            <a:br>
              <a:rPr lang="en-GB" altLang="en-US" sz="2400" b="1" kern="0" dirty="0">
                <a:latin typeface="Arial" panose="020B0604020202020204" pitchFamily="34" charset="0"/>
                <a:cs typeface="Arial" panose="020B0604020202020204" pitchFamily="34" charset="0"/>
              </a:rPr>
            </a:br>
            <a:endParaRPr lang="en-GB" altLang="en-US" sz="2400" b="1" kern="0" dirty="0">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That they </a:t>
            </a:r>
            <a:r>
              <a:rPr lang="en-GB" altLang="en-US" sz="2400" u="sng" kern="0" dirty="0">
                <a:solidFill>
                  <a:schemeClr val="accent6"/>
                </a:solidFill>
                <a:latin typeface="Arial" panose="020B0604020202020204" pitchFamily="34" charset="0"/>
                <a:cs typeface="Arial" panose="020B0604020202020204" pitchFamily="34" charset="0"/>
              </a:rPr>
              <a:t>are under arrest </a:t>
            </a:r>
            <a:r>
              <a:rPr lang="en-GB" altLang="en-US" sz="2400" kern="0" dirty="0">
                <a:latin typeface="Arial" panose="020B0604020202020204" pitchFamily="34" charset="0"/>
                <a:cs typeface="Arial" panose="020B0604020202020204" pitchFamily="34" charset="0"/>
              </a:rPr>
              <a:t>(even if it is obvious)   </a:t>
            </a: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a:t>
            </a:r>
            <a:r>
              <a:rPr lang="en-GB" altLang="en-US" sz="2400" u="sng" kern="0" dirty="0">
                <a:solidFill>
                  <a:schemeClr val="accent6"/>
                </a:solidFill>
                <a:latin typeface="Arial" panose="020B0604020202020204" pitchFamily="34" charset="0"/>
                <a:cs typeface="Arial" panose="020B0604020202020204" pitchFamily="34" charset="0"/>
              </a:rPr>
              <a:t> grounds </a:t>
            </a:r>
            <a:r>
              <a:rPr lang="en-GB" altLang="en-US" sz="2400" kern="0" dirty="0">
                <a:latin typeface="Arial" panose="020B0604020202020204" pitchFamily="34" charset="0"/>
                <a:cs typeface="Arial" panose="020B0604020202020204" pitchFamily="34" charset="0"/>
              </a:rPr>
              <a:t>for the arrest </a:t>
            </a:r>
            <a:br>
              <a:rPr lang="en-GB" altLang="en-US" sz="2400" kern="0" dirty="0">
                <a:latin typeface="Arial" panose="020B0604020202020204" pitchFamily="34" charset="0"/>
                <a:cs typeface="Arial" panose="020B0604020202020204" pitchFamily="34" charset="0"/>
              </a:rPr>
            </a:br>
            <a:r>
              <a:rPr lang="en-GB" altLang="en-US" sz="2400" kern="0" dirty="0">
                <a:latin typeface="Arial" panose="020B0604020202020204" pitchFamily="34" charset="0"/>
                <a:cs typeface="Arial" panose="020B0604020202020204" pitchFamily="34" charset="0"/>
              </a:rPr>
              <a:t>(offence for which they have been arrested)</a:t>
            </a:r>
          </a:p>
          <a:p>
            <a:pPr marL="285750" indent="-285750">
              <a:spcAft>
                <a:spcPts val="1800"/>
              </a:spcAft>
              <a:buFont typeface="Arial" panose="020B0604020202020204" pitchFamily="34" charset="0"/>
              <a:buChar char="•"/>
              <a:defRPr/>
            </a:pPr>
            <a:r>
              <a:rPr lang="en-GB" altLang="en-US" sz="2400" u="sng" kern="0" dirty="0">
                <a:solidFill>
                  <a:schemeClr val="accent6">
                    <a:lumMod val="75000"/>
                  </a:schemeClr>
                </a:solidFill>
                <a:latin typeface="Arial" panose="020B0604020202020204" pitchFamily="34" charset="0"/>
                <a:cs typeface="Arial" panose="020B0604020202020204" pitchFamily="34" charset="0"/>
              </a:rPr>
              <a:t>Time</a:t>
            </a:r>
            <a:br>
              <a:rPr lang="en-GB" altLang="en-US" sz="2400" kern="0" dirty="0">
                <a:latin typeface="Arial" panose="020B0604020202020204" pitchFamily="34" charset="0"/>
                <a:cs typeface="Arial" panose="020B0604020202020204" pitchFamily="34" charset="0"/>
              </a:rPr>
            </a:br>
            <a:endParaRPr lang="en-GB" altLang="en-US" sz="2400" kern="0" dirty="0">
              <a:latin typeface="Arial" panose="020B0604020202020204" pitchFamily="34" charset="0"/>
              <a:cs typeface="Arial" panose="020B0604020202020204" pitchFamily="34" charset="0"/>
            </a:endParaRPr>
          </a:p>
          <a:p>
            <a:pPr>
              <a:spcAft>
                <a:spcPts val="1800"/>
              </a:spcAft>
              <a:defRPr/>
            </a:pPr>
            <a:r>
              <a:rPr lang="en-GB" altLang="en-US" sz="2400" kern="0" dirty="0">
                <a:solidFill>
                  <a:schemeClr val="accent6"/>
                </a:solidFill>
                <a:latin typeface="Arial" panose="020B0604020202020204" pitchFamily="34" charset="0"/>
                <a:cs typeface="Arial" panose="020B0604020202020204" pitchFamily="34" charset="0"/>
              </a:rPr>
              <a:t>AND</a:t>
            </a:r>
            <a:br>
              <a:rPr lang="en-GB" altLang="en-US" sz="2400" kern="0" dirty="0">
                <a:solidFill>
                  <a:schemeClr val="accent6"/>
                </a:solidFill>
                <a:latin typeface="Arial" panose="020B0604020202020204" pitchFamily="34" charset="0"/>
                <a:cs typeface="Arial" panose="020B0604020202020204" pitchFamily="34" charset="0"/>
              </a:rPr>
            </a:br>
            <a:endParaRPr lang="en-GB" altLang="en-US" sz="2400" kern="0" dirty="0">
              <a:solidFill>
                <a:schemeClr val="accent6"/>
              </a:solidFill>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 </a:t>
            </a:r>
            <a:r>
              <a:rPr lang="en-GB" altLang="en-US" sz="2400" u="sng" kern="0" dirty="0">
                <a:solidFill>
                  <a:schemeClr val="accent6"/>
                </a:solidFill>
                <a:latin typeface="Arial" panose="020B0604020202020204" pitchFamily="34" charset="0"/>
                <a:cs typeface="Arial" panose="020B0604020202020204" pitchFamily="34" charset="0"/>
              </a:rPr>
              <a:t>Necessity</a:t>
            </a:r>
            <a:r>
              <a:rPr lang="en-GB" altLang="en-US" sz="2400" kern="0" dirty="0">
                <a:solidFill>
                  <a:schemeClr val="accent6"/>
                </a:solidFill>
                <a:latin typeface="Arial" panose="020B0604020202020204" pitchFamily="34" charset="0"/>
                <a:cs typeface="Arial" panose="020B0604020202020204" pitchFamily="34" charset="0"/>
              </a:rPr>
              <a:t> </a:t>
            </a:r>
            <a:r>
              <a:rPr lang="en-GB" altLang="en-US" sz="2400" kern="0" dirty="0">
                <a:latin typeface="Arial" panose="020B0604020202020204" pitchFamily="34" charset="0"/>
                <a:cs typeface="Arial" panose="020B0604020202020204" pitchFamily="34" charset="0"/>
              </a:rPr>
              <a:t>for the arrest </a:t>
            </a:r>
          </a:p>
          <a:p>
            <a:pPr marL="285750" indent="-285750">
              <a:spcAft>
                <a:spcPts val="1800"/>
              </a:spcAft>
              <a:buFont typeface="Arial" panose="020B0604020202020204" pitchFamily="34" charset="0"/>
              <a:buChar char="•"/>
              <a:defRPr/>
            </a:pPr>
            <a:r>
              <a:rPr lang="en-GB" altLang="en-US" sz="2400" u="sng" kern="0" dirty="0">
                <a:solidFill>
                  <a:schemeClr val="accent6"/>
                </a:solidFill>
                <a:latin typeface="Arial" panose="020B0604020202020204" pitchFamily="34" charset="0"/>
                <a:cs typeface="Arial" panose="020B0604020202020204" pitchFamily="34" charset="0"/>
              </a:rPr>
              <a:t>Caution</a:t>
            </a:r>
            <a:r>
              <a:rPr lang="en-GB" altLang="en-US" sz="2400" kern="0" dirty="0">
                <a:latin typeface="Arial" panose="020B0604020202020204" pitchFamily="34" charset="0"/>
                <a:cs typeface="Arial" panose="020B0604020202020204" pitchFamily="34" charset="0"/>
              </a:rPr>
              <a:t> - </a:t>
            </a:r>
            <a:r>
              <a:rPr lang="en-GB" altLang="en-US" sz="2400" i="1" kern="0" dirty="0">
                <a:latin typeface="Arial" panose="020B0604020202020204" pitchFamily="34" charset="0"/>
                <a:cs typeface="Arial" panose="020B0604020202020204" pitchFamily="34" charset="0"/>
              </a:rPr>
              <a:t>‘When Questioned’ </a:t>
            </a:r>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4248">
            <a:off x="7711220" y="1417340"/>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81A5CB-4ECF-7B4D-A65F-11FF4AD68D4B}"/>
              </a:ext>
            </a:extLst>
          </p:cNvPr>
          <p:cNvSpPr txBox="1"/>
          <p:nvPr/>
        </p:nvSpPr>
        <p:spPr>
          <a:xfrm>
            <a:off x="8193001" y="4237126"/>
            <a:ext cx="3121741" cy="2351413"/>
          </a:xfrm>
          <a:prstGeom prst="rect">
            <a:avLst/>
          </a:prstGeom>
          <a:noFill/>
        </p:spPr>
        <p:txBody>
          <a:bodyPr wrap="square">
            <a:spAutoFit/>
          </a:bodyPr>
          <a:lstStyle/>
          <a:p>
            <a:pPr marL="0" marR="0" lvl="0" indent="0" algn="ctr" defTabSz="914400" rtl="0" eaLnBrk="1" fontAlgn="base" latinLnBrk="0" hangingPunct="1">
              <a:lnSpc>
                <a:spcPct val="100000"/>
              </a:lnSpc>
              <a:spcBef>
                <a:spcPct val="30000"/>
              </a:spcBef>
              <a:spcAft>
                <a:spcPts val="600"/>
              </a:spcAft>
              <a:buClrTx/>
              <a:buSzTx/>
              <a:buFontTx/>
              <a:buNone/>
              <a:tabLst/>
              <a:defRPr/>
            </a:pPr>
            <a:r>
              <a:rPr kumimoji="0" lang="en-GB" altLang="en-US" sz="1800" b="1" i="0" u="none" strike="noStrike" kern="1200" cap="none" spc="0" normalizeH="0" baseline="0" noProof="0" dirty="0">
                <a:ln>
                  <a:noFill/>
                </a:ln>
                <a:solidFill>
                  <a:srgbClr val="FF0000"/>
                </a:solidFill>
                <a:effectLst/>
                <a:uLnTx/>
                <a:uFillTx/>
                <a:latin typeface="Arial" charset="0"/>
                <a:ea typeface="+mn-ea"/>
                <a:cs typeface="+mn-cs"/>
              </a:rPr>
              <a:t>Sec. 28 PACE &amp; Code G </a:t>
            </a:r>
          </a:p>
          <a:p>
            <a:pPr marL="0" marR="0" lvl="0" indent="0" algn="ctr" defTabSz="914400" rtl="0" eaLnBrk="1" fontAlgn="base" latinLnBrk="0" hangingPunct="1">
              <a:lnSpc>
                <a:spcPct val="100000"/>
              </a:lnSpc>
              <a:spcBef>
                <a:spcPct val="30000"/>
              </a:spcBef>
              <a:spcAft>
                <a:spcPts val="600"/>
              </a:spcAft>
              <a:buClrTx/>
              <a:buSzTx/>
              <a:buFontTx/>
              <a:buNone/>
              <a:tabLst/>
              <a:defRPr/>
            </a:pPr>
            <a:r>
              <a:rPr lang="en-GB" altLang="en-US" dirty="0">
                <a:latin typeface="Arial" charset="0"/>
              </a:rPr>
              <a:t>-A</a:t>
            </a:r>
            <a:r>
              <a:rPr kumimoji="0" lang="en-GB" altLang="en-US" sz="1800" i="0" u="none" strike="noStrike" kern="1200" cap="none" spc="0" normalizeH="0" baseline="0" noProof="0" dirty="0">
                <a:ln>
                  <a:noFill/>
                </a:ln>
                <a:effectLst/>
                <a:uLnTx/>
                <a:uFillTx/>
                <a:latin typeface="Arial" charset="0"/>
                <a:ea typeface="+mn-ea"/>
                <a:cs typeface="+mn-cs"/>
              </a:rPr>
              <a:t>n </a:t>
            </a:r>
            <a:r>
              <a:rPr kumimoji="0" lang="en-GB" altLang="en-US" sz="1800" b="0" i="0" u="none" strike="noStrike" kern="1200" cap="none" spc="0" normalizeH="0" baseline="0" noProof="0" dirty="0">
                <a:ln>
                  <a:noFill/>
                </a:ln>
                <a:solidFill>
                  <a:srgbClr val="000000"/>
                </a:solidFill>
                <a:effectLst/>
                <a:uLnTx/>
                <a:uFillTx/>
                <a:latin typeface="Arial" charset="0"/>
                <a:ea typeface="+mn-ea"/>
                <a:cs typeface="+mn-cs"/>
              </a:rPr>
              <a:t>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3"/>
          <p:cNvGraphicFramePr>
            <a:graphicFrameLocks/>
          </p:cNvGraphicFramePr>
          <p:nvPr/>
        </p:nvGraphicFramePr>
        <p:xfrm>
          <a:off x="290563" y="1553611"/>
          <a:ext cx="8064896" cy="41097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0" y="172985"/>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a:t>
            </a:r>
          </a:p>
        </p:txBody>
      </p:sp>
      <p:pic>
        <p:nvPicPr>
          <p:cNvPr id="5122" name="Picture 2" descr="Heddlu Dyfed-Powys Police - TENBY DEATH | We are investigating the  circumstances surrounding the death of a woman in a caravan in Tenby,  Pembrokeshire this evening. Police were called shortly after 6pm,">
            <a:extLst>
              <a:ext uri="{FF2B5EF4-FFF2-40B4-BE49-F238E27FC236}">
                <a16:creationId xmlns:a16="http://schemas.microsoft.com/office/drawing/2014/main" id="{DA7049F5-12F5-834C-9133-5E41F2F6DA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37889" y="2900389"/>
            <a:ext cx="3111500" cy="261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374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871928" y="1188184"/>
            <a:ext cx="7942717" cy="4509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Behaviour</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Actions </a:t>
            </a:r>
          </a:p>
          <a:p>
            <a:pPr eaLnBrk="1" hangingPunct="1">
              <a:lnSpc>
                <a:spcPct val="150000"/>
              </a:lnSpc>
              <a:spcBef>
                <a:spcPct val="50000"/>
              </a:spcBef>
              <a:spcAft>
                <a:spcPct val="0"/>
              </a:spcAft>
              <a:defRPr/>
            </a:pPr>
            <a:r>
              <a:rPr lang="en-GB" altLang="en-US" sz="3200" b="1" kern="0" dirty="0">
                <a:solidFill>
                  <a:srgbClr val="333399"/>
                </a:solidFill>
                <a:latin typeface="Arial" panose="020B0604020202020204" pitchFamily="34" charset="0"/>
                <a:cs typeface="Arial" panose="020B0604020202020204" pitchFamily="34" charset="0"/>
              </a:rPr>
              <a:t>		  Intelligence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Time</a:t>
            </a:r>
          </a:p>
          <a:p>
            <a:pPr eaLnBrk="1" hangingPunct="1">
              <a:lnSpc>
                <a:spcPct val="150000"/>
              </a:lnSpc>
              <a:spcBef>
                <a:spcPct val="0"/>
              </a:spcBef>
              <a:defRPr/>
            </a:pPr>
            <a:r>
              <a:rPr lang="en-GB" altLang="en-US" sz="3200" b="1" kern="0" dirty="0">
                <a:solidFill>
                  <a:srgbClr val="333399"/>
                </a:solidFill>
                <a:latin typeface="Arial" panose="020B0604020202020204" pitchFamily="34" charset="0"/>
                <a:cs typeface="Arial" panose="020B0604020202020204" pitchFamily="34" charset="0"/>
              </a:rPr>
              <a:t>					       Place</a:t>
            </a:r>
          </a:p>
          <a:p>
            <a:pPr eaLnBrk="1" hangingPunct="1">
              <a:spcBef>
                <a:spcPct val="0"/>
              </a:spcBef>
              <a:defRPr/>
            </a:pPr>
            <a:endParaRPr lang="en-GB" altLang="en-US" kern="0" dirty="0">
              <a:solidFill>
                <a:srgbClr val="333399"/>
              </a:solidFill>
            </a:endParaRPr>
          </a:p>
        </p:txBody>
      </p:sp>
      <p:sp>
        <p:nvSpPr>
          <p:cNvPr id="5" name="TextBox 4"/>
          <p:cNvSpPr txBox="1"/>
          <p:nvPr/>
        </p:nvSpPr>
        <p:spPr>
          <a:xfrm>
            <a:off x="0" y="180618"/>
            <a:ext cx="7848872" cy="646331"/>
          </a:xfrm>
          <a:prstGeom prst="rect">
            <a:avLst/>
          </a:prstGeom>
          <a:solidFill>
            <a:srgbClr val="00B050"/>
          </a:solidFill>
        </p:spPr>
        <p:txBody>
          <a:bodyPr wrap="square" rtlCol="0">
            <a:spAutoFit/>
          </a:bodyPr>
          <a:lstStyle/>
          <a:p>
            <a:r>
              <a:rPr lang="en-GB" sz="3600" b="1" dirty="0">
                <a:solidFill>
                  <a:schemeClr val="bg1"/>
                </a:solidFill>
              </a:rPr>
              <a:t>Reasonable Grounds – Suspicion </a:t>
            </a:r>
          </a:p>
        </p:txBody>
      </p:sp>
      <p:pic>
        <p:nvPicPr>
          <p:cNvPr id="6146" name="Picture 2" descr="Suspicion | AML-CFT">
            <a:extLst>
              <a:ext uri="{FF2B5EF4-FFF2-40B4-BE49-F238E27FC236}">
                <a16:creationId xmlns:a16="http://schemas.microsoft.com/office/drawing/2014/main" id="{DFA21443-7453-4A4D-88B5-B83664DCA7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3072" y="1399150"/>
            <a:ext cx="3937000" cy="2070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337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243572" y="1007720"/>
            <a:ext cx="7704856" cy="4842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80000"/>
              </a:lnSpc>
              <a:buClr>
                <a:srgbClr val="333399"/>
              </a:buClr>
              <a:buNone/>
              <a:defRPr/>
            </a:pPr>
            <a:endParaRPr lang="en-US" altLang="en-US" sz="2000" kern="0" dirty="0">
              <a:solidFill>
                <a:srgbClr val="333399"/>
              </a:solidFill>
              <a:latin typeface="Arial" panose="020B0604020202020204" pitchFamily="34" charset="0"/>
              <a:cs typeface="Arial" panose="020B0604020202020204" pitchFamily="34" charset="0"/>
            </a:endParaRPr>
          </a:p>
          <a:p>
            <a:pPr marL="0" indent="0" algn="ctr" eaLnBrk="1" hangingPunct="1">
              <a:lnSpc>
                <a:spcPct val="80000"/>
              </a:lnSpc>
              <a:buClr>
                <a:srgbClr val="333399"/>
              </a:buClr>
              <a:buNone/>
              <a:defRPr/>
            </a:pPr>
            <a:r>
              <a:rPr lang="en-US" altLang="en-US" kern="0" dirty="0">
                <a:solidFill>
                  <a:srgbClr val="333399"/>
                </a:solidFill>
                <a:latin typeface="Arial" panose="020B0604020202020204" pitchFamily="34" charset="0"/>
                <a:cs typeface="Arial" panose="020B0604020202020204" pitchFamily="34" charset="0"/>
              </a:rPr>
              <a:t>A constable may arrest without a warrant anyone who:</a:t>
            </a:r>
          </a:p>
          <a:p>
            <a:pPr marL="0" indent="0" algn="ctr"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about</a:t>
            </a:r>
            <a:r>
              <a:rPr lang="en-US" altLang="en-US" kern="0" dirty="0">
                <a:solidFill>
                  <a:srgbClr val="333399"/>
                </a:solidFill>
                <a:latin typeface="Arial" panose="020B0604020202020204" pitchFamily="34" charset="0"/>
                <a:cs typeface="Arial" panose="020B0604020202020204" pitchFamily="34" charset="0"/>
              </a:rPr>
              <a:t> to commit an offence.</a:t>
            </a: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in the act </a:t>
            </a:r>
            <a:r>
              <a:rPr lang="en-US" altLang="en-US" kern="0" dirty="0">
                <a:solidFill>
                  <a:srgbClr val="333399"/>
                </a:solidFill>
                <a:latin typeface="Arial" panose="020B0604020202020204" pitchFamily="34" charset="0"/>
                <a:cs typeface="Arial" panose="020B0604020202020204" pitchFamily="34" charset="0"/>
              </a:rPr>
              <a:t>of committing an offence.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They have </a:t>
            </a:r>
            <a:r>
              <a:rPr lang="en-US" altLang="en-US" kern="0" dirty="0">
                <a:solidFill>
                  <a:srgbClr val="FF0000"/>
                </a:solidFill>
                <a:latin typeface="Arial" panose="020B0604020202020204" pitchFamily="34" charset="0"/>
                <a:cs typeface="Arial" panose="020B0604020202020204" pitchFamily="34" charset="0"/>
              </a:rPr>
              <a:t>reasonable grounds to suspect </a:t>
            </a:r>
            <a:r>
              <a:rPr lang="en-US" altLang="en-US" kern="0" dirty="0">
                <a:solidFill>
                  <a:srgbClr val="333399"/>
                </a:solidFill>
                <a:latin typeface="Arial" panose="020B0604020202020204" pitchFamily="34" charset="0"/>
                <a:cs typeface="Arial" panose="020B0604020202020204" pitchFamily="34" charset="0"/>
              </a:rPr>
              <a:t>to be: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a:t>
            </a:r>
            <a:r>
              <a:rPr lang="en-US" altLang="en-US" kern="0" dirty="0">
                <a:solidFill>
                  <a:srgbClr val="FF0000"/>
                </a:solidFill>
                <a:latin typeface="Arial" panose="020B0604020202020204" pitchFamily="34" charset="0"/>
                <a:cs typeface="Arial" panose="020B0604020202020204" pitchFamily="34" charset="0"/>
              </a:rPr>
              <a:t> 	 </a:t>
            </a:r>
            <a:r>
              <a:rPr lang="en-US" altLang="en-US" kern="0" dirty="0">
                <a:solidFill>
                  <a:srgbClr val="000099"/>
                </a:solidFill>
                <a:latin typeface="Arial" panose="020B0604020202020204" pitchFamily="34" charset="0"/>
                <a:cs typeface="Arial" panose="020B0604020202020204" pitchFamily="34" charset="0"/>
              </a:rPr>
              <a:t>a)</a:t>
            </a:r>
            <a:r>
              <a:rPr lang="en-US" altLang="en-US" kern="0" dirty="0">
                <a:solidFill>
                  <a:srgbClr val="FF0000"/>
                </a:solidFill>
                <a:latin typeface="Arial" panose="020B0604020202020204" pitchFamily="34" charset="0"/>
                <a:cs typeface="Arial" panose="020B0604020202020204" pitchFamily="34" charset="0"/>
              </a:rPr>
              <a:t> about </a:t>
            </a:r>
            <a:r>
              <a:rPr lang="en-US" altLang="en-US" kern="0" dirty="0">
                <a:solidFill>
                  <a:srgbClr val="333399"/>
                </a:solidFill>
                <a:latin typeface="Arial" panose="020B0604020202020204" pitchFamily="34" charset="0"/>
                <a:cs typeface="Arial" panose="020B0604020202020204" pitchFamily="34" charset="0"/>
              </a:rPr>
              <a:t>to commit an offence or</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b)</a:t>
            </a:r>
            <a:r>
              <a:rPr lang="en-US" altLang="en-US" kern="0" dirty="0">
                <a:solidFill>
                  <a:srgbClr val="FF0000"/>
                </a:solidFill>
                <a:latin typeface="Arial" panose="020B0604020202020204" pitchFamily="34" charset="0"/>
                <a:cs typeface="Arial" panose="020B0604020202020204" pitchFamily="34" charset="0"/>
              </a:rPr>
              <a:t> in the act of committing </a:t>
            </a:r>
            <a:r>
              <a:rPr lang="en-US" altLang="en-US" kern="0" dirty="0">
                <a:solidFill>
                  <a:srgbClr val="333399"/>
                </a:solidFill>
                <a:latin typeface="Arial" panose="020B0604020202020204" pitchFamily="34" charset="0"/>
                <a:cs typeface="Arial" panose="020B0604020202020204" pitchFamily="34" charset="0"/>
              </a:rPr>
              <a:t>an offence.</a:t>
            </a:r>
          </a:p>
        </p:txBody>
      </p:sp>
      <p:sp>
        <p:nvSpPr>
          <p:cNvPr id="4" name="TextBox 3"/>
          <p:cNvSpPr txBox="1"/>
          <p:nvPr/>
        </p:nvSpPr>
        <p:spPr>
          <a:xfrm>
            <a:off x="0" y="17235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24(1) PACE 1984</a:t>
            </a:r>
          </a:p>
        </p:txBody>
      </p:sp>
    </p:spTree>
    <p:extLst>
      <p:ext uri="{BB962C8B-B14F-4D97-AF65-F5344CB8AC3E}">
        <p14:creationId xmlns:p14="http://schemas.microsoft.com/office/powerpoint/2010/main" val="260161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122237" y="1628800"/>
            <a:ext cx="7666942"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officer has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that an offence </a:t>
            </a:r>
            <a:r>
              <a:rPr lang="en-US" altLang="en-US" kern="0" dirty="0">
                <a:solidFill>
                  <a:srgbClr val="FF0000"/>
                </a:solidFill>
                <a:latin typeface="Arial" panose="020B0604020202020204" pitchFamily="34" charset="0"/>
                <a:cs typeface="Arial" panose="020B0604020202020204" pitchFamily="34" charset="0"/>
              </a:rPr>
              <a:t>has been committed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they </a:t>
            </a:r>
            <a:r>
              <a:rPr lang="en-US" altLang="en-US" kern="0" dirty="0">
                <a:solidFill>
                  <a:srgbClr val="333399"/>
                </a:solidFill>
                <a:latin typeface="Arial" panose="020B0604020202020204" pitchFamily="34" charset="0"/>
                <a:cs typeface="Arial" panose="020B0604020202020204" pitchFamily="34" charset="0"/>
              </a:rPr>
              <a:t>may arrest anyone whom they have </a:t>
            </a:r>
          </a:p>
          <a:p>
            <a:pPr marL="0" indent="0" algn="ctr" eaLnBrk="1" hangingPunct="1">
              <a:spcBef>
                <a:spcPts val="0"/>
              </a:spcBef>
              <a:spcAft>
                <a:spcPts val="1800"/>
              </a:spcAft>
              <a:buNone/>
              <a:defRPr/>
            </a:pPr>
            <a:r>
              <a:rPr lang="en-US" altLang="en-US" kern="0" dirty="0">
                <a:solidFill>
                  <a:srgbClr val="FF0000"/>
                </a:solidFill>
                <a:latin typeface="Arial" panose="020B0604020202020204" pitchFamily="34" charset="0"/>
                <a:cs typeface="Arial" panose="020B0604020202020204" pitchFamily="34" charset="0"/>
              </a:rPr>
              <a:t>reasonable grounds to suspect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of being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8"/>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24(2) PACE 1984</a:t>
            </a:r>
          </a:p>
        </p:txBody>
      </p:sp>
    </p:spTree>
    <p:extLst>
      <p:ext uri="{BB962C8B-B14F-4D97-AF65-F5344CB8AC3E}">
        <p14:creationId xmlns:p14="http://schemas.microsoft.com/office/powerpoint/2010/main" val="3049693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423592" y="2060848"/>
            <a:ext cx="7070108"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offence </a:t>
            </a:r>
            <a:r>
              <a:rPr lang="en-US" altLang="en-US" kern="0" dirty="0">
                <a:solidFill>
                  <a:srgbClr val="FF0000"/>
                </a:solidFill>
                <a:latin typeface="Arial" panose="020B0604020202020204" pitchFamily="34" charset="0"/>
                <a:cs typeface="Arial" panose="020B0604020202020204" pitchFamily="34" charset="0"/>
              </a:rPr>
              <a:t>has been committed</a:t>
            </a:r>
            <a:r>
              <a:rPr lang="en-US" altLang="en-US" kern="0" dirty="0">
                <a:solidFill>
                  <a:srgbClr val="333399"/>
                </a:solidFill>
                <a:latin typeface="Arial" panose="020B0604020202020204" pitchFamily="34" charset="0"/>
                <a:cs typeface="Arial" panose="020B0604020202020204" pitchFamily="34" charset="0"/>
              </a:rPr>
              <a:t>, an officer may arrest anyone who: </a:t>
            </a:r>
          </a:p>
          <a:p>
            <a:pPr marL="0" indent="0" algn="ctr"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a.  </a:t>
            </a:r>
            <a:r>
              <a:rPr lang="en-US" altLang="en-US" kern="0" dirty="0">
                <a:solidFill>
                  <a:srgbClr val="FF0000"/>
                </a:solidFill>
                <a:latin typeface="Arial" panose="020B0604020202020204" pitchFamily="34" charset="0"/>
                <a:cs typeface="Arial" panose="020B0604020202020204" pitchFamily="34" charset="0"/>
              </a:rPr>
              <a:t>Is guilty </a:t>
            </a:r>
            <a:r>
              <a:rPr lang="en-US" altLang="en-US" kern="0" dirty="0">
                <a:solidFill>
                  <a:srgbClr val="333399"/>
                </a:solidFill>
                <a:latin typeface="Arial" panose="020B0604020202020204" pitchFamily="34" charset="0"/>
                <a:cs typeface="Arial" panose="020B0604020202020204" pitchFamily="34" charset="0"/>
              </a:rPr>
              <a:t>of the offence </a:t>
            </a:r>
          </a:p>
          <a:p>
            <a:pPr marL="439738" indent="-439738" algn="ctr" eaLnBrk="1" hangingPunct="1">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    b.  they have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to be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24(3) PACE 1984</a:t>
            </a:r>
          </a:p>
        </p:txBody>
      </p:sp>
    </p:spTree>
    <p:extLst>
      <p:ext uri="{BB962C8B-B14F-4D97-AF65-F5344CB8AC3E}">
        <p14:creationId xmlns:p14="http://schemas.microsoft.com/office/powerpoint/2010/main" val="1532020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1657959" y="1278733"/>
            <a:ext cx="5201183" cy="25202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PC WILLIAMS is on patrol with her tutor when they hear a woman shout, </a:t>
            </a:r>
            <a:r>
              <a:rPr lang="en-US" altLang="en-US" sz="3200" i="1" kern="0" dirty="0">
                <a:solidFill>
                  <a:srgbClr val="333399"/>
                </a:solidFill>
                <a:latin typeface="Arial" panose="020B0604020202020204" pitchFamily="34" charset="0"/>
                <a:cs typeface="Arial" panose="020B0604020202020204" pitchFamily="34" charset="0"/>
              </a:rPr>
              <a:t>‘Stop that man! He has just stolen my purse!’</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8072" y="190381"/>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a:t>
            </a:r>
          </a:p>
        </p:txBody>
      </p:sp>
      <p:sp>
        <p:nvSpPr>
          <p:cNvPr id="5" name="Rectangle 4"/>
          <p:cNvSpPr/>
          <p:nvPr/>
        </p:nvSpPr>
        <p:spPr>
          <a:xfrm>
            <a:off x="-8072" y="4319126"/>
            <a:ext cx="7848872"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sp>
        <p:nvSpPr>
          <p:cNvPr id="9" name="TextBox 8">
            <a:extLst>
              <a:ext uri="{FF2B5EF4-FFF2-40B4-BE49-F238E27FC236}">
                <a16:creationId xmlns:a16="http://schemas.microsoft.com/office/drawing/2014/main" id="{5AF21367-A054-0445-ACA7-217F9B3133CA}"/>
              </a:ext>
            </a:extLst>
          </p:cNvPr>
          <p:cNvSpPr txBox="1"/>
          <p:nvPr/>
        </p:nvSpPr>
        <p:spPr>
          <a:xfrm>
            <a:off x="6636895" y="5793345"/>
            <a:ext cx="6108490" cy="369332"/>
          </a:xfrm>
          <a:prstGeom prst="rect">
            <a:avLst/>
          </a:prstGeom>
          <a:noFill/>
        </p:spPr>
        <p:txBody>
          <a:bodyPr wrap="square">
            <a:spAutoFit/>
          </a:bodyPr>
          <a:lstStyle/>
          <a:p>
            <a:pPr algn="ctr"/>
            <a:r>
              <a:rPr lang="en-GB" sz="1800" b="1" dirty="0">
                <a:solidFill>
                  <a:schemeClr val="accent6"/>
                </a:solidFill>
              </a:rPr>
              <a:t>Answer: Section 24(2) PACE </a:t>
            </a:r>
            <a:r>
              <a:rPr lang="en-GB" sz="1800" b="1" dirty="0">
                <a:solidFill>
                  <a:schemeClr val="bg1"/>
                </a:solidFill>
              </a:rPr>
              <a:t>1984</a:t>
            </a:r>
          </a:p>
        </p:txBody>
      </p:sp>
    </p:spTree>
    <p:extLst>
      <p:ext uri="{BB962C8B-B14F-4D97-AF65-F5344CB8AC3E}">
        <p14:creationId xmlns:p14="http://schemas.microsoft.com/office/powerpoint/2010/main" val="1234873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txBox="1">
            <a:spLocks noChangeArrowheads="1"/>
          </p:cNvSpPr>
          <p:nvPr/>
        </p:nvSpPr>
        <p:spPr bwMode="auto">
          <a:xfrm>
            <a:off x="989729" y="1133413"/>
            <a:ext cx="5869413" cy="2418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sz="3200" kern="0" dirty="0">
                <a:solidFill>
                  <a:srgbClr val="333399"/>
                </a:solidFill>
                <a:latin typeface="Arial" panose="020B0604020202020204" pitchFamily="34" charset="0"/>
                <a:cs typeface="Arial" panose="020B0604020202020204" pitchFamily="34" charset="0"/>
              </a:rPr>
              <a:t>Officers are on patrol when they see Billy Evans with a brick in one hand about to throw it through the window of a local </a:t>
            </a:r>
            <a:r>
              <a:rPr lang="en-US" altLang="en-US" sz="3200" kern="0" dirty="0" err="1">
                <a:solidFill>
                  <a:srgbClr val="333399"/>
                </a:solidFill>
                <a:latin typeface="Arial" panose="020B0604020202020204" pitchFamily="34" charset="0"/>
                <a:cs typeface="Arial" panose="020B0604020202020204" pitchFamily="34" charset="0"/>
              </a:rPr>
              <a:t>jewellers</a:t>
            </a:r>
            <a:r>
              <a:rPr lang="en-US" altLang="en-US" sz="3200" kern="0" dirty="0">
                <a:solidFill>
                  <a:srgbClr val="333399"/>
                </a:solidFill>
                <a:latin typeface="Arial" panose="020B0604020202020204" pitchFamily="34" charset="0"/>
                <a:cs typeface="Arial" panose="020B0604020202020204" pitchFamily="34" charset="0"/>
              </a:rPr>
              <a:t>. </a:t>
            </a:r>
          </a:p>
          <a:p>
            <a:pPr marL="0" indent="0" eaLnBrk="1" hangingPunct="1">
              <a:spcBef>
                <a:spcPts val="0"/>
              </a:spcBef>
              <a:spcAft>
                <a:spcPts val="1800"/>
              </a:spcAft>
              <a:buNone/>
              <a:defRPr/>
            </a:pPr>
            <a:endParaRPr lang="en-US" altLang="en-US" sz="2800" kern="0" dirty="0">
              <a:solidFill>
                <a:srgbClr val="333399"/>
              </a:solidFill>
              <a:latin typeface="Arial" panose="020B0604020202020204" pitchFamily="34" charset="0"/>
              <a:cs typeface="Arial" panose="020B0604020202020204" pitchFamily="34" charset="0"/>
            </a:endParaRPr>
          </a:p>
          <a:p>
            <a:pPr marL="0" indent="0" eaLnBrk="1" hangingPunct="1">
              <a:spcBef>
                <a:spcPts val="0"/>
              </a:spcBef>
              <a:spcAft>
                <a:spcPts val="1800"/>
              </a:spcAft>
              <a:buNone/>
              <a:defRPr/>
            </a:pPr>
            <a:endParaRPr lang="en-US" altLang="en-US" sz="40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3" name="TextBox 2"/>
          <p:cNvSpPr txBox="1"/>
          <p:nvPr/>
        </p:nvSpPr>
        <p:spPr>
          <a:xfrm>
            <a:off x="0" y="153506"/>
            <a:ext cx="7848872" cy="646331"/>
          </a:xfrm>
          <a:prstGeom prst="rect">
            <a:avLst/>
          </a:prstGeom>
          <a:solidFill>
            <a:srgbClr val="00B050"/>
          </a:solidFill>
        </p:spPr>
        <p:txBody>
          <a:bodyPr wrap="square" rtlCol="0">
            <a:spAutoFit/>
          </a:bodyPr>
          <a:lstStyle/>
          <a:p>
            <a:pPr algn="ctr"/>
            <a:r>
              <a:rPr lang="en-GB" sz="3600" b="1" dirty="0">
                <a:solidFill>
                  <a:schemeClr val="bg1"/>
                </a:solidFill>
              </a:rPr>
              <a:t>Think! </a:t>
            </a:r>
          </a:p>
        </p:txBody>
      </p:sp>
      <p:sp>
        <p:nvSpPr>
          <p:cNvPr id="5" name="Rectangle 4"/>
          <p:cNvSpPr/>
          <p:nvPr/>
        </p:nvSpPr>
        <p:spPr>
          <a:xfrm>
            <a:off x="0" y="4266160"/>
            <a:ext cx="8023357" cy="954107"/>
          </a:xfrm>
          <a:prstGeom prst="rect">
            <a:avLst/>
          </a:prstGeom>
          <a:solidFill>
            <a:srgbClr val="00B050"/>
          </a:solidFill>
        </p:spPr>
        <p:txBody>
          <a:bodyPr wrap="square">
            <a:spAutoFit/>
          </a:bodyPr>
          <a:lstStyle/>
          <a:p>
            <a:pPr algn="ctr">
              <a:spcAft>
                <a:spcPts val="1800"/>
              </a:spcAft>
              <a:defRPr/>
            </a:pPr>
            <a:r>
              <a:rPr lang="en-US" altLang="en-US" sz="2800" kern="0" dirty="0">
                <a:solidFill>
                  <a:schemeClr val="bg1"/>
                </a:solidFill>
                <a:latin typeface="Arial" panose="020B0604020202020204" pitchFamily="34" charset="0"/>
                <a:cs typeface="Arial" panose="020B0604020202020204" pitchFamily="34" charset="0"/>
              </a:rPr>
              <a:t>What power of arrest do the officers                                         have to deal with this situation? </a:t>
            </a:r>
          </a:p>
        </p:txBody>
      </p:sp>
      <p:pic>
        <p:nvPicPr>
          <p:cNvPr id="8194" name="Picture 2" descr="Brick is thrown through window of house in Stour Close, South Ashford">
            <a:extLst>
              <a:ext uri="{FF2B5EF4-FFF2-40B4-BE49-F238E27FC236}">
                <a16:creationId xmlns:a16="http://schemas.microsoft.com/office/drawing/2014/main" id="{E384774C-2D7B-FB44-A26B-9F02456279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8872" y="1165146"/>
            <a:ext cx="4106091" cy="273570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195F2A1-24F5-2D48-8645-B278671E4151}"/>
              </a:ext>
            </a:extLst>
          </p:cNvPr>
          <p:cNvSpPr txBox="1"/>
          <p:nvPr/>
        </p:nvSpPr>
        <p:spPr>
          <a:xfrm>
            <a:off x="7648603" y="5934632"/>
            <a:ext cx="6100996" cy="369332"/>
          </a:xfrm>
          <a:prstGeom prst="rect">
            <a:avLst/>
          </a:prstGeom>
          <a:noFill/>
        </p:spPr>
        <p:txBody>
          <a:bodyPr wrap="square">
            <a:spAutoFit/>
          </a:bodyPr>
          <a:lstStyle/>
          <a:p>
            <a:r>
              <a:rPr lang="en-US" altLang="en-US" sz="1800" b="1" dirty="0">
                <a:solidFill>
                  <a:schemeClr val="accent6"/>
                </a:solidFill>
              </a:rPr>
              <a:t>Answer: Sec 24(1) PACE  </a:t>
            </a:r>
            <a:endParaRPr lang="en-US" dirty="0">
              <a:solidFill>
                <a:schemeClr val="accent6"/>
              </a:solidFill>
            </a:endParaRPr>
          </a:p>
        </p:txBody>
      </p:sp>
    </p:spTree>
    <p:extLst>
      <p:ext uri="{BB962C8B-B14F-4D97-AF65-F5344CB8AC3E}">
        <p14:creationId xmlns:p14="http://schemas.microsoft.com/office/powerpoint/2010/main" val="3133922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1" nodeType="clickEffect">
                                  <p:stCondLst>
                                    <p:cond delay="0"/>
                                  </p:stCondLst>
                                  <p:childTnLst>
                                    <p:set>
                                      <p:cBhvr>
                                        <p:cTn id="19"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1" nodeType="clickEffect">
                                  <p:stCondLst>
                                    <p:cond delay="0"/>
                                  </p:stCondLst>
                                  <p:childTnLst>
                                    <p:set>
                                      <p:cBhvr>
                                        <p:cTn id="23" dur="1" fill="hold">
                                          <p:stCondLst>
                                            <p:cond delay="0"/>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8194"/>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2" grpId="1" build="allAtOnce"/>
      <p:bldP spid="3" grpId="0" animBg="1"/>
      <p:bldP spid="5" grpId="0" animBg="1"/>
      <p:bldP spid="5" grpId="1" animBg="1"/>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dirty="0">
              <a:solidFill>
                <a:srgbClr val="000000"/>
              </a:solidFill>
              <a:latin typeface="Arial"/>
            </a:endParaRPr>
          </a:p>
          <a:p>
            <a:pPr marL="0" indent="0" eaLnBrk="1" hangingPunct="1">
              <a:buNone/>
              <a:defRPr/>
            </a:pPr>
            <a:endParaRPr lang="en-GB" sz="2800" kern="0" dirty="0">
              <a:solidFill>
                <a:srgbClr val="000000"/>
              </a:solidFill>
              <a:latin typeface="Arial"/>
            </a:endParaRPr>
          </a:p>
          <a:p>
            <a:pPr marL="0" indent="0" algn="ctr" eaLnBrk="1" hangingPunct="1">
              <a:buNone/>
              <a:defRPr/>
            </a:pPr>
            <a:r>
              <a:rPr lang="en-GB" sz="2800" kern="0" dirty="0">
                <a:solidFill>
                  <a:srgbClr val="000000"/>
                </a:solidFill>
                <a:latin typeface="Arial"/>
              </a:rPr>
              <a:t>You do not have to say anything. </a:t>
            </a:r>
          </a:p>
          <a:p>
            <a:pPr marL="0" indent="0" algn="ctr" eaLnBrk="1" hangingPunct="1">
              <a:buNone/>
              <a:defRPr/>
            </a:pPr>
            <a:r>
              <a:rPr lang="en-GB" sz="2800" kern="0" dirty="0">
                <a:solidFill>
                  <a:srgbClr val="000000"/>
                </a:solidFill>
                <a:latin typeface="Arial"/>
              </a:rPr>
              <a:t>But it may harm your defence if you do not mention </a:t>
            </a:r>
            <a:r>
              <a:rPr lang="en-GB" sz="2800" i="1" kern="0" dirty="0">
                <a:solidFill>
                  <a:schemeClr val="accent2"/>
                </a:solidFill>
                <a:latin typeface="Arial"/>
              </a:rPr>
              <a:t>when questioned </a:t>
            </a:r>
            <a:r>
              <a:rPr lang="en-GB" sz="2800" kern="0" dirty="0">
                <a:solidFill>
                  <a:srgbClr val="000000"/>
                </a:solidFill>
                <a:latin typeface="Arial"/>
              </a:rPr>
              <a:t>something which you later rely on in court.  </a:t>
            </a:r>
          </a:p>
          <a:p>
            <a:pPr marL="0" indent="0" algn="ctr" eaLnBrk="1" hangingPunct="1">
              <a:buNone/>
              <a:defRPr/>
            </a:pPr>
            <a:r>
              <a:rPr lang="en-GB" sz="2800" kern="0" dirty="0">
                <a:solidFill>
                  <a:srgbClr val="000000"/>
                </a:solidFill>
                <a:latin typeface="Arial"/>
              </a:rPr>
              <a:t>Anything you do say may be given in evidence.</a:t>
            </a:r>
          </a:p>
          <a:p>
            <a:pPr eaLnBrk="1" hangingPunct="1">
              <a:buFontTx/>
              <a:buNone/>
              <a:defRPr/>
            </a:pPr>
            <a:endParaRPr lang="en-US" kern="0" dirty="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extBox 5"/>
          <p:cNvSpPr txBox="1">
            <a:spLocks noChangeArrowheads="1"/>
          </p:cNvSpPr>
          <p:nvPr/>
        </p:nvSpPr>
        <p:spPr bwMode="auto">
          <a:xfrm>
            <a:off x="630936" y="640080"/>
            <a:ext cx="4818888" cy="1481328"/>
          </a:xfrm>
          <a:prstGeom prst="rect">
            <a:avLst/>
          </a:prstGeom>
        </p:spPr>
        <p:txBody>
          <a:bodyPr vert="horz" lIns="91440" tIns="45720" rIns="91440" bIns="45720" rtlCol="0" anchor="b">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600" b="1" kern="1200">
                <a:solidFill>
                  <a:schemeClr val="tx1"/>
                </a:solidFill>
                <a:latin typeface="+mj-lt"/>
                <a:ea typeface="+mj-ea"/>
                <a:cs typeface="+mj-cs"/>
              </a:rPr>
              <a:t>What does it mean? Simplified…</a:t>
            </a:r>
          </a:p>
        </p:txBody>
      </p:sp>
      <p:sp>
        <p:nvSpPr>
          <p:cNvPr id="3" name="Content Placeholder 2"/>
          <p:cNvSpPr txBox="1">
            <a:spLocks/>
          </p:cNvSpPr>
          <p:nvPr/>
        </p:nvSpPr>
        <p:spPr bwMode="auto">
          <a:xfrm>
            <a:off x="630936" y="2660904"/>
            <a:ext cx="4818888" cy="35478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buFont typeface="Arial" panose="020B0604020202020204" pitchFamily="34" charset="0"/>
              <a:buChar char="•"/>
              <a:defRPr/>
            </a:pPr>
            <a:r>
              <a:rPr lang="en-US" altLang="en-US" sz="1900"/>
              <a:t>You have the right not to say anything if you do not wish to</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If there is something you do not tell me now when I ask you questions and you later you decide to tell the court, then the court may be less likely to believe you</a:t>
            </a:r>
          </a:p>
          <a:p>
            <a:pPr indent="-228600" eaLnBrk="1" hangingPunct="1">
              <a:lnSpc>
                <a:spcPct val="90000"/>
              </a:lnSpc>
              <a:buFont typeface="Arial" panose="020B0604020202020204" pitchFamily="34" charset="0"/>
              <a:buChar char="•"/>
              <a:defRPr/>
            </a:pPr>
            <a:endParaRPr lang="en-US" altLang="en-US" sz="1900"/>
          </a:p>
          <a:p>
            <a:pPr indent="-228600" eaLnBrk="1" hangingPunct="1">
              <a:lnSpc>
                <a:spcPct val="90000"/>
              </a:lnSpc>
              <a:buFont typeface="Arial" panose="020B0604020202020204" pitchFamily="34" charset="0"/>
              <a:buChar char="•"/>
              <a:defRPr/>
            </a:pPr>
            <a:r>
              <a:rPr lang="en-US" altLang="en-US" sz="1900"/>
              <a:t>Anything you do say can be given in evidence, this means that if you do attend court, the court can be told what you have said</a:t>
            </a:r>
          </a:p>
        </p:txBody>
      </p:sp>
      <p:pic>
        <p:nvPicPr>
          <p:cNvPr id="11266" name="Picture 2" descr="Man jailed for posing as a police officer and trying to 'arrest' woman |  The Independent">
            <a:extLst>
              <a:ext uri="{FF2B5EF4-FFF2-40B4-BE49-F238E27FC236}">
                <a16:creationId xmlns:a16="http://schemas.microsoft.com/office/drawing/2014/main" id="{84FB7E5E-E17E-A446-9117-93EC2B6C88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410646"/>
            <a:ext cx="5458968" cy="403670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5381" y="1656020"/>
            <a:ext cx="6438900"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defRPr/>
            </a:pPr>
            <a:r>
              <a:rPr lang="en-GB" altLang="en-US" sz="2800" kern="0" dirty="0">
                <a:solidFill>
                  <a:srgbClr val="000000"/>
                </a:solidFill>
                <a:latin typeface="Arial"/>
              </a:rPr>
              <a:t>When you have grounds to suspect an offence has been committed</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endParaRPr lang="en-GB" altLang="en-US" sz="2800" kern="0" dirty="0">
              <a:solidFill>
                <a:srgbClr val="000000"/>
              </a:solidFill>
              <a:latin typeface="Arial"/>
            </a:endParaRPr>
          </a:p>
          <a:p>
            <a:pPr algn="ctr" eaLnBrk="1" hangingPunct="1">
              <a:lnSpc>
                <a:spcPct val="90000"/>
              </a:lnSpc>
              <a:defRPr/>
            </a:pPr>
            <a:r>
              <a:rPr lang="en-GB" altLang="en-US" sz="2800" kern="0" dirty="0">
                <a:solidFill>
                  <a:srgbClr val="000000"/>
                </a:solidFill>
                <a:latin typeface="Arial"/>
              </a:rPr>
              <a:t>You want to ask questions regarding their involvement or suspected involvement in that offence as the offender</a:t>
            </a:r>
          </a:p>
          <a:p>
            <a:pPr eaLnBrk="1" hangingPunct="1">
              <a:lnSpc>
                <a:spcPct val="90000"/>
              </a:lnSpc>
              <a:buFontTx/>
              <a:buNone/>
              <a:defRPr/>
            </a:pPr>
            <a:endParaRPr lang="en-GB" altLang="en-US" kern="0" dirty="0">
              <a:solidFill>
                <a:srgbClr val="000000"/>
              </a:solidFill>
              <a:latin typeface="Arial"/>
            </a:endParaRPr>
          </a:p>
        </p:txBody>
      </p:sp>
      <p:sp>
        <p:nvSpPr>
          <p:cNvPr id="11267" name="TextBox 5"/>
          <p:cNvSpPr txBox="1">
            <a:spLocks noChangeArrowheads="1"/>
          </p:cNvSpPr>
          <p:nvPr/>
        </p:nvSpPr>
        <p:spPr bwMode="auto">
          <a:xfrm>
            <a:off x="0" y="17060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to caution…</a:t>
            </a:r>
          </a:p>
        </p:txBody>
      </p:sp>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190" y="1358900"/>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0190" y="381581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65139" y="1196975"/>
            <a:ext cx="6249987" cy="485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defRPr/>
            </a:pPr>
            <a:endParaRPr lang="en-GB" altLang="en-US"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You ask questions not relating to the offence </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obtain information they are required to provide by law</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establish their identity</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seek verification of a written record</a:t>
            </a:r>
          </a:p>
          <a:p>
            <a:pPr marL="0" indent="0" eaLnBrk="1" hangingPunct="1">
              <a:lnSpc>
                <a:spcPct val="90000"/>
              </a:lnSpc>
              <a:buNone/>
              <a:defRPr/>
            </a:pPr>
            <a:r>
              <a:rPr lang="en-GB" altLang="en-US" kern="0" dirty="0">
                <a:solidFill>
                  <a:srgbClr val="000000"/>
                </a:solidFill>
                <a:latin typeface="Arial"/>
              </a:rPr>
              <a:t>				</a:t>
            </a:r>
            <a:endParaRPr lang="en-US" altLang="en-US" kern="0" dirty="0">
              <a:solidFill>
                <a:srgbClr val="000000"/>
              </a:solidFill>
              <a:latin typeface="Arial"/>
            </a:endParaRPr>
          </a:p>
        </p:txBody>
      </p:sp>
      <p:sp>
        <p:nvSpPr>
          <p:cNvPr id="15363" name="TextBox 5"/>
          <p:cNvSpPr txBox="1">
            <a:spLocks noChangeArrowheads="1"/>
          </p:cNvSpPr>
          <p:nvPr/>
        </p:nvSpPr>
        <p:spPr bwMode="auto">
          <a:xfrm>
            <a:off x="0" y="16192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not to caution…</a:t>
            </a:r>
          </a:p>
        </p:txBody>
      </p:sp>
      <p:pic>
        <p:nvPicPr>
          <p:cNvPr id="15364" name="Picture 4"/>
          <p:cNvPicPr>
            <a:picLocks noChangeAspect="1"/>
          </p:cNvPicPr>
          <p:nvPr/>
        </p:nvPicPr>
        <p:blipFill>
          <a:blip r:embed="rId3">
            <a:extLst>
              <a:ext uri="{28A0092B-C50C-407E-A947-70E740481C1C}">
                <a14:useLocalDpi xmlns:a14="http://schemas.microsoft.com/office/drawing/2010/main" val="0"/>
              </a:ext>
            </a:extLst>
          </a:blip>
          <a:srcRect l="5873" r="4175" b="12662"/>
          <a:stretch>
            <a:fillRect/>
          </a:stretch>
        </p:blipFill>
        <p:spPr bwMode="auto">
          <a:xfrm>
            <a:off x="8050214" y="2650709"/>
            <a:ext cx="2232025" cy="260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r>
              <a:rPr lang="en-GB" sz="3200" kern="0" dirty="0">
                <a:solidFill>
                  <a:srgbClr val="000000"/>
                </a:solidFill>
                <a:latin typeface="Arial"/>
              </a:rPr>
              <a:t>You</a:t>
            </a:r>
            <a:r>
              <a:rPr lang="en-GB" kern="0" dirty="0">
                <a:solidFill>
                  <a:srgbClr val="000000"/>
                </a:solidFill>
                <a:latin typeface="Arial"/>
              </a:rPr>
              <a:t> </a:t>
            </a:r>
            <a:r>
              <a:rPr lang="en-GB" sz="3200" kern="0" dirty="0">
                <a:solidFill>
                  <a:srgbClr val="000000"/>
                </a:solidFill>
                <a:latin typeface="Arial"/>
              </a:rPr>
              <a:t>do not have to say anything.  </a:t>
            </a:r>
          </a:p>
          <a:p>
            <a:pPr marL="0" indent="0" algn="ctr" eaLnBrk="1" hangingPunct="1">
              <a:lnSpc>
                <a:spcPct val="90000"/>
              </a:lnSpc>
              <a:buNone/>
              <a:defRPr/>
            </a:pPr>
            <a:r>
              <a:rPr lang="en-GB" sz="3200" kern="0" dirty="0">
                <a:solidFill>
                  <a:srgbClr val="000000"/>
                </a:solidFill>
                <a:latin typeface="Arial"/>
              </a:rPr>
              <a:t>But it may harm your defence if you do not mention </a:t>
            </a:r>
            <a:r>
              <a:rPr lang="en-GB" sz="3200" kern="0" dirty="0">
                <a:solidFill>
                  <a:srgbClr val="7030A0"/>
                </a:solidFill>
                <a:latin typeface="Arial"/>
              </a:rPr>
              <a:t>now</a:t>
            </a:r>
            <a:r>
              <a:rPr lang="en-GB" sz="3200" kern="0" dirty="0">
                <a:solidFill>
                  <a:srgbClr val="000000"/>
                </a:solidFill>
                <a:latin typeface="Arial"/>
              </a:rPr>
              <a:t> something which you later rely on in court.  </a:t>
            </a:r>
          </a:p>
          <a:p>
            <a:pPr marL="0" indent="0" algn="ctr" eaLnBrk="1" hangingPunct="1">
              <a:lnSpc>
                <a:spcPct val="90000"/>
              </a:lnSpc>
              <a:buNone/>
              <a:defRPr/>
            </a:pPr>
            <a:r>
              <a:rPr lang="en-GB" sz="3200" kern="0" dirty="0">
                <a:solidFill>
                  <a:srgbClr val="000000"/>
                </a:solidFill>
                <a:latin typeface="Arial"/>
              </a:rPr>
              <a:t>Anything you do say may be given in evidence.</a:t>
            </a:r>
          </a:p>
          <a:p>
            <a:pPr eaLnBrk="1" hangingPunct="1">
              <a:lnSpc>
                <a:spcPct val="90000"/>
              </a:lnSpc>
              <a:buFontTx/>
              <a:buNone/>
              <a:defRPr/>
            </a:pPr>
            <a:endParaRPr lang="en-US" kern="0" dirty="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rPr>
              <a:t>The ‘Now’ Caution</a:t>
            </a:r>
          </a:p>
        </p:txBody>
      </p:sp>
      <p:sp>
        <p:nvSpPr>
          <p:cNvPr id="2" name="TextBox 1">
            <a:extLst>
              <a:ext uri="{FF2B5EF4-FFF2-40B4-BE49-F238E27FC236}">
                <a16:creationId xmlns:a16="http://schemas.microsoft.com/office/drawing/2014/main" id="{9EFC9DCA-5728-0949-B4E4-564A36C4CAA6}"/>
              </a:ext>
            </a:extLst>
          </p:cNvPr>
          <p:cNvSpPr txBox="1"/>
          <p:nvPr/>
        </p:nvSpPr>
        <p:spPr>
          <a:xfrm>
            <a:off x="9458793" y="704538"/>
            <a:ext cx="2008682" cy="646331"/>
          </a:xfrm>
          <a:prstGeom prst="rect">
            <a:avLst/>
          </a:prstGeom>
          <a:noFill/>
        </p:spPr>
        <p:txBody>
          <a:bodyPr wrap="square" rtlCol="0">
            <a:spAutoFit/>
          </a:bodyPr>
          <a:lstStyle/>
          <a:p>
            <a:r>
              <a:rPr lang="en-US" dirty="0"/>
              <a:t>We’ll study this more later…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404783" y="1868018"/>
            <a:ext cx="339207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b="1" kern="0" dirty="0">
                <a:solidFill>
                  <a:srgbClr val="000000"/>
                </a:solidFill>
                <a:latin typeface="Arial"/>
              </a:rPr>
              <a:t>‘When Questioned’</a:t>
            </a:r>
          </a:p>
          <a:p>
            <a:pPr marL="0" indent="0" algn="ctr">
              <a:buNone/>
              <a:defRPr/>
            </a:pPr>
            <a:endParaRPr lang="en-GB" altLang="en-US" kern="0" dirty="0">
              <a:solidFill>
                <a:srgbClr val="000000"/>
              </a:solidFill>
              <a:latin typeface="Arial"/>
            </a:endParaRPr>
          </a:p>
          <a:p>
            <a:pPr marL="0" indent="0" algn="ctr">
              <a:buNone/>
              <a:defRPr/>
            </a:pPr>
            <a:r>
              <a:rPr lang="en-GB" altLang="en-US" kern="0" dirty="0">
                <a:solidFill>
                  <a:srgbClr val="000000"/>
                </a:solidFill>
                <a:latin typeface="Arial"/>
              </a:rPr>
              <a:t>Indicates an intention to ask questions about an offence</a:t>
            </a: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p:txBody>
      </p:sp>
      <p:sp>
        <p:nvSpPr>
          <p:cNvPr id="23555" name="TextBox 5"/>
          <p:cNvSpPr txBox="1">
            <a:spLocks noChangeArrowheads="1"/>
          </p:cNvSpPr>
          <p:nvPr/>
        </p:nvSpPr>
        <p:spPr bwMode="auto">
          <a:xfrm>
            <a:off x="0" y="230761"/>
            <a:ext cx="7273925" cy="646112"/>
          </a:xfrm>
          <a:prstGeom prst="rect">
            <a:avLst/>
          </a:prstGeom>
          <a:solidFill>
            <a:schemeClr val="accent6">
              <a:lumMod val="60000"/>
              <a:lumOff val="4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Cautions – The Difference </a:t>
            </a:r>
          </a:p>
        </p:txBody>
      </p:sp>
      <p:sp>
        <p:nvSpPr>
          <p:cNvPr id="5" name="TextBox 4">
            <a:extLst>
              <a:ext uri="{FF2B5EF4-FFF2-40B4-BE49-F238E27FC236}">
                <a16:creationId xmlns:a16="http://schemas.microsoft.com/office/drawing/2014/main" id="{71CF7767-62E2-3D48-AE1E-F2E7C26E5B35}"/>
              </a:ext>
            </a:extLst>
          </p:cNvPr>
          <p:cNvSpPr txBox="1"/>
          <p:nvPr/>
        </p:nvSpPr>
        <p:spPr>
          <a:xfrm>
            <a:off x="6901098" y="1868018"/>
            <a:ext cx="4266574" cy="2308324"/>
          </a:xfrm>
          <a:prstGeom prst="rect">
            <a:avLst/>
          </a:prstGeom>
          <a:noFill/>
        </p:spPr>
        <p:txBody>
          <a:bodyPr wrap="square">
            <a:spAutoFit/>
          </a:bodyPr>
          <a:lstStyle/>
          <a:p>
            <a:pPr marL="0" indent="0" algn="ctr">
              <a:buNone/>
              <a:defRPr/>
            </a:pPr>
            <a:r>
              <a:rPr lang="en-GB" altLang="en-US" sz="2400" b="1" kern="0" dirty="0">
                <a:solidFill>
                  <a:srgbClr val="000000"/>
                </a:solidFill>
                <a:latin typeface="Arial"/>
              </a:rPr>
              <a:t>‘Now’</a:t>
            </a:r>
          </a:p>
          <a:p>
            <a:pPr marL="0" indent="0" algn="ctr">
              <a:buNone/>
              <a:defRPr/>
            </a:pPr>
            <a:endParaRPr lang="en-GB" altLang="en-US" sz="2400" kern="0" dirty="0">
              <a:solidFill>
                <a:srgbClr val="000000"/>
              </a:solidFill>
              <a:latin typeface="Arial"/>
            </a:endParaRPr>
          </a:p>
          <a:p>
            <a:pPr marL="0" indent="0" algn="ctr">
              <a:buNone/>
              <a:defRPr/>
            </a:pPr>
            <a:r>
              <a:rPr lang="en-GB" altLang="en-US" sz="2400" kern="0" dirty="0">
                <a:solidFill>
                  <a:srgbClr val="000000"/>
                </a:solidFill>
                <a:latin typeface="Arial"/>
              </a:rPr>
              <a:t>At the conclusion of the process, when a person is reported or charged with an offence</a:t>
            </a:r>
          </a:p>
        </p:txBody>
      </p:sp>
      <p:pic>
        <p:nvPicPr>
          <p:cNvPr id="12290" name="Picture 2" descr="35,470 Traffic Ticket Stock Photos, Pictures &amp; Royalty-Free Images - iStock">
            <a:extLst>
              <a:ext uri="{FF2B5EF4-FFF2-40B4-BE49-F238E27FC236}">
                <a16:creationId xmlns:a16="http://schemas.microsoft.com/office/drawing/2014/main" id="{4E12BC55-18B5-7B4F-854B-431F82595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837" y="4466339"/>
            <a:ext cx="3259062" cy="21609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nterview under caution - can I use a prepared statement? - VHS Fletchers  Solicitors">
            <a:extLst>
              <a:ext uri="{FF2B5EF4-FFF2-40B4-BE49-F238E27FC236}">
                <a16:creationId xmlns:a16="http://schemas.microsoft.com/office/drawing/2014/main" id="{0A228F13-C8E9-3F44-85FA-3EEC8E426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383" y="4384739"/>
            <a:ext cx="3369877" cy="224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custDataLst>
              <p:tags r:id="rId1"/>
            </p:custDataLst>
          </p:nvPr>
        </p:nvSpPr>
        <p:spPr bwMode="auto">
          <a:xfrm>
            <a:off x="2246448" y="-1395075"/>
            <a:ext cx="7773988"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br>
              <a:rPr lang="en-GB" altLang="en-US" sz="3200" b="1" kern="0" dirty="0">
                <a:solidFill>
                  <a:srgbClr val="000099"/>
                </a:solidFill>
                <a:latin typeface="Arial"/>
              </a:rPr>
            </a:br>
            <a:br>
              <a:rPr lang="en-GB" altLang="en-US" sz="3200" b="1" kern="0" dirty="0">
                <a:solidFill>
                  <a:srgbClr val="000099"/>
                </a:solidFill>
                <a:latin typeface="Arial"/>
              </a:rPr>
            </a:br>
            <a:br>
              <a:rPr lang="en-GB" altLang="en-US" sz="3200" b="1" kern="0" dirty="0">
                <a:solidFill>
                  <a:srgbClr val="000099"/>
                </a:solidFill>
                <a:latin typeface="Arial"/>
              </a:rPr>
            </a:br>
            <a:r>
              <a:rPr lang="en-GB" altLang="en-US" sz="3200" b="1" kern="0" dirty="0">
                <a:solidFill>
                  <a:srgbClr val="FF0000"/>
                </a:solidFill>
                <a:latin typeface="Arial"/>
              </a:rPr>
              <a:t>Necessity to arrest – Why?</a:t>
            </a:r>
            <a:br>
              <a:rPr lang="en-GB" altLang="en-US" sz="3200" kern="0" dirty="0">
                <a:solidFill>
                  <a:srgbClr val="FF0000"/>
                </a:solidFill>
                <a:latin typeface="Arial"/>
              </a:rPr>
            </a:br>
            <a:endParaRPr lang="en-GB" altLang="en-US" sz="3200" b="1" kern="0" dirty="0">
              <a:solidFill>
                <a:srgbClr val="000099"/>
              </a:solidFill>
              <a:latin typeface="Arial"/>
            </a:endParaRPr>
          </a:p>
        </p:txBody>
      </p:sp>
      <p:sp>
        <p:nvSpPr>
          <p:cNvPr id="5" name="TextBox 4"/>
          <p:cNvSpPr txBox="1"/>
          <p:nvPr/>
        </p:nvSpPr>
        <p:spPr>
          <a:xfrm>
            <a:off x="2171564" y="250221"/>
            <a:ext cx="7848872" cy="615553"/>
          </a:xfrm>
          <a:prstGeom prst="rect">
            <a:avLst/>
          </a:prstGeom>
          <a:solidFill>
            <a:schemeClr val="tx1"/>
          </a:solidFill>
        </p:spPr>
        <p:txBody>
          <a:bodyPr wrap="square" rtlCol="0">
            <a:spAutoFit/>
          </a:bodyPr>
          <a:lstStyle/>
          <a:p>
            <a:pPr algn="ctr"/>
            <a:r>
              <a:rPr lang="en-GB" sz="3400" b="1" dirty="0">
                <a:solidFill>
                  <a:schemeClr val="bg1"/>
                </a:solidFill>
              </a:rPr>
              <a:t>Section 24 PACE 1984 &amp; PACE Code G</a:t>
            </a:r>
          </a:p>
        </p:txBody>
      </p:sp>
      <p:pic>
        <p:nvPicPr>
          <p:cNvPr id="13316" name="Picture 4" descr="Necessity Criteria: Why Failure To Consider Alternatives to Arrest is a  Police Abuse of Power – Iain Gould- Actions Against the Police Solicitor">
            <a:extLst>
              <a:ext uri="{FF2B5EF4-FFF2-40B4-BE49-F238E27FC236}">
                <a16:creationId xmlns:a16="http://schemas.microsoft.com/office/drawing/2014/main" id="{2EEC00A2-0AD0-264A-864F-5AF85CDC3F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7784" y="2780314"/>
            <a:ext cx="6156432" cy="3447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76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96434" y="1454907"/>
            <a:ext cx="8568952" cy="4401205"/>
          </a:xfrm>
          <a:prstGeom prst="rect">
            <a:avLst/>
          </a:prstGeom>
          <a:solidFill>
            <a:schemeClr val="accent6"/>
          </a:solidFill>
        </p:spPr>
        <p:txBody>
          <a:bodyPr wrap="square">
            <a:spAutoFit/>
          </a:bodyPr>
          <a:lstStyle/>
          <a:p>
            <a:r>
              <a:rPr lang="en-GB" sz="2000" dirty="0">
                <a:solidFill>
                  <a:srgbClr val="002060"/>
                </a:solidFill>
              </a:rPr>
              <a:t>A person </a:t>
            </a:r>
            <a:r>
              <a:rPr lang="en-GB" sz="2000" dirty="0">
                <a:solidFill>
                  <a:srgbClr val="FF0000"/>
                </a:solidFill>
              </a:rPr>
              <a:t>other than a constable </a:t>
            </a:r>
            <a:r>
              <a:rPr lang="en-GB" sz="2000" dirty="0">
                <a:solidFill>
                  <a:srgbClr val="002060"/>
                </a:solidFill>
              </a:rPr>
              <a:t>may arrest without warrant anyone who:</a:t>
            </a:r>
          </a:p>
          <a:p>
            <a:endParaRPr lang="en-GB" sz="2000" dirty="0">
              <a:solidFill>
                <a:srgbClr val="002060"/>
              </a:solidFill>
            </a:endParaRPr>
          </a:p>
          <a:p>
            <a:pPr algn="ctr"/>
            <a:r>
              <a:rPr lang="en-GB" sz="2000" dirty="0">
                <a:solidFill>
                  <a:srgbClr val="002060"/>
                </a:solidFill>
              </a:rPr>
              <a:t>Is in the act of committing an indictable or triable either way offence </a:t>
            </a:r>
          </a:p>
          <a:p>
            <a:pPr algn="ctr"/>
            <a:r>
              <a:rPr lang="en-GB" sz="2000" b="1" dirty="0">
                <a:solidFill>
                  <a:srgbClr val="002060"/>
                </a:solidFill>
              </a:rPr>
              <a:t>OR</a:t>
            </a:r>
          </a:p>
          <a:p>
            <a:pPr algn="ctr"/>
            <a:r>
              <a:rPr lang="en-GB" sz="2000" dirty="0">
                <a:solidFill>
                  <a:srgbClr val="002060"/>
                </a:solidFill>
              </a:rPr>
              <a:t>They have reasonable grounds for suspecting to be committing an indictable offence or triable either way offence.</a:t>
            </a:r>
          </a:p>
          <a:p>
            <a:endParaRPr lang="en-GB" sz="2000" dirty="0">
              <a:solidFill>
                <a:srgbClr val="002060"/>
              </a:solidFill>
            </a:endParaRPr>
          </a:p>
          <a:p>
            <a:r>
              <a:rPr lang="en-GB" sz="2000" dirty="0">
                <a:solidFill>
                  <a:srgbClr val="002060"/>
                </a:solidFill>
              </a:rPr>
              <a:t>Where such an offence has been committed, a person </a:t>
            </a:r>
            <a:r>
              <a:rPr lang="en-GB" sz="2000" dirty="0">
                <a:solidFill>
                  <a:srgbClr val="FF0000"/>
                </a:solidFill>
              </a:rPr>
              <a:t>other than a constable</a:t>
            </a:r>
            <a:r>
              <a:rPr lang="en-GB" sz="2000" dirty="0">
                <a:solidFill>
                  <a:srgbClr val="002060"/>
                </a:solidFill>
              </a:rPr>
              <a:t>, may arrest without warrant anyone who:</a:t>
            </a:r>
          </a:p>
          <a:p>
            <a:endParaRPr lang="en-GB" sz="2000" dirty="0">
              <a:solidFill>
                <a:srgbClr val="002060"/>
              </a:solidFill>
            </a:endParaRPr>
          </a:p>
          <a:p>
            <a:pPr algn="ctr"/>
            <a:r>
              <a:rPr lang="en-GB" sz="2000" dirty="0">
                <a:solidFill>
                  <a:srgbClr val="002060"/>
                </a:solidFill>
              </a:rPr>
              <a:t>Is guilty of the offence </a:t>
            </a:r>
          </a:p>
          <a:p>
            <a:pPr algn="ctr"/>
            <a:r>
              <a:rPr lang="en-GB" sz="2000" b="1" dirty="0">
                <a:solidFill>
                  <a:srgbClr val="002060"/>
                </a:solidFill>
              </a:rPr>
              <a:t>OR</a:t>
            </a:r>
          </a:p>
          <a:p>
            <a:pPr algn="ctr"/>
            <a:r>
              <a:rPr lang="en-GB" sz="2000" dirty="0">
                <a:solidFill>
                  <a:srgbClr val="002060"/>
                </a:solidFill>
              </a:rPr>
              <a:t>They have reasonable grounds for suspecting </a:t>
            </a:r>
          </a:p>
          <a:p>
            <a:pPr algn="ctr"/>
            <a:r>
              <a:rPr lang="en-GB" sz="2000" dirty="0">
                <a:solidFill>
                  <a:srgbClr val="002060"/>
                </a:solidFill>
              </a:rPr>
              <a:t>to be guilty of it.</a:t>
            </a:r>
          </a:p>
        </p:txBody>
      </p:sp>
      <p:sp>
        <p:nvSpPr>
          <p:cNvPr id="3" name="TextBox 2"/>
          <p:cNvSpPr txBox="1"/>
          <p:nvPr/>
        </p:nvSpPr>
        <p:spPr>
          <a:xfrm>
            <a:off x="0" y="227786"/>
            <a:ext cx="9961821" cy="584775"/>
          </a:xfrm>
          <a:prstGeom prst="rect">
            <a:avLst/>
          </a:prstGeom>
          <a:solidFill>
            <a:schemeClr val="accent6"/>
          </a:solidFill>
        </p:spPr>
        <p:txBody>
          <a:bodyPr wrap="square" rtlCol="0">
            <a:spAutoFit/>
          </a:bodyPr>
          <a:lstStyle/>
          <a:p>
            <a:pPr algn="ctr"/>
            <a:r>
              <a:rPr lang="en-GB" sz="3200" b="1" dirty="0">
                <a:solidFill>
                  <a:schemeClr val="bg1"/>
                </a:solidFill>
              </a:rPr>
              <a:t>Section 24A(3) Police &amp; Criminal Evidence Act 1984</a:t>
            </a:r>
          </a:p>
        </p:txBody>
      </p:sp>
      <p:pic>
        <p:nvPicPr>
          <p:cNvPr id="14340" name="Picture 4" descr="How to Make a Citizen's Arrest (with Pictures) - wikiHow">
            <a:extLst>
              <a:ext uri="{FF2B5EF4-FFF2-40B4-BE49-F238E27FC236}">
                <a16:creationId xmlns:a16="http://schemas.microsoft.com/office/drawing/2014/main" id="{594BAFB1-970E-344A-AFB3-39300D04B4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7171" y="417390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7483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55540" y="1223684"/>
            <a:ext cx="8280920" cy="2862322"/>
          </a:xfrm>
          <a:prstGeom prst="rect">
            <a:avLst/>
          </a:prstGeom>
        </p:spPr>
        <p:txBody>
          <a:bodyPr wrap="square">
            <a:spAutoFit/>
          </a:bodyPr>
          <a:lstStyle/>
          <a:p>
            <a:pPr algn="ctr"/>
            <a:r>
              <a:rPr lang="en-GB" sz="2000" dirty="0">
                <a:solidFill>
                  <a:srgbClr val="002060"/>
                </a:solidFill>
              </a:rPr>
              <a:t>The power of arrest is </a:t>
            </a:r>
            <a:r>
              <a:rPr lang="en-GB" sz="2000" b="1" u="sng" dirty="0">
                <a:solidFill>
                  <a:schemeClr val="accent6">
                    <a:lumMod val="75000"/>
                  </a:schemeClr>
                </a:solidFill>
              </a:rPr>
              <a:t>ONLY</a:t>
            </a:r>
            <a:r>
              <a:rPr lang="en-GB" sz="2000" dirty="0">
                <a:solidFill>
                  <a:srgbClr val="002060"/>
                </a:solidFill>
              </a:rPr>
              <a:t> exercisable if:</a:t>
            </a:r>
          </a:p>
          <a:p>
            <a:pPr algn="ctr"/>
            <a:endParaRPr lang="en-GB" sz="2000" dirty="0">
              <a:solidFill>
                <a:srgbClr val="002060"/>
              </a:solidFill>
            </a:endParaRPr>
          </a:p>
          <a:p>
            <a:pPr algn="ctr"/>
            <a:r>
              <a:rPr lang="en-GB" sz="2000" dirty="0">
                <a:solidFill>
                  <a:srgbClr val="002060"/>
                </a:solidFill>
              </a:rPr>
              <a:t>It appears to the person making the arrest that it is not reasonable practicable for a Constable to make it instead</a:t>
            </a:r>
          </a:p>
          <a:p>
            <a:pPr algn="ctr"/>
            <a:endParaRPr lang="en-GB" sz="2000" dirty="0">
              <a:solidFill>
                <a:srgbClr val="002060"/>
              </a:solidFill>
            </a:endParaRPr>
          </a:p>
          <a:p>
            <a:pPr algn="ctr"/>
            <a:r>
              <a:rPr lang="en-GB" sz="2000" b="1" dirty="0">
                <a:solidFill>
                  <a:schemeClr val="accent6">
                    <a:lumMod val="75000"/>
                  </a:schemeClr>
                </a:solidFill>
              </a:rPr>
              <a:t>AND</a:t>
            </a:r>
            <a:br>
              <a:rPr lang="en-GB" sz="2000" b="1" dirty="0">
                <a:solidFill>
                  <a:srgbClr val="FF0000"/>
                </a:solidFill>
              </a:rPr>
            </a:br>
            <a:br>
              <a:rPr lang="en-GB" sz="2000" b="1" dirty="0">
                <a:solidFill>
                  <a:srgbClr val="FF0000"/>
                </a:solidFill>
              </a:rPr>
            </a:br>
            <a:r>
              <a:rPr lang="en-GB" sz="2000" dirty="0">
                <a:solidFill>
                  <a:srgbClr val="002060"/>
                </a:solidFill>
              </a:rPr>
              <a:t>The person making the arrest has </a:t>
            </a:r>
            <a:r>
              <a:rPr lang="en-GB" sz="2000" dirty="0">
                <a:solidFill>
                  <a:schemeClr val="accent6">
                    <a:lumMod val="75000"/>
                  </a:schemeClr>
                </a:solidFill>
              </a:rPr>
              <a:t>reasonable grounds for believing </a:t>
            </a:r>
            <a:r>
              <a:rPr lang="en-GB" sz="2000" dirty="0">
                <a:solidFill>
                  <a:srgbClr val="002060"/>
                </a:solidFill>
              </a:rPr>
              <a:t>that the arrest is necessary to prevent the person being arrested:-</a:t>
            </a:r>
          </a:p>
        </p:txBody>
      </p:sp>
      <p:sp>
        <p:nvSpPr>
          <p:cNvPr id="3" name="TextBox 2"/>
          <p:cNvSpPr txBox="1"/>
          <p:nvPr/>
        </p:nvSpPr>
        <p:spPr>
          <a:xfrm>
            <a:off x="0" y="167826"/>
            <a:ext cx="10561427" cy="584775"/>
          </a:xfrm>
          <a:prstGeom prst="rect">
            <a:avLst/>
          </a:prstGeom>
          <a:solidFill>
            <a:schemeClr val="accent6"/>
          </a:solidFill>
        </p:spPr>
        <p:txBody>
          <a:bodyPr wrap="square" rtlCol="0">
            <a:spAutoFit/>
          </a:bodyPr>
          <a:lstStyle/>
          <a:p>
            <a:pPr algn="ctr"/>
            <a:r>
              <a:rPr lang="en-GB" sz="3200" b="1" dirty="0">
                <a:solidFill>
                  <a:schemeClr val="bg1"/>
                </a:solidFill>
              </a:rPr>
              <a:t>When can a member of the public arrest someone?</a:t>
            </a:r>
          </a:p>
        </p:txBody>
      </p:sp>
      <p:sp>
        <p:nvSpPr>
          <p:cNvPr id="6" name="TextBox 5">
            <a:extLst>
              <a:ext uri="{FF2B5EF4-FFF2-40B4-BE49-F238E27FC236}">
                <a16:creationId xmlns:a16="http://schemas.microsoft.com/office/drawing/2014/main" id="{F15ABFAA-1C93-A141-A6CB-C25BFD38029A}"/>
              </a:ext>
            </a:extLst>
          </p:cNvPr>
          <p:cNvSpPr txBox="1"/>
          <p:nvPr/>
        </p:nvSpPr>
        <p:spPr>
          <a:xfrm>
            <a:off x="352269" y="4954027"/>
            <a:ext cx="2080428" cy="1477328"/>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physical injury to themselves or any other person</a:t>
            </a:r>
          </a:p>
        </p:txBody>
      </p:sp>
      <p:sp>
        <p:nvSpPr>
          <p:cNvPr id="8" name="TextBox 7">
            <a:extLst>
              <a:ext uri="{FF2B5EF4-FFF2-40B4-BE49-F238E27FC236}">
                <a16:creationId xmlns:a16="http://schemas.microsoft.com/office/drawing/2014/main" id="{F49436E5-4952-A244-BEC4-D7A30EFD3039}"/>
              </a:ext>
            </a:extLst>
          </p:cNvPr>
          <p:cNvSpPr txBox="1"/>
          <p:nvPr/>
        </p:nvSpPr>
        <p:spPr>
          <a:xfrm>
            <a:off x="3110198" y="4898352"/>
            <a:ext cx="2461706" cy="646331"/>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Suffering physical injury</a:t>
            </a:r>
          </a:p>
        </p:txBody>
      </p:sp>
      <p:sp>
        <p:nvSpPr>
          <p:cNvPr id="10" name="TextBox 9">
            <a:extLst>
              <a:ext uri="{FF2B5EF4-FFF2-40B4-BE49-F238E27FC236}">
                <a16:creationId xmlns:a16="http://schemas.microsoft.com/office/drawing/2014/main" id="{CDFEF0AF-BECC-DF4D-9647-93D74E607EC2}"/>
              </a:ext>
            </a:extLst>
          </p:cNvPr>
          <p:cNvSpPr txBox="1"/>
          <p:nvPr/>
        </p:nvSpPr>
        <p:spPr>
          <a:xfrm>
            <a:off x="6266875" y="4898352"/>
            <a:ext cx="2080428" cy="923330"/>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Causing loss of or damage to property </a:t>
            </a:r>
          </a:p>
        </p:txBody>
      </p:sp>
      <p:sp>
        <p:nvSpPr>
          <p:cNvPr id="12" name="TextBox 11">
            <a:extLst>
              <a:ext uri="{FF2B5EF4-FFF2-40B4-BE49-F238E27FC236}">
                <a16:creationId xmlns:a16="http://schemas.microsoft.com/office/drawing/2014/main" id="{A920D5D1-A913-854C-83AF-1C550AB063E3}"/>
              </a:ext>
            </a:extLst>
          </p:cNvPr>
          <p:cNvSpPr txBox="1"/>
          <p:nvPr/>
        </p:nvSpPr>
        <p:spPr>
          <a:xfrm>
            <a:off x="9042274" y="4954027"/>
            <a:ext cx="2470878" cy="1477328"/>
          </a:xfrm>
          <a:prstGeom prst="rect">
            <a:avLst/>
          </a:prstGeom>
          <a:noFill/>
        </p:spPr>
        <p:txBody>
          <a:bodyPr wrap="square">
            <a:spAutoFit/>
          </a:bodyPr>
          <a:lstStyle/>
          <a:p>
            <a:pPr marL="342900" indent="-342900" algn="ctr">
              <a:buFont typeface="Wingdings" panose="05000000000000000000" pitchFamily="2" charset="2"/>
              <a:buChar char="ü"/>
            </a:pPr>
            <a:r>
              <a:rPr lang="en-GB" sz="1800" dirty="0">
                <a:solidFill>
                  <a:schemeClr val="accent6">
                    <a:lumMod val="75000"/>
                  </a:schemeClr>
                </a:solidFill>
              </a:rPr>
              <a:t>Making off before a police officer can assume responsibility for them</a:t>
            </a:r>
          </a:p>
        </p:txBody>
      </p:sp>
    </p:spTree>
    <p:extLst>
      <p:ext uri="{BB962C8B-B14F-4D97-AF65-F5344CB8AC3E}">
        <p14:creationId xmlns:p14="http://schemas.microsoft.com/office/powerpoint/2010/main" val="1315289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29" name="Group 5128">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5130" name="Rectangle 5129">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099425" y="1238081"/>
            <a:ext cx="4709345" cy="962953"/>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3800" b="1">
                <a:latin typeface="+mj-lt"/>
                <a:ea typeface="+mj-ea"/>
                <a:cs typeface="+mj-cs"/>
              </a:rPr>
              <a:t>De-Arrest</a:t>
            </a:r>
          </a:p>
        </p:txBody>
      </p:sp>
      <p:sp>
        <p:nvSpPr>
          <p:cNvPr id="5135" name="Rectangle 5134">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3"/>
          <p:cNvSpPr txBox="1">
            <a:spLocks noChangeArrowheads="1"/>
          </p:cNvSpPr>
          <p:nvPr/>
        </p:nvSpPr>
        <p:spPr bwMode="auto">
          <a:xfrm>
            <a:off x="1100736" y="2508105"/>
            <a:ext cx="4709345" cy="363249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0"/>
              </a:spcBef>
              <a:buFont typeface="Arial" panose="020B0604020202020204" pitchFamily="34" charset="0"/>
              <a:buChar char="•"/>
              <a:defRPr/>
            </a:pPr>
            <a:r>
              <a:rPr lang="en-US" altLang="en-US" sz="2000">
                <a:solidFill>
                  <a:schemeClr val="tx1"/>
                </a:solidFill>
                <a:latin typeface="+mn-lt"/>
              </a:rPr>
              <a:t>‘A person arrested by a constable at a place other than a police station shall be released without bail if a constable is satisfied at the time before the person reaches a police station that there are no grounds for keeping him or her under arrest releasing him/her on bail.  The constable must record the fact that this has happened’</a:t>
            </a:r>
          </a:p>
          <a:p>
            <a:pPr indent="-228600" eaLnBrk="1" hangingPunct="1">
              <a:lnSpc>
                <a:spcPct val="90000"/>
              </a:lnSpc>
              <a:spcBef>
                <a:spcPct val="0"/>
              </a:spcBef>
              <a:buFont typeface="Arial" panose="020B0604020202020204" pitchFamily="34" charset="0"/>
              <a:buChar char="•"/>
              <a:defRPr/>
            </a:pPr>
            <a:endParaRPr lang="en-US" altLang="en-US" sz="2000" b="1">
              <a:solidFill>
                <a:schemeClr val="tx1"/>
              </a:solidFill>
              <a:latin typeface="+mn-lt"/>
            </a:endParaRPr>
          </a:p>
          <a:p>
            <a:pPr indent="-228600" eaLnBrk="1" hangingPunct="1">
              <a:lnSpc>
                <a:spcPct val="90000"/>
              </a:lnSpc>
              <a:spcBef>
                <a:spcPct val="0"/>
              </a:spcBef>
              <a:buFont typeface="Arial" panose="020B0604020202020204" pitchFamily="34" charset="0"/>
              <a:buChar char="•"/>
              <a:defRPr/>
            </a:pPr>
            <a:r>
              <a:rPr lang="en-US" altLang="en-US" sz="2000" b="1">
                <a:solidFill>
                  <a:schemeClr val="tx1"/>
                </a:solidFill>
                <a:latin typeface="+mn-lt"/>
              </a:rPr>
              <a:t>Sec 30(7) P.A.C.E.1984</a:t>
            </a:r>
          </a:p>
        </p:txBody>
      </p:sp>
      <p:pic>
        <p:nvPicPr>
          <p:cNvPr id="5122" name="Picture 2" descr="300 Open Handcuffs Photos and Premium High Res Pictures - Getty Images">
            <a:extLst>
              <a:ext uri="{FF2B5EF4-FFF2-40B4-BE49-F238E27FC236}">
                <a16:creationId xmlns:a16="http://schemas.microsoft.com/office/drawing/2014/main" id="{DA3604F9-3152-DC4B-98E0-5445F143294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305" r="11112" b="2"/>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807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645064" y="525982"/>
            <a:ext cx="4282983" cy="1200361"/>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3600" b="1" kern="1200">
                <a:solidFill>
                  <a:schemeClr val="tx1"/>
                </a:solidFill>
                <a:latin typeface="+mj-lt"/>
                <a:ea typeface="+mj-ea"/>
                <a:cs typeface="+mj-cs"/>
              </a:rPr>
              <a:t>Alternatives to Arrest…</a:t>
            </a:r>
          </a:p>
        </p:txBody>
      </p:sp>
      <p:sp>
        <p:nvSpPr>
          <p:cNvPr id="4105" name="Rectangle 410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3"/>
          <p:cNvSpPr txBox="1">
            <a:spLocks/>
          </p:cNvSpPr>
          <p:nvPr/>
        </p:nvSpPr>
        <p:spPr>
          <a:xfrm>
            <a:off x="645066" y="2031101"/>
            <a:ext cx="4282984" cy="3511943"/>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indent="-228600" defTabSz="914400"/>
            <a:r>
              <a:rPr lang="en-US" sz="1700"/>
              <a:t>No further action- discretion</a:t>
            </a:r>
          </a:p>
          <a:p>
            <a:pPr indent="-228600" defTabSz="914400"/>
            <a:r>
              <a:rPr lang="en-US" sz="1700"/>
              <a:t>Persuade, Advise &amp; Warn</a:t>
            </a:r>
          </a:p>
          <a:p>
            <a:pPr indent="-228600" defTabSz="914400"/>
            <a:r>
              <a:rPr lang="en-US" sz="1700"/>
              <a:t>Caution</a:t>
            </a:r>
          </a:p>
          <a:p>
            <a:pPr indent="-228600" defTabSz="914400"/>
            <a:r>
              <a:rPr lang="en-US" sz="1700"/>
              <a:t>Out of court disposal (fixed penalty notice)</a:t>
            </a:r>
          </a:p>
          <a:p>
            <a:pPr indent="-228600" defTabSz="914400"/>
            <a:r>
              <a:rPr lang="en-US" sz="1700"/>
              <a:t>Youth Referral</a:t>
            </a:r>
          </a:p>
          <a:p>
            <a:pPr indent="-228600" defTabSz="914400"/>
            <a:r>
              <a:rPr lang="en-US" sz="1700"/>
              <a:t>Community Resolutions</a:t>
            </a:r>
          </a:p>
          <a:p>
            <a:pPr indent="-228600" defTabSz="914400"/>
            <a:r>
              <a:rPr lang="en-US" sz="1700"/>
              <a:t>Restorative Justice</a:t>
            </a:r>
          </a:p>
          <a:p>
            <a:pPr indent="-228600" defTabSz="914400"/>
            <a:r>
              <a:rPr lang="en-US" sz="1700"/>
              <a:t>Postal Charge Requsition</a:t>
            </a:r>
          </a:p>
          <a:p>
            <a:pPr indent="-228600" defTabSz="914400"/>
            <a:r>
              <a:rPr lang="en-US" sz="1700"/>
              <a:t>Report for summons</a:t>
            </a:r>
          </a:p>
          <a:p>
            <a:pPr indent="-228600" defTabSz="914400"/>
            <a:r>
              <a:rPr lang="en-US" sz="1700"/>
              <a:t>Voluntary interview</a:t>
            </a:r>
          </a:p>
        </p:txBody>
      </p:sp>
      <p:sp>
        <p:nvSpPr>
          <p:cNvPr id="4107" name="Rectangle 410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410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Rectangle 411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COVID-19 Inspired Alternatives to Arrest and Their Public Reception | R  Street">
            <a:extLst>
              <a:ext uri="{FF2B5EF4-FFF2-40B4-BE49-F238E27FC236}">
                <a16:creationId xmlns:a16="http://schemas.microsoft.com/office/drawing/2014/main" id="{0A0AD7B1-7394-AF72-13A1-7F9F7F74534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87738" y="1398625"/>
            <a:ext cx="5628018" cy="3827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8438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500"/>
                                        <p:tgtEl>
                                          <p:spTgt spid="3">
                                            <p:txEl>
                                              <p:pRg st="8" end="8"/>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3" name="Group 1032">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034" name="Rectangle 1033">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100735" y="602216"/>
            <a:ext cx="4709345" cy="96295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b="1" dirty="0">
                <a:latin typeface="+mj-lt"/>
                <a:ea typeface="+mj-ea"/>
                <a:cs typeface="+mj-cs"/>
              </a:rPr>
              <a:t>Use of Force</a:t>
            </a:r>
          </a:p>
        </p:txBody>
      </p:sp>
      <p:sp>
        <p:nvSpPr>
          <p:cNvPr id="1039" name="Rectangle 103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3"/>
          <p:cNvSpPr txBox="1">
            <a:spLocks noChangeArrowheads="1"/>
          </p:cNvSpPr>
          <p:nvPr>
            <p:custDataLst>
              <p:tags r:id="rId1"/>
            </p:custDataLst>
          </p:nvPr>
        </p:nvSpPr>
        <p:spPr bwMode="auto">
          <a:xfrm>
            <a:off x="1100736" y="2508105"/>
            <a:ext cx="4709345" cy="363249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71500" indent="-228600" eaLnBrk="1" hangingPunct="1">
              <a:lnSpc>
                <a:spcPct val="90000"/>
              </a:lnSpc>
              <a:spcBef>
                <a:spcPct val="0"/>
              </a:spcBef>
              <a:spcAft>
                <a:spcPts val="3600"/>
              </a:spcAft>
              <a:buFont typeface="Arial" panose="020B0604020202020204" pitchFamily="34" charset="0"/>
              <a:buChar char="•"/>
              <a:defRPr/>
            </a:pPr>
            <a:r>
              <a:rPr lang="en-US" altLang="en-US" sz="2000" dirty="0">
                <a:solidFill>
                  <a:schemeClr val="tx1"/>
                </a:solidFill>
                <a:latin typeface="+mn-lt"/>
              </a:rPr>
              <a:t>S117 PACE</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2000" dirty="0">
                <a:solidFill>
                  <a:schemeClr val="tx1"/>
                </a:solidFill>
                <a:latin typeface="+mn-lt"/>
              </a:rPr>
              <a:t>Common  Law</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2000" dirty="0">
                <a:solidFill>
                  <a:schemeClr val="tx1"/>
                </a:solidFill>
                <a:latin typeface="+mn-lt"/>
              </a:rPr>
              <a:t>S3 Criminal Law Act 1967</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2000" dirty="0">
                <a:solidFill>
                  <a:schemeClr val="tx1"/>
                </a:solidFill>
                <a:latin typeface="+mn-lt"/>
              </a:rPr>
              <a:t>S76 Criminal Justice &amp; Immigration Act 2008</a:t>
            </a: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2000" dirty="0">
              <a:solidFill>
                <a:schemeClr val="tx1"/>
              </a:solidFill>
              <a:latin typeface="+mn-lt"/>
            </a:endParaRP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2000" dirty="0">
              <a:solidFill>
                <a:schemeClr val="tx1"/>
              </a:solidFill>
              <a:latin typeface="+mn-lt"/>
            </a:endParaRP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2000" dirty="0">
              <a:solidFill>
                <a:schemeClr val="tx1"/>
              </a:solidFill>
              <a:latin typeface="+mn-lt"/>
            </a:endParaRPr>
          </a:p>
        </p:txBody>
      </p:sp>
      <p:pic>
        <p:nvPicPr>
          <p:cNvPr id="1026" name="Picture 2" descr="VIDEO: Drama as police arrest man and neighbours step in | Worcester News">
            <a:extLst>
              <a:ext uri="{FF2B5EF4-FFF2-40B4-BE49-F238E27FC236}">
                <a16:creationId xmlns:a16="http://schemas.microsoft.com/office/drawing/2014/main" id="{04AE5366-A138-9848-BF1F-99A546AB490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5131" r="16842" b="1"/>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PACE: A Practical Guide to the Police and Criminal Evidence Act 1984 eBook  by Paul Ozin - 9780192575869 | Rakuten Kobo United Kingdom">
            <a:extLst>
              <a:ext uri="{FF2B5EF4-FFF2-40B4-BE49-F238E27FC236}">
                <a16:creationId xmlns:a16="http://schemas.microsoft.com/office/drawing/2014/main" id="{0AFC85CB-7564-874D-8258-AF312929547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232"/>
          <a:stretch/>
        </p:blipFill>
        <p:spPr bwMode="auto">
          <a:xfrm>
            <a:off x="7000744" y="650494"/>
            <a:ext cx="3602006" cy="532414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TextBox 2">
            <a:extLst>
              <a:ext uri="{FF2B5EF4-FFF2-40B4-BE49-F238E27FC236}">
                <a16:creationId xmlns:a16="http://schemas.microsoft.com/office/drawing/2014/main" id="{3A10064F-E353-4E0B-85D4-C60E4D160B99}"/>
              </a:ext>
            </a:extLst>
          </p:cNvPr>
          <p:cNvGraphicFramePr/>
          <p:nvPr>
            <p:extLst>
              <p:ext uri="{D42A27DB-BD31-4B8C-83A1-F6EECF244321}">
                <p14:modId xmlns:p14="http://schemas.microsoft.com/office/powerpoint/2010/main" val="211231025"/>
              </p:ext>
            </p:extLst>
          </p:nvPr>
        </p:nvGraphicFramePr>
        <p:xfrm>
          <a:off x="645066" y="2031101"/>
          <a:ext cx="4282984" cy="3511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1AFE3EF7-5F1E-A4DA-012E-81262D37C926}"/>
              </a:ext>
            </a:extLst>
          </p:cNvPr>
          <p:cNvSpPr txBox="1"/>
          <p:nvPr/>
        </p:nvSpPr>
        <p:spPr>
          <a:xfrm>
            <a:off x="470110" y="630830"/>
            <a:ext cx="4698233" cy="769441"/>
          </a:xfrm>
          <a:prstGeom prst="rect">
            <a:avLst/>
          </a:prstGeom>
          <a:noFill/>
        </p:spPr>
        <p:txBody>
          <a:bodyPr wrap="square" rtlCol="0">
            <a:spAutoFit/>
          </a:bodyPr>
          <a:lstStyle/>
          <a:p>
            <a:r>
              <a:rPr lang="en-US" sz="4400" dirty="0"/>
              <a:t>Section 117 </a:t>
            </a:r>
          </a:p>
        </p:txBody>
      </p:sp>
    </p:spTree>
    <p:extLst>
      <p:ext uri="{BB962C8B-B14F-4D97-AF65-F5344CB8AC3E}">
        <p14:creationId xmlns:p14="http://schemas.microsoft.com/office/powerpoint/2010/main" val="28349935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hat is Common Law? - YouTube">
            <a:extLst>
              <a:ext uri="{FF2B5EF4-FFF2-40B4-BE49-F238E27FC236}">
                <a16:creationId xmlns:a16="http://schemas.microsoft.com/office/drawing/2014/main" id="{4D79C80D-3E86-B04A-B41A-9F0F5E8E47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62267" y="1299015"/>
            <a:ext cx="5823350" cy="436189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2A499B55-70BE-4AD0-8500-73748C633871}"/>
              </a:ext>
            </a:extLst>
          </p:cNvPr>
          <p:cNvGraphicFramePr/>
          <p:nvPr/>
        </p:nvGraphicFramePr>
        <p:xfrm>
          <a:off x="156641" y="675369"/>
          <a:ext cx="5234918" cy="55072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06197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4" name="Rectangle 4113">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50FE46F-29DF-9FEF-442C-0381CE0071C6}"/>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a:latin typeface="+mj-lt"/>
                <a:ea typeface="+mj-ea"/>
                <a:cs typeface="+mj-cs"/>
              </a:rPr>
              <a:t>Section 3 Criminal Law Act 1967 </a:t>
            </a:r>
          </a:p>
        </p:txBody>
      </p:sp>
      <p:sp>
        <p:nvSpPr>
          <p:cNvPr id="4116" name="Rectangle 411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8" name="Rectangle 411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Crime prevention in India : an overview - iPleaders">
            <a:extLst>
              <a:ext uri="{FF2B5EF4-FFF2-40B4-BE49-F238E27FC236}">
                <a16:creationId xmlns:a16="http://schemas.microsoft.com/office/drawing/2014/main" id="{5EEEA305-2A4A-7C4A-A33D-C2FEF4A4D3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8001"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4120" name="Rectangle 411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969D1C60-F117-423F-935A-46265BEE1252}"/>
              </a:ext>
            </a:extLst>
          </p:cNvPr>
          <p:cNvGraphicFramePr/>
          <p:nvPr>
            <p:extLst>
              <p:ext uri="{D42A27DB-BD31-4B8C-83A1-F6EECF244321}">
                <p14:modId xmlns:p14="http://schemas.microsoft.com/office/powerpoint/2010/main" val="1995243476"/>
              </p:ext>
            </p:extLst>
          </p:nvPr>
        </p:nvGraphicFramePr>
        <p:xfrm>
          <a:off x="793661" y="2599509"/>
          <a:ext cx="4530898" cy="363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34433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595BBB47-4088-4571-952B-591DFE399683}"/>
              </a:ext>
            </a:extLst>
          </p:cNvPr>
          <p:cNvGraphicFramePr/>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Criminal Justice and Immigration Act 2008">
            <a:extLst>
              <a:ext uri="{FF2B5EF4-FFF2-40B4-BE49-F238E27FC236}">
                <a16:creationId xmlns:a16="http://schemas.microsoft.com/office/drawing/2014/main" id="{3FE0CBC1-D5CE-964F-BF00-ACB29C86D5C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5895" y="1733550"/>
            <a:ext cx="2400300" cy="3390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26483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449674-A72D-E0FE-93AE-649B801FA619}"/>
              </a:ext>
            </a:extLst>
          </p:cNvPr>
          <p:cNvSpPr txBox="1"/>
          <p:nvPr/>
        </p:nvSpPr>
        <p:spPr>
          <a:xfrm>
            <a:off x="630936" y="4562856"/>
            <a:ext cx="3419856" cy="16002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b="1" u="sng" kern="1200">
                <a:solidFill>
                  <a:srgbClr val="FFFFFF"/>
                </a:solidFill>
                <a:latin typeface="+mj-lt"/>
                <a:ea typeface="+mj-ea"/>
                <a:cs typeface="+mj-cs"/>
              </a:rPr>
              <a:t>Response Policing </a:t>
            </a:r>
          </a:p>
        </p:txBody>
      </p:sp>
      <p:pic>
        <p:nvPicPr>
          <p:cNvPr id="2050" name="Picture 2" descr="Police failing to provide women in custody with sanitary products | News |  The Times">
            <a:extLst>
              <a:ext uri="{FF2B5EF4-FFF2-40B4-BE49-F238E27FC236}">
                <a16:creationId xmlns:a16="http://schemas.microsoft.com/office/drawing/2014/main" id="{60F27B9B-4609-313D-9B3A-CFEDCB8FAD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690" r="11958" b="1"/>
          <a:stretch/>
        </p:blipFill>
        <p:spPr bwMode="auto">
          <a:xfrm>
            <a:off x="20" y="10"/>
            <a:ext cx="6095980" cy="4196271"/>
          </a:xfrm>
          <a:custGeom>
            <a:avLst/>
            <a:gdLst/>
            <a:ahLst/>
            <a:cxnLst/>
            <a:rect l="l" t="t" r="r" b="b"/>
            <a:pathLst>
              <a:path w="6005375" h="4196281">
                <a:moveTo>
                  <a:pt x="0" y="0"/>
                </a:moveTo>
                <a:lnTo>
                  <a:pt x="6000673" y="0"/>
                </a:lnTo>
                <a:lnTo>
                  <a:pt x="5998730" y="19709"/>
                </a:lnTo>
                <a:cubicBezTo>
                  <a:pt x="6001245" y="280059"/>
                  <a:pt x="5986414" y="540409"/>
                  <a:pt x="5999656" y="800631"/>
                </a:cubicBezTo>
                <a:cubicBezTo>
                  <a:pt x="6009854" y="1001996"/>
                  <a:pt x="6003364" y="1203233"/>
                  <a:pt x="5999656" y="1404471"/>
                </a:cubicBezTo>
                <a:cubicBezTo>
                  <a:pt x="5992506" y="1790420"/>
                  <a:pt x="6003364" y="2175860"/>
                  <a:pt x="5998730" y="2561300"/>
                </a:cubicBezTo>
                <a:cubicBezTo>
                  <a:pt x="5996744" y="2732154"/>
                  <a:pt x="5998994" y="2902754"/>
                  <a:pt x="6003364" y="3073609"/>
                </a:cubicBezTo>
                <a:cubicBezTo>
                  <a:pt x="6009720" y="3317560"/>
                  <a:pt x="5999922" y="3561638"/>
                  <a:pt x="5989196" y="3805463"/>
                </a:cubicBezTo>
                <a:cubicBezTo>
                  <a:pt x="5985594" y="3872508"/>
                  <a:pt x="5984647" y="3939633"/>
                  <a:pt x="5986348" y="4006695"/>
                </a:cubicBezTo>
                <a:lnTo>
                  <a:pt x="5997254" y="4174633"/>
                </a:lnTo>
                <a:lnTo>
                  <a:pt x="5951600" y="4176620"/>
                </a:lnTo>
                <a:cubicBezTo>
                  <a:pt x="5886701" y="4176651"/>
                  <a:pt x="5821787" y="4174749"/>
                  <a:pt x="5756904" y="4173480"/>
                </a:cubicBezTo>
                <a:cubicBezTo>
                  <a:pt x="5518558" y="4169040"/>
                  <a:pt x="5280085" y="4173480"/>
                  <a:pt x="5042246" y="4150774"/>
                </a:cubicBezTo>
                <a:cubicBezTo>
                  <a:pt x="4977617" y="4144622"/>
                  <a:pt x="4912545" y="4140690"/>
                  <a:pt x="4847599" y="4141467"/>
                </a:cubicBezTo>
                <a:cubicBezTo>
                  <a:pt x="4782654" y="4142244"/>
                  <a:pt x="4717834" y="4147730"/>
                  <a:pt x="4653712" y="4160414"/>
                </a:cubicBezTo>
                <a:cubicBezTo>
                  <a:pt x="4446570" y="4200625"/>
                  <a:pt x="4238795" y="4203162"/>
                  <a:pt x="4029496" y="4186925"/>
                </a:cubicBezTo>
                <a:cubicBezTo>
                  <a:pt x="3943620" y="4180203"/>
                  <a:pt x="3857745" y="4169040"/>
                  <a:pt x="3771488" y="4171196"/>
                </a:cubicBezTo>
                <a:cubicBezTo>
                  <a:pt x="3623584" y="4175129"/>
                  <a:pt x="3475553" y="4167137"/>
                  <a:pt x="3327522" y="4169167"/>
                </a:cubicBezTo>
                <a:cubicBezTo>
                  <a:pt x="3323527" y="4169738"/>
                  <a:pt x="3319442" y="4169205"/>
                  <a:pt x="3315726" y="4167645"/>
                </a:cubicBezTo>
                <a:cubicBezTo>
                  <a:pt x="3278940" y="4142402"/>
                  <a:pt x="3238602" y="4152169"/>
                  <a:pt x="3200548" y="4158765"/>
                </a:cubicBezTo>
                <a:cubicBezTo>
                  <a:pt x="3074081" y="4180710"/>
                  <a:pt x="2947741" y="4191492"/>
                  <a:pt x="2819245" y="4174494"/>
                </a:cubicBezTo>
                <a:cubicBezTo>
                  <a:pt x="2696545" y="4156698"/>
                  <a:pt x="2572095" y="4154478"/>
                  <a:pt x="2448850" y="4167898"/>
                </a:cubicBezTo>
                <a:cubicBezTo>
                  <a:pt x="2279382" y="4187687"/>
                  <a:pt x="2110548" y="4183501"/>
                  <a:pt x="1941461" y="4167898"/>
                </a:cubicBezTo>
                <a:cubicBezTo>
                  <a:pt x="1872836" y="4161556"/>
                  <a:pt x="1803197" y="4150774"/>
                  <a:pt x="1735207" y="4166630"/>
                </a:cubicBezTo>
                <a:cubicBezTo>
                  <a:pt x="1651488" y="4186038"/>
                  <a:pt x="1568022" y="4179695"/>
                  <a:pt x="1484049" y="4175382"/>
                </a:cubicBezTo>
                <a:cubicBezTo>
                  <a:pt x="1377751" y="4169801"/>
                  <a:pt x="1271707" y="4153692"/>
                  <a:pt x="1165028" y="4166376"/>
                </a:cubicBezTo>
                <a:cubicBezTo>
                  <a:pt x="1115684" y="4172211"/>
                  <a:pt x="1066721" y="4181471"/>
                  <a:pt x="1016743" y="4179061"/>
                </a:cubicBezTo>
                <a:cubicBezTo>
                  <a:pt x="878480" y="4172719"/>
                  <a:pt x="740343" y="4165235"/>
                  <a:pt x="601825" y="4166376"/>
                </a:cubicBezTo>
                <a:cubicBezTo>
                  <a:pt x="543856" y="4166757"/>
                  <a:pt x="486267" y="4168659"/>
                  <a:pt x="428552" y="4172845"/>
                </a:cubicBezTo>
                <a:cubicBezTo>
                  <a:pt x="320858" y="4180710"/>
                  <a:pt x="213545" y="4170055"/>
                  <a:pt x="106233" y="4166249"/>
                </a:cubicBezTo>
                <a:lnTo>
                  <a:pt x="0" y="4171008"/>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rotWithShape="1">
          <a:blip r:embed="rId4">
            <a:extLst>
              <a:ext uri="{28A0092B-C50C-407E-A947-70E740481C1C}">
                <a14:useLocalDpi xmlns:a14="http://schemas.microsoft.com/office/drawing/2010/main" val="0"/>
              </a:ext>
            </a:extLst>
          </a:blip>
          <a:srcRect l="12728" r="4366" b="1"/>
          <a:stretch/>
        </p:blipFill>
        <p:spPr>
          <a:xfrm>
            <a:off x="6019800" y="-1"/>
            <a:ext cx="6172193" cy="4187672"/>
          </a:xfrm>
          <a:custGeom>
            <a:avLst/>
            <a:gdLst/>
            <a:ahLst/>
            <a:cxnLst/>
            <a:rect l="l" t="t" r="r" b="b"/>
            <a:pathLst>
              <a:path w="6006950" h="4187672">
                <a:moveTo>
                  <a:pt x="9223" y="0"/>
                </a:moveTo>
                <a:lnTo>
                  <a:pt x="6006950" y="0"/>
                </a:lnTo>
                <a:lnTo>
                  <a:pt x="6006950" y="4169490"/>
                </a:lnTo>
                <a:lnTo>
                  <a:pt x="5787907" y="4174448"/>
                </a:lnTo>
                <a:cubicBezTo>
                  <a:pt x="5713866" y="4173475"/>
                  <a:pt x="5639861" y="4169853"/>
                  <a:pt x="5566029" y="4163587"/>
                </a:cubicBezTo>
                <a:cubicBezTo>
                  <a:pt x="5458843" y="4155595"/>
                  <a:pt x="5350768" y="4144559"/>
                  <a:pt x="5244343" y="4164855"/>
                </a:cubicBezTo>
                <a:cubicBezTo>
                  <a:pt x="5127517" y="4187307"/>
                  <a:pt x="5010817" y="4187434"/>
                  <a:pt x="4892977" y="4181726"/>
                </a:cubicBezTo>
                <a:cubicBezTo>
                  <a:pt x="4792260" y="4176906"/>
                  <a:pt x="4691923" y="4151536"/>
                  <a:pt x="4590445" y="4178301"/>
                </a:cubicBezTo>
                <a:cubicBezTo>
                  <a:pt x="4580348" y="4179772"/>
                  <a:pt x="4570061" y="4179341"/>
                  <a:pt x="4560128" y="4177032"/>
                </a:cubicBezTo>
                <a:cubicBezTo>
                  <a:pt x="4449137" y="4161684"/>
                  <a:pt x="4337384" y="4174242"/>
                  <a:pt x="4226013" y="4169929"/>
                </a:cubicBezTo>
                <a:cubicBezTo>
                  <a:pt x="4174640" y="4167899"/>
                  <a:pt x="4122252" y="4169041"/>
                  <a:pt x="4071513" y="4163587"/>
                </a:cubicBezTo>
                <a:cubicBezTo>
                  <a:pt x="3955067" y="4151156"/>
                  <a:pt x="3838874" y="4144559"/>
                  <a:pt x="3723697" y="4173861"/>
                </a:cubicBezTo>
                <a:cubicBezTo>
                  <a:pt x="3690082" y="4181764"/>
                  <a:pt x="3655732" y="4186013"/>
                  <a:pt x="3621204" y="4186546"/>
                </a:cubicBezTo>
                <a:cubicBezTo>
                  <a:pt x="3508437" y="4190605"/>
                  <a:pt x="3396050" y="4182867"/>
                  <a:pt x="3283664" y="4176525"/>
                </a:cubicBezTo>
                <a:cubicBezTo>
                  <a:pt x="3205652" y="4172085"/>
                  <a:pt x="3127768" y="4162445"/>
                  <a:pt x="3049630" y="4170563"/>
                </a:cubicBezTo>
                <a:cubicBezTo>
                  <a:pt x="3004218" y="4175257"/>
                  <a:pt x="2958427" y="4175257"/>
                  <a:pt x="2913015" y="4170563"/>
                </a:cubicBezTo>
                <a:cubicBezTo>
                  <a:pt x="2829321" y="4160758"/>
                  <a:pt x="2744879" y="4158931"/>
                  <a:pt x="2660842" y="4165109"/>
                </a:cubicBezTo>
                <a:cubicBezTo>
                  <a:pt x="2535390" y="4175891"/>
                  <a:pt x="2410065" y="4184897"/>
                  <a:pt x="2284232" y="4167773"/>
                </a:cubicBezTo>
                <a:cubicBezTo>
                  <a:pt x="2212868" y="4156559"/>
                  <a:pt x="2140312" y="4155240"/>
                  <a:pt x="2068592" y="4163840"/>
                </a:cubicBezTo>
                <a:cubicBezTo>
                  <a:pt x="1897729" y="4187814"/>
                  <a:pt x="1726485" y="4180077"/>
                  <a:pt x="1555241" y="4170183"/>
                </a:cubicBezTo>
                <a:cubicBezTo>
                  <a:pt x="1440824" y="4163460"/>
                  <a:pt x="1325901" y="4151156"/>
                  <a:pt x="1211738" y="4167392"/>
                </a:cubicBezTo>
                <a:cubicBezTo>
                  <a:pt x="1066118" y="4187688"/>
                  <a:pt x="920370" y="4180965"/>
                  <a:pt x="774368" y="4175003"/>
                </a:cubicBezTo>
                <a:cubicBezTo>
                  <a:pt x="667182" y="4170563"/>
                  <a:pt x="559869" y="4157117"/>
                  <a:pt x="452430" y="4173734"/>
                </a:cubicBezTo>
                <a:cubicBezTo>
                  <a:pt x="441369" y="4175244"/>
                  <a:pt x="430117" y="4174115"/>
                  <a:pt x="419576" y="4170436"/>
                </a:cubicBezTo>
                <a:cubicBezTo>
                  <a:pt x="378807" y="4157016"/>
                  <a:pt x="335096" y="4155215"/>
                  <a:pt x="293363" y="4165236"/>
                </a:cubicBezTo>
                <a:cubicBezTo>
                  <a:pt x="216367" y="4182106"/>
                  <a:pt x="139497" y="4189463"/>
                  <a:pt x="61105" y="4174115"/>
                </a:cubicBezTo>
                <a:lnTo>
                  <a:pt x="13323" y="4171265"/>
                </a:lnTo>
                <a:lnTo>
                  <a:pt x="28554" y="3843045"/>
                </a:lnTo>
                <a:cubicBezTo>
                  <a:pt x="30457" y="3722610"/>
                  <a:pt x="27412" y="3602256"/>
                  <a:pt x="15626" y="3482187"/>
                </a:cubicBezTo>
                <a:cubicBezTo>
                  <a:pt x="-847" y="3335690"/>
                  <a:pt x="-4304" y="3188124"/>
                  <a:pt x="5296" y="3041068"/>
                </a:cubicBezTo>
                <a:cubicBezTo>
                  <a:pt x="11786" y="2956911"/>
                  <a:pt x="18539" y="2872754"/>
                  <a:pt x="22776" y="2788472"/>
                </a:cubicBezTo>
                <a:cubicBezTo>
                  <a:pt x="28180" y="2668580"/>
                  <a:pt x="25173" y="2548474"/>
                  <a:pt x="13771" y="2428964"/>
                </a:cubicBezTo>
                <a:cubicBezTo>
                  <a:pt x="4237" y="2337829"/>
                  <a:pt x="3177" y="2246070"/>
                  <a:pt x="10593" y="2154757"/>
                </a:cubicBezTo>
                <a:cubicBezTo>
                  <a:pt x="25690" y="1999286"/>
                  <a:pt x="9931" y="1843813"/>
                  <a:pt x="5032" y="1688466"/>
                </a:cubicBezTo>
                <a:cubicBezTo>
                  <a:pt x="-3577" y="1402691"/>
                  <a:pt x="20393" y="1117045"/>
                  <a:pt x="9666" y="831270"/>
                </a:cubicBezTo>
                <a:cubicBezTo>
                  <a:pt x="3841" y="689908"/>
                  <a:pt x="16420" y="548673"/>
                  <a:pt x="9666" y="407311"/>
                </a:cubicBezTo>
                <a:cubicBezTo>
                  <a:pt x="4105" y="306755"/>
                  <a:pt x="397" y="206200"/>
                  <a:pt x="4105" y="105518"/>
                </a:cubicBezTo>
                <a:cubicBezTo>
                  <a:pt x="5164" y="78059"/>
                  <a:pt x="5826" y="50473"/>
                  <a:pt x="9534" y="23396"/>
                </a:cubicBezTo>
                <a:close/>
              </a:path>
            </a:pathLst>
          </a:custGeom>
        </p:spPr>
      </p:pic>
      <p:sp>
        <p:nvSpPr>
          <p:cNvPr id="10" name="TextBox 9">
            <a:extLst>
              <a:ext uri="{FF2B5EF4-FFF2-40B4-BE49-F238E27FC236}">
                <a16:creationId xmlns:a16="http://schemas.microsoft.com/office/drawing/2014/main" id="{D11BBBE3-89BD-4392-B5CB-F459ACD19BC8}"/>
              </a:ext>
            </a:extLst>
          </p:cNvPr>
          <p:cNvSpPr txBox="1"/>
          <p:nvPr/>
        </p:nvSpPr>
        <p:spPr>
          <a:xfrm>
            <a:off x="321565" y="4562856"/>
            <a:ext cx="11548870" cy="160020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200" b="1" dirty="0">
              <a:solidFill>
                <a:srgbClr val="FFFFFF"/>
              </a:solidFill>
            </a:endParaRPr>
          </a:p>
          <a:p>
            <a:pPr>
              <a:lnSpc>
                <a:spcPct val="90000"/>
              </a:lnSpc>
              <a:spcAft>
                <a:spcPts val="600"/>
              </a:spcAft>
            </a:pPr>
            <a:r>
              <a:rPr lang="en-US" sz="4000" b="1" dirty="0">
                <a:solidFill>
                  <a:schemeClr val="accent1">
                    <a:lumMod val="75000"/>
                  </a:schemeClr>
                </a:solidFill>
              </a:rPr>
              <a:t>Escorting &amp; Presenting a Detained Person to Custody</a:t>
            </a:r>
            <a:endParaRPr lang="en-US" sz="4000" dirty="0">
              <a:solidFill>
                <a:schemeClr val="accent1">
                  <a:lumMod val="75000"/>
                </a:schemeClr>
              </a:solidFill>
            </a:endParaRPr>
          </a:p>
          <a:p>
            <a:pPr indent="-228600">
              <a:lnSpc>
                <a:spcPct val="90000"/>
              </a:lnSpc>
              <a:spcAft>
                <a:spcPts val="600"/>
              </a:spcAft>
              <a:buFont typeface="Arial" panose="020B0604020202020204" pitchFamily="34" charset="0"/>
              <a:buChar char="•"/>
            </a:pPr>
            <a:endParaRPr lang="en-US" sz="2200" dirty="0">
              <a:solidFill>
                <a:srgbClr val="FFFFFF"/>
              </a:solidFill>
            </a:endParaRPr>
          </a:p>
        </p:txBody>
      </p:sp>
    </p:spTree>
    <p:extLst>
      <p:ext uri="{BB962C8B-B14F-4D97-AF65-F5344CB8AC3E}">
        <p14:creationId xmlns:p14="http://schemas.microsoft.com/office/powerpoint/2010/main" val="4011291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lice forced to lock up children due to lack of alternatives | London City  Hall">
            <a:extLst>
              <a:ext uri="{FF2B5EF4-FFF2-40B4-BE49-F238E27FC236}">
                <a16:creationId xmlns:a16="http://schemas.microsoft.com/office/drawing/2014/main" id="{A0FD086B-D167-8411-AEB6-195D72EF5AD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120" r="21524" b="1"/>
          <a:stretch/>
        </p:blipFill>
        <p:spPr bwMode="auto">
          <a:xfrm>
            <a:off x="6728728" y="1690688"/>
            <a:ext cx="5463273" cy="5167312"/>
          </a:xfrm>
          <a:custGeom>
            <a:avLst/>
            <a:gdLst/>
            <a:ahLst/>
            <a:cxnLst/>
            <a:rect l="l" t="t" r="r" b="b"/>
            <a:pathLst>
              <a:path w="5463273" h="5167312">
                <a:moveTo>
                  <a:pt x="2391664" y="0"/>
                </a:moveTo>
                <a:lnTo>
                  <a:pt x="2729598" y="0"/>
                </a:lnTo>
                <a:lnTo>
                  <a:pt x="3668014" y="0"/>
                </a:lnTo>
                <a:lnTo>
                  <a:pt x="5463273" y="0"/>
                </a:lnTo>
                <a:lnTo>
                  <a:pt x="5463273" y="5167310"/>
                </a:lnTo>
                <a:lnTo>
                  <a:pt x="3668014" y="5167310"/>
                </a:lnTo>
                <a:lnTo>
                  <a:pt x="3668014" y="5167312"/>
                </a:lnTo>
                <a:lnTo>
                  <a:pt x="0" y="5167312"/>
                </a:lnTo>
                <a:lnTo>
                  <a:pt x="2393879" y="952"/>
                </a:lnTo>
                <a:lnTo>
                  <a:pt x="2391664" y="952"/>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89B6D87-45C6-EC3E-BE63-E4996A317EC7}"/>
              </a:ext>
            </a:extLst>
          </p:cNvPr>
          <p:cNvSpPr txBox="1"/>
          <p:nvPr/>
        </p:nvSpPr>
        <p:spPr>
          <a:xfrm>
            <a:off x="841248" y="365759"/>
            <a:ext cx="7769352" cy="13258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solidFill>
                  <a:schemeClr val="accent1">
                    <a:lumMod val="75000"/>
                  </a:schemeClr>
                </a:solidFill>
                <a:latin typeface="+mj-lt"/>
                <a:ea typeface="+mj-ea"/>
                <a:cs typeface="+mj-cs"/>
              </a:rPr>
              <a:t>Aims and Objectives </a:t>
            </a:r>
          </a:p>
        </p:txBody>
      </p:sp>
      <p:graphicFrame>
        <p:nvGraphicFramePr>
          <p:cNvPr id="7" name="TextBox 2">
            <a:extLst>
              <a:ext uri="{FF2B5EF4-FFF2-40B4-BE49-F238E27FC236}">
                <a16:creationId xmlns:a16="http://schemas.microsoft.com/office/drawing/2014/main" id="{986E4F40-5EBB-2AF5-A8AB-739F787878FF}"/>
              </a:ext>
            </a:extLst>
          </p:cNvPr>
          <p:cNvGraphicFramePr/>
          <p:nvPr/>
        </p:nvGraphicFramePr>
        <p:xfrm>
          <a:off x="841248" y="2209800"/>
          <a:ext cx="5887479" cy="40100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924830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8389FD-77B9-829E-1172-9EE0A0289626}"/>
              </a:ext>
            </a:extLst>
          </p:cNvPr>
          <p:cNvSpPr>
            <a:spLocks noGrp="1"/>
          </p:cNvSpPr>
          <p:nvPr>
            <p:ph idx="1"/>
          </p:nvPr>
        </p:nvSpPr>
        <p:spPr>
          <a:xfrm>
            <a:off x="433138" y="2330506"/>
            <a:ext cx="4953472" cy="3979585"/>
          </a:xfrm>
        </p:spPr>
        <p:txBody>
          <a:bodyPr anchor="ctr">
            <a:normAutofit/>
          </a:bodyPr>
          <a:lstStyle/>
          <a:p>
            <a:pPr marL="0" indent="0">
              <a:buNone/>
            </a:pPr>
            <a:r>
              <a:rPr lang="en-GB" sz="2400" i="1" dirty="0">
                <a:latin typeface="Bradley Hand" pitchFamily="2" charset="77"/>
              </a:rPr>
              <a:t>“You do not have to say anything. But, it may harm your defence if you do not mention when questioned something which you later rely on in court. Anything you do say may be given in evidence.”</a:t>
            </a:r>
            <a:endParaRPr lang="en-US" sz="2400" i="1" dirty="0">
              <a:latin typeface="Bradley Hand" pitchFamily="2" charset="77"/>
            </a:endParaRPr>
          </a:p>
        </p:txBody>
      </p:sp>
      <p:pic>
        <p:nvPicPr>
          <p:cNvPr id="3074" name="Picture 2" descr="What do police say when they arrest you? | Higgs Newton Kenyon Solicitors">
            <a:extLst>
              <a:ext uri="{FF2B5EF4-FFF2-40B4-BE49-F238E27FC236}">
                <a16:creationId xmlns:a16="http://schemas.microsoft.com/office/drawing/2014/main" id="{1AA26D3E-6543-BEFC-6C72-A2D35A8729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720" r="24794" b="-1"/>
          <a:stretch/>
        </p:blipFill>
        <p:spPr bwMode="auto">
          <a:xfrm>
            <a:off x="6007342" y="799352"/>
            <a:ext cx="4069057" cy="525929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1457F73-5CFB-46D4-9793-3C9868243583}"/>
              </a:ext>
            </a:extLst>
          </p:cNvPr>
          <p:cNvSpPr txBox="1"/>
          <p:nvPr/>
        </p:nvSpPr>
        <p:spPr>
          <a:xfrm>
            <a:off x="879385" y="1166582"/>
            <a:ext cx="3419569" cy="523220"/>
          </a:xfrm>
          <a:prstGeom prst="rect">
            <a:avLst/>
          </a:prstGeom>
          <a:noFill/>
        </p:spPr>
        <p:txBody>
          <a:bodyPr wrap="square" rtlCol="0">
            <a:spAutoFit/>
          </a:bodyPr>
          <a:lstStyle/>
          <a:p>
            <a:r>
              <a:rPr lang="en-US" sz="2800" dirty="0"/>
              <a:t>The </a:t>
            </a:r>
            <a:r>
              <a:rPr lang="en-US" sz="2800" b="1" i="1" u="sng" dirty="0"/>
              <a:t>‘When’ </a:t>
            </a:r>
            <a:r>
              <a:rPr lang="en-US" sz="2800" dirty="0"/>
              <a:t>Caution…</a:t>
            </a:r>
          </a:p>
        </p:txBody>
      </p:sp>
    </p:spTree>
    <p:extLst>
      <p:ext uri="{BB962C8B-B14F-4D97-AF65-F5344CB8AC3E}">
        <p14:creationId xmlns:p14="http://schemas.microsoft.com/office/powerpoint/2010/main" val="22640780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2850869" y="1447695"/>
            <a:ext cx="6490262" cy="4456883"/>
          </a:xfrm>
          <a:prstGeom prst="rect">
            <a:avLst/>
          </a:prstGeom>
        </p:spPr>
      </p:pic>
      <p:pic>
        <p:nvPicPr>
          <p:cNvPr id="6146" name="Picture 2" descr="Remember - Word on Yellow Sticky Notes Stock Photo by ©iqoncept 2039794">
            <a:extLst>
              <a:ext uri="{FF2B5EF4-FFF2-40B4-BE49-F238E27FC236}">
                <a16:creationId xmlns:a16="http://schemas.microsoft.com/office/drawing/2014/main" id="{0EA9E0D1-F06B-B389-9CDC-9CFA82A97AC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44950" y="0"/>
            <a:ext cx="4102100" cy="1981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27816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752921-E9EA-C0A4-CA07-D7C4385B93F9}"/>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400" dirty="0">
                <a:solidFill>
                  <a:schemeClr val="accent1">
                    <a:lumMod val="75000"/>
                  </a:schemeClr>
                </a:solidFill>
                <a:latin typeface="+mj-lt"/>
                <a:ea typeface="+mj-ea"/>
                <a:cs typeface="+mj-cs"/>
              </a:rPr>
              <a:t>Mindset: Police Constables </a:t>
            </a:r>
          </a:p>
        </p:txBody>
      </p:sp>
      <p:pic>
        <p:nvPicPr>
          <p:cNvPr id="1026" name="Picture 2" descr="Mindset - Free education icons">
            <a:extLst>
              <a:ext uri="{FF2B5EF4-FFF2-40B4-BE49-F238E27FC236}">
                <a16:creationId xmlns:a16="http://schemas.microsoft.com/office/drawing/2014/main" id="{A60AB8E7-96C4-9657-6CE0-7D99BA32D38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60707" y="2426818"/>
            <a:ext cx="3997637" cy="399763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arrowing Tweets by Bristol police officers show the traumas they are  taking home - Bristol Live">
            <a:extLst>
              <a:ext uri="{FF2B5EF4-FFF2-40B4-BE49-F238E27FC236}">
                <a16:creationId xmlns:a16="http://schemas.microsoft.com/office/drawing/2014/main" id="{71163293-A354-2404-32CA-96EE2C7A973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174213" y="2426818"/>
            <a:ext cx="3997637" cy="3997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03661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Kit Malthouse: Police 'working at pace' to recover 150,000 wiped arrest  records | Evening Standard">
            <a:extLst>
              <a:ext uri="{FF2B5EF4-FFF2-40B4-BE49-F238E27FC236}">
                <a16:creationId xmlns:a16="http://schemas.microsoft.com/office/drawing/2014/main" id="{07A80C5C-32E6-9635-FEFC-CBFE860326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5471" r="-1" b="-1"/>
          <a:stretch/>
        </p:blipFill>
        <p:spPr bwMode="auto">
          <a:xfrm>
            <a:off x="20" y="10"/>
            <a:ext cx="6095980" cy="342899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Man In Handcuffs Stock Photo - Download Image Now - Handcuffs, Arrest,  Criminal - iStock">
            <a:extLst>
              <a:ext uri="{FF2B5EF4-FFF2-40B4-BE49-F238E27FC236}">
                <a16:creationId xmlns:a16="http://schemas.microsoft.com/office/drawing/2014/main" id="{17172778-F372-4D84-F255-2928031047B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594" r="1" b="1"/>
          <a:stretch/>
        </p:blipFill>
        <p:spPr bwMode="auto">
          <a:xfrm>
            <a:off x="6096000" y="10"/>
            <a:ext cx="6096000" cy="342899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Officer under investigation over death of man hit by police car | UK News |  Sky News">
            <a:extLst>
              <a:ext uri="{FF2B5EF4-FFF2-40B4-BE49-F238E27FC236}">
                <a16:creationId xmlns:a16="http://schemas.microsoft.com/office/drawing/2014/main" id="{E66CF88A-1D9F-0AC6-066B-FBEB26063EF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446" b="1"/>
          <a:stretch/>
        </p:blipFill>
        <p:spPr bwMode="auto">
          <a:xfrm>
            <a:off x="20" y="3429000"/>
            <a:ext cx="6095980" cy="34290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TK Maxx - YouTube">
            <a:extLst>
              <a:ext uri="{FF2B5EF4-FFF2-40B4-BE49-F238E27FC236}">
                <a16:creationId xmlns:a16="http://schemas.microsoft.com/office/drawing/2014/main" id="{620D1E2D-D7CB-4EF3-EEEF-DA869484AC1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2957" r="-1" b="20792"/>
          <a:stretch/>
        </p:blipFill>
        <p:spPr bwMode="auto">
          <a:xfrm>
            <a:off x="6096000" y="3429000"/>
            <a:ext cx="6096000" cy="3429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EE8CE41-156E-6FED-D33A-CC3B59FE1946}"/>
              </a:ext>
            </a:extLst>
          </p:cNvPr>
          <p:cNvSpPr txBox="1"/>
          <p:nvPr/>
        </p:nvSpPr>
        <p:spPr>
          <a:xfrm>
            <a:off x="4286858" y="2761554"/>
            <a:ext cx="3618284" cy="1345720"/>
          </a:xfrm>
          <a:prstGeom prst="rect">
            <a:avLst/>
          </a:prstGeom>
          <a:solidFill>
            <a:schemeClr val="bg1"/>
          </a:solidFill>
        </p:spPr>
        <p:txBody>
          <a:bodyPr vert="horz" lIns="91440" tIns="45720" rIns="91440" bIns="45720" rtlCol="0" anchor="ctr">
            <a:normAutofit/>
          </a:bodyPr>
          <a:lstStyle/>
          <a:p>
            <a:pPr algn="ctr">
              <a:lnSpc>
                <a:spcPct val="90000"/>
              </a:lnSpc>
              <a:spcBef>
                <a:spcPct val="0"/>
              </a:spcBef>
              <a:spcAft>
                <a:spcPts val="600"/>
              </a:spcAft>
            </a:pPr>
            <a:r>
              <a:rPr lang="en-US" sz="2800" kern="1200" dirty="0">
                <a:solidFill>
                  <a:srgbClr val="080808"/>
                </a:solidFill>
                <a:latin typeface="+mj-lt"/>
                <a:ea typeface="+mj-ea"/>
                <a:cs typeface="+mj-cs"/>
              </a:rPr>
              <a:t>Task: Listen </a:t>
            </a:r>
            <a:br>
              <a:rPr lang="en-US" sz="2800" kern="1200" dirty="0">
                <a:solidFill>
                  <a:srgbClr val="080808"/>
                </a:solidFill>
                <a:latin typeface="+mj-lt"/>
                <a:ea typeface="+mj-ea"/>
                <a:cs typeface="+mj-cs"/>
              </a:rPr>
            </a:br>
            <a:r>
              <a:rPr lang="en-US" sz="2800" kern="1200" dirty="0">
                <a:solidFill>
                  <a:srgbClr val="080808"/>
                </a:solidFill>
                <a:latin typeface="+mj-lt"/>
                <a:ea typeface="+mj-ea"/>
                <a:cs typeface="+mj-cs"/>
              </a:rPr>
              <a:t>Tuesday 11</a:t>
            </a:r>
            <a:r>
              <a:rPr lang="en-US" sz="2800" kern="1200" baseline="30000" dirty="0">
                <a:solidFill>
                  <a:srgbClr val="080808"/>
                </a:solidFill>
                <a:latin typeface="+mj-lt"/>
                <a:ea typeface="+mj-ea"/>
                <a:cs typeface="+mj-cs"/>
              </a:rPr>
              <a:t>th</a:t>
            </a:r>
            <a:r>
              <a:rPr lang="en-US" sz="2800" kern="1200" dirty="0">
                <a:solidFill>
                  <a:srgbClr val="080808"/>
                </a:solidFill>
                <a:latin typeface="+mj-lt"/>
                <a:ea typeface="+mj-ea"/>
                <a:cs typeface="+mj-cs"/>
              </a:rPr>
              <a:t> October: </a:t>
            </a:r>
          </a:p>
        </p:txBody>
      </p:sp>
    </p:spTree>
    <p:extLst>
      <p:ext uri="{BB962C8B-B14F-4D97-AF65-F5344CB8AC3E}">
        <p14:creationId xmlns:p14="http://schemas.microsoft.com/office/powerpoint/2010/main" val="30567991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9049EA66-3CF6-91F9-3B81-CFBCFB9CBA6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8197" r="1" b="7064"/>
          <a:stretch/>
        </p:blipFill>
        <p:spPr bwMode="auto">
          <a:xfrm>
            <a:off x="6606675" y="1686886"/>
            <a:ext cx="5585325" cy="2504689"/>
          </a:xfrm>
          <a:custGeom>
            <a:avLst/>
            <a:gdLst/>
            <a:ahLst/>
            <a:cxnLst/>
            <a:rect l="l" t="t" r="r" b="b"/>
            <a:pathLst>
              <a:path w="5585325" h="2504689">
                <a:moveTo>
                  <a:pt x="3750470" y="0"/>
                </a:moveTo>
                <a:lnTo>
                  <a:pt x="5585325" y="0"/>
                </a:lnTo>
                <a:lnTo>
                  <a:pt x="5585325" y="2502787"/>
                </a:lnTo>
                <a:lnTo>
                  <a:pt x="4997928" y="2502787"/>
                </a:lnTo>
                <a:lnTo>
                  <a:pt x="4997928" y="2504689"/>
                </a:lnTo>
                <a:lnTo>
                  <a:pt x="0" y="2504689"/>
                </a:lnTo>
                <a:lnTo>
                  <a:pt x="1158367" y="4755"/>
                </a:lnTo>
                <a:lnTo>
                  <a:pt x="1084682" y="4755"/>
                </a:lnTo>
                <a:lnTo>
                  <a:pt x="1085177" y="3805"/>
                </a:lnTo>
                <a:lnTo>
                  <a:pt x="3750470" y="3805"/>
                </a:lnTo>
                <a:close/>
              </a:path>
            </a:pathLst>
          </a:cu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F7EB488E-FF64-3C3B-72CD-6D2DF52F78F5}"/>
              </a:ext>
            </a:extLst>
          </p:cNvPr>
          <p:cNvSpPr txBox="1"/>
          <p:nvPr/>
        </p:nvSpPr>
        <p:spPr>
          <a:xfrm>
            <a:off x="414867" y="234323"/>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u="sng" kern="1200" dirty="0">
                <a:solidFill>
                  <a:schemeClr val="accent1">
                    <a:lumMod val="75000"/>
                  </a:schemeClr>
                </a:solidFill>
                <a:latin typeface="+mj-lt"/>
                <a:ea typeface="+mj-ea"/>
                <a:cs typeface="+mj-cs"/>
              </a:rPr>
              <a:t>Discuss</a:t>
            </a:r>
            <a:r>
              <a:rPr lang="en-US" sz="4400" kern="1200" dirty="0">
                <a:solidFill>
                  <a:schemeClr val="accent1">
                    <a:lumMod val="75000"/>
                  </a:schemeClr>
                </a:solidFill>
                <a:latin typeface="+mj-lt"/>
                <a:ea typeface="+mj-ea"/>
                <a:cs typeface="+mj-cs"/>
              </a:rPr>
              <a:t> </a:t>
            </a:r>
          </a:p>
        </p:txBody>
      </p:sp>
      <p:pic>
        <p:nvPicPr>
          <p:cNvPr id="5124" name="Picture 4" descr="Interoperability of the National Decision Making Model - EMPAC home page">
            <a:extLst>
              <a:ext uri="{FF2B5EF4-FFF2-40B4-BE49-F238E27FC236}">
                <a16:creationId xmlns:a16="http://schemas.microsoft.com/office/drawing/2014/main" id="{89EF2809-EE3F-240B-94EF-E980BB816C4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856" b="16309"/>
          <a:stretch/>
        </p:blipFill>
        <p:spPr bwMode="auto">
          <a:xfrm>
            <a:off x="5371161" y="4355212"/>
            <a:ext cx="6820838" cy="2502788"/>
          </a:xfrm>
          <a:custGeom>
            <a:avLst/>
            <a:gdLst/>
            <a:ahLst/>
            <a:cxnLst/>
            <a:rect l="l" t="t" r="r" b="b"/>
            <a:pathLst>
              <a:path w="6820838" h="2502788">
                <a:moveTo>
                  <a:pt x="4985983" y="0"/>
                </a:moveTo>
                <a:lnTo>
                  <a:pt x="6820838" y="0"/>
                </a:lnTo>
                <a:lnTo>
                  <a:pt x="6820838" y="2502787"/>
                </a:lnTo>
                <a:lnTo>
                  <a:pt x="5946580" y="2502787"/>
                </a:lnTo>
                <a:lnTo>
                  <a:pt x="5946580" y="2502788"/>
                </a:lnTo>
                <a:lnTo>
                  <a:pt x="0" y="2502788"/>
                </a:lnTo>
                <a:lnTo>
                  <a:pt x="1159249" y="951"/>
                </a:lnTo>
                <a:lnTo>
                  <a:pt x="1235642" y="951"/>
                </a:lnTo>
                <a:lnTo>
                  <a:pt x="1236137" y="1"/>
                </a:lnTo>
                <a:lnTo>
                  <a:pt x="4985983" y="1"/>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775AE9D-6E36-7223-4C09-6F861DAB70E2}"/>
              </a:ext>
            </a:extLst>
          </p:cNvPr>
          <p:cNvSpPr txBox="1"/>
          <p:nvPr/>
        </p:nvSpPr>
        <p:spPr>
          <a:xfrm>
            <a:off x="516467" y="2334475"/>
            <a:ext cx="5427979" cy="4523525"/>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solidFill>
                  <a:schemeClr val="accent1">
                    <a:lumMod val="75000"/>
                  </a:schemeClr>
                </a:solidFill>
              </a:rPr>
              <a:t>What are you thinking?</a:t>
            </a:r>
            <a:br>
              <a:rPr lang="en-US" sz="2000" dirty="0">
                <a:solidFill>
                  <a:schemeClr val="accent1">
                    <a:lumMod val="75000"/>
                  </a:schemeClr>
                </a:solidFill>
              </a:rPr>
            </a:br>
            <a:endParaRPr lang="en-US" sz="2000" dirty="0">
              <a:solidFill>
                <a:schemeClr val="accent1">
                  <a:lumMod val="75000"/>
                </a:schemeClr>
              </a:solidFill>
            </a:endParaRPr>
          </a:p>
          <a:p>
            <a:pPr indent="-228600">
              <a:lnSpc>
                <a:spcPct val="90000"/>
              </a:lnSpc>
              <a:spcAft>
                <a:spcPts val="600"/>
              </a:spcAft>
              <a:buFont typeface="Arial" panose="020B0604020202020204" pitchFamily="34" charset="0"/>
              <a:buChar char="•"/>
            </a:pPr>
            <a:r>
              <a:rPr lang="en-US" sz="2000" dirty="0">
                <a:solidFill>
                  <a:schemeClr val="accent1">
                    <a:lumMod val="75000"/>
                  </a:schemeClr>
                </a:solidFill>
              </a:rPr>
              <a:t>Which police powers have you </a:t>
            </a:r>
            <a:r>
              <a:rPr lang="en-US" sz="2000" dirty="0" err="1">
                <a:solidFill>
                  <a:schemeClr val="accent1">
                    <a:lumMod val="75000"/>
                  </a:schemeClr>
                </a:solidFill>
              </a:rPr>
              <a:t>utilised</a:t>
            </a:r>
            <a:r>
              <a:rPr lang="en-US" sz="2000" dirty="0">
                <a:solidFill>
                  <a:schemeClr val="accent1">
                    <a:lumMod val="75000"/>
                  </a:schemeClr>
                </a:solidFill>
              </a:rPr>
              <a:t> so far? </a:t>
            </a:r>
            <a:br>
              <a:rPr lang="en-US" sz="2000" dirty="0">
                <a:solidFill>
                  <a:schemeClr val="accent1">
                    <a:lumMod val="75000"/>
                  </a:schemeClr>
                </a:solidFill>
              </a:rPr>
            </a:br>
            <a:endParaRPr lang="en-US" sz="2000" dirty="0">
              <a:solidFill>
                <a:schemeClr val="accent1">
                  <a:lumMod val="75000"/>
                </a:schemeClr>
              </a:solidFill>
            </a:endParaRPr>
          </a:p>
          <a:p>
            <a:pPr indent="-228600">
              <a:lnSpc>
                <a:spcPct val="90000"/>
              </a:lnSpc>
              <a:spcAft>
                <a:spcPts val="600"/>
              </a:spcAft>
              <a:buFont typeface="Arial" panose="020B0604020202020204" pitchFamily="34" charset="0"/>
              <a:buChar char="•"/>
            </a:pPr>
            <a:r>
              <a:rPr lang="en-US" sz="2000" dirty="0">
                <a:solidFill>
                  <a:schemeClr val="accent1">
                    <a:lumMod val="75000"/>
                  </a:schemeClr>
                </a:solidFill>
              </a:rPr>
              <a:t>What do you need to think of at this stage? </a:t>
            </a:r>
            <a:br>
              <a:rPr lang="en-US" sz="2000" dirty="0">
                <a:solidFill>
                  <a:schemeClr val="accent1">
                    <a:lumMod val="75000"/>
                  </a:schemeClr>
                </a:solidFill>
              </a:rPr>
            </a:br>
            <a:endParaRPr lang="en-US" sz="2000" dirty="0">
              <a:solidFill>
                <a:schemeClr val="accent1">
                  <a:lumMod val="75000"/>
                </a:schemeClr>
              </a:solidFill>
            </a:endParaRPr>
          </a:p>
          <a:p>
            <a:pPr indent="-228600">
              <a:lnSpc>
                <a:spcPct val="90000"/>
              </a:lnSpc>
              <a:spcAft>
                <a:spcPts val="600"/>
              </a:spcAft>
              <a:buFont typeface="Arial" panose="020B0604020202020204" pitchFamily="34" charset="0"/>
              <a:buChar char="•"/>
            </a:pPr>
            <a:r>
              <a:rPr lang="en-US" sz="2000" dirty="0">
                <a:solidFill>
                  <a:schemeClr val="accent1">
                    <a:lumMod val="75000"/>
                  </a:schemeClr>
                </a:solidFill>
              </a:rPr>
              <a:t>What do you need to consider before starting your journey to custody? </a:t>
            </a:r>
          </a:p>
          <a:p>
            <a:pPr indent="-228600">
              <a:lnSpc>
                <a:spcPct val="90000"/>
              </a:lnSpc>
              <a:spcAft>
                <a:spcPts val="600"/>
              </a:spcAft>
              <a:buFont typeface="Arial" panose="020B0604020202020204" pitchFamily="34" charset="0"/>
              <a:buChar char="•"/>
            </a:pPr>
            <a:endParaRPr lang="en-US" sz="2000" dirty="0">
              <a:solidFill>
                <a:srgbClr val="FFFFFE"/>
              </a:solidFill>
            </a:endParaRPr>
          </a:p>
          <a:p>
            <a:pPr indent="-228600">
              <a:lnSpc>
                <a:spcPct val="90000"/>
              </a:lnSpc>
              <a:spcAft>
                <a:spcPts val="600"/>
              </a:spcAft>
              <a:buFont typeface="Arial" panose="020B0604020202020204" pitchFamily="34" charset="0"/>
              <a:buChar char="•"/>
            </a:pPr>
            <a:r>
              <a:rPr lang="en-US" sz="2000" dirty="0">
                <a:solidFill>
                  <a:srgbClr val="FFFFFE"/>
                </a:solidFill>
              </a:rPr>
              <a:t>What can you use to help you consider all aspects? </a:t>
            </a:r>
          </a:p>
          <a:p>
            <a:pPr indent="-228600">
              <a:lnSpc>
                <a:spcPct val="90000"/>
              </a:lnSpc>
              <a:spcAft>
                <a:spcPts val="600"/>
              </a:spcAft>
              <a:buFont typeface="Arial" panose="020B0604020202020204" pitchFamily="34" charset="0"/>
              <a:buChar char="•"/>
            </a:pPr>
            <a:endParaRPr lang="en-US" sz="2000" dirty="0">
              <a:solidFill>
                <a:srgbClr val="FFFFFE"/>
              </a:solidFill>
            </a:endParaRPr>
          </a:p>
        </p:txBody>
      </p:sp>
    </p:spTree>
    <p:extLst>
      <p:ext uri="{BB962C8B-B14F-4D97-AF65-F5344CB8AC3E}">
        <p14:creationId xmlns:p14="http://schemas.microsoft.com/office/powerpoint/2010/main" val="20542397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4FF7AA9-508B-AA41-91A3-CB21955D27B5}"/>
              </a:ext>
            </a:extLst>
          </p:cNvPr>
          <p:cNvSpPr txBox="1"/>
          <p:nvPr/>
        </p:nvSpPr>
        <p:spPr>
          <a:xfrm>
            <a:off x="5918200" y="3177599"/>
            <a:ext cx="5604933" cy="1107996"/>
          </a:xfrm>
          <a:prstGeom prst="rect">
            <a:avLst/>
          </a:prstGeom>
          <a:noFill/>
        </p:spPr>
        <p:txBody>
          <a:bodyPr wrap="square">
            <a:spAutoFit/>
          </a:bodyPr>
          <a:lstStyle/>
          <a:p>
            <a:pPr algn="ctr"/>
            <a:r>
              <a:rPr lang="en-GB" altLang="en-US" sz="3300" dirty="0">
                <a:ea typeface="ＭＳ Ｐゴシック" panose="020B0600070205080204" pitchFamily="34" charset="-128"/>
              </a:rPr>
              <a:t>“reasonable grounds for </a:t>
            </a:r>
            <a:r>
              <a:rPr lang="en-GB" altLang="en-US" sz="3300" b="1" dirty="0">
                <a:ea typeface="ＭＳ Ｐゴシック" panose="020B0600070205080204" pitchFamily="34" charset="-128"/>
              </a:rPr>
              <a:t>believing”</a:t>
            </a:r>
            <a:r>
              <a:rPr lang="en-GB" altLang="en-US" sz="3300" dirty="0">
                <a:ea typeface="ＭＳ Ｐゴシック" panose="020B0600070205080204" pitchFamily="34" charset="-128"/>
              </a:rPr>
              <a:t> </a:t>
            </a:r>
            <a:endParaRPr lang="en-US" sz="3300" dirty="0"/>
          </a:p>
        </p:txBody>
      </p:sp>
      <p:sp>
        <p:nvSpPr>
          <p:cNvPr id="5" name="TextBox 4">
            <a:extLst>
              <a:ext uri="{FF2B5EF4-FFF2-40B4-BE49-F238E27FC236}">
                <a16:creationId xmlns:a16="http://schemas.microsoft.com/office/drawing/2014/main" id="{953DDFE3-E135-FAE3-0765-5FE16556243A}"/>
              </a:ext>
            </a:extLst>
          </p:cNvPr>
          <p:cNvSpPr txBox="1"/>
          <p:nvPr/>
        </p:nvSpPr>
        <p:spPr>
          <a:xfrm>
            <a:off x="243840" y="1793771"/>
            <a:ext cx="5764723" cy="1077218"/>
          </a:xfrm>
          <a:prstGeom prst="rect">
            <a:avLst/>
          </a:prstGeom>
          <a:noFill/>
        </p:spPr>
        <p:txBody>
          <a:bodyPr wrap="square">
            <a:spAutoFit/>
          </a:bodyPr>
          <a:lstStyle/>
          <a:p>
            <a:pPr algn="ctr"/>
            <a:r>
              <a:rPr lang="en-GB" sz="3200" b="1" dirty="0">
                <a:solidFill>
                  <a:schemeClr val="accent6"/>
                </a:solidFill>
              </a:rPr>
              <a:t>Person Search </a:t>
            </a:r>
            <a:br>
              <a:rPr lang="en-GB" sz="3200" b="1" dirty="0">
                <a:solidFill>
                  <a:schemeClr val="accent6"/>
                </a:solidFill>
              </a:rPr>
            </a:br>
            <a:r>
              <a:rPr lang="en-GB" sz="3200" b="1" dirty="0">
                <a:solidFill>
                  <a:schemeClr val="accent6"/>
                </a:solidFill>
              </a:rPr>
              <a:t> Section 32 P.A.C.E 1984</a:t>
            </a:r>
            <a:r>
              <a:rPr lang="en-GB" b="1" dirty="0">
                <a:solidFill>
                  <a:schemeClr val="bg1"/>
                </a:solidFill>
              </a:rPr>
              <a:t>)</a:t>
            </a:r>
          </a:p>
        </p:txBody>
      </p:sp>
      <p:pic>
        <p:nvPicPr>
          <p:cNvPr id="7170" name="Picture 2" descr="Police more likely to find drugs on white people during stop and search,  report finds | London Evening Standard | Evening Standard">
            <a:extLst>
              <a:ext uri="{FF2B5EF4-FFF2-40B4-BE49-F238E27FC236}">
                <a16:creationId xmlns:a16="http://schemas.microsoft.com/office/drawing/2014/main" id="{4DB305AC-269D-CCD2-F2A6-E81E7EAA6D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0584" y="3177599"/>
            <a:ext cx="3492500" cy="23241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44DC43A-D9A7-7E6D-8A58-E68D0D883EBA}"/>
              </a:ext>
            </a:extLst>
          </p:cNvPr>
          <p:cNvSpPr txBox="1"/>
          <p:nvPr/>
        </p:nvSpPr>
        <p:spPr>
          <a:xfrm>
            <a:off x="243840" y="476166"/>
            <a:ext cx="5852160" cy="707886"/>
          </a:xfrm>
          <a:prstGeom prst="rect">
            <a:avLst/>
          </a:prstGeom>
          <a:noFill/>
        </p:spPr>
        <p:txBody>
          <a:bodyPr wrap="square" rtlCol="0">
            <a:spAutoFit/>
          </a:bodyPr>
          <a:lstStyle/>
          <a:p>
            <a:r>
              <a:rPr lang="en-US" sz="4000" i="1" dirty="0"/>
              <a:t>“What about Searching?”…</a:t>
            </a:r>
          </a:p>
        </p:txBody>
      </p:sp>
    </p:spTree>
    <p:extLst>
      <p:ext uri="{BB962C8B-B14F-4D97-AF65-F5344CB8AC3E}">
        <p14:creationId xmlns:p14="http://schemas.microsoft.com/office/powerpoint/2010/main" val="1743031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372132"/>
            <a:ext cx="5982214" cy="553998"/>
          </a:xfrm>
          <a:prstGeom prst="rect">
            <a:avLst/>
          </a:prstGeom>
          <a:solidFill>
            <a:schemeClr val="accent6">
              <a:lumMod val="60000"/>
              <a:lumOff val="40000"/>
            </a:schemeClr>
          </a:solidFill>
        </p:spPr>
        <p:txBody>
          <a:bodyPr wrap="square" rtlCol="0">
            <a:spAutoFit/>
          </a:bodyPr>
          <a:lstStyle/>
          <a:p>
            <a:pPr algn="ctr"/>
            <a:r>
              <a:rPr lang="en-GB" sz="3000" b="1" dirty="0">
                <a:solidFill>
                  <a:schemeClr val="bg1"/>
                </a:solidFill>
              </a:rPr>
              <a:t>Section 32(1) P.A.C.E (1984)</a:t>
            </a:r>
          </a:p>
        </p:txBody>
      </p:sp>
      <p:graphicFrame>
        <p:nvGraphicFramePr>
          <p:cNvPr id="2" name="Diagram 1"/>
          <p:cNvGraphicFramePr/>
          <p:nvPr/>
        </p:nvGraphicFramePr>
        <p:xfrm>
          <a:off x="635267" y="1763902"/>
          <a:ext cx="9746015" cy="47219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81386" y="2012843"/>
            <a:ext cx="2170802" cy="121564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74884" y="1872398"/>
            <a:ext cx="2078145" cy="155660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774084" y="1872399"/>
            <a:ext cx="2265428" cy="150738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F836C6C-DEEE-36A4-530E-227C2D603E06}"/>
              </a:ext>
            </a:extLst>
          </p:cNvPr>
          <p:cNvSpPr txBox="1"/>
          <p:nvPr/>
        </p:nvSpPr>
        <p:spPr>
          <a:xfrm>
            <a:off x="7173738" y="791018"/>
            <a:ext cx="6025896" cy="369332"/>
          </a:xfrm>
          <a:prstGeom prst="rect">
            <a:avLst/>
          </a:prstGeom>
          <a:noFill/>
        </p:spPr>
        <p:txBody>
          <a:bodyPr wrap="square" rtlCol="0">
            <a:spAutoFit/>
          </a:bodyPr>
          <a:lstStyle/>
          <a:p>
            <a:r>
              <a:rPr lang="en-US" dirty="0"/>
              <a:t>Key Words: DIE / JOG </a:t>
            </a:r>
          </a:p>
        </p:txBody>
      </p:sp>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38200" y="365126"/>
            <a:ext cx="5340605" cy="1146176"/>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4400" b="1" u="sng" kern="1200">
                <a:solidFill>
                  <a:schemeClr val="tx1"/>
                </a:solidFill>
                <a:latin typeface="+mj-lt"/>
                <a:ea typeface="+mj-ea"/>
                <a:cs typeface="+mj-cs"/>
              </a:rPr>
              <a:t>Detention</a:t>
            </a:r>
          </a:p>
        </p:txBody>
      </p:sp>
      <p:sp>
        <p:nvSpPr>
          <p:cNvPr id="4" name="Rectangle 3"/>
          <p:cNvSpPr txBox="1">
            <a:spLocks noChangeArrowheads="1"/>
          </p:cNvSpPr>
          <p:nvPr/>
        </p:nvSpPr>
        <p:spPr>
          <a:xfrm>
            <a:off x="308811" y="2173287"/>
            <a:ext cx="6117389" cy="3639684"/>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1" indent="0">
              <a:lnSpc>
                <a:spcPct val="90000"/>
              </a:lnSpc>
              <a:buNone/>
            </a:pPr>
            <a:r>
              <a:rPr lang="en-US" altLang="en-US" sz="2000" dirty="0">
                <a:solidFill>
                  <a:schemeClr val="accent1">
                    <a:lumMod val="75000"/>
                  </a:schemeClr>
                </a:solidFill>
              </a:rPr>
              <a:t>A person is in detention when he or she:</a:t>
            </a:r>
          </a:p>
          <a:p>
            <a:pPr marL="102394" lvl="1" indent="-228600">
              <a:lnSpc>
                <a:spcPct val="90000"/>
              </a:lnSpc>
              <a:buFont typeface="Arial" panose="020B0604020202020204" pitchFamily="34" charset="0"/>
              <a:buChar char="•"/>
            </a:pPr>
            <a:endParaRPr lang="en-US" altLang="en-US" sz="2000" dirty="0">
              <a:solidFill>
                <a:schemeClr val="accent1">
                  <a:lumMod val="75000"/>
                </a:schemeClr>
              </a:solidFill>
            </a:endParaRPr>
          </a:p>
          <a:p>
            <a:pPr marL="477440" lvl="1" indent="-228600">
              <a:lnSpc>
                <a:spcPct val="90000"/>
              </a:lnSpc>
              <a:buFont typeface="Arial" panose="020B0604020202020204" pitchFamily="34" charset="0"/>
              <a:buChar char="•"/>
            </a:pPr>
            <a:r>
              <a:rPr lang="en-US" altLang="en-US" sz="2000" dirty="0">
                <a:solidFill>
                  <a:schemeClr val="accent1">
                    <a:lumMod val="75000"/>
                  </a:schemeClr>
                </a:solidFill>
              </a:rPr>
              <a:t>has been arrested for an offence and brought to custody, or</a:t>
            </a:r>
          </a:p>
          <a:p>
            <a:pPr marL="477440" lvl="1" indent="-228600">
              <a:lnSpc>
                <a:spcPct val="90000"/>
              </a:lnSpc>
              <a:buFont typeface="Arial" panose="020B0604020202020204" pitchFamily="34" charset="0"/>
              <a:buChar char="•"/>
            </a:pPr>
            <a:r>
              <a:rPr lang="en-US" altLang="en-US" sz="2000" dirty="0">
                <a:solidFill>
                  <a:schemeClr val="accent1">
                    <a:lumMod val="75000"/>
                  </a:schemeClr>
                </a:solidFill>
              </a:rPr>
              <a:t>has voluntarily attended a police station and is subsequently arrested and is detained there or elsewhere in the charge of a constable.</a:t>
            </a:r>
          </a:p>
        </p:txBody>
      </p:sp>
      <p:pic>
        <p:nvPicPr>
          <p:cNvPr id="10242" name="Picture 2" descr="Detention of a minor for his own protection – round two - UK Human Rights  Blog">
            <a:extLst>
              <a:ext uri="{FF2B5EF4-FFF2-40B4-BE49-F238E27FC236}">
                <a16:creationId xmlns:a16="http://schemas.microsoft.com/office/drawing/2014/main" id="{41EFC4D3-8576-FE40-AE65-535EAB71DE1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9564" r="21243" b="1"/>
          <a:stretch/>
        </p:blipFill>
        <p:spPr bwMode="auto">
          <a:xfrm>
            <a:off x="7267071" y="2173287"/>
            <a:ext cx="3002744" cy="4003675"/>
          </a:xfrm>
          <a:custGeom>
            <a:avLst/>
            <a:gdLst/>
            <a:ahLst/>
            <a:cxnLst/>
            <a:rect l="l" t="t" r="r" b="b"/>
            <a:pathLst>
              <a:path w="4636009" h="5032375">
                <a:moveTo>
                  <a:pt x="0" y="0"/>
                </a:moveTo>
                <a:lnTo>
                  <a:pt x="4636009" y="0"/>
                </a:lnTo>
                <a:lnTo>
                  <a:pt x="4636009" y="5032375"/>
                </a:lnTo>
                <a:lnTo>
                  <a:pt x="0" y="503237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719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5" descr="police van 1a"/>
          <p:cNvPicPr>
            <a:picLocks noChangeAspect="1" noChangeArrowheads="1"/>
          </p:cNvPicPr>
          <p:nvPr/>
        </p:nvPicPr>
        <p:blipFill rotWithShape="1">
          <a:blip r:embed="rId3">
            <a:extLst>
              <a:ext uri="{28A0092B-C50C-407E-A947-70E740481C1C}">
                <a14:useLocalDpi xmlns:a14="http://schemas.microsoft.com/office/drawing/2010/main" val="0"/>
              </a:ext>
            </a:extLst>
          </a:blip>
          <a:srcRect t="7052" r="1" b="33156"/>
          <a:stretch/>
        </p:blipFill>
        <p:spPr bwMode="auto">
          <a:xfrm>
            <a:off x="6606675" y="1686886"/>
            <a:ext cx="5585325" cy="2504689"/>
          </a:xfrm>
          <a:custGeom>
            <a:avLst/>
            <a:gdLst/>
            <a:ahLst/>
            <a:cxnLst/>
            <a:rect l="l" t="t" r="r" b="b"/>
            <a:pathLst>
              <a:path w="5585325" h="2504689">
                <a:moveTo>
                  <a:pt x="3750470" y="0"/>
                </a:moveTo>
                <a:lnTo>
                  <a:pt x="5585325" y="0"/>
                </a:lnTo>
                <a:lnTo>
                  <a:pt x="5585325" y="2502787"/>
                </a:lnTo>
                <a:lnTo>
                  <a:pt x="4997928" y="2502787"/>
                </a:lnTo>
                <a:lnTo>
                  <a:pt x="4997928" y="2504689"/>
                </a:lnTo>
                <a:lnTo>
                  <a:pt x="0" y="2504689"/>
                </a:lnTo>
                <a:lnTo>
                  <a:pt x="1158367" y="4755"/>
                </a:lnTo>
                <a:lnTo>
                  <a:pt x="1084682" y="4755"/>
                </a:lnTo>
                <a:lnTo>
                  <a:pt x="1085177" y="3805"/>
                </a:lnTo>
                <a:lnTo>
                  <a:pt x="3750470" y="3805"/>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Five minutes stopwatch stock vector. Illustration of black - 107614351">
            <a:extLst>
              <a:ext uri="{FF2B5EF4-FFF2-40B4-BE49-F238E27FC236}">
                <a16:creationId xmlns:a16="http://schemas.microsoft.com/office/drawing/2014/main" id="{DA85893D-0FC7-1730-2BC7-85E7B1327F9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5920" r="1" b="27386"/>
          <a:stretch/>
        </p:blipFill>
        <p:spPr bwMode="auto">
          <a:xfrm>
            <a:off x="5371161" y="4355212"/>
            <a:ext cx="6820838" cy="2502788"/>
          </a:xfrm>
          <a:custGeom>
            <a:avLst/>
            <a:gdLst/>
            <a:ahLst/>
            <a:cxnLst/>
            <a:rect l="l" t="t" r="r" b="b"/>
            <a:pathLst>
              <a:path w="6820838" h="2502788">
                <a:moveTo>
                  <a:pt x="4985983" y="0"/>
                </a:moveTo>
                <a:lnTo>
                  <a:pt x="6820838" y="0"/>
                </a:lnTo>
                <a:lnTo>
                  <a:pt x="6820838" y="2502787"/>
                </a:lnTo>
                <a:lnTo>
                  <a:pt x="5946580" y="2502787"/>
                </a:lnTo>
                <a:lnTo>
                  <a:pt x="5946580" y="2502788"/>
                </a:lnTo>
                <a:lnTo>
                  <a:pt x="0" y="2502788"/>
                </a:lnTo>
                <a:lnTo>
                  <a:pt x="1159249" y="951"/>
                </a:lnTo>
                <a:lnTo>
                  <a:pt x="1235642" y="951"/>
                </a:lnTo>
                <a:lnTo>
                  <a:pt x="1236137" y="1"/>
                </a:lnTo>
                <a:lnTo>
                  <a:pt x="4985983" y="1"/>
                </a:lnTo>
                <a:close/>
              </a:path>
            </a:pathLst>
          </a:cu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838200" y="365125"/>
            <a:ext cx="6715539"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bg1"/>
                </a:solidFill>
                <a:latin typeface="+mj-lt"/>
                <a:ea typeface="+mj-ea"/>
                <a:cs typeface="+mj-cs"/>
              </a:rPr>
              <a:t> </a:t>
            </a:r>
            <a:r>
              <a:rPr lang="en-US" sz="4400" b="1" kern="1200" dirty="0">
                <a:solidFill>
                  <a:schemeClr val="accent1">
                    <a:lumMod val="75000"/>
                  </a:schemeClr>
                </a:solidFill>
                <a:latin typeface="+mj-lt"/>
                <a:ea typeface="+mj-ea"/>
                <a:cs typeface="+mj-cs"/>
              </a:rPr>
              <a:t>Task: Think to Yourself… </a:t>
            </a:r>
          </a:p>
        </p:txBody>
      </p:sp>
      <p:sp>
        <p:nvSpPr>
          <p:cNvPr id="3" name="TextBox 2">
            <a:extLst>
              <a:ext uri="{FF2B5EF4-FFF2-40B4-BE49-F238E27FC236}">
                <a16:creationId xmlns:a16="http://schemas.microsoft.com/office/drawing/2014/main" id="{087261C5-A920-DEE3-54C8-7DDF57054DBD}"/>
              </a:ext>
            </a:extLst>
          </p:cNvPr>
          <p:cNvSpPr txBox="1"/>
          <p:nvPr/>
        </p:nvSpPr>
        <p:spPr>
          <a:xfrm>
            <a:off x="838200" y="2015406"/>
            <a:ext cx="4766471" cy="4065986"/>
          </a:xfrm>
          <a:prstGeom prst="rect">
            <a:avLst/>
          </a:prstGeom>
        </p:spPr>
        <p:txBody>
          <a:bodyPr vert="horz" lIns="91440" tIns="45720" rIns="91440" bIns="45720" rtlCol="0" anchor="t">
            <a:normAutofit/>
          </a:bodyPr>
          <a:lstStyle/>
          <a:p>
            <a:pPr>
              <a:lnSpc>
                <a:spcPct val="90000"/>
              </a:lnSpc>
              <a:spcAft>
                <a:spcPts val="600"/>
              </a:spcAft>
            </a:pPr>
            <a:r>
              <a:rPr lang="en-US" sz="2000" b="1" dirty="0">
                <a:solidFill>
                  <a:schemeClr val="accent1">
                    <a:lumMod val="75000"/>
                  </a:schemeClr>
                </a:solidFill>
              </a:rPr>
              <a:t>1. How do you think detained persons (DP) are transported to police station custody suites?</a:t>
            </a:r>
            <a:endParaRPr lang="en-US" sz="2000" dirty="0">
              <a:solidFill>
                <a:schemeClr val="accent1">
                  <a:lumMod val="75000"/>
                </a:schemeClr>
              </a:solidFill>
            </a:endParaRPr>
          </a:p>
          <a:p>
            <a:pPr>
              <a:lnSpc>
                <a:spcPct val="90000"/>
              </a:lnSpc>
              <a:spcAft>
                <a:spcPts val="600"/>
              </a:spcAft>
            </a:pPr>
            <a:r>
              <a:rPr lang="en-US" sz="2000" dirty="0">
                <a:solidFill>
                  <a:schemeClr val="accent1">
                    <a:lumMod val="75000"/>
                  </a:schemeClr>
                </a:solidFill>
              </a:rPr>
              <a:t> </a:t>
            </a:r>
          </a:p>
          <a:p>
            <a:pPr>
              <a:lnSpc>
                <a:spcPct val="90000"/>
              </a:lnSpc>
              <a:spcAft>
                <a:spcPts val="600"/>
              </a:spcAft>
            </a:pPr>
            <a:r>
              <a:rPr lang="en-US" sz="2000" b="1" dirty="0">
                <a:solidFill>
                  <a:schemeClr val="accent1">
                    <a:lumMod val="75000"/>
                  </a:schemeClr>
                </a:solidFill>
              </a:rPr>
              <a:t>2. How is the security and the safety of detained persons (DP) and police officers maintained during this process?</a:t>
            </a:r>
            <a:endParaRPr lang="en-US" sz="2000" dirty="0">
              <a:solidFill>
                <a:schemeClr val="accent1">
                  <a:lumMod val="75000"/>
                </a:schemeClr>
              </a:solidFill>
            </a:endParaRPr>
          </a:p>
          <a:p>
            <a:pPr marL="228600" indent="-228600">
              <a:lnSpc>
                <a:spcPct val="90000"/>
              </a:lnSpc>
              <a:spcAft>
                <a:spcPts val="600"/>
              </a:spcAft>
              <a:buClr>
                <a:srgbClr val="000000"/>
              </a:buClr>
              <a:buFont typeface="Arial" panose="020B0604020202020204" pitchFamily="34" charset="0"/>
              <a:buChar char="•"/>
              <a:defRPr/>
            </a:pPr>
            <a:endParaRPr lang="en-US" sz="2000" dirty="0">
              <a:solidFill>
                <a:schemeClr val="accent1">
                  <a:lumMod val="75000"/>
                </a:schemeClr>
              </a:solidFill>
            </a:endParaRPr>
          </a:p>
          <a:p>
            <a:pPr>
              <a:lnSpc>
                <a:spcPct val="90000"/>
              </a:lnSpc>
              <a:spcAft>
                <a:spcPts val="600"/>
              </a:spcAft>
              <a:buClr>
                <a:srgbClr val="000000"/>
              </a:buClr>
              <a:defRPr/>
            </a:pPr>
            <a:r>
              <a:rPr lang="en-US" sz="2000" b="1" dirty="0">
                <a:solidFill>
                  <a:schemeClr val="accent1">
                    <a:lumMod val="75000"/>
                  </a:schemeClr>
                </a:solidFill>
              </a:rPr>
              <a:t>3. Can you think of any situations when </a:t>
            </a:r>
          </a:p>
          <a:p>
            <a:pPr>
              <a:lnSpc>
                <a:spcPct val="90000"/>
              </a:lnSpc>
              <a:spcAft>
                <a:spcPts val="600"/>
              </a:spcAft>
              <a:buClr>
                <a:srgbClr val="000000"/>
              </a:buClr>
              <a:defRPr/>
            </a:pPr>
            <a:r>
              <a:rPr lang="en-US" sz="2000" b="1" dirty="0">
                <a:solidFill>
                  <a:schemeClr val="accent1">
                    <a:lumMod val="75000"/>
                  </a:schemeClr>
                </a:solidFill>
              </a:rPr>
              <a:t>escorting a detained person on foot would be more appropriate </a:t>
            </a:r>
            <a:r>
              <a:rPr lang="en-US" sz="2000" b="1" dirty="0">
                <a:solidFill>
                  <a:srgbClr val="FFFFFE"/>
                </a:solidFill>
              </a:rPr>
              <a:t>than using a vehicle?</a:t>
            </a:r>
          </a:p>
        </p:txBody>
      </p:sp>
      <p:sp>
        <p:nvSpPr>
          <p:cNvPr id="8" name="Rectangle 3"/>
          <p:cNvSpPr txBox="1">
            <a:spLocks noChangeArrowheads="1"/>
          </p:cNvSpPr>
          <p:nvPr/>
        </p:nvSpPr>
        <p:spPr>
          <a:xfrm>
            <a:off x="2077056" y="1554924"/>
            <a:ext cx="3398174" cy="363945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marL="0" indent="-228600">
              <a:lnSpc>
                <a:spcPct val="90000"/>
              </a:lnSpc>
            </a:pPr>
            <a:endParaRPr lang="en-US" altLang="en-US" sz="1700" dirty="0"/>
          </a:p>
        </p:txBody>
      </p:sp>
    </p:spTree>
    <p:extLst>
      <p:ext uri="{BB962C8B-B14F-4D97-AF65-F5344CB8AC3E}">
        <p14:creationId xmlns:p14="http://schemas.microsoft.com/office/powerpoint/2010/main" val="2258678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200" b="1">
                <a:latin typeface="+mj-lt"/>
                <a:ea typeface="+mj-ea"/>
                <a:cs typeface="+mj-cs"/>
              </a:rPr>
              <a:t>Transporting a detained person to custody…</a:t>
            </a:r>
          </a:p>
        </p:txBody>
      </p:sp>
      <p:sp>
        <p:nvSpPr>
          <p:cNvPr id="10" name="Rectangle 3"/>
          <p:cNvSpPr>
            <a:spLocks noChangeArrowheads="1"/>
          </p:cNvSpPr>
          <p:nvPr/>
        </p:nvSpPr>
        <p:spPr bwMode="auto">
          <a:xfrm>
            <a:off x="640080" y="2872899"/>
            <a:ext cx="4243589" cy="332066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marL="342900" indent="-3429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Before a police constable puts a detained person into a vehicle, it should be searched in their presence. </a:t>
            </a:r>
          </a:p>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All equipment should be removed from the area in vehicle that prisoner will be placed.</a:t>
            </a:r>
          </a:p>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Child locks should be activated on the vehicle if applicable.</a:t>
            </a:r>
          </a:p>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On arrival at the station, the vehicle should be searched again in their presence.</a:t>
            </a:r>
          </a:p>
          <a:p>
            <a:pPr indent="-228600">
              <a:lnSpc>
                <a:spcPct val="90000"/>
              </a:lnSpc>
              <a:spcBef>
                <a:spcPct val="50000"/>
              </a:spcBef>
              <a:buFont typeface="Arial" panose="020B0604020202020204" pitchFamily="34" charset="0"/>
              <a:buChar char="•"/>
            </a:pPr>
            <a:r>
              <a:rPr lang="en-US" altLang="en-US" sz="1200" b="0" dirty="0">
                <a:solidFill>
                  <a:schemeClr val="tx1"/>
                </a:solidFill>
                <a:latin typeface="+mn-lt"/>
                <a:ea typeface="+mn-ea"/>
              </a:rPr>
              <a:t>Arrested persons must never be handcuffed to a vehicle or fixed object. </a:t>
            </a:r>
          </a:p>
          <a:p>
            <a:pPr indent="-228600">
              <a:lnSpc>
                <a:spcPct val="90000"/>
              </a:lnSpc>
              <a:spcBef>
                <a:spcPct val="50000"/>
              </a:spcBef>
              <a:buFont typeface="Arial" panose="020B0604020202020204" pitchFamily="34" charset="0"/>
              <a:buChar char="•"/>
            </a:pPr>
            <a:r>
              <a:rPr lang="en-US" sz="1200" b="0">
                <a:solidFill>
                  <a:schemeClr val="tx1"/>
                </a:solidFill>
                <a:latin typeface="+mn-lt"/>
                <a:ea typeface="+mn-ea"/>
              </a:rPr>
              <a:t>A prisoner should be sat behind the front passenger seat with escorting officer sat next to them behind driver.  </a:t>
            </a:r>
          </a:p>
          <a:p>
            <a:pPr indent="-228600">
              <a:lnSpc>
                <a:spcPct val="90000"/>
              </a:lnSpc>
              <a:spcBef>
                <a:spcPct val="50000"/>
              </a:spcBef>
              <a:buFont typeface="Arial" panose="020B0604020202020204" pitchFamily="34" charset="0"/>
              <a:buChar char="•"/>
            </a:pPr>
            <a:endParaRPr lang="en-US" sz="1200" b="0">
              <a:solidFill>
                <a:schemeClr val="tx1"/>
              </a:solidFill>
              <a:latin typeface="+mn-lt"/>
              <a:ea typeface="+mn-ea"/>
            </a:endParaRPr>
          </a:p>
          <a:p>
            <a:pPr marL="114300" indent="-228600">
              <a:lnSpc>
                <a:spcPct val="90000"/>
              </a:lnSpc>
              <a:spcBef>
                <a:spcPct val="50000"/>
              </a:spcBef>
              <a:buFont typeface="Arial" panose="020B0604020202020204" pitchFamily="34" charset="0"/>
              <a:buChar char="•"/>
            </a:pPr>
            <a:r>
              <a:rPr lang="en-US" sz="1200" b="0">
                <a:solidFill>
                  <a:schemeClr val="tx1"/>
                </a:solidFill>
                <a:latin typeface="+mn-lt"/>
                <a:ea typeface="+mn-ea"/>
              </a:rPr>
              <a:t>                        Risk Assessment – SCREEN!!!</a:t>
            </a:r>
            <a:endParaRPr lang="en-US" sz="1200">
              <a:solidFill>
                <a:schemeClr val="tx1"/>
              </a:solidFill>
              <a:latin typeface="+mn-lt"/>
              <a:ea typeface="+mn-ea"/>
            </a:endParaRPr>
          </a:p>
          <a:p>
            <a:pPr marL="114300" indent="-228600">
              <a:lnSpc>
                <a:spcPct val="90000"/>
              </a:lnSpc>
              <a:spcBef>
                <a:spcPct val="50000"/>
              </a:spcBef>
              <a:buFont typeface="Arial" panose="020B0604020202020204" pitchFamily="34" charset="0"/>
              <a:buChar char="•"/>
            </a:pPr>
            <a:endParaRPr lang="en-US" altLang="en-US" sz="1200" b="0">
              <a:solidFill>
                <a:schemeClr val="tx1"/>
              </a:solidFill>
              <a:latin typeface="+mn-lt"/>
              <a:ea typeface="+mn-ea"/>
            </a:endParaRPr>
          </a:p>
        </p:txBody>
      </p:sp>
      <p:pic>
        <p:nvPicPr>
          <p:cNvPr id="6" name="Picture 4" descr="police van 2a"/>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6174" r="2" b="634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0115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5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500"/>
                                        <p:tgtEl>
                                          <p:spTgt spid="1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3" end="3"/>
                                            </p:txEl>
                                          </p:spTgt>
                                        </p:tgtEl>
                                        <p:attrNameLst>
                                          <p:attrName>style.visibility</p:attrName>
                                        </p:attrNameLst>
                                      </p:cBhvr>
                                      <p:to>
                                        <p:strVal val="visible"/>
                                      </p:to>
                                    </p:set>
                                    <p:animEffect transition="in" filter="fade">
                                      <p:cBhvr>
                                        <p:cTn id="22" dur="500"/>
                                        <p:tgtEl>
                                          <p:spTgt spid="10">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4" end="4"/>
                                            </p:txEl>
                                          </p:spTgt>
                                        </p:tgtEl>
                                        <p:attrNameLst>
                                          <p:attrName>style.visibility</p:attrName>
                                        </p:attrNameLst>
                                      </p:cBhvr>
                                      <p:to>
                                        <p:strVal val="visible"/>
                                      </p:to>
                                    </p:set>
                                    <p:animEffect transition="in" filter="fade">
                                      <p:cBhvr>
                                        <p:cTn id="27" dur="500"/>
                                        <p:tgtEl>
                                          <p:spTgt spid="10">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xEl>
                                              <p:pRg st="5" end="5"/>
                                            </p:txEl>
                                          </p:spTgt>
                                        </p:tgtEl>
                                        <p:attrNameLst>
                                          <p:attrName>style.visibility</p:attrName>
                                        </p:attrNameLst>
                                      </p:cBhvr>
                                      <p:to>
                                        <p:strVal val="visible"/>
                                      </p:to>
                                    </p:set>
                                    <p:animEffect transition="in" filter="fade">
                                      <p:cBhvr>
                                        <p:cTn id="32" dur="500"/>
                                        <p:tgtEl>
                                          <p:spTgt spid="10">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0">
                                            <p:txEl>
                                              <p:pRg st="7" end="7"/>
                                            </p:txEl>
                                          </p:spTgt>
                                        </p:tgtEl>
                                        <p:attrNameLst>
                                          <p:attrName>style.visibility</p:attrName>
                                        </p:attrNameLst>
                                      </p:cBhvr>
                                      <p:to>
                                        <p:strVal val="visible"/>
                                      </p:to>
                                    </p:set>
                                    <p:animEffect transition="in" filter="fade">
                                      <p:cBhvr>
                                        <p:cTn id="37" dur="500"/>
                                        <p:tgtEl>
                                          <p:spTgt spid="10">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E7C4D149-C24E-3244-8536-EDC68659458D}"/>
              </a:ext>
            </a:extLst>
          </p:cNvPr>
          <p:cNvSpPr/>
          <p:nvPr/>
        </p:nvSpPr>
        <p:spPr>
          <a:xfrm>
            <a:off x="375386" y="990315"/>
            <a:ext cx="6276762" cy="642566"/>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pic>
        <p:nvPicPr>
          <p:cNvPr id="34818" name="Picture 2" descr="Locard's Exchange Principle - Forensic HandbookForensic Handbook">
            <a:extLst>
              <a:ext uri="{FF2B5EF4-FFF2-40B4-BE49-F238E27FC236}">
                <a16:creationId xmlns:a16="http://schemas.microsoft.com/office/drawing/2014/main" id="{989D780E-E2C8-BB48-BC9F-895069313B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9877" y="1528477"/>
            <a:ext cx="2529952" cy="254124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A5EEF9A-85C2-5145-A168-C41C4A814684}"/>
              </a:ext>
            </a:extLst>
          </p:cNvPr>
          <p:cNvSpPr txBox="1"/>
          <p:nvPr/>
        </p:nvSpPr>
        <p:spPr>
          <a:xfrm>
            <a:off x="1782170" y="1059285"/>
            <a:ext cx="7144604" cy="507831"/>
          </a:xfrm>
          <a:prstGeom prst="rect">
            <a:avLst/>
          </a:prstGeom>
          <a:noFill/>
        </p:spPr>
        <p:txBody>
          <a:bodyPr wrap="square" rtlCol="0">
            <a:spAutoFit/>
          </a:bodyPr>
          <a:lstStyle/>
          <a:p>
            <a:r>
              <a:rPr lang="en-GB" sz="2700" b="1" u="sng" dirty="0"/>
              <a:t>The Principal of Exchange (1920) </a:t>
            </a:r>
          </a:p>
        </p:txBody>
      </p:sp>
      <p:sp>
        <p:nvSpPr>
          <p:cNvPr id="7" name="TextBox 6">
            <a:extLst>
              <a:ext uri="{FF2B5EF4-FFF2-40B4-BE49-F238E27FC236}">
                <a16:creationId xmlns:a16="http://schemas.microsoft.com/office/drawing/2014/main" id="{5C9F9792-C139-0648-B0CD-CC1675781D36}"/>
              </a:ext>
            </a:extLst>
          </p:cNvPr>
          <p:cNvSpPr txBox="1"/>
          <p:nvPr/>
        </p:nvSpPr>
        <p:spPr>
          <a:xfrm>
            <a:off x="1020279" y="2613230"/>
            <a:ext cx="5337304" cy="3000821"/>
          </a:xfrm>
          <a:prstGeom prst="rect">
            <a:avLst/>
          </a:prstGeom>
          <a:noFill/>
        </p:spPr>
        <p:txBody>
          <a:bodyPr wrap="square">
            <a:spAutoFit/>
          </a:bodyPr>
          <a:lstStyle/>
          <a:p>
            <a:pPr algn="l"/>
            <a:r>
              <a:rPr lang="en-GB" sz="1350" dirty="0">
                <a:solidFill>
                  <a:srgbClr val="333333"/>
                </a:solidFill>
                <a:latin typeface="Arial" panose="020B0604020202020204" pitchFamily="34" charset="0"/>
              </a:rPr>
              <a:t>The theory that anyone who enters a scene both takes something of the scene away with them and leaves something of themselves behind (including police!)</a:t>
            </a:r>
          </a:p>
          <a:p>
            <a:endParaRPr lang="en-GB" sz="1350" dirty="0">
              <a:solidFill>
                <a:srgbClr val="333333"/>
              </a:solidFill>
              <a:latin typeface="Arial" panose="020B0604020202020204" pitchFamily="34" charset="0"/>
            </a:endParaRPr>
          </a:p>
          <a:p>
            <a:r>
              <a:rPr lang="en-GB" sz="1350" dirty="0">
                <a:solidFill>
                  <a:srgbClr val="333333"/>
                </a:solidFill>
                <a:latin typeface="Arial" panose="020B0604020202020204" pitchFamily="34" charset="0"/>
              </a:rPr>
              <a:t>Normally caused by objects / substances coming into contact with one another, leaving a minute sample on  contact surfaces. </a:t>
            </a:r>
          </a:p>
          <a:p>
            <a:pPr algn="l"/>
            <a:endParaRPr lang="en-GB" sz="1350" dirty="0">
              <a:solidFill>
                <a:srgbClr val="333333"/>
              </a:solidFill>
              <a:latin typeface="Arial" panose="020B0604020202020204" pitchFamily="34" charset="0"/>
            </a:endParaRPr>
          </a:p>
          <a:p>
            <a:pPr algn="l"/>
            <a:r>
              <a:rPr lang="en-GB" sz="1350" dirty="0">
                <a:solidFill>
                  <a:srgbClr val="333333"/>
                </a:solidFill>
                <a:latin typeface="Arial" panose="020B0604020202020204" pitchFamily="34" charset="0"/>
              </a:rPr>
              <a:t>Examples:</a:t>
            </a:r>
          </a:p>
          <a:p>
            <a:pPr algn="l"/>
            <a:endParaRPr lang="en-GB" sz="1350" dirty="0">
              <a:solidFill>
                <a:srgbClr val="333333"/>
              </a:solidFill>
              <a:latin typeface="Arial" panose="020B0604020202020204" pitchFamily="34" charset="0"/>
            </a:endParaRPr>
          </a:p>
          <a:p>
            <a:pPr algn="l">
              <a:buFont typeface="Arial" panose="020B0604020202020204" pitchFamily="34" charset="0"/>
              <a:buChar char="•"/>
            </a:pPr>
            <a:r>
              <a:rPr lang="en-GB" sz="1350" dirty="0" err="1">
                <a:solidFill>
                  <a:srgbClr val="333333"/>
                </a:solidFill>
                <a:latin typeface="Arial" panose="020B0604020202020204" pitchFamily="34" charset="0"/>
              </a:rPr>
              <a:t>Fingermarks</a:t>
            </a:r>
            <a:endParaRPr lang="en-GB" sz="1350" dirty="0">
              <a:solidFill>
                <a:srgbClr val="333333"/>
              </a:solidFill>
              <a:latin typeface="Arial" panose="020B0604020202020204" pitchFamily="34" charset="0"/>
            </a:endParaRPr>
          </a:p>
          <a:p>
            <a:pPr algn="l">
              <a:buFont typeface="Arial" panose="020B0604020202020204" pitchFamily="34" charset="0"/>
              <a:buChar char="•"/>
            </a:pPr>
            <a:r>
              <a:rPr lang="en-GB" sz="1350" dirty="0">
                <a:solidFill>
                  <a:srgbClr val="333333"/>
                </a:solidFill>
                <a:latin typeface="Arial" panose="020B0604020202020204" pitchFamily="34" charset="0"/>
              </a:rPr>
              <a:t>DNA</a:t>
            </a:r>
          </a:p>
          <a:p>
            <a:pPr algn="l">
              <a:buFont typeface="Arial" panose="020B0604020202020204" pitchFamily="34" charset="0"/>
              <a:buChar char="•"/>
            </a:pPr>
            <a:r>
              <a:rPr lang="en-GB" sz="1350" dirty="0">
                <a:solidFill>
                  <a:srgbClr val="333333"/>
                </a:solidFill>
                <a:latin typeface="Arial" panose="020B0604020202020204" pitchFamily="34" charset="0"/>
              </a:rPr>
              <a:t>Fibres</a:t>
            </a:r>
          </a:p>
          <a:p>
            <a:pPr algn="l">
              <a:buFont typeface="Arial" panose="020B0604020202020204" pitchFamily="34" charset="0"/>
              <a:buChar char="•"/>
            </a:pPr>
            <a:r>
              <a:rPr lang="en-GB" sz="1350" dirty="0">
                <a:solidFill>
                  <a:srgbClr val="333333"/>
                </a:solidFill>
                <a:latin typeface="Arial" panose="020B0604020202020204" pitchFamily="34" charset="0"/>
              </a:rPr>
              <a:t>Footwear marks</a:t>
            </a:r>
          </a:p>
          <a:p>
            <a:pPr algn="l"/>
            <a:endParaRPr lang="en-GB" sz="1350" dirty="0">
              <a:solidFill>
                <a:srgbClr val="333333"/>
              </a:solidFill>
              <a:latin typeface="Arial" panose="020B0604020202020204" pitchFamily="34" charset="0"/>
            </a:endParaRPr>
          </a:p>
        </p:txBody>
      </p:sp>
      <p:sp>
        <p:nvSpPr>
          <p:cNvPr id="9" name="TextBox 8">
            <a:extLst>
              <a:ext uri="{FF2B5EF4-FFF2-40B4-BE49-F238E27FC236}">
                <a16:creationId xmlns:a16="http://schemas.microsoft.com/office/drawing/2014/main" id="{B98CFC4A-D741-6F42-B502-2C241DFCE9A5}"/>
              </a:ext>
            </a:extLst>
          </p:cNvPr>
          <p:cNvSpPr txBox="1"/>
          <p:nvPr/>
        </p:nvSpPr>
        <p:spPr>
          <a:xfrm>
            <a:off x="7412887" y="1057682"/>
            <a:ext cx="2996943" cy="300082"/>
          </a:xfrm>
          <a:prstGeom prst="rect">
            <a:avLst/>
          </a:prstGeom>
          <a:solidFill>
            <a:schemeClr val="accent4">
              <a:lumMod val="60000"/>
              <a:lumOff val="40000"/>
            </a:schemeClr>
          </a:solidFill>
          <a:ln>
            <a:solidFill>
              <a:schemeClr val="accent4">
                <a:lumMod val="60000"/>
                <a:lumOff val="40000"/>
              </a:schemeClr>
            </a:solidFill>
          </a:ln>
        </p:spPr>
        <p:txBody>
          <a:bodyPr wrap="square">
            <a:spAutoFit/>
          </a:bodyPr>
          <a:lstStyle/>
          <a:p>
            <a:r>
              <a:rPr lang="en-GB" sz="1350" dirty="0">
                <a:solidFill>
                  <a:srgbClr val="333333"/>
                </a:solidFill>
                <a:latin typeface="Arial" panose="020B0604020202020204" pitchFamily="34" charset="0"/>
              </a:rPr>
              <a:t>Dr Edmond </a:t>
            </a:r>
            <a:r>
              <a:rPr lang="en-GB" sz="1350" dirty="0" err="1">
                <a:solidFill>
                  <a:srgbClr val="333333"/>
                </a:solidFill>
                <a:latin typeface="Arial" panose="020B0604020202020204" pitchFamily="34" charset="0"/>
              </a:rPr>
              <a:t>Locard</a:t>
            </a:r>
            <a:r>
              <a:rPr lang="en-GB" sz="1350" dirty="0">
                <a:solidFill>
                  <a:srgbClr val="333333"/>
                </a:solidFill>
                <a:latin typeface="Arial" panose="020B0604020202020204" pitchFamily="34" charset="0"/>
              </a:rPr>
              <a:t> (1877-1966) </a:t>
            </a:r>
            <a:endParaRPr lang="en-GB" sz="1350" dirty="0"/>
          </a:p>
        </p:txBody>
      </p:sp>
      <p:sp>
        <p:nvSpPr>
          <p:cNvPr id="8" name="TextBox 7">
            <a:extLst>
              <a:ext uri="{FF2B5EF4-FFF2-40B4-BE49-F238E27FC236}">
                <a16:creationId xmlns:a16="http://schemas.microsoft.com/office/drawing/2014/main" id="{BA3B245E-4DC8-0647-9418-188FF6203934}"/>
              </a:ext>
            </a:extLst>
          </p:cNvPr>
          <p:cNvSpPr txBox="1"/>
          <p:nvPr/>
        </p:nvSpPr>
        <p:spPr>
          <a:xfrm>
            <a:off x="1687774" y="2013460"/>
            <a:ext cx="6097706" cy="461665"/>
          </a:xfrm>
          <a:prstGeom prst="rect">
            <a:avLst/>
          </a:prstGeom>
          <a:noFill/>
        </p:spPr>
        <p:txBody>
          <a:bodyPr wrap="square" rtlCol="0">
            <a:spAutoFit/>
          </a:bodyPr>
          <a:lstStyle/>
          <a:p>
            <a:r>
              <a:rPr lang="en-GB" sz="2400" u="sng" dirty="0">
                <a:solidFill>
                  <a:srgbClr val="FF0000"/>
                </a:solidFill>
                <a:latin typeface="Bradley Hand" pitchFamily="2" charset="77"/>
              </a:rPr>
              <a:t>“EVERY CONTACT LEAVES A TRACE!”</a:t>
            </a:r>
          </a:p>
        </p:txBody>
      </p:sp>
      <p:pic>
        <p:nvPicPr>
          <p:cNvPr id="34820" name="Picture 4" descr="Locard´s Exchange Principle – EVISCAN">
            <a:extLst>
              <a:ext uri="{FF2B5EF4-FFF2-40B4-BE49-F238E27FC236}">
                <a16:creationId xmlns:a16="http://schemas.microsoft.com/office/drawing/2014/main" id="{CB23073E-5DB8-0247-BC86-975554CAD7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1443" y="4257960"/>
            <a:ext cx="4676899" cy="19807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7605753-EF81-D9E1-14FB-1C69418B21BC}"/>
              </a:ext>
            </a:extLst>
          </p:cNvPr>
          <p:cNvSpPr txBox="1"/>
          <p:nvPr/>
        </p:nvSpPr>
        <p:spPr>
          <a:xfrm>
            <a:off x="3308729" y="196188"/>
            <a:ext cx="6097707" cy="584775"/>
          </a:xfrm>
          <a:prstGeom prst="rect">
            <a:avLst/>
          </a:prstGeom>
          <a:noFill/>
        </p:spPr>
        <p:txBody>
          <a:bodyPr wrap="square" rtlCol="0">
            <a:spAutoFit/>
          </a:bodyPr>
          <a:lstStyle/>
          <a:p>
            <a:r>
              <a:rPr lang="en-US" sz="3200" dirty="0">
                <a:solidFill>
                  <a:srgbClr val="FF0000"/>
                </a:solidFill>
              </a:rPr>
              <a:t>Preventing Cross-contamination</a:t>
            </a:r>
          </a:p>
        </p:txBody>
      </p:sp>
    </p:spTree>
    <p:extLst>
      <p:ext uri="{BB962C8B-B14F-4D97-AF65-F5344CB8AC3E}">
        <p14:creationId xmlns:p14="http://schemas.microsoft.com/office/powerpoint/2010/main" val="231274101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600" b="1">
                <a:latin typeface="+mj-lt"/>
                <a:ea typeface="+mj-ea"/>
                <a:cs typeface="+mj-cs"/>
              </a:rPr>
              <a:t>Preventing Cross-Contamination</a:t>
            </a:r>
          </a:p>
        </p:txBody>
      </p:sp>
      <p:sp>
        <p:nvSpPr>
          <p:cNvPr id="7" name="Rectangle 3"/>
          <p:cNvSpPr txBox="1">
            <a:spLocks noChangeArrowheads="1"/>
          </p:cNvSpPr>
          <p:nvPr/>
        </p:nvSpPr>
        <p:spPr>
          <a:xfrm>
            <a:off x="640080" y="2872899"/>
            <a:ext cx="4243589" cy="332066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lvl="1" indent="-228600">
              <a:lnSpc>
                <a:spcPct val="90000"/>
              </a:lnSpc>
              <a:buFont typeface="Arial" panose="020B0604020202020204" pitchFamily="34" charset="0"/>
              <a:buChar char="•"/>
            </a:pPr>
            <a:r>
              <a:rPr lang="en-US" altLang="en-US" sz="2200"/>
              <a:t>“Anyone who enters the scene both takes something of the scene with them and leaves something of themselves behind”</a:t>
            </a:r>
          </a:p>
        </p:txBody>
      </p:sp>
      <p:pic>
        <p:nvPicPr>
          <p:cNvPr id="8" name="Picture 4" descr="Fingerprint"/>
          <p:cNvPicPr>
            <a:picLocks noChangeAspect="1" noChangeArrowheads="1"/>
          </p:cNvPicPr>
          <p:nvPr/>
        </p:nvPicPr>
        <p:blipFill rotWithShape="1">
          <a:blip r:embed="rId3">
            <a:extLst>
              <a:ext uri="{28A0092B-C50C-407E-A947-70E740481C1C}">
                <a14:useLocalDpi xmlns:a14="http://schemas.microsoft.com/office/drawing/2010/main" val="0"/>
              </a:ext>
            </a:extLst>
          </a:blip>
          <a:srcRect l="21433" r="1047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72059885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8" name="Picture 6" descr="Nitrile Gloves 200 Pieces Box (M, Blue) Disposable Examination Gloves,  Powder Free, Latex Free, Non Medical Sterile, Medical, Tattoo, Gloves,  Single Use : SF Medical Products GmbH: Amazon.co.uk: Business, Industry &amp;  Science">
            <a:extLst>
              <a:ext uri="{FF2B5EF4-FFF2-40B4-BE49-F238E27FC236}">
                <a16:creationId xmlns:a16="http://schemas.microsoft.com/office/drawing/2014/main" id="{7A44BDE6-5BC5-F994-8D63-E00C6D7FF5E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0047"/>
          <a:stretch/>
        </p:blipFill>
        <p:spPr bwMode="auto">
          <a:xfrm>
            <a:off x="8379409" y="275055"/>
            <a:ext cx="3532036" cy="186409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1A36116-0323-3B89-3357-362DB1C0450F}"/>
              </a:ext>
            </a:extLst>
          </p:cNvPr>
          <p:cNvSpPr txBox="1"/>
          <p:nvPr/>
        </p:nvSpPr>
        <p:spPr>
          <a:xfrm>
            <a:off x="612648" y="2504819"/>
            <a:ext cx="6986016" cy="3672144"/>
          </a:xfrm>
          <a:prstGeom prst="rect">
            <a:avLst/>
          </a:prstGeom>
        </p:spPr>
        <p:txBody>
          <a:bodyPr vert="horz" lIns="91440" tIns="45720" rIns="91440" bIns="45720" rtlCol="0">
            <a:normAutofit/>
          </a:bodyPr>
          <a:lstStyle/>
          <a:p>
            <a:pPr>
              <a:lnSpc>
                <a:spcPct val="90000"/>
              </a:lnSpc>
              <a:spcAft>
                <a:spcPts val="600"/>
              </a:spcAft>
              <a:defRPr/>
            </a:pPr>
            <a:br>
              <a:rPr lang="en-US" sz="1500" b="1" u="sng" dirty="0"/>
            </a:br>
            <a:br>
              <a:rPr lang="en-US" sz="1500" b="1" u="sng" dirty="0"/>
            </a:br>
            <a:r>
              <a:rPr lang="en-US" sz="1500" b="1" u="sng" dirty="0"/>
              <a:t>Think! </a:t>
            </a:r>
            <a:br>
              <a:rPr lang="en-US" sz="1500" b="1" u="sng" dirty="0"/>
            </a:br>
            <a:endParaRPr lang="en-US" sz="1500" b="1" u="sng" dirty="0"/>
          </a:p>
          <a:p>
            <a:pPr marL="228600" indent="-228600">
              <a:lnSpc>
                <a:spcPct val="90000"/>
              </a:lnSpc>
              <a:spcAft>
                <a:spcPts val="600"/>
              </a:spcAft>
              <a:buFont typeface="Arial" panose="020B0604020202020204" pitchFamily="34" charset="0"/>
              <a:buChar char="•"/>
              <a:defRPr/>
            </a:pPr>
            <a:r>
              <a:rPr lang="en-US" sz="1500" b="1" dirty="0"/>
              <a:t>What evidence do you think may need to be transported with a detained person?</a:t>
            </a:r>
          </a:p>
          <a:p>
            <a:pPr marL="228600" indent="-228600">
              <a:lnSpc>
                <a:spcPct val="90000"/>
              </a:lnSpc>
              <a:spcAft>
                <a:spcPts val="600"/>
              </a:spcAft>
              <a:buFont typeface="Arial" panose="020B0604020202020204" pitchFamily="34" charset="0"/>
              <a:buChar char="•"/>
              <a:defRPr/>
            </a:pPr>
            <a:r>
              <a:rPr lang="en-US" sz="1500" b="1" dirty="0"/>
              <a:t>What personal property might need to be transported with a detained person?</a:t>
            </a:r>
          </a:p>
          <a:p>
            <a:pPr marL="228600" indent="-228600">
              <a:lnSpc>
                <a:spcPct val="90000"/>
              </a:lnSpc>
              <a:spcAft>
                <a:spcPts val="600"/>
              </a:spcAft>
              <a:buFont typeface="Arial" panose="020B0604020202020204" pitchFamily="34" charset="0"/>
              <a:buChar char="•"/>
              <a:defRPr/>
            </a:pPr>
            <a:r>
              <a:rPr lang="en-US" sz="1500" b="1" dirty="0"/>
              <a:t>Can you think of any examples of how evidence might get lost during the escort of a prisoner?</a:t>
            </a:r>
          </a:p>
          <a:p>
            <a:pPr marL="228600" indent="-228600">
              <a:lnSpc>
                <a:spcPct val="90000"/>
              </a:lnSpc>
              <a:spcAft>
                <a:spcPts val="600"/>
              </a:spcAft>
              <a:buFont typeface="Arial" panose="020B0604020202020204" pitchFamily="34" charset="0"/>
              <a:buChar char="•"/>
              <a:defRPr/>
            </a:pPr>
            <a:r>
              <a:rPr lang="en-US" sz="1500" b="1" dirty="0"/>
              <a:t>Can you think of any examples of how evidence can be contaminated during the escort of a prisoner? Same vehicle as victim was conveyed in.</a:t>
            </a:r>
          </a:p>
          <a:p>
            <a:pPr marL="228600" indent="-228600">
              <a:lnSpc>
                <a:spcPct val="90000"/>
              </a:lnSpc>
              <a:spcAft>
                <a:spcPts val="600"/>
              </a:spcAft>
              <a:buFont typeface="Arial" panose="020B0604020202020204" pitchFamily="34" charset="0"/>
              <a:buChar char="•"/>
              <a:defRPr/>
            </a:pPr>
            <a:r>
              <a:rPr lang="en-US" sz="1500" b="1" dirty="0"/>
              <a:t>How might you prevent the loss, damage, destruction or contamination of evidence during the escort of your prisoner? </a:t>
            </a:r>
          </a:p>
          <a:p>
            <a:pPr marL="228600" indent="-228600">
              <a:lnSpc>
                <a:spcPct val="90000"/>
              </a:lnSpc>
              <a:spcAft>
                <a:spcPts val="600"/>
              </a:spcAft>
              <a:buFont typeface="Arial" panose="020B0604020202020204" pitchFamily="34" charset="0"/>
              <a:buChar char="•"/>
              <a:defRPr/>
            </a:pPr>
            <a:endParaRPr lang="en-US" sz="1500" dirty="0"/>
          </a:p>
        </p:txBody>
      </p:sp>
      <p:pic>
        <p:nvPicPr>
          <p:cNvPr id="8194" name="Picture 2" descr="The importance of providing sufficient evidence in invalidation proceedings  | Managing Intellectual Property">
            <a:extLst>
              <a:ext uri="{FF2B5EF4-FFF2-40B4-BE49-F238E27FC236}">
                <a16:creationId xmlns:a16="http://schemas.microsoft.com/office/drawing/2014/main" id="{D9273E64-4922-6A38-591B-D696A84777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756" r="2" b="2"/>
          <a:stretch/>
        </p:blipFill>
        <p:spPr bwMode="auto">
          <a:xfrm>
            <a:off x="8381136" y="2323608"/>
            <a:ext cx="3530309" cy="186317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How to Dispose of Old Prescription Medications">
            <a:extLst>
              <a:ext uri="{FF2B5EF4-FFF2-40B4-BE49-F238E27FC236}">
                <a16:creationId xmlns:a16="http://schemas.microsoft.com/office/drawing/2014/main" id="{BB78BEE7-B648-895A-AD42-EFE97FF23DA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664" r="2" b="4095"/>
          <a:stretch/>
        </p:blipFill>
        <p:spPr bwMode="auto">
          <a:xfrm>
            <a:off x="8381136" y="4371713"/>
            <a:ext cx="3530309" cy="186315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646ED1F-2C14-75C7-D3B3-A77551CAD943}"/>
              </a:ext>
            </a:extLst>
          </p:cNvPr>
          <p:cNvSpPr txBox="1"/>
          <p:nvPr/>
        </p:nvSpPr>
        <p:spPr>
          <a:xfrm>
            <a:off x="763789" y="988323"/>
            <a:ext cx="7615619" cy="646331"/>
          </a:xfrm>
          <a:prstGeom prst="rect">
            <a:avLst/>
          </a:prstGeom>
          <a:noFill/>
        </p:spPr>
        <p:txBody>
          <a:bodyPr wrap="square">
            <a:spAutoFit/>
          </a:bodyPr>
          <a:lstStyle/>
          <a:p>
            <a:r>
              <a:rPr lang="en-US" sz="3600" b="1" u="sng" dirty="0"/>
              <a:t>Preventing  Cross-contamination</a:t>
            </a:r>
            <a:endParaRPr lang="en-US" sz="3600" dirty="0"/>
          </a:p>
        </p:txBody>
      </p:sp>
    </p:spTree>
    <p:extLst>
      <p:ext uri="{BB962C8B-B14F-4D97-AF65-F5344CB8AC3E}">
        <p14:creationId xmlns:p14="http://schemas.microsoft.com/office/powerpoint/2010/main" val="202415428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72493" y="238539"/>
            <a:ext cx="11047013"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a:latin typeface="+mj-lt"/>
                <a:ea typeface="+mj-ea"/>
                <a:cs typeface="+mj-cs"/>
              </a:rPr>
              <a:t>Prisoners of the Opposite Sex</a:t>
            </a:r>
          </a:p>
        </p:txBody>
      </p:sp>
      <p:pic>
        <p:nvPicPr>
          <p:cNvPr id="2050" name="Picture 2" descr="Sarah Everard vigil: Woman preparing legal action against Met Police over  arrest - BBC News">
            <a:extLst>
              <a:ext uri="{FF2B5EF4-FFF2-40B4-BE49-F238E27FC236}">
                <a16:creationId xmlns:a16="http://schemas.microsoft.com/office/drawing/2014/main" id="{BD6277AC-01B9-3AE4-EA60-C7E108166D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441" r="23774"/>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32CAF06-5625-B218-2821-10CB1C2D2577}"/>
              </a:ext>
            </a:extLst>
          </p:cNvPr>
          <p:cNvSpPr txBox="1"/>
          <p:nvPr/>
        </p:nvSpPr>
        <p:spPr>
          <a:xfrm>
            <a:off x="4905955" y="2071316"/>
            <a:ext cx="6713552" cy="4114800"/>
          </a:xfrm>
          <a:prstGeom prst="rect">
            <a:avLst/>
          </a:prstGeom>
        </p:spPr>
        <p:txBody>
          <a:bodyPr vert="horz" lIns="91440" tIns="45720" rIns="91440" bIns="45720" rtlCol="0" anchor="t">
            <a:normAutofit/>
          </a:bodyPr>
          <a:lstStyle/>
          <a:p>
            <a:pPr indent="-228600">
              <a:lnSpc>
                <a:spcPct val="90000"/>
              </a:lnSpc>
              <a:spcBef>
                <a:spcPct val="0"/>
              </a:spcBef>
              <a:spcAft>
                <a:spcPts val="600"/>
              </a:spcAft>
              <a:buFont typeface="Arial" panose="020B0604020202020204" pitchFamily="34" charset="0"/>
              <a:buChar char="•"/>
              <a:defRPr/>
            </a:pPr>
            <a:r>
              <a:rPr lang="en-US" altLang="en-US" sz="2200" dirty="0"/>
              <a:t>Female prisoners must be accompanied by a female police officer if one is available. </a:t>
            </a:r>
            <a:br>
              <a:rPr lang="en-US" altLang="en-US" sz="2200" dirty="0"/>
            </a:br>
            <a:endParaRPr lang="en-US" altLang="en-US" sz="2200" dirty="0"/>
          </a:p>
          <a:p>
            <a:pPr indent="-228600">
              <a:lnSpc>
                <a:spcPct val="90000"/>
              </a:lnSpc>
              <a:spcBef>
                <a:spcPct val="0"/>
              </a:spcBef>
              <a:spcAft>
                <a:spcPts val="600"/>
              </a:spcAft>
              <a:buFont typeface="Arial" panose="020B0604020202020204" pitchFamily="34" charset="0"/>
              <a:buChar char="•"/>
              <a:defRPr/>
            </a:pPr>
            <a:endParaRPr lang="en-US" altLang="en-US" sz="2200" dirty="0"/>
          </a:p>
          <a:p>
            <a:pPr indent="-228600">
              <a:lnSpc>
                <a:spcPct val="90000"/>
              </a:lnSpc>
              <a:spcBef>
                <a:spcPct val="0"/>
              </a:spcBef>
              <a:spcAft>
                <a:spcPts val="600"/>
              </a:spcAft>
              <a:buFont typeface="Arial" panose="020B0604020202020204" pitchFamily="34" charset="0"/>
              <a:buChar char="•"/>
              <a:defRPr/>
            </a:pPr>
            <a:r>
              <a:rPr lang="en-US" altLang="en-US" sz="2200" dirty="0"/>
              <a:t>If not available, at least two male officers must act as escort.</a:t>
            </a:r>
            <a:br>
              <a:rPr lang="en-US" altLang="en-US" sz="2200" dirty="0"/>
            </a:br>
            <a:endParaRPr lang="en-US" altLang="en-US" sz="2200" dirty="0"/>
          </a:p>
          <a:p>
            <a:pPr indent="-228600">
              <a:lnSpc>
                <a:spcPct val="90000"/>
              </a:lnSpc>
              <a:spcBef>
                <a:spcPct val="0"/>
              </a:spcBef>
              <a:spcAft>
                <a:spcPts val="600"/>
              </a:spcAft>
              <a:buFont typeface="Arial" panose="020B0604020202020204" pitchFamily="34" charset="0"/>
              <a:buChar char="•"/>
              <a:defRPr/>
            </a:pPr>
            <a:endParaRPr lang="en-US" altLang="en-US" sz="2200" dirty="0"/>
          </a:p>
          <a:p>
            <a:pPr indent="-228600">
              <a:lnSpc>
                <a:spcPct val="90000"/>
              </a:lnSpc>
              <a:spcBef>
                <a:spcPct val="0"/>
              </a:spcBef>
              <a:spcAft>
                <a:spcPts val="600"/>
              </a:spcAft>
              <a:buFont typeface="Arial" panose="020B0604020202020204" pitchFamily="34" charset="0"/>
              <a:buChar char="•"/>
              <a:defRPr/>
            </a:pPr>
            <a:r>
              <a:rPr lang="en-US" altLang="en-US" sz="2200" dirty="0"/>
              <a:t>The same course of action applies to male prisoners and female officers</a:t>
            </a:r>
          </a:p>
        </p:txBody>
      </p:sp>
    </p:spTree>
    <p:extLst>
      <p:ext uri="{BB962C8B-B14F-4D97-AF65-F5344CB8AC3E}">
        <p14:creationId xmlns:p14="http://schemas.microsoft.com/office/powerpoint/2010/main" val="246558479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68545" y="218204"/>
            <a:ext cx="7153335" cy="1783080"/>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700" b="1" dirty="0">
                <a:latin typeface="+mj-lt"/>
                <a:ea typeface="+mj-ea"/>
                <a:cs typeface="+mj-cs"/>
              </a:rPr>
              <a:t>Gender Specific Searching </a:t>
            </a:r>
          </a:p>
        </p:txBody>
      </p:sp>
      <p:sp>
        <p:nvSpPr>
          <p:cNvPr id="5" name="TextBox 4">
            <a:extLst>
              <a:ext uri="{FF2B5EF4-FFF2-40B4-BE49-F238E27FC236}">
                <a16:creationId xmlns:a16="http://schemas.microsoft.com/office/drawing/2014/main" id="{B92FBDFE-4B3C-6D43-913A-AB8D22B4F2CE}"/>
              </a:ext>
            </a:extLst>
          </p:cNvPr>
          <p:cNvSpPr txBox="1"/>
          <p:nvPr/>
        </p:nvSpPr>
        <p:spPr>
          <a:xfrm>
            <a:off x="269507" y="2595322"/>
            <a:ext cx="6832333" cy="2596896"/>
          </a:xfrm>
          <a:prstGeom prst="rect">
            <a:avLst/>
          </a:prstGeom>
        </p:spPr>
        <p:txBody>
          <a:bodyPr vert="horz" lIns="91440" tIns="45720" rIns="91440" bIns="45720" rtlCol="0">
            <a:normAutofit/>
          </a:bodyPr>
          <a:lstStyle/>
          <a:p>
            <a:pPr indent="-228600">
              <a:lnSpc>
                <a:spcPct val="90000"/>
              </a:lnSpc>
              <a:spcBef>
                <a:spcPct val="0"/>
              </a:spcBef>
              <a:spcAft>
                <a:spcPts val="450"/>
              </a:spcAft>
              <a:buFont typeface="Arial" panose="020B0604020202020204" pitchFamily="34" charset="0"/>
              <a:buChar char="•"/>
              <a:defRPr/>
            </a:pPr>
            <a:r>
              <a:rPr lang="en-US" altLang="en-US" sz="1900" dirty="0"/>
              <a:t>Female prisoners must be accompanied by a female police officer if one is available. </a:t>
            </a:r>
          </a:p>
          <a:p>
            <a:pPr indent="-228600">
              <a:lnSpc>
                <a:spcPct val="90000"/>
              </a:lnSpc>
              <a:spcBef>
                <a:spcPct val="0"/>
              </a:spcBef>
              <a:spcAft>
                <a:spcPts val="450"/>
              </a:spcAft>
              <a:buFont typeface="Arial" panose="020B0604020202020204" pitchFamily="34" charset="0"/>
              <a:buChar char="•"/>
              <a:defRPr/>
            </a:pPr>
            <a:endParaRPr lang="en-US" altLang="en-US" sz="1900" dirty="0"/>
          </a:p>
          <a:p>
            <a:pPr indent="-228600">
              <a:lnSpc>
                <a:spcPct val="90000"/>
              </a:lnSpc>
              <a:spcBef>
                <a:spcPct val="0"/>
              </a:spcBef>
              <a:spcAft>
                <a:spcPts val="450"/>
              </a:spcAft>
              <a:buFont typeface="Arial" panose="020B0604020202020204" pitchFamily="34" charset="0"/>
              <a:buChar char="•"/>
              <a:defRPr/>
            </a:pPr>
            <a:r>
              <a:rPr lang="en-US" altLang="en-US" sz="1900" dirty="0"/>
              <a:t>If not available, at least two male officers must act as escort. </a:t>
            </a:r>
          </a:p>
          <a:p>
            <a:pPr indent="-228600">
              <a:lnSpc>
                <a:spcPct val="90000"/>
              </a:lnSpc>
              <a:spcBef>
                <a:spcPct val="0"/>
              </a:spcBef>
              <a:spcAft>
                <a:spcPts val="450"/>
              </a:spcAft>
              <a:buFont typeface="Arial" panose="020B0604020202020204" pitchFamily="34" charset="0"/>
              <a:buChar char="•"/>
              <a:defRPr/>
            </a:pPr>
            <a:endParaRPr lang="en-US" altLang="en-US" sz="1900" dirty="0"/>
          </a:p>
          <a:p>
            <a:pPr indent="-228600">
              <a:lnSpc>
                <a:spcPct val="90000"/>
              </a:lnSpc>
              <a:spcBef>
                <a:spcPct val="0"/>
              </a:spcBef>
              <a:spcAft>
                <a:spcPts val="450"/>
              </a:spcAft>
              <a:buFont typeface="Arial" panose="020B0604020202020204" pitchFamily="34" charset="0"/>
              <a:buChar char="•"/>
              <a:defRPr/>
            </a:pPr>
            <a:r>
              <a:rPr lang="en-US" altLang="en-US" sz="1900" dirty="0"/>
              <a:t>The same course of action applies to male prisoners and female officers.</a:t>
            </a:r>
          </a:p>
          <a:p>
            <a:pPr indent="-228600">
              <a:lnSpc>
                <a:spcPct val="90000"/>
              </a:lnSpc>
              <a:spcBef>
                <a:spcPct val="0"/>
              </a:spcBef>
              <a:spcAft>
                <a:spcPts val="450"/>
              </a:spcAft>
              <a:buFont typeface="Arial" panose="020B0604020202020204" pitchFamily="34" charset="0"/>
              <a:buChar char="•"/>
              <a:defRPr/>
            </a:pPr>
            <a:endParaRPr lang="en-US" altLang="en-US" sz="1900" dirty="0"/>
          </a:p>
          <a:p>
            <a:pPr indent="-228600">
              <a:lnSpc>
                <a:spcPct val="90000"/>
              </a:lnSpc>
              <a:spcBef>
                <a:spcPct val="0"/>
              </a:spcBef>
              <a:spcAft>
                <a:spcPts val="450"/>
              </a:spcAft>
              <a:buFont typeface="Arial" panose="020B0604020202020204" pitchFamily="34" charset="0"/>
              <a:buChar char="•"/>
              <a:defRPr/>
            </a:pPr>
            <a:endParaRPr lang="en-US" altLang="en-US" sz="1900" dirty="0"/>
          </a:p>
          <a:p>
            <a:pPr>
              <a:lnSpc>
                <a:spcPct val="90000"/>
              </a:lnSpc>
              <a:spcBef>
                <a:spcPct val="0"/>
              </a:spcBef>
              <a:spcAft>
                <a:spcPts val="450"/>
              </a:spcAft>
              <a:defRPr/>
            </a:pPr>
            <a:endParaRPr lang="en-US" altLang="en-US" sz="1900" dirty="0"/>
          </a:p>
        </p:txBody>
      </p:sp>
      <p:pic>
        <p:nvPicPr>
          <p:cNvPr id="8194" name="Picture 2" descr="How can the police force retain and recruit female employees over 40? -  Menopause in the Workplace | Henpicked">
            <a:extLst>
              <a:ext uri="{FF2B5EF4-FFF2-40B4-BE49-F238E27FC236}">
                <a16:creationId xmlns:a16="http://schemas.microsoft.com/office/drawing/2014/main" id="{94762E50-E805-7A4A-AAC9-77D82A7EB5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6413"/>
          <a:stretch/>
        </p:blipFill>
        <p:spPr bwMode="auto">
          <a:xfrm>
            <a:off x="7421880" y="1089519"/>
            <a:ext cx="3010662" cy="190929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Arrested Female Handcuffed A Stock Footage ~ Royalty Free Stock Videos |  Pond5">
            <a:extLst>
              <a:ext uri="{FF2B5EF4-FFF2-40B4-BE49-F238E27FC236}">
                <a16:creationId xmlns:a16="http://schemas.microsoft.com/office/drawing/2014/main" id="{D6228311-C854-B04B-8092-9663E71AFF9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695" r="6718" b="2"/>
          <a:stretch/>
        </p:blipFill>
        <p:spPr bwMode="auto">
          <a:xfrm>
            <a:off x="7421880" y="4186892"/>
            <a:ext cx="2996946" cy="196087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F601F3B-FC95-952E-4126-6EAA960821D3}"/>
              </a:ext>
            </a:extLst>
          </p:cNvPr>
          <p:cNvSpPr txBox="1"/>
          <p:nvPr/>
        </p:nvSpPr>
        <p:spPr>
          <a:xfrm>
            <a:off x="2273808" y="5816434"/>
            <a:ext cx="4988052" cy="369332"/>
          </a:xfrm>
          <a:prstGeom prst="rect">
            <a:avLst/>
          </a:prstGeom>
          <a:noFill/>
        </p:spPr>
        <p:txBody>
          <a:bodyPr wrap="square" rtlCol="0">
            <a:spAutoFit/>
          </a:bodyPr>
          <a:lstStyle/>
          <a:p>
            <a:r>
              <a:rPr lang="en-US" dirty="0"/>
              <a:t>Important reading! </a:t>
            </a:r>
          </a:p>
        </p:txBody>
      </p:sp>
      <p:pic>
        <p:nvPicPr>
          <p:cNvPr id="1026" name="Picture 2" descr="1000+ Free Book Clipart Images You Can Download Right Now">
            <a:hlinkClick r:id="rId5"/>
            <a:extLst>
              <a:ext uri="{FF2B5EF4-FFF2-40B4-BE49-F238E27FC236}">
                <a16:creationId xmlns:a16="http://schemas.microsoft.com/office/drawing/2014/main" id="{CE755A46-C87C-0A83-C3FF-C70B14DBFD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36923" y="5424640"/>
            <a:ext cx="1026414" cy="10264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967672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890338" y="640080"/>
            <a:ext cx="3734014" cy="3566160"/>
          </a:xfrm>
          <a:prstGeom prst="rect">
            <a:avLst/>
          </a:prstGeom>
        </p:spPr>
        <p:txBody>
          <a:bodyPr vert="horz" lIns="91440" tIns="45720" rIns="91440" bIns="4572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lnSpc>
                <a:spcPct val="90000"/>
              </a:lnSpc>
              <a:spcAft>
                <a:spcPts val="600"/>
              </a:spcAft>
              <a:defRPr/>
            </a:pPr>
            <a:r>
              <a:rPr lang="en-US" altLang="en-US" sz="3400" b="1"/>
              <a:t>Non-Designated Police Stations and Designated Police Stations</a:t>
            </a:r>
          </a:p>
          <a:p>
            <a:pPr algn="l">
              <a:lnSpc>
                <a:spcPct val="90000"/>
              </a:lnSpc>
              <a:spcAft>
                <a:spcPts val="600"/>
              </a:spcAft>
              <a:defRPr/>
            </a:pPr>
            <a:endParaRPr lang="en-US" altLang="en-US" sz="3400" b="1"/>
          </a:p>
          <a:p>
            <a:pPr algn="l">
              <a:lnSpc>
                <a:spcPct val="90000"/>
              </a:lnSpc>
              <a:spcAft>
                <a:spcPts val="600"/>
              </a:spcAft>
              <a:defRPr/>
            </a:pPr>
            <a:r>
              <a:rPr lang="en-US" altLang="en-US" sz="3400" b="1"/>
              <a:t>What’s the difference? </a:t>
            </a:r>
          </a:p>
        </p:txBody>
      </p:sp>
      <p:pic>
        <p:nvPicPr>
          <p:cNvPr id="3" name="Picture 2"/>
          <p:cNvPicPr>
            <a:picLocks noChangeAspect="1"/>
          </p:cNvPicPr>
          <p:nvPr/>
        </p:nvPicPr>
        <p:blipFill rotWithShape="1">
          <a:blip r:embed="rId3"/>
          <a:srcRect t="13130" b="387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4739432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4"/>
          <p:cNvPicPr>
            <a:picLocks noChangeAspect="1"/>
          </p:cNvPicPr>
          <p:nvPr/>
        </p:nvPicPr>
        <p:blipFill rotWithShape="1">
          <a:blip r:embed="rId3">
            <a:extLst>
              <a:ext uri="{28A0092B-C50C-407E-A947-70E740481C1C}">
                <a14:useLocalDpi xmlns:a14="http://schemas.microsoft.com/office/drawing/2010/main" val="0"/>
              </a:ext>
            </a:extLst>
          </a:blip>
          <a:srcRect l="22082" r="13675" b="-1"/>
          <a:stretch/>
        </p:blipFill>
        <p:spPr bwMode="auto">
          <a:xfrm>
            <a:off x="-211463" y="10"/>
            <a:ext cx="725221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7172707" y="365125"/>
            <a:ext cx="2866642"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500" b="1">
                <a:latin typeface="+mj-lt"/>
                <a:ea typeface="+mj-ea"/>
                <a:cs typeface="+mj-cs"/>
              </a:rPr>
              <a:t>Taking a Suspect to the Police Station</a:t>
            </a:r>
          </a:p>
        </p:txBody>
      </p:sp>
      <p:sp>
        <p:nvSpPr>
          <p:cNvPr id="5" name="Text Placeholder 2"/>
          <p:cNvSpPr txBox="1">
            <a:spLocks/>
          </p:cNvSpPr>
          <p:nvPr/>
        </p:nvSpPr>
        <p:spPr bwMode="auto">
          <a:xfrm>
            <a:off x="7248144" y="2690137"/>
            <a:ext cx="3145537" cy="37427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r>
              <a:rPr lang="en-US" sz="1700" dirty="0">
                <a:solidFill>
                  <a:schemeClr val="tx1"/>
                </a:solidFill>
                <a:latin typeface="+mn-lt"/>
              </a:rPr>
              <a:t>The suspect </a:t>
            </a:r>
            <a:r>
              <a:rPr lang="en-US" sz="1700" b="1" dirty="0">
                <a:solidFill>
                  <a:schemeClr val="tx1"/>
                </a:solidFill>
                <a:latin typeface="+mn-lt"/>
              </a:rPr>
              <a:t>MUST </a:t>
            </a:r>
            <a:r>
              <a:rPr lang="en-US" sz="1700" dirty="0">
                <a:solidFill>
                  <a:schemeClr val="tx1"/>
                </a:solidFill>
                <a:latin typeface="+mn-lt"/>
              </a:rPr>
              <a:t>be taken to a designated police  station as soon as </a:t>
            </a:r>
            <a:r>
              <a:rPr lang="en-US" sz="1700" b="1" dirty="0">
                <a:solidFill>
                  <a:schemeClr val="tx1"/>
                </a:solidFill>
                <a:latin typeface="+mn-lt"/>
              </a:rPr>
              <a:t>practicable </a:t>
            </a:r>
            <a:r>
              <a:rPr lang="en-US" sz="1700" dirty="0">
                <a:solidFill>
                  <a:schemeClr val="tx1"/>
                </a:solidFill>
                <a:latin typeface="+mn-lt"/>
              </a:rPr>
              <a:t>after arrest</a:t>
            </a:r>
            <a:endParaRPr lang="en-US" sz="1700" b="1" dirty="0">
              <a:solidFill>
                <a:schemeClr val="tx1"/>
              </a:solidFill>
              <a:latin typeface="+mn-lt"/>
            </a:endParaRPr>
          </a:p>
        </p:txBody>
      </p:sp>
    </p:spTree>
    <p:extLst>
      <p:ext uri="{BB962C8B-B14F-4D97-AF65-F5344CB8AC3E}">
        <p14:creationId xmlns:p14="http://schemas.microsoft.com/office/powerpoint/2010/main" val="284522278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4"/>
          <p:cNvPicPr>
            <a:picLocks noChangeAspect="1"/>
          </p:cNvPicPr>
          <p:nvPr/>
        </p:nvPicPr>
        <p:blipFill rotWithShape="1">
          <a:blip r:embed="rId3">
            <a:extLst>
              <a:ext uri="{28A0092B-C50C-407E-A947-70E740481C1C}">
                <a14:useLocalDpi xmlns:a14="http://schemas.microsoft.com/office/drawing/2010/main" val="0"/>
              </a:ext>
            </a:extLst>
          </a:blip>
          <a:srcRect l="22082" r="13675" b="-1"/>
          <a:stretch/>
        </p:blipFill>
        <p:spPr bwMode="auto">
          <a:xfrm>
            <a:off x="-211463" y="10"/>
            <a:ext cx="725221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7172707" y="365125"/>
            <a:ext cx="2866642" cy="1899912"/>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500" b="1" dirty="0">
                <a:latin typeface="+mj-lt"/>
                <a:ea typeface="+mj-ea"/>
                <a:cs typeface="+mj-cs"/>
              </a:rPr>
              <a:t>Taking a Suspect to the Police Station</a:t>
            </a:r>
          </a:p>
        </p:txBody>
      </p:sp>
      <p:sp>
        <p:nvSpPr>
          <p:cNvPr id="5" name="Text Placeholder 2"/>
          <p:cNvSpPr txBox="1">
            <a:spLocks/>
          </p:cNvSpPr>
          <p:nvPr/>
        </p:nvSpPr>
        <p:spPr bwMode="auto">
          <a:xfrm>
            <a:off x="7203444" y="3893904"/>
            <a:ext cx="3145537" cy="37427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90000"/>
              </a:lnSpc>
              <a:buNone/>
              <a:defRPr/>
            </a:pPr>
            <a:endParaRPr lang="en-US" sz="1700" b="1" dirty="0">
              <a:solidFill>
                <a:schemeClr val="tx1"/>
              </a:solidFill>
              <a:latin typeface="+mn-lt"/>
            </a:endParaRPr>
          </a:p>
          <a:p>
            <a:pPr marL="0" indent="0" eaLnBrk="1" hangingPunct="1">
              <a:lnSpc>
                <a:spcPct val="90000"/>
              </a:lnSpc>
              <a:buNone/>
              <a:defRPr/>
            </a:pPr>
            <a:endParaRPr lang="en-US" sz="1700" b="1" dirty="0">
              <a:solidFill>
                <a:schemeClr val="tx1"/>
              </a:solidFill>
              <a:latin typeface="+mn-lt"/>
            </a:endParaRPr>
          </a:p>
          <a:p>
            <a:pPr marL="0" indent="0" algn="ctr" eaLnBrk="1" hangingPunct="1">
              <a:lnSpc>
                <a:spcPct val="90000"/>
              </a:lnSpc>
              <a:buNone/>
              <a:defRPr/>
            </a:pPr>
            <a:r>
              <a:rPr lang="en-US" sz="1700" b="1" dirty="0">
                <a:solidFill>
                  <a:schemeClr val="tx1"/>
                </a:solidFill>
                <a:latin typeface="+mn-lt"/>
              </a:rPr>
              <a:t>What is a </a:t>
            </a:r>
            <a:br>
              <a:rPr lang="en-US" sz="1700" b="1" dirty="0">
                <a:solidFill>
                  <a:schemeClr val="tx1"/>
                </a:solidFill>
                <a:latin typeface="+mn-lt"/>
              </a:rPr>
            </a:br>
            <a:r>
              <a:rPr lang="en-US" sz="1700" b="1" dirty="0">
                <a:solidFill>
                  <a:schemeClr val="tx1"/>
                </a:solidFill>
                <a:latin typeface="+mn-lt"/>
              </a:rPr>
              <a:t>‘Designated Police Station’?</a:t>
            </a:r>
          </a:p>
        </p:txBody>
      </p:sp>
      <p:sp>
        <p:nvSpPr>
          <p:cNvPr id="3" name="TextBox 2">
            <a:extLst>
              <a:ext uri="{FF2B5EF4-FFF2-40B4-BE49-F238E27FC236}">
                <a16:creationId xmlns:a16="http://schemas.microsoft.com/office/drawing/2014/main" id="{7661FA0D-0FEE-B185-EFE2-FC8B37CDFCD4}"/>
              </a:ext>
            </a:extLst>
          </p:cNvPr>
          <p:cNvSpPr txBox="1"/>
          <p:nvPr/>
        </p:nvSpPr>
        <p:spPr>
          <a:xfrm>
            <a:off x="7508914" y="2894150"/>
            <a:ext cx="2534594" cy="1089529"/>
          </a:xfrm>
          <a:prstGeom prst="rect">
            <a:avLst/>
          </a:prstGeom>
          <a:noFill/>
        </p:spPr>
        <p:txBody>
          <a:bodyPr wrap="square">
            <a:spAutoFit/>
          </a:bodyPr>
          <a:lstStyle/>
          <a:p>
            <a:pPr algn="ctr">
              <a:lnSpc>
                <a:spcPct val="90000"/>
              </a:lnSpc>
              <a:defRPr/>
            </a:pPr>
            <a:r>
              <a:rPr lang="en-US" dirty="0"/>
              <a:t>The suspect </a:t>
            </a:r>
            <a:r>
              <a:rPr lang="en-US" b="1" dirty="0"/>
              <a:t>MUST </a:t>
            </a:r>
            <a:r>
              <a:rPr lang="en-US" dirty="0"/>
              <a:t>be taken to a designated police  station as soon as </a:t>
            </a:r>
            <a:r>
              <a:rPr lang="en-US" b="1" dirty="0"/>
              <a:t>practicable </a:t>
            </a:r>
            <a:r>
              <a:rPr lang="en-US" dirty="0"/>
              <a:t>after arrest</a:t>
            </a:r>
          </a:p>
        </p:txBody>
      </p:sp>
    </p:spTree>
    <p:extLst>
      <p:ext uri="{BB962C8B-B14F-4D97-AF65-F5344CB8AC3E}">
        <p14:creationId xmlns:p14="http://schemas.microsoft.com/office/powerpoint/2010/main" val="259595958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30936" y="640080"/>
            <a:ext cx="4818888" cy="1481328"/>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200" b="1" kern="1200">
                <a:solidFill>
                  <a:schemeClr val="tx1"/>
                </a:solidFill>
                <a:latin typeface="+mj-lt"/>
                <a:ea typeface="+mj-ea"/>
                <a:cs typeface="+mj-cs"/>
              </a:rPr>
              <a:t>Recap: Transporting Suspects to custody…</a:t>
            </a:r>
          </a:p>
        </p:txBody>
      </p:sp>
      <p:sp>
        <p:nvSpPr>
          <p:cNvPr id="4" name="Rectangle 5"/>
          <p:cNvSpPr txBox="1">
            <a:spLocks noChangeArrowheads="1"/>
          </p:cNvSpPr>
          <p:nvPr>
            <p:custDataLst>
              <p:tags r:id="rId1"/>
            </p:custDataLst>
          </p:nvPr>
        </p:nvSpPr>
        <p:spPr bwMode="auto">
          <a:xfrm>
            <a:off x="630936" y="2660904"/>
            <a:ext cx="4818888" cy="35478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indent="-228600" eaLnBrk="1" hangingPunct="1">
              <a:lnSpc>
                <a:spcPct val="90000"/>
              </a:lnSpc>
              <a:spcBef>
                <a:spcPts val="0"/>
              </a:spcBef>
              <a:spcAft>
                <a:spcPts val="2700"/>
              </a:spcAft>
              <a:buFont typeface="Arial" panose="020B0604020202020204" pitchFamily="34" charset="0"/>
              <a:buChar char="•"/>
              <a:defRPr/>
            </a:pPr>
            <a:r>
              <a:rPr lang="en-US" altLang="en-US" sz="2000">
                <a:solidFill>
                  <a:schemeClr val="tx1"/>
                </a:solidFill>
                <a:latin typeface="+mn-lt"/>
              </a:rPr>
              <a:t>Prevent cross contamination</a:t>
            </a:r>
          </a:p>
          <a:p>
            <a:pPr indent="-228600" eaLnBrk="1" hangingPunct="1">
              <a:lnSpc>
                <a:spcPct val="90000"/>
              </a:lnSpc>
              <a:spcBef>
                <a:spcPts val="0"/>
              </a:spcBef>
              <a:spcAft>
                <a:spcPts val="2700"/>
              </a:spcAft>
              <a:buFont typeface="Arial" panose="020B0604020202020204" pitchFamily="34" charset="0"/>
              <a:buChar char="•"/>
              <a:defRPr/>
            </a:pPr>
            <a:r>
              <a:rPr lang="en-US" altLang="en-US" sz="2000">
                <a:solidFill>
                  <a:schemeClr val="tx1"/>
                </a:solidFill>
                <a:latin typeface="+mn-lt"/>
              </a:rPr>
              <a:t>Inform custody</a:t>
            </a:r>
          </a:p>
          <a:p>
            <a:pPr indent="-228600" eaLnBrk="1" hangingPunct="1">
              <a:lnSpc>
                <a:spcPct val="90000"/>
              </a:lnSpc>
              <a:spcBef>
                <a:spcPts val="0"/>
              </a:spcBef>
              <a:spcAft>
                <a:spcPts val="2700"/>
              </a:spcAft>
              <a:buFont typeface="Arial" panose="020B0604020202020204" pitchFamily="34" charset="0"/>
              <a:buChar char="•"/>
              <a:defRPr/>
            </a:pPr>
            <a:r>
              <a:rPr lang="en-US" altLang="en-US" sz="2000">
                <a:solidFill>
                  <a:schemeClr val="tx1"/>
                </a:solidFill>
                <a:latin typeface="+mn-lt"/>
              </a:rPr>
              <a:t>Search vehicle again on arrival</a:t>
            </a:r>
          </a:p>
          <a:p>
            <a:pPr indent="-228600" eaLnBrk="1" hangingPunct="1">
              <a:lnSpc>
                <a:spcPct val="90000"/>
              </a:lnSpc>
              <a:spcBef>
                <a:spcPts val="0"/>
              </a:spcBef>
              <a:spcAft>
                <a:spcPts val="2700"/>
              </a:spcAft>
              <a:buFont typeface="Arial" panose="020B0604020202020204" pitchFamily="34" charset="0"/>
              <a:buChar char="•"/>
              <a:defRPr/>
            </a:pPr>
            <a:r>
              <a:rPr lang="en-US" altLang="en-US" sz="2000" b="1">
                <a:solidFill>
                  <a:schemeClr val="tx1"/>
                </a:solidFill>
                <a:latin typeface="+mn-lt"/>
              </a:rPr>
              <a:t>Never</a:t>
            </a:r>
            <a:r>
              <a:rPr lang="en-US" altLang="en-US" sz="2000">
                <a:solidFill>
                  <a:schemeClr val="tx1"/>
                </a:solidFill>
                <a:latin typeface="+mn-lt"/>
              </a:rPr>
              <a:t> handcuff prisoner to a vehicle or fixed object</a:t>
            </a:r>
          </a:p>
          <a:p>
            <a:pPr indent="-228600" eaLnBrk="1" hangingPunct="1">
              <a:lnSpc>
                <a:spcPct val="90000"/>
              </a:lnSpc>
              <a:spcBef>
                <a:spcPts val="0"/>
              </a:spcBef>
              <a:spcAft>
                <a:spcPts val="2700"/>
              </a:spcAft>
              <a:buFont typeface="Arial" panose="020B0604020202020204" pitchFamily="34" charset="0"/>
              <a:buChar char="•"/>
              <a:defRPr/>
            </a:pPr>
            <a:r>
              <a:rPr lang="en-US" altLang="en-US" sz="2000">
                <a:solidFill>
                  <a:schemeClr val="tx1"/>
                </a:solidFill>
                <a:latin typeface="+mn-lt"/>
              </a:rPr>
              <a:t>Never leave a suspect alone and unsupervised in a police vehicle</a:t>
            </a:r>
          </a:p>
        </p:txBody>
      </p:sp>
      <p:pic>
        <p:nvPicPr>
          <p:cNvPr id="2050" name="Picture 2" descr="Taxpayers face £1.2bn bill for delayed police radio network">
            <a:extLst>
              <a:ext uri="{FF2B5EF4-FFF2-40B4-BE49-F238E27FC236}">
                <a16:creationId xmlns:a16="http://schemas.microsoft.com/office/drawing/2014/main" id="{6CB2E23B-C628-1945-AED7-37D67D4AB7C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2910" r="18872" b="2"/>
          <a:stretch/>
        </p:blipFill>
        <p:spPr bwMode="auto">
          <a:xfrm>
            <a:off x="6670792" y="640080"/>
            <a:ext cx="4315479"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1810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40080" y="329184"/>
            <a:ext cx="6894576" cy="1783080"/>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6100" b="1" kern="1200">
                <a:solidFill>
                  <a:schemeClr val="tx1"/>
                </a:solidFill>
                <a:latin typeface="+mj-lt"/>
                <a:ea typeface="+mj-ea"/>
                <a:cs typeface="+mj-cs"/>
              </a:rPr>
              <a:t>Transporting Suspects to custody…</a:t>
            </a:r>
          </a:p>
        </p:txBody>
      </p:sp>
      <p:sp>
        <p:nvSpPr>
          <p:cNvPr id="3" name="Rectangle 5"/>
          <p:cNvSpPr txBox="1">
            <a:spLocks noChangeArrowheads="1"/>
          </p:cNvSpPr>
          <p:nvPr>
            <p:custDataLst>
              <p:tags r:id="rId1"/>
            </p:custDataLst>
          </p:nvPr>
        </p:nvSpPr>
        <p:spPr bwMode="auto">
          <a:xfrm>
            <a:off x="640080" y="2706624"/>
            <a:ext cx="689457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indent="-228600" eaLnBrk="1" hangingPunct="1">
              <a:lnSpc>
                <a:spcPct val="90000"/>
              </a:lnSpc>
              <a:spcBef>
                <a:spcPts val="0"/>
              </a:spcBef>
              <a:spcAft>
                <a:spcPts val="2700"/>
              </a:spcAft>
              <a:buFont typeface="Arial" panose="020B0604020202020204" pitchFamily="34" charset="0"/>
              <a:buChar char="•"/>
              <a:defRPr/>
            </a:pPr>
            <a:r>
              <a:rPr lang="en-US" altLang="en-US" sz="2200" b="1">
                <a:solidFill>
                  <a:schemeClr val="tx1"/>
                </a:solidFill>
                <a:latin typeface="+mn-lt"/>
              </a:rPr>
              <a:t>Risk assessment (SCREEN)</a:t>
            </a:r>
          </a:p>
          <a:p>
            <a:pPr indent="-228600" eaLnBrk="1" hangingPunct="1">
              <a:lnSpc>
                <a:spcPct val="90000"/>
              </a:lnSpc>
              <a:spcBef>
                <a:spcPts val="0"/>
              </a:spcBef>
              <a:spcAft>
                <a:spcPts val="2700"/>
              </a:spcAft>
              <a:buFont typeface="Arial" panose="020B0604020202020204" pitchFamily="34" charset="0"/>
              <a:buChar char="•"/>
              <a:defRPr/>
            </a:pPr>
            <a:r>
              <a:rPr lang="en-US" altLang="en-US" sz="2200" b="1">
                <a:solidFill>
                  <a:schemeClr val="tx1"/>
                </a:solidFill>
                <a:latin typeface="+mn-lt"/>
              </a:rPr>
              <a:t>Search Vehicle</a:t>
            </a:r>
          </a:p>
          <a:p>
            <a:pPr indent="-228600" eaLnBrk="1" hangingPunct="1">
              <a:lnSpc>
                <a:spcPct val="90000"/>
              </a:lnSpc>
              <a:spcBef>
                <a:spcPts val="0"/>
              </a:spcBef>
              <a:spcAft>
                <a:spcPts val="2700"/>
              </a:spcAft>
              <a:buFont typeface="Arial" panose="020B0604020202020204" pitchFamily="34" charset="0"/>
              <a:buChar char="•"/>
              <a:defRPr/>
            </a:pPr>
            <a:r>
              <a:rPr lang="en-US" altLang="en-US" sz="2200" b="1">
                <a:solidFill>
                  <a:schemeClr val="tx1"/>
                </a:solidFill>
                <a:latin typeface="+mn-lt"/>
              </a:rPr>
              <a:t>Remove equipment </a:t>
            </a:r>
          </a:p>
          <a:p>
            <a:pPr indent="-228600" eaLnBrk="1" hangingPunct="1">
              <a:lnSpc>
                <a:spcPct val="90000"/>
              </a:lnSpc>
              <a:spcBef>
                <a:spcPts val="0"/>
              </a:spcBef>
              <a:spcAft>
                <a:spcPts val="2700"/>
              </a:spcAft>
              <a:buFont typeface="Arial" panose="020B0604020202020204" pitchFamily="34" charset="0"/>
              <a:buChar char="•"/>
              <a:defRPr/>
            </a:pPr>
            <a:r>
              <a:rPr lang="en-US" altLang="en-US" sz="2200" b="1">
                <a:solidFill>
                  <a:schemeClr val="tx1"/>
                </a:solidFill>
                <a:latin typeface="+mn-lt"/>
              </a:rPr>
              <a:t>Search person</a:t>
            </a:r>
          </a:p>
          <a:p>
            <a:pPr indent="-228600" eaLnBrk="1" hangingPunct="1">
              <a:lnSpc>
                <a:spcPct val="90000"/>
              </a:lnSpc>
              <a:spcBef>
                <a:spcPts val="0"/>
              </a:spcBef>
              <a:spcAft>
                <a:spcPts val="2700"/>
              </a:spcAft>
              <a:buFont typeface="Arial" panose="020B0604020202020204" pitchFamily="34" charset="0"/>
              <a:buChar char="•"/>
              <a:defRPr/>
            </a:pPr>
            <a:r>
              <a:rPr lang="en-US" altLang="en-US" sz="2200" b="1">
                <a:solidFill>
                  <a:schemeClr val="tx1"/>
                </a:solidFill>
                <a:latin typeface="+mn-lt"/>
              </a:rPr>
              <a:t>Activate child locks </a:t>
            </a:r>
          </a:p>
        </p:txBody>
      </p:sp>
      <p:pic>
        <p:nvPicPr>
          <p:cNvPr id="1026" name="Picture 2" descr="New VW Prisoner Van Is An Uncomfortable Mobile Cell For Criminals">
            <a:extLst>
              <a:ext uri="{FF2B5EF4-FFF2-40B4-BE49-F238E27FC236}">
                <a16:creationId xmlns:a16="http://schemas.microsoft.com/office/drawing/2014/main" id="{631E0B13-4743-6949-8A71-42C41D271F9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594" r="28326" b="1"/>
          <a:stretch/>
        </p:blipFill>
        <p:spPr bwMode="auto">
          <a:xfrm>
            <a:off x="8156454" y="-7"/>
            <a:ext cx="4035547" cy="4178808"/>
          </a:xfrm>
          <a:custGeom>
            <a:avLst/>
            <a:gdLst/>
            <a:ahLst/>
            <a:cxnLst/>
            <a:rect l="l" t="t" r="r" b="b"/>
            <a:pathLst>
              <a:path w="4035547" h="4178808">
                <a:moveTo>
                  <a:pt x="14988" y="0"/>
                </a:moveTo>
                <a:lnTo>
                  <a:pt x="4035547" y="0"/>
                </a:lnTo>
                <a:lnTo>
                  <a:pt x="4035547" y="4161794"/>
                </a:lnTo>
                <a:lnTo>
                  <a:pt x="3918602" y="4164199"/>
                </a:lnTo>
                <a:cubicBezTo>
                  <a:pt x="3673497" y="4178956"/>
                  <a:pt x="3428120" y="4172295"/>
                  <a:pt x="3183014" y="4175560"/>
                </a:cubicBezTo>
                <a:cubicBezTo>
                  <a:pt x="2855121" y="4180001"/>
                  <a:pt x="2527499" y="4168639"/>
                  <a:pt x="2199742" y="4167595"/>
                </a:cubicBezTo>
                <a:cubicBezTo>
                  <a:pt x="2132562" y="4167334"/>
                  <a:pt x="2065110" y="4170729"/>
                  <a:pt x="1998202" y="4175952"/>
                </a:cubicBezTo>
                <a:cubicBezTo>
                  <a:pt x="1905507" y="4183005"/>
                  <a:pt x="1814033" y="4174124"/>
                  <a:pt x="1722153" y="4165766"/>
                </a:cubicBezTo>
                <a:cubicBezTo>
                  <a:pt x="1611407" y="4155711"/>
                  <a:pt x="1500933" y="4164591"/>
                  <a:pt x="1390867" y="4176214"/>
                </a:cubicBezTo>
                <a:lnTo>
                  <a:pt x="1348076" y="4178808"/>
                </a:lnTo>
                <a:lnTo>
                  <a:pt x="597587" y="4178808"/>
                </a:lnTo>
                <a:lnTo>
                  <a:pt x="507890" y="4175773"/>
                </a:lnTo>
                <a:cubicBezTo>
                  <a:pt x="403218" y="4174810"/>
                  <a:pt x="298546" y="4175691"/>
                  <a:pt x="193840" y="4176214"/>
                </a:cubicBezTo>
                <a:lnTo>
                  <a:pt x="2757" y="4175742"/>
                </a:lnTo>
                <a:lnTo>
                  <a:pt x="2810" y="4034870"/>
                </a:lnTo>
                <a:cubicBezTo>
                  <a:pt x="5629" y="3979851"/>
                  <a:pt x="10539" y="3924896"/>
                  <a:pt x="15416" y="3870068"/>
                </a:cubicBezTo>
                <a:cubicBezTo>
                  <a:pt x="23018" y="3799731"/>
                  <a:pt x="25045" y="3728899"/>
                  <a:pt x="21498" y="3658244"/>
                </a:cubicBezTo>
                <a:cubicBezTo>
                  <a:pt x="17063" y="3602147"/>
                  <a:pt x="10095" y="3546050"/>
                  <a:pt x="8828" y="3489953"/>
                </a:cubicBezTo>
                <a:cubicBezTo>
                  <a:pt x="6548" y="3389688"/>
                  <a:pt x="7434" y="3289424"/>
                  <a:pt x="13262" y="3189160"/>
                </a:cubicBezTo>
                <a:cubicBezTo>
                  <a:pt x="16176" y="3138901"/>
                  <a:pt x="20864" y="3089150"/>
                  <a:pt x="22891" y="3038510"/>
                </a:cubicBezTo>
                <a:cubicBezTo>
                  <a:pt x="24918" y="2987870"/>
                  <a:pt x="28973" y="2936723"/>
                  <a:pt x="17444" y="2887098"/>
                </a:cubicBezTo>
                <a:cubicBezTo>
                  <a:pt x="-2068" y="2802699"/>
                  <a:pt x="12249" y="2718680"/>
                  <a:pt x="16430" y="2634534"/>
                </a:cubicBezTo>
                <a:cubicBezTo>
                  <a:pt x="18964" y="2582244"/>
                  <a:pt x="34168" y="2528685"/>
                  <a:pt x="20738" y="2477919"/>
                </a:cubicBezTo>
                <a:cubicBezTo>
                  <a:pt x="-421" y="2398342"/>
                  <a:pt x="13389" y="2320415"/>
                  <a:pt x="20738" y="2242107"/>
                </a:cubicBezTo>
                <a:cubicBezTo>
                  <a:pt x="29213" y="2168001"/>
                  <a:pt x="27718" y="2093082"/>
                  <a:pt x="16303" y="2019369"/>
                </a:cubicBezTo>
                <a:cubicBezTo>
                  <a:pt x="1986" y="1946239"/>
                  <a:pt x="1986" y="1871028"/>
                  <a:pt x="16303" y="1797899"/>
                </a:cubicBezTo>
                <a:cubicBezTo>
                  <a:pt x="28162" y="1737537"/>
                  <a:pt x="29530" y="1675589"/>
                  <a:pt x="20357" y="1614758"/>
                </a:cubicBezTo>
                <a:cubicBezTo>
                  <a:pt x="14149" y="1571226"/>
                  <a:pt x="3000" y="1527947"/>
                  <a:pt x="1480" y="1484415"/>
                </a:cubicBezTo>
                <a:cubicBezTo>
                  <a:pt x="-1662" y="1393377"/>
                  <a:pt x="200" y="1302238"/>
                  <a:pt x="7055" y="1211417"/>
                </a:cubicBezTo>
                <a:cubicBezTo>
                  <a:pt x="15036" y="1107980"/>
                  <a:pt x="30366" y="1004923"/>
                  <a:pt x="19724" y="900725"/>
                </a:cubicBezTo>
                <a:cubicBezTo>
                  <a:pt x="16050" y="864934"/>
                  <a:pt x="8575" y="829270"/>
                  <a:pt x="7815" y="793353"/>
                </a:cubicBezTo>
                <a:cubicBezTo>
                  <a:pt x="6168" y="726087"/>
                  <a:pt x="5407" y="659710"/>
                  <a:pt x="9208" y="590286"/>
                </a:cubicBezTo>
                <a:cubicBezTo>
                  <a:pt x="13009" y="520863"/>
                  <a:pt x="27452" y="450424"/>
                  <a:pt x="17697" y="382270"/>
                </a:cubicBezTo>
                <a:cubicBezTo>
                  <a:pt x="7941" y="314115"/>
                  <a:pt x="14276" y="247103"/>
                  <a:pt x="20611" y="180218"/>
                </a:cubicBezTo>
                <a:cubicBezTo>
                  <a:pt x="23652" y="148426"/>
                  <a:pt x="25711" y="116982"/>
                  <a:pt x="25156" y="85665"/>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The futuristic new prison cells locked tight inside police cars - Hull Live">
            <a:extLst>
              <a:ext uri="{FF2B5EF4-FFF2-40B4-BE49-F238E27FC236}">
                <a16:creationId xmlns:a16="http://schemas.microsoft.com/office/drawing/2014/main" id="{1F3188F0-1CD4-EA4C-948A-B12E81CBFF1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766" r="9742" b="-3"/>
          <a:stretch/>
        </p:blipFill>
        <p:spPr bwMode="auto">
          <a:xfrm>
            <a:off x="8144356" y="4267201"/>
            <a:ext cx="4047645" cy="2590808"/>
          </a:xfrm>
          <a:custGeom>
            <a:avLst/>
            <a:gdLst/>
            <a:ahLst/>
            <a:cxnLst/>
            <a:rect l="l" t="t" r="r" b="b"/>
            <a:pathLst>
              <a:path w="4047645" h="2495811">
                <a:moveTo>
                  <a:pt x="2441891" y="4"/>
                </a:moveTo>
                <a:cubicBezTo>
                  <a:pt x="2489381" y="-78"/>
                  <a:pt x="2536882" y="1163"/>
                  <a:pt x="2584383" y="4428"/>
                </a:cubicBezTo>
                <a:cubicBezTo>
                  <a:pt x="2744314" y="17813"/>
                  <a:pt x="2904989" y="21079"/>
                  <a:pt x="3065367" y="14222"/>
                </a:cubicBezTo>
                <a:cubicBezTo>
                  <a:pt x="3194244" y="5694"/>
                  <a:pt x="3323514" y="4206"/>
                  <a:pt x="3452568" y="9782"/>
                </a:cubicBezTo>
                <a:cubicBezTo>
                  <a:pt x="3572813" y="16442"/>
                  <a:pt x="3693059" y="23233"/>
                  <a:pt x="3813712" y="19315"/>
                </a:cubicBezTo>
                <a:cubicBezTo>
                  <a:pt x="3861755" y="17748"/>
                  <a:pt x="3909121" y="15789"/>
                  <a:pt x="3956758" y="13177"/>
                </a:cubicBezTo>
                <a:lnTo>
                  <a:pt x="4047645" y="9696"/>
                </a:lnTo>
                <a:lnTo>
                  <a:pt x="4047645" y="2495811"/>
                </a:lnTo>
                <a:lnTo>
                  <a:pt x="28177" y="2495811"/>
                </a:lnTo>
                <a:lnTo>
                  <a:pt x="28782" y="2485852"/>
                </a:lnTo>
                <a:cubicBezTo>
                  <a:pt x="31911" y="2365446"/>
                  <a:pt x="35027" y="2245002"/>
                  <a:pt x="38157" y="2124521"/>
                </a:cubicBezTo>
                <a:cubicBezTo>
                  <a:pt x="38284" y="2119444"/>
                  <a:pt x="39171" y="2114494"/>
                  <a:pt x="39171" y="2109417"/>
                </a:cubicBezTo>
                <a:cubicBezTo>
                  <a:pt x="48166" y="1995573"/>
                  <a:pt x="53107" y="1881729"/>
                  <a:pt x="18899" y="1770550"/>
                </a:cubicBezTo>
                <a:cubicBezTo>
                  <a:pt x="15871" y="1760104"/>
                  <a:pt x="14262" y="1749304"/>
                  <a:pt x="14084" y="1738440"/>
                </a:cubicBezTo>
                <a:cubicBezTo>
                  <a:pt x="12413" y="1641514"/>
                  <a:pt x="16644" y="1544587"/>
                  <a:pt x="26754" y="1448181"/>
                </a:cubicBezTo>
                <a:cubicBezTo>
                  <a:pt x="31949" y="1389038"/>
                  <a:pt x="26754" y="1329006"/>
                  <a:pt x="43478" y="1270498"/>
                </a:cubicBezTo>
                <a:cubicBezTo>
                  <a:pt x="50864" y="1241421"/>
                  <a:pt x="55109" y="1211634"/>
                  <a:pt x="56147" y="1181656"/>
                </a:cubicBezTo>
                <a:cubicBezTo>
                  <a:pt x="59948" y="1109060"/>
                  <a:pt x="38537" y="1040779"/>
                  <a:pt x="18139" y="972244"/>
                </a:cubicBezTo>
                <a:cubicBezTo>
                  <a:pt x="7370" y="935945"/>
                  <a:pt x="-5426" y="898886"/>
                  <a:pt x="2429" y="860811"/>
                </a:cubicBezTo>
                <a:cubicBezTo>
                  <a:pt x="16707" y="802251"/>
                  <a:pt x="24854" y="742359"/>
                  <a:pt x="26754" y="682112"/>
                </a:cubicBezTo>
                <a:cubicBezTo>
                  <a:pt x="26754" y="639468"/>
                  <a:pt x="16365" y="597712"/>
                  <a:pt x="20039" y="555195"/>
                </a:cubicBezTo>
                <a:cubicBezTo>
                  <a:pt x="28211" y="472712"/>
                  <a:pt x="30238" y="389734"/>
                  <a:pt x="26121" y="306946"/>
                </a:cubicBezTo>
                <a:cubicBezTo>
                  <a:pt x="26095" y="273846"/>
                  <a:pt x="29846" y="240848"/>
                  <a:pt x="37270" y="208585"/>
                </a:cubicBezTo>
                <a:cubicBezTo>
                  <a:pt x="46506" y="151651"/>
                  <a:pt x="48419" y="93777"/>
                  <a:pt x="42971" y="36360"/>
                </a:cubicBezTo>
                <a:lnTo>
                  <a:pt x="38853" y="8429"/>
                </a:lnTo>
                <a:lnTo>
                  <a:pt x="56649" y="7824"/>
                </a:lnTo>
                <a:cubicBezTo>
                  <a:pt x="210497" y="-156"/>
                  <a:pt x="364754" y="3162"/>
                  <a:pt x="518087" y="17748"/>
                </a:cubicBezTo>
                <a:cubicBezTo>
                  <a:pt x="626567" y="25440"/>
                  <a:pt x="735534" y="24213"/>
                  <a:pt x="843809" y="14092"/>
                </a:cubicBezTo>
                <a:cubicBezTo>
                  <a:pt x="1042499" y="-1711"/>
                  <a:pt x="1240782" y="10958"/>
                  <a:pt x="1439065" y="21666"/>
                </a:cubicBezTo>
                <a:cubicBezTo>
                  <a:pt x="1631105" y="32113"/>
                  <a:pt x="1823010" y="24408"/>
                  <a:pt x="2015050" y="17487"/>
                </a:cubicBezTo>
                <a:cubicBezTo>
                  <a:pt x="2157045" y="12394"/>
                  <a:pt x="2299420" y="249"/>
                  <a:pt x="2441891" y="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4184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334BF2-C4C7-934F-8206-8CCD922C6656}"/>
              </a:ext>
            </a:extLst>
          </p:cNvPr>
          <p:cNvSpPr txBox="1"/>
          <p:nvPr/>
        </p:nvSpPr>
        <p:spPr>
          <a:xfrm>
            <a:off x="1857384" y="857252"/>
            <a:ext cx="7200900" cy="507831"/>
          </a:xfrm>
          <a:prstGeom prst="rect">
            <a:avLst/>
          </a:prstGeom>
          <a:noFill/>
        </p:spPr>
        <p:txBody>
          <a:bodyPr wrap="square" rtlCol="0">
            <a:spAutoFit/>
          </a:bodyPr>
          <a:lstStyle/>
          <a:p>
            <a:endParaRPr lang="en-US" sz="1350" dirty="0"/>
          </a:p>
          <a:p>
            <a:endParaRPr lang="en-US" sz="1350" dirty="0"/>
          </a:p>
        </p:txBody>
      </p:sp>
      <p:graphicFrame>
        <p:nvGraphicFramePr>
          <p:cNvPr id="3" name="Table 3">
            <a:extLst>
              <a:ext uri="{FF2B5EF4-FFF2-40B4-BE49-F238E27FC236}">
                <a16:creationId xmlns:a16="http://schemas.microsoft.com/office/drawing/2014/main" id="{460353B4-9978-FE44-AE3A-4F1EF6359C9B}"/>
              </a:ext>
            </a:extLst>
          </p:cNvPr>
          <p:cNvGraphicFramePr>
            <a:graphicFrameLocks noGrp="1"/>
          </p:cNvGraphicFramePr>
          <p:nvPr/>
        </p:nvGraphicFramePr>
        <p:xfrm>
          <a:off x="1632067" y="985316"/>
          <a:ext cx="8927869" cy="4991880"/>
        </p:xfrm>
        <a:graphic>
          <a:graphicData uri="http://schemas.openxmlformats.org/drawingml/2006/table">
            <a:tbl>
              <a:tblPr firstRow="1" bandRow="1">
                <a:tableStyleId>{8A107856-5554-42FB-B03E-39F5DBC370BA}</a:tableStyleId>
              </a:tblPr>
              <a:tblGrid>
                <a:gridCol w="1716578">
                  <a:extLst>
                    <a:ext uri="{9D8B030D-6E8A-4147-A177-3AD203B41FA5}">
                      <a16:colId xmlns:a16="http://schemas.microsoft.com/office/drawing/2014/main" val="2299314756"/>
                    </a:ext>
                  </a:extLst>
                </a:gridCol>
                <a:gridCol w="7211291">
                  <a:extLst>
                    <a:ext uri="{9D8B030D-6E8A-4147-A177-3AD203B41FA5}">
                      <a16:colId xmlns:a16="http://schemas.microsoft.com/office/drawing/2014/main" val="3098617369"/>
                    </a:ext>
                  </a:extLst>
                </a:gridCol>
              </a:tblGrid>
              <a:tr h="1506750">
                <a:tc>
                  <a:txBody>
                    <a:bodyPr/>
                    <a:lstStyle/>
                    <a:p>
                      <a:r>
                        <a:rPr lang="en-US" sz="1800" b="0" dirty="0">
                          <a:solidFill>
                            <a:srgbClr val="FF0000"/>
                          </a:solidFill>
                        </a:rPr>
                        <a:t>S</a:t>
                      </a:r>
                      <a:r>
                        <a:rPr lang="en-US" sz="1800" b="0" dirty="0"/>
                        <a:t>earch</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Search all prisoners for objects, to prevent: Which power? </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Injury to themselves or others.</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Damage to property, police vehicles/buildings/equipment.</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Evidence loss – if not seized can be hidden, swallowed or discarded.</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Aid escape - weapons, handcuff keys etc.</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Safekeeping – items of value are recovered to prevent loss, damage and minimise complaints.</a:t>
                      </a:r>
                    </a:p>
                    <a:p>
                      <a:endParaRPr lang="en-US" sz="1100" b="0" dirty="0"/>
                    </a:p>
                  </a:txBody>
                  <a:tcPr marL="68580" marR="68580" marT="34290" marB="34290"/>
                </a:tc>
                <a:extLst>
                  <a:ext uri="{0D108BD9-81ED-4DB2-BD59-A6C34878D82A}">
                    <a16:rowId xmlns:a16="http://schemas.microsoft.com/office/drawing/2014/main" val="1666754307"/>
                  </a:ext>
                </a:extLst>
              </a:tr>
              <a:tr h="342900">
                <a:tc>
                  <a:txBody>
                    <a:bodyPr/>
                    <a:lstStyle/>
                    <a:p>
                      <a:r>
                        <a:rPr lang="en-US" sz="1800" b="0" dirty="0">
                          <a:solidFill>
                            <a:srgbClr val="FF0000"/>
                          </a:solidFill>
                        </a:rPr>
                        <a:t>C</a:t>
                      </a:r>
                      <a:r>
                        <a:rPr lang="en-US" sz="1800" b="0" dirty="0"/>
                        <a:t>hecks</a:t>
                      </a:r>
                    </a:p>
                  </a:txBody>
                  <a:tcPr marL="68580" marR="68580" marT="34290" marB="34290"/>
                </a:tc>
                <a:tc>
                  <a:txBody>
                    <a:bodyPr/>
                    <a:lstStyle/>
                    <a:p>
                      <a:r>
                        <a:rPr lang="en-GB" sz="1100" b="0" kern="1200" dirty="0">
                          <a:solidFill>
                            <a:schemeClr val="dk1"/>
                          </a:solidFill>
                          <a:effectLst/>
                          <a:latin typeface="+mn-lt"/>
                          <a:ea typeface="+mn-ea"/>
                          <a:cs typeface="+mn-cs"/>
                        </a:rPr>
                        <a:t>Checks: ensure all checks are conducted. You must ascertain WHO you are dealing with (Niche/PNC/PND)</a:t>
                      </a:r>
                      <a:r>
                        <a:rPr lang="en-GB" sz="1100" b="0" dirty="0">
                          <a:effectLst/>
                        </a:rPr>
                        <a:t> </a:t>
                      </a:r>
                      <a:endParaRPr lang="en-US" sz="1100" b="0" dirty="0"/>
                    </a:p>
                  </a:txBody>
                  <a:tcPr marL="68580" marR="68580" marT="34290" marB="34290"/>
                </a:tc>
                <a:extLst>
                  <a:ext uri="{0D108BD9-81ED-4DB2-BD59-A6C34878D82A}">
                    <a16:rowId xmlns:a16="http://schemas.microsoft.com/office/drawing/2014/main" val="3913829472"/>
                  </a:ext>
                </a:extLst>
              </a:tr>
              <a:tr h="1032564">
                <a:tc>
                  <a:txBody>
                    <a:bodyPr/>
                    <a:lstStyle/>
                    <a:p>
                      <a:r>
                        <a:rPr lang="en-US" sz="1800" b="0" dirty="0">
                          <a:solidFill>
                            <a:srgbClr val="FF0000"/>
                          </a:solidFill>
                        </a:rPr>
                        <a:t>R</a:t>
                      </a:r>
                      <a:r>
                        <a:rPr lang="en-US" sz="1800" b="0" dirty="0"/>
                        <a:t>isk assessment </a:t>
                      </a:r>
                    </a:p>
                  </a:txBody>
                  <a:tcPr marL="68580" marR="68580" marT="34290" marB="34290"/>
                </a:tc>
                <a:tc>
                  <a:txBody>
                    <a:bodyPr/>
                    <a:lstStyle/>
                    <a:p>
                      <a:r>
                        <a:rPr lang="en-GB" sz="1100" b="0" kern="1200" dirty="0">
                          <a:solidFill>
                            <a:schemeClr val="dk1"/>
                          </a:solidFill>
                          <a:effectLst/>
                          <a:latin typeface="+mn-lt"/>
                          <a:ea typeface="+mn-ea"/>
                          <a:cs typeface="+mn-cs"/>
                        </a:rPr>
                        <a:t>Risk Assess the DP following search and checks conducted: Consider as appropriate:</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Restraints - Effective use of restraints (Hand cuffing, straps etc.). If the use of handcuffs is justified, use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Effective use of communication skills continually assessing the DP for any injury, medical/welfare concerns.</a:t>
                      </a:r>
                    </a:p>
                    <a:p>
                      <a:r>
                        <a:rPr lang="en-GB" sz="1100" b="0" kern="1200" dirty="0">
                          <a:solidFill>
                            <a:schemeClr val="dk1"/>
                          </a:solidFill>
                          <a:effectLst/>
                          <a:latin typeface="+mn-lt"/>
                          <a:ea typeface="+mn-ea"/>
                          <a:cs typeface="+mn-cs"/>
                        </a:rPr>
                        <a:t>Detainees to be constantly monitored during transit and custody yard waiting periods.</a:t>
                      </a:r>
                    </a:p>
                    <a:p>
                      <a:endParaRPr lang="en-US" sz="1100" b="0" dirty="0"/>
                    </a:p>
                  </a:txBody>
                  <a:tcPr marL="68580" marR="68580" marT="34290" marB="34290"/>
                </a:tc>
                <a:extLst>
                  <a:ext uri="{0D108BD9-81ED-4DB2-BD59-A6C34878D82A}">
                    <a16:rowId xmlns:a16="http://schemas.microsoft.com/office/drawing/2014/main" val="1293672352"/>
                  </a:ext>
                </a:extLst>
              </a:tr>
              <a:tr h="390080">
                <a:tc>
                  <a:txBody>
                    <a:bodyPr/>
                    <a:lstStyle/>
                    <a:p>
                      <a:r>
                        <a:rPr lang="en-US" sz="1800" b="0" dirty="0">
                          <a:solidFill>
                            <a:srgbClr val="FF0000"/>
                          </a:solidFill>
                        </a:rPr>
                        <a:t>E</a:t>
                      </a:r>
                      <a:r>
                        <a:rPr lang="en-US" sz="1800" b="0" dirty="0"/>
                        <a:t>scort </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kern="1200" dirty="0">
                          <a:solidFill>
                            <a:schemeClr val="dk1"/>
                          </a:solidFill>
                          <a:effectLst/>
                          <a:latin typeface="+mn-lt"/>
                          <a:ea typeface="+mn-ea"/>
                          <a:cs typeface="+mn-cs"/>
                        </a:rPr>
                        <a:t>Escort - ensure detainee is supervised at ALL Times!!!</a:t>
                      </a:r>
                    </a:p>
                    <a:p>
                      <a:endParaRPr lang="en-US" sz="1100" b="0" dirty="0"/>
                    </a:p>
                  </a:txBody>
                  <a:tcPr marL="68580" marR="68580" marT="34290" marB="34290"/>
                </a:tc>
                <a:extLst>
                  <a:ext uri="{0D108BD9-81ED-4DB2-BD59-A6C34878D82A}">
                    <a16:rowId xmlns:a16="http://schemas.microsoft.com/office/drawing/2014/main" val="1751450238"/>
                  </a:ext>
                </a:extLst>
              </a:tr>
              <a:tr h="1193186">
                <a:tc>
                  <a:txBody>
                    <a:bodyPr/>
                    <a:lstStyle/>
                    <a:p>
                      <a:r>
                        <a:rPr lang="en-US" sz="1800" b="0" dirty="0">
                          <a:solidFill>
                            <a:srgbClr val="FF0000"/>
                          </a:solidFill>
                        </a:rPr>
                        <a:t>E</a:t>
                      </a:r>
                      <a:r>
                        <a:rPr lang="en-US" sz="1800" b="0" dirty="0"/>
                        <a:t>stablish</a:t>
                      </a:r>
                    </a:p>
                  </a:txBody>
                  <a:tcPr marL="68580" marR="68580" marT="34290" marB="34290"/>
                </a:tc>
                <a:tc>
                  <a:txBody>
                    <a:bodyPr/>
                    <a:lstStyle/>
                    <a:p>
                      <a:r>
                        <a:rPr lang="en-GB" sz="1100" b="0" kern="1200" dirty="0">
                          <a:solidFill>
                            <a:schemeClr val="dk1"/>
                          </a:solidFill>
                          <a:effectLst/>
                          <a:latin typeface="+mn-lt"/>
                          <a:ea typeface="+mn-ea"/>
                          <a:cs typeface="+mn-cs"/>
                        </a:rPr>
                        <a:t>Establish detainee needs:</a:t>
                      </a:r>
                      <a:br>
                        <a:rPr lang="en-GB" sz="1100" b="0" kern="1200" dirty="0">
                          <a:solidFill>
                            <a:schemeClr val="dk1"/>
                          </a:solidFill>
                          <a:effectLst/>
                          <a:latin typeface="+mn-lt"/>
                          <a:ea typeface="+mn-ea"/>
                          <a:cs typeface="+mn-cs"/>
                        </a:rPr>
                      </a:b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Medication – bring it with them.</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Appropriate Adult / Translator.</a:t>
                      </a:r>
                      <a:br>
                        <a:rPr lang="en-GB" sz="1100" b="0" kern="1200" dirty="0">
                          <a:solidFill>
                            <a:schemeClr val="dk1"/>
                          </a:solidFill>
                          <a:effectLst/>
                          <a:latin typeface="+mn-lt"/>
                          <a:ea typeface="+mn-ea"/>
                          <a:cs typeface="+mn-cs"/>
                        </a:rPr>
                      </a:br>
                      <a:r>
                        <a:rPr lang="en-GB" sz="1100" b="0" kern="1200" dirty="0">
                          <a:solidFill>
                            <a:schemeClr val="dk1"/>
                          </a:solidFill>
                          <a:effectLst/>
                          <a:latin typeface="+mn-lt"/>
                          <a:ea typeface="+mn-ea"/>
                          <a:cs typeface="+mn-cs"/>
                        </a:rPr>
                        <a:t> Needs such as clothing – if seized you must arrange replacement.</a:t>
                      </a:r>
                    </a:p>
                    <a:p>
                      <a:r>
                        <a:rPr lang="en-GB" sz="1100" b="0" kern="1200" dirty="0">
                          <a:solidFill>
                            <a:schemeClr val="dk1"/>
                          </a:solidFill>
                          <a:effectLst/>
                          <a:latin typeface="+mn-lt"/>
                          <a:ea typeface="+mn-ea"/>
                          <a:cs typeface="+mn-cs"/>
                        </a:rPr>
                        <a:t> Young children or dependents that need caring for.</a:t>
                      </a:r>
                    </a:p>
                    <a:p>
                      <a:endParaRPr lang="en-US" sz="1100" b="0" dirty="0"/>
                    </a:p>
                  </a:txBody>
                  <a:tcPr marL="68580" marR="68580" marT="34290" marB="34290"/>
                </a:tc>
                <a:extLst>
                  <a:ext uri="{0D108BD9-81ED-4DB2-BD59-A6C34878D82A}">
                    <a16:rowId xmlns:a16="http://schemas.microsoft.com/office/drawing/2014/main" val="2007350054"/>
                  </a:ext>
                </a:extLst>
              </a:tr>
              <a:tr h="421890">
                <a:tc>
                  <a:txBody>
                    <a:bodyPr/>
                    <a:lstStyle/>
                    <a:p>
                      <a:r>
                        <a:rPr lang="en-US" sz="1800" b="0" dirty="0">
                          <a:solidFill>
                            <a:srgbClr val="FF0000"/>
                          </a:solidFill>
                        </a:rPr>
                        <a:t>N</a:t>
                      </a:r>
                      <a:r>
                        <a:rPr lang="en-US" sz="1800" b="0" dirty="0"/>
                        <a:t>ote </a:t>
                      </a:r>
                    </a:p>
                  </a:txBody>
                  <a:tcPr marL="68580" marR="68580" marT="34290" marB="34290"/>
                </a:tc>
                <a:tc>
                  <a:txBody>
                    <a:bodyPr/>
                    <a:lstStyle/>
                    <a:p>
                      <a:r>
                        <a:rPr lang="en-GB" sz="1100" b="0" kern="1200" dirty="0">
                          <a:solidFill>
                            <a:schemeClr val="dk1"/>
                          </a:solidFill>
                          <a:effectLst/>
                          <a:latin typeface="+mn-lt"/>
                          <a:ea typeface="+mn-ea"/>
                          <a:cs typeface="+mn-cs"/>
                        </a:rPr>
                        <a:t>Note and record (including BWV where appropriate) and evidence your actions and inform custody staff of all actions carried out.</a:t>
                      </a:r>
                      <a:r>
                        <a:rPr lang="en-GB" sz="1100" b="0" dirty="0">
                          <a:effectLst/>
                        </a:rPr>
                        <a:t> </a:t>
                      </a:r>
                      <a:endParaRPr lang="en-US" sz="1100" b="0" dirty="0"/>
                    </a:p>
                  </a:txBody>
                  <a:tcPr marL="68580" marR="68580" marT="34290" marB="34290"/>
                </a:tc>
                <a:extLst>
                  <a:ext uri="{0D108BD9-81ED-4DB2-BD59-A6C34878D82A}">
                    <a16:rowId xmlns:a16="http://schemas.microsoft.com/office/drawing/2014/main" val="1081853319"/>
                  </a:ext>
                </a:extLst>
              </a:tr>
            </a:tbl>
          </a:graphicData>
        </a:graphic>
      </p:graphicFrame>
      <p:sp>
        <p:nvSpPr>
          <p:cNvPr id="4" name="TextBox 3">
            <a:extLst>
              <a:ext uri="{FF2B5EF4-FFF2-40B4-BE49-F238E27FC236}">
                <a16:creationId xmlns:a16="http://schemas.microsoft.com/office/drawing/2014/main" id="{BDBF39F9-597B-A64D-9C9F-AF1FEF90856D}"/>
              </a:ext>
            </a:extLst>
          </p:cNvPr>
          <p:cNvSpPr txBox="1"/>
          <p:nvPr/>
        </p:nvSpPr>
        <p:spPr>
          <a:xfrm>
            <a:off x="7867660" y="1081695"/>
            <a:ext cx="2828925" cy="715581"/>
          </a:xfrm>
          <a:prstGeom prst="rect">
            <a:avLst/>
          </a:prstGeom>
          <a:noFill/>
        </p:spPr>
        <p:txBody>
          <a:bodyPr wrap="square" rtlCol="0">
            <a:spAutoFit/>
          </a:bodyPr>
          <a:lstStyle/>
          <a:p>
            <a:r>
              <a:rPr lang="en-US" sz="4050" b="1" dirty="0">
                <a:solidFill>
                  <a:srgbClr val="FF0000"/>
                </a:solidFill>
              </a:rPr>
              <a:t>S C R E E N </a:t>
            </a:r>
          </a:p>
        </p:txBody>
      </p:sp>
    </p:spTree>
    <p:extLst>
      <p:ext uri="{BB962C8B-B14F-4D97-AF65-F5344CB8AC3E}">
        <p14:creationId xmlns:p14="http://schemas.microsoft.com/office/powerpoint/2010/main" val="408907524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30936" y="640823"/>
            <a:ext cx="3419856" cy="5583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a:solidFill>
                  <a:schemeClr val="tx1"/>
                </a:solidFill>
                <a:latin typeface="+mj-lt"/>
                <a:ea typeface="+mj-ea"/>
                <a:cs typeface="+mj-cs"/>
              </a:rPr>
              <a:t>Transporting Suspects to a Police Station</a:t>
            </a:r>
          </a:p>
        </p:txBody>
      </p:sp>
      <p:pic>
        <p:nvPicPr>
          <p:cNvPr id="2" name="Picture 2" descr="What is section 136 of the Mental Health Act?">
            <a:extLst>
              <a:ext uri="{FF2B5EF4-FFF2-40B4-BE49-F238E27FC236}">
                <a16:creationId xmlns:a16="http://schemas.microsoft.com/office/drawing/2014/main" id="{DE52A459-238F-20D3-B0F3-94872716512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654296" y="792059"/>
            <a:ext cx="6894576" cy="359138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5"/>
          <p:cNvSpPr txBox="1">
            <a:spLocks noChangeArrowheads="1"/>
          </p:cNvSpPr>
          <p:nvPr>
            <p:custDataLst>
              <p:tags r:id="rId1"/>
            </p:custDataLst>
          </p:nvPr>
        </p:nvSpPr>
        <p:spPr bwMode="auto">
          <a:xfrm>
            <a:off x="4654296" y="4798577"/>
            <a:ext cx="6894576" cy="142848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lvl1pPr marL="0" indent="0" algn="l" rtl="0" eaLnBrk="0" fontAlgn="base" hangingPunct="0">
              <a:spcBef>
                <a:spcPct val="20000"/>
              </a:spcBef>
              <a:spcAft>
                <a:spcPct val="0"/>
              </a:spcAft>
              <a:buNone/>
              <a:defRPr sz="3200">
                <a:solidFill>
                  <a:schemeClr val="accent2"/>
                </a:solidFill>
                <a:latin typeface="Verdana" pitchFamily="34" charset="0"/>
                <a:ea typeface="+mn-ea"/>
                <a:cs typeface="+mn-cs"/>
              </a:defRPr>
            </a:lvl1pPr>
            <a:lvl2pPr marL="457200" indent="0" algn="l" rtl="0" eaLnBrk="0" fontAlgn="base" hangingPunct="0">
              <a:spcBef>
                <a:spcPct val="20000"/>
              </a:spcBef>
              <a:spcAft>
                <a:spcPct val="0"/>
              </a:spcAft>
              <a:buNone/>
              <a:defRPr sz="3200">
                <a:solidFill>
                  <a:schemeClr val="accent2"/>
                </a:solidFill>
                <a:latin typeface="Verdana" pitchFamily="34" charset="0"/>
              </a:defRPr>
            </a:lvl2pPr>
            <a:lvl3pPr marL="914400" indent="0" algn="l" rtl="0" eaLnBrk="0" fontAlgn="base" hangingPunct="0">
              <a:spcBef>
                <a:spcPct val="20000"/>
              </a:spcBef>
              <a:spcAft>
                <a:spcPct val="0"/>
              </a:spcAft>
              <a:buNone/>
              <a:defRPr sz="3200">
                <a:solidFill>
                  <a:schemeClr val="accent2"/>
                </a:solidFill>
                <a:latin typeface="Verdana" pitchFamily="34" charset="0"/>
              </a:defRPr>
            </a:lvl3pPr>
            <a:lvl4pPr marL="1371600" indent="0" algn="l" rtl="0" eaLnBrk="0" fontAlgn="base" hangingPunct="0">
              <a:spcBef>
                <a:spcPct val="20000"/>
              </a:spcBef>
              <a:spcAft>
                <a:spcPct val="0"/>
              </a:spcAft>
              <a:buNone/>
              <a:defRPr sz="3200">
                <a:solidFill>
                  <a:schemeClr val="tx1"/>
                </a:solidFill>
                <a:latin typeface="+mn-lt"/>
              </a:defRPr>
            </a:lvl4pPr>
            <a:lvl5pPr marL="1828800" indent="0" algn="l" rtl="0" eaLnBrk="0" fontAlgn="base" hangingPunct="0">
              <a:spcBef>
                <a:spcPct val="20000"/>
              </a:spcBef>
              <a:spcAft>
                <a:spcPct val="0"/>
              </a:spcAft>
              <a:buNone/>
              <a:defRPr sz="2400">
                <a:solidFill>
                  <a:schemeClr val="tx1"/>
                </a:solidFill>
                <a:latin typeface="+mn-lt"/>
              </a:defRPr>
            </a:lvl5pPr>
            <a:lvl6pPr marL="2514600" indent="-228600" algn="l" rtl="0" fontAlgn="base">
              <a:spcBef>
                <a:spcPct val="20000"/>
              </a:spcBef>
              <a:spcAft>
                <a:spcPct val="0"/>
              </a:spcAft>
              <a:buChar char="»"/>
              <a:defRPr sz="1800">
                <a:solidFill>
                  <a:schemeClr val="tx1"/>
                </a:solidFill>
                <a:latin typeface="+mn-lt"/>
              </a:defRPr>
            </a:lvl6pPr>
            <a:lvl7pPr marL="2971800" indent="-228600" algn="l" rtl="0" fontAlgn="base">
              <a:spcBef>
                <a:spcPct val="20000"/>
              </a:spcBef>
              <a:spcAft>
                <a:spcPct val="0"/>
              </a:spcAft>
              <a:buChar char="»"/>
              <a:defRPr sz="1800">
                <a:solidFill>
                  <a:schemeClr val="tx1"/>
                </a:solidFill>
                <a:latin typeface="+mn-lt"/>
              </a:defRPr>
            </a:lvl7pPr>
            <a:lvl8pPr marL="3429000" indent="-228600" algn="l" rtl="0" fontAlgn="base">
              <a:spcBef>
                <a:spcPct val="20000"/>
              </a:spcBef>
              <a:spcAft>
                <a:spcPct val="0"/>
              </a:spcAft>
              <a:buChar char="»"/>
              <a:defRPr sz="1800">
                <a:solidFill>
                  <a:schemeClr val="tx1"/>
                </a:solidFill>
                <a:latin typeface="+mn-lt"/>
              </a:defRPr>
            </a:lvl8pPr>
            <a:lvl9pPr marL="3886200" indent="-228600" algn="l" rtl="0" fontAlgn="base">
              <a:spcBef>
                <a:spcPct val="20000"/>
              </a:spcBef>
              <a:spcAft>
                <a:spcPct val="0"/>
              </a:spcAft>
              <a:buChar char="»"/>
              <a:defRPr sz="1800">
                <a:solidFill>
                  <a:schemeClr val="tx1"/>
                </a:solidFill>
                <a:latin typeface="+mn-lt"/>
              </a:defRPr>
            </a:lvl9pPr>
          </a:lstStyle>
          <a:p>
            <a:pPr indent="-228600" eaLnBrk="1" hangingPunct="1">
              <a:lnSpc>
                <a:spcPct val="90000"/>
              </a:lnSpc>
              <a:spcBef>
                <a:spcPts val="0"/>
              </a:spcBef>
              <a:spcAft>
                <a:spcPts val="2700"/>
              </a:spcAft>
              <a:buFont typeface="Arial" panose="020B0604020202020204" pitchFamily="34" charset="0"/>
              <a:buChar char="•"/>
              <a:defRPr/>
            </a:pPr>
            <a:r>
              <a:rPr lang="en-US" altLang="en-US" sz="1400" dirty="0">
                <a:solidFill>
                  <a:schemeClr val="tx1"/>
                </a:solidFill>
                <a:latin typeface="+mn-lt"/>
              </a:rPr>
              <a:t>Section 136 Mental Health Act 1983 states:</a:t>
            </a:r>
          </a:p>
          <a:p>
            <a:pPr eaLnBrk="1" hangingPunct="1">
              <a:lnSpc>
                <a:spcPct val="90000"/>
              </a:lnSpc>
              <a:spcBef>
                <a:spcPts val="0"/>
              </a:spcBef>
              <a:spcAft>
                <a:spcPts val="2700"/>
              </a:spcAft>
              <a:defRPr/>
            </a:pPr>
            <a:r>
              <a:rPr lang="en-US" sz="1400" dirty="0">
                <a:solidFill>
                  <a:schemeClr val="tx1"/>
                </a:solidFill>
                <a:latin typeface="+mn-lt"/>
              </a:rPr>
              <a:t>‘If a police officer finds a person in a public place who appears to be suffering from mental disorder and to be in immediate need of care or control, the police officer may, if they think it necessary to do so in the interests of that person or for the protection of other persons, remove that person to a place of safety’…</a:t>
            </a:r>
            <a:endParaRPr lang="en-US" altLang="en-US" sz="1400" dirty="0">
              <a:solidFill>
                <a:schemeClr val="tx1"/>
              </a:solidFill>
              <a:latin typeface="+mn-lt"/>
            </a:endParaRPr>
          </a:p>
        </p:txBody>
      </p:sp>
    </p:spTree>
    <p:extLst>
      <p:ext uri="{BB962C8B-B14F-4D97-AF65-F5344CB8AC3E}">
        <p14:creationId xmlns:p14="http://schemas.microsoft.com/office/powerpoint/2010/main" val="1046353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custDataLst>
              <p:tags r:id="rId1"/>
            </p:custDataLst>
          </p:nvPr>
        </p:nvSpPr>
        <p:spPr bwMode="auto">
          <a:xfrm>
            <a:off x="8474931" y="2023110"/>
            <a:ext cx="1852218" cy="284607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algn="ctr" rtl="0" eaLnBrk="0" fontAlgn="base" hangingPunct="0">
              <a:spcBef>
                <a:spcPct val="0"/>
              </a:spcBef>
              <a:spcAft>
                <a:spcPct val="0"/>
              </a:spcAft>
              <a:defRPr sz="2800">
                <a:solidFill>
                  <a:srgbClr val="0070C0"/>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lgn="l" eaLnBrk="1" hangingPunct="1">
              <a:lnSpc>
                <a:spcPct val="90000"/>
              </a:lnSpc>
              <a:spcAft>
                <a:spcPts val="600"/>
              </a:spcAft>
              <a:defRPr/>
            </a:pPr>
            <a:r>
              <a:rPr lang="en-US" altLang="en-US" sz="2200" b="1">
                <a:solidFill>
                  <a:schemeClr val="tx1"/>
                </a:solidFill>
              </a:rPr>
              <a:t>Arrival at the Police Station</a:t>
            </a:r>
            <a:br>
              <a:rPr lang="en-US" altLang="en-US" sz="2200" b="1">
                <a:solidFill>
                  <a:schemeClr val="tx1"/>
                </a:solidFill>
              </a:rPr>
            </a:br>
            <a:br>
              <a:rPr lang="en-US" altLang="en-US" sz="2200" b="1">
                <a:solidFill>
                  <a:schemeClr val="tx1"/>
                </a:solidFill>
              </a:rPr>
            </a:br>
            <a:r>
              <a:rPr lang="en-US" altLang="en-US" sz="2200" b="1">
                <a:solidFill>
                  <a:schemeClr val="tx1"/>
                </a:solidFill>
              </a:rPr>
              <a:t>&amp; </a:t>
            </a:r>
            <a:br>
              <a:rPr lang="en-US" altLang="en-US" sz="2200" b="1">
                <a:solidFill>
                  <a:schemeClr val="tx1"/>
                </a:solidFill>
              </a:rPr>
            </a:br>
            <a:br>
              <a:rPr lang="en-US" altLang="en-US" sz="2200" b="1">
                <a:solidFill>
                  <a:schemeClr val="tx1"/>
                </a:solidFill>
              </a:rPr>
            </a:br>
            <a:r>
              <a:rPr lang="en-US" altLang="en-US" sz="2200" b="1">
                <a:solidFill>
                  <a:schemeClr val="tx1"/>
                </a:solidFill>
              </a:rPr>
              <a:t>Attending the Custody Area</a:t>
            </a:r>
          </a:p>
        </p:txBody>
      </p:sp>
      <p:pic>
        <p:nvPicPr>
          <p:cNvPr id="2" name="Picture 1"/>
          <p:cNvPicPr>
            <a:picLocks noChangeAspect="1"/>
          </p:cNvPicPr>
          <p:nvPr>
            <p:custDataLst>
              <p:tags r:id="rId2"/>
            </p:custDataLst>
          </p:nvPr>
        </p:nvPicPr>
        <p:blipFill>
          <a:blip r:embed="rId5" cstate="print">
            <a:extLst>
              <a:ext uri="{BEBA8EAE-BF5A-486C-A8C5-ECC9F3942E4B}">
                <a14:imgProps xmlns:a14="http://schemas.microsoft.com/office/drawing/2010/main">
                  <a14:imgLayer r:embed="rId6">
                    <a14:imgEffect>
                      <a14:colorTemperature colorTemp="8800"/>
                    </a14:imgEffect>
                  </a14:imgLayer>
                </a14:imgProps>
              </a:ext>
              <a:ext uri="{28A0092B-C50C-407E-A947-70E740481C1C}">
                <a14:useLocalDpi xmlns:a14="http://schemas.microsoft.com/office/drawing/2010/main" val="0"/>
              </a:ext>
            </a:extLst>
          </a:blip>
          <a:stretch>
            <a:fillRect/>
          </a:stretch>
        </p:blipFill>
        <p:spPr>
          <a:xfrm>
            <a:off x="1932928" y="1731212"/>
            <a:ext cx="5706228" cy="3466533"/>
          </a:xfrm>
          <a:prstGeom prst="rect">
            <a:avLst/>
          </a:prstGeom>
        </p:spPr>
      </p:pic>
    </p:spTree>
    <p:extLst>
      <p:ext uri="{BB962C8B-B14F-4D97-AF65-F5344CB8AC3E}">
        <p14:creationId xmlns:p14="http://schemas.microsoft.com/office/powerpoint/2010/main" val="356779052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5400" b="1">
                <a:latin typeface="+mj-lt"/>
                <a:ea typeface="+mj-ea"/>
                <a:cs typeface="+mj-cs"/>
              </a:rPr>
              <a:t>Custody Record</a:t>
            </a:r>
          </a:p>
        </p:txBody>
      </p:sp>
      <p:sp>
        <p:nvSpPr>
          <p:cNvPr id="4" name="Rectangle 4"/>
          <p:cNvSpPr txBox="1">
            <a:spLocks noChangeArrowheads="1"/>
          </p:cNvSpPr>
          <p:nvPr>
            <p:custDataLst>
              <p:tags r:id="rId1"/>
            </p:custDataLst>
          </p:nvPr>
        </p:nvSpPr>
        <p:spPr bwMode="auto">
          <a:xfrm>
            <a:off x="640080" y="2872899"/>
            <a:ext cx="4243589" cy="33206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0"/>
              </a:spcBef>
              <a:spcAft>
                <a:spcPts val="3600"/>
              </a:spcAft>
              <a:buFont typeface="Arial" panose="020B0604020202020204" pitchFamily="34" charset="0"/>
              <a:buChar char="•"/>
              <a:defRPr/>
            </a:pPr>
            <a:r>
              <a:rPr lang="en-US" altLang="en-US" sz="2200">
                <a:solidFill>
                  <a:schemeClr val="tx1"/>
                </a:solidFill>
                <a:latin typeface="+mn-lt"/>
              </a:rPr>
              <a:t>Will contain:</a:t>
            </a:r>
          </a:p>
          <a:p>
            <a:pPr marL="428625" indent="-228600" eaLnBrk="1" hangingPunct="1">
              <a:lnSpc>
                <a:spcPct val="90000"/>
              </a:lnSpc>
              <a:spcBef>
                <a:spcPct val="0"/>
              </a:spcBef>
              <a:spcAft>
                <a:spcPts val="3600"/>
              </a:spcAft>
              <a:buFont typeface="Arial" panose="020B0604020202020204" pitchFamily="34" charset="0"/>
              <a:buChar char="•"/>
              <a:defRPr/>
            </a:pPr>
            <a:r>
              <a:rPr lang="en-US" altLang="en-US" sz="2200">
                <a:solidFill>
                  <a:schemeClr val="tx1"/>
                </a:solidFill>
                <a:latin typeface="+mn-lt"/>
              </a:rPr>
              <a:t>Personal information</a:t>
            </a:r>
          </a:p>
          <a:p>
            <a:pPr marL="428625" indent="-228600" eaLnBrk="1" hangingPunct="1">
              <a:lnSpc>
                <a:spcPct val="90000"/>
              </a:lnSpc>
              <a:spcBef>
                <a:spcPct val="0"/>
              </a:spcBef>
              <a:spcAft>
                <a:spcPts val="3600"/>
              </a:spcAft>
              <a:buFont typeface="Arial" panose="020B0604020202020204" pitchFamily="34" charset="0"/>
              <a:buChar char="•"/>
              <a:defRPr/>
            </a:pPr>
            <a:r>
              <a:rPr lang="en-US" altLang="en-US" sz="2200">
                <a:solidFill>
                  <a:schemeClr val="tx1"/>
                </a:solidFill>
                <a:latin typeface="+mn-lt"/>
              </a:rPr>
              <a:t>Every action or decision</a:t>
            </a:r>
          </a:p>
          <a:p>
            <a:pPr marL="428625" indent="-228600" eaLnBrk="1" hangingPunct="1">
              <a:lnSpc>
                <a:spcPct val="90000"/>
              </a:lnSpc>
              <a:spcBef>
                <a:spcPct val="0"/>
              </a:spcBef>
              <a:spcAft>
                <a:spcPts val="3600"/>
              </a:spcAft>
              <a:buFont typeface="Arial" panose="020B0604020202020204" pitchFamily="34" charset="0"/>
              <a:buChar char="•"/>
              <a:defRPr/>
            </a:pPr>
            <a:r>
              <a:rPr lang="en-US" altLang="en-US" sz="2200">
                <a:solidFill>
                  <a:schemeClr val="tx1"/>
                </a:solidFill>
                <a:latin typeface="+mn-lt"/>
              </a:rPr>
              <a:t>Every entry signed and timed</a:t>
            </a:r>
          </a:p>
        </p:txBody>
      </p:sp>
      <p:pic>
        <p:nvPicPr>
          <p:cNvPr id="6146" name="Picture 2" descr="Benefits of Online Document Management | APS Payroll">
            <a:extLst>
              <a:ext uri="{FF2B5EF4-FFF2-40B4-BE49-F238E27FC236}">
                <a16:creationId xmlns:a16="http://schemas.microsoft.com/office/drawing/2014/main" id="{13A3A21F-A558-4842-ADED-291132ECFAF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02" r="-1"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3027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87725F2-81B1-9E47-A4A2-FC49F536707C}"/>
              </a:ext>
            </a:extLst>
          </p:cNvPr>
          <p:cNvSpPr txBox="1"/>
          <p:nvPr/>
        </p:nvSpPr>
        <p:spPr>
          <a:xfrm>
            <a:off x="1768596" y="4960407"/>
            <a:ext cx="5037434" cy="744051"/>
          </a:xfrm>
          <a:prstGeom prst="rect">
            <a:avLst/>
          </a:prstGeom>
        </p:spPr>
        <p:txBody>
          <a:bodyPr vert="horz" lIns="68580" tIns="34290" rIns="68580" bIns="34290" rtlCol="0" anchor="b">
            <a:normAutofit fontScale="85000" lnSpcReduction="10000"/>
          </a:bodyPr>
          <a:lstStyle/>
          <a:p>
            <a:pPr>
              <a:lnSpc>
                <a:spcPct val="90000"/>
              </a:lnSpc>
              <a:spcBef>
                <a:spcPct val="0"/>
              </a:spcBef>
              <a:spcAft>
                <a:spcPts val="450"/>
              </a:spcAft>
            </a:pPr>
            <a:r>
              <a:rPr lang="en-US" sz="4000" dirty="0">
                <a:latin typeface="+mj-lt"/>
                <a:ea typeface="+mj-ea"/>
                <a:cs typeface="+mj-cs"/>
              </a:rPr>
              <a:t>Detention Clock Journey…</a:t>
            </a:r>
          </a:p>
        </p:txBody>
      </p:sp>
      <p:pic>
        <p:nvPicPr>
          <p:cNvPr id="11268" name="Picture 4" descr="Did You Know? Alternative to Detention Facts from MENA – International  Detention Coalition">
            <a:extLst>
              <a:ext uri="{FF2B5EF4-FFF2-40B4-BE49-F238E27FC236}">
                <a16:creationId xmlns:a16="http://schemas.microsoft.com/office/drawing/2014/main" id="{0C38D87C-F88E-C846-A038-8B64819F417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205" b="1"/>
          <a:stretch/>
        </p:blipFill>
        <p:spPr bwMode="auto">
          <a:xfrm>
            <a:off x="1524016" y="857259"/>
            <a:ext cx="4571985" cy="3583299"/>
          </a:xfrm>
          <a:custGeom>
            <a:avLst/>
            <a:gdLst/>
            <a:ahLst/>
            <a:cxnLst/>
            <a:rect l="l" t="t" r="r" b="b"/>
            <a:pathLst>
              <a:path w="6096000" h="4777742">
                <a:moveTo>
                  <a:pt x="0" y="0"/>
                </a:moveTo>
                <a:lnTo>
                  <a:pt x="6096000" y="0"/>
                </a:lnTo>
                <a:lnTo>
                  <a:pt x="6096000" y="4777742"/>
                </a:lnTo>
                <a:lnTo>
                  <a:pt x="6067110" y="4773054"/>
                </a:lnTo>
                <a:cubicBezTo>
                  <a:pt x="6055069" y="4772257"/>
                  <a:pt x="6042963" y="4771677"/>
                  <a:pt x="6032848" y="4768862"/>
                </a:cubicBezTo>
                <a:cubicBezTo>
                  <a:pt x="6012619" y="4763231"/>
                  <a:pt x="5991471" y="4755713"/>
                  <a:pt x="5975856" y="4751678"/>
                </a:cubicBezTo>
                <a:cubicBezTo>
                  <a:pt x="5946385" y="4744300"/>
                  <a:pt x="5938143" y="4740617"/>
                  <a:pt x="5920410" y="4737737"/>
                </a:cubicBezTo>
                <a:cubicBezTo>
                  <a:pt x="5902677" y="4734858"/>
                  <a:pt x="5883840" y="4734501"/>
                  <a:pt x="5869459" y="4734403"/>
                </a:cubicBezTo>
                <a:cubicBezTo>
                  <a:pt x="5855079" y="4734305"/>
                  <a:pt x="5852140" y="4739700"/>
                  <a:pt x="5834127" y="4737148"/>
                </a:cubicBezTo>
                <a:cubicBezTo>
                  <a:pt x="5804874" y="4729435"/>
                  <a:pt x="5807796" y="4730400"/>
                  <a:pt x="5771966" y="4726150"/>
                </a:cubicBezTo>
                <a:lnTo>
                  <a:pt x="5680977" y="4726617"/>
                </a:lnTo>
                <a:lnTo>
                  <a:pt x="5650557" y="4723904"/>
                </a:lnTo>
                <a:cubicBezTo>
                  <a:pt x="5639802" y="4725929"/>
                  <a:pt x="5629047" y="4714121"/>
                  <a:pt x="5618294" y="4716145"/>
                </a:cubicBezTo>
                <a:lnTo>
                  <a:pt x="5567600" y="4712292"/>
                </a:lnTo>
                <a:cubicBezTo>
                  <a:pt x="5545229" y="4692374"/>
                  <a:pt x="5541151" y="4712551"/>
                  <a:pt x="5525295" y="4707303"/>
                </a:cubicBezTo>
                <a:cubicBezTo>
                  <a:pt x="5498062" y="4696523"/>
                  <a:pt x="5492452" y="4697563"/>
                  <a:pt x="5464966" y="4687718"/>
                </a:cubicBezTo>
                <a:cubicBezTo>
                  <a:pt x="5451160" y="4689453"/>
                  <a:pt x="5436112" y="4684365"/>
                  <a:pt x="5422637" y="4687843"/>
                </a:cubicBezTo>
                <a:lnTo>
                  <a:pt x="5385596" y="4686184"/>
                </a:lnTo>
                <a:lnTo>
                  <a:pt x="5347417" y="4690023"/>
                </a:lnTo>
                <a:lnTo>
                  <a:pt x="5307450" y="4701204"/>
                </a:lnTo>
                <a:cubicBezTo>
                  <a:pt x="5291923" y="4701949"/>
                  <a:pt x="5275426" y="4700974"/>
                  <a:pt x="5257509" y="4697243"/>
                </a:cubicBezTo>
                <a:cubicBezTo>
                  <a:pt x="5243483" y="4695263"/>
                  <a:pt x="5222121" y="4694006"/>
                  <a:pt x="5205681" y="4681108"/>
                </a:cubicBezTo>
                <a:cubicBezTo>
                  <a:pt x="5189241" y="4668210"/>
                  <a:pt x="5066582" y="4656956"/>
                  <a:pt x="5066665" y="4656732"/>
                </a:cubicBezTo>
                <a:cubicBezTo>
                  <a:pt x="5036013" y="4653433"/>
                  <a:pt x="5037516" y="4666066"/>
                  <a:pt x="5021767" y="4667463"/>
                </a:cubicBezTo>
                <a:cubicBezTo>
                  <a:pt x="5006018" y="4668859"/>
                  <a:pt x="4997883" y="4663456"/>
                  <a:pt x="4972175" y="4665113"/>
                </a:cubicBezTo>
                <a:cubicBezTo>
                  <a:pt x="4946467" y="4666771"/>
                  <a:pt x="4895264" y="4676890"/>
                  <a:pt x="4867522" y="4677409"/>
                </a:cubicBezTo>
                <a:cubicBezTo>
                  <a:pt x="4847198" y="4677652"/>
                  <a:pt x="4846533" y="4665718"/>
                  <a:pt x="4824459" y="4661311"/>
                </a:cubicBezTo>
                <a:cubicBezTo>
                  <a:pt x="4802946" y="4676275"/>
                  <a:pt x="4746723" y="4640980"/>
                  <a:pt x="4748119" y="4662282"/>
                </a:cubicBezTo>
                <a:cubicBezTo>
                  <a:pt x="4696376" y="4649495"/>
                  <a:pt x="4704934" y="4651568"/>
                  <a:pt x="4681435" y="4656529"/>
                </a:cubicBezTo>
                <a:lnTo>
                  <a:pt x="4655641" y="4662947"/>
                </a:lnTo>
                <a:lnTo>
                  <a:pt x="4568774" y="4659157"/>
                </a:lnTo>
                <a:lnTo>
                  <a:pt x="4561567" y="4664296"/>
                </a:lnTo>
                <a:lnTo>
                  <a:pt x="4544039" y="4665425"/>
                </a:lnTo>
                <a:lnTo>
                  <a:pt x="4537547" y="4666124"/>
                </a:lnTo>
                <a:lnTo>
                  <a:pt x="4533521" y="4663656"/>
                </a:lnTo>
                <a:cubicBezTo>
                  <a:pt x="4531131" y="4662547"/>
                  <a:pt x="4529356" y="4662473"/>
                  <a:pt x="4528079" y="4664277"/>
                </a:cubicBezTo>
                <a:cubicBezTo>
                  <a:pt x="4527877" y="4665254"/>
                  <a:pt x="4527677" y="4666231"/>
                  <a:pt x="4527476" y="4667208"/>
                </a:cubicBezTo>
                <a:lnTo>
                  <a:pt x="4493203" y="4670897"/>
                </a:lnTo>
                <a:lnTo>
                  <a:pt x="4246811" y="4676399"/>
                </a:lnTo>
                <a:cubicBezTo>
                  <a:pt x="4137387" y="4710859"/>
                  <a:pt x="4001444" y="4666072"/>
                  <a:pt x="3880688" y="4677902"/>
                </a:cubicBezTo>
                <a:cubicBezTo>
                  <a:pt x="3854349" y="4668373"/>
                  <a:pt x="3867024" y="4694267"/>
                  <a:pt x="3804472" y="4706612"/>
                </a:cubicBezTo>
                <a:cubicBezTo>
                  <a:pt x="3769790" y="4699764"/>
                  <a:pt x="3709689" y="4672031"/>
                  <a:pt x="3671141" y="4669214"/>
                </a:cubicBezTo>
                <a:cubicBezTo>
                  <a:pt x="3634430" y="4661806"/>
                  <a:pt x="3632993" y="4657630"/>
                  <a:pt x="3609792" y="4651280"/>
                </a:cubicBezTo>
                <a:cubicBezTo>
                  <a:pt x="3586591" y="4644931"/>
                  <a:pt x="3596838" y="4646444"/>
                  <a:pt x="3550675" y="4644949"/>
                </a:cubicBezTo>
                <a:cubicBezTo>
                  <a:pt x="3513195" y="4640338"/>
                  <a:pt x="3398385" y="4630109"/>
                  <a:pt x="3362699" y="4629669"/>
                </a:cubicBezTo>
                <a:cubicBezTo>
                  <a:pt x="3327014" y="4629229"/>
                  <a:pt x="3350265" y="4628980"/>
                  <a:pt x="3317820" y="4628473"/>
                </a:cubicBezTo>
                <a:cubicBezTo>
                  <a:pt x="3291761" y="4635373"/>
                  <a:pt x="3220279" y="4625153"/>
                  <a:pt x="3202541" y="4611353"/>
                </a:cubicBezTo>
                <a:cubicBezTo>
                  <a:pt x="3176498" y="4608414"/>
                  <a:pt x="3173034" y="4597692"/>
                  <a:pt x="3165095" y="4593183"/>
                </a:cubicBezTo>
                <a:cubicBezTo>
                  <a:pt x="3157156" y="4588674"/>
                  <a:pt x="3151440" y="4597640"/>
                  <a:pt x="3142614" y="4593521"/>
                </a:cubicBezTo>
                <a:cubicBezTo>
                  <a:pt x="3133788" y="4589402"/>
                  <a:pt x="3119786" y="4585666"/>
                  <a:pt x="3108607" y="4586122"/>
                </a:cubicBezTo>
                <a:cubicBezTo>
                  <a:pt x="3097429" y="4586579"/>
                  <a:pt x="3083057" y="4584832"/>
                  <a:pt x="3060172" y="4583967"/>
                </a:cubicBezTo>
                <a:cubicBezTo>
                  <a:pt x="3037288" y="4583102"/>
                  <a:pt x="3008898" y="4580847"/>
                  <a:pt x="2971297" y="4580934"/>
                </a:cubicBezTo>
                <a:cubicBezTo>
                  <a:pt x="2936460" y="4577753"/>
                  <a:pt x="2952539" y="4581456"/>
                  <a:pt x="2872577" y="4576652"/>
                </a:cubicBezTo>
                <a:cubicBezTo>
                  <a:pt x="2845447" y="4572221"/>
                  <a:pt x="2833971" y="4557733"/>
                  <a:pt x="2814205" y="4559580"/>
                </a:cubicBezTo>
                <a:cubicBezTo>
                  <a:pt x="2790909" y="4543112"/>
                  <a:pt x="2768526" y="4546849"/>
                  <a:pt x="2754311" y="4545459"/>
                </a:cubicBezTo>
                <a:cubicBezTo>
                  <a:pt x="2740096" y="4544070"/>
                  <a:pt x="2737019" y="4543662"/>
                  <a:pt x="2723224" y="4546010"/>
                </a:cubicBezTo>
                <a:cubicBezTo>
                  <a:pt x="2709430" y="4548359"/>
                  <a:pt x="2687410" y="4554101"/>
                  <a:pt x="2672793" y="4554314"/>
                </a:cubicBezTo>
                <a:cubicBezTo>
                  <a:pt x="2658176" y="4554527"/>
                  <a:pt x="2649574" y="4546685"/>
                  <a:pt x="2635521" y="4547286"/>
                </a:cubicBezTo>
                <a:cubicBezTo>
                  <a:pt x="2621467" y="4547887"/>
                  <a:pt x="2621767" y="4560245"/>
                  <a:pt x="2588471" y="4557919"/>
                </a:cubicBezTo>
                <a:lnTo>
                  <a:pt x="2439275" y="4540387"/>
                </a:lnTo>
                <a:cubicBezTo>
                  <a:pt x="2417784" y="4540194"/>
                  <a:pt x="2396292" y="4546221"/>
                  <a:pt x="2374801" y="4546028"/>
                </a:cubicBezTo>
                <a:cubicBezTo>
                  <a:pt x="2331700" y="4546603"/>
                  <a:pt x="2372806" y="4559122"/>
                  <a:pt x="2318618" y="4550990"/>
                </a:cubicBezTo>
                <a:cubicBezTo>
                  <a:pt x="2264430" y="4533528"/>
                  <a:pt x="2150787" y="4518120"/>
                  <a:pt x="2084135" y="4520400"/>
                </a:cubicBezTo>
                <a:lnTo>
                  <a:pt x="2010848" y="4500404"/>
                </a:lnTo>
                <a:lnTo>
                  <a:pt x="1962215" y="4501400"/>
                </a:lnTo>
                <a:lnTo>
                  <a:pt x="1926990" y="4495570"/>
                </a:lnTo>
                <a:cubicBezTo>
                  <a:pt x="1909127" y="4479452"/>
                  <a:pt x="1902510" y="4484082"/>
                  <a:pt x="1884649" y="4474880"/>
                </a:cubicBezTo>
                <a:cubicBezTo>
                  <a:pt x="1864462" y="4463930"/>
                  <a:pt x="1869383" y="4485922"/>
                  <a:pt x="1816219" y="4470938"/>
                </a:cubicBezTo>
                <a:cubicBezTo>
                  <a:pt x="1786214" y="4478916"/>
                  <a:pt x="1794086" y="4458547"/>
                  <a:pt x="1768335" y="4471096"/>
                </a:cubicBezTo>
                <a:cubicBezTo>
                  <a:pt x="1756010" y="4466078"/>
                  <a:pt x="1737157" y="4463295"/>
                  <a:pt x="1725889" y="4456707"/>
                </a:cubicBezTo>
                <a:lnTo>
                  <a:pt x="1704987" y="4453275"/>
                </a:lnTo>
                <a:lnTo>
                  <a:pt x="1678857" y="4447221"/>
                </a:lnTo>
                <a:lnTo>
                  <a:pt x="1674568" y="4435925"/>
                </a:lnTo>
                <a:lnTo>
                  <a:pt x="1634075" y="4429269"/>
                </a:lnTo>
                <a:cubicBezTo>
                  <a:pt x="1619699" y="4424763"/>
                  <a:pt x="1607040" y="4412316"/>
                  <a:pt x="1588492" y="4411465"/>
                </a:cubicBezTo>
                <a:cubicBezTo>
                  <a:pt x="1548666" y="4404488"/>
                  <a:pt x="1441540" y="4396830"/>
                  <a:pt x="1402240" y="4391911"/>
                </a:cubicBezTo>
                <a:cubicBezTo>
                  <a:pt x="1362940" y="4386992"/>
                  <a:pt x="1383536" y="4385271"/>
                  <a:pt x="1352691" y="4381952"/>
                </a:cubicBezTo>
                <a:cubicBezTo>
                  <a:pt x="1322602" y="4385447"/>
                  <a:pt x="1230331" y="4373936"/>
                  <a:pt x="1213419" y="4358161"/>
                </a:cubicBezTo>
                <a:cubicBezTo>
                  <a:pt x="1194291" y="4352958"/>
                  <a:pt x="1171642" y="4355246"/>
                  <a:pt x="1163347" y="4339486"/>
                </a:cubicBezTo>
                <a:cubicBezTo>
                  <a:pt x="1149374" y="4320060"/>
                  <a:pt x="1081104" y="4339702"/>
                  <a:pt x="1091517" y="4319884"/>
                </a:cubicBezTo>
                <a:cubicBezTo>
                  <a:pt x="1067291" y="4326517"/>
                  <a:pt x="1046078" y="4319455"/>
                  <a:pt x="1025956" y="4309010"/>
                </a:cubicBezTo>
                <a:lnTo>
                  <a:pt x="1004286" y="4296626"/>
                </a:lnTo>
                <a:lnTo>
                  <a:pt x="983819" y="4298478"/>
                </a:lnTo>
                <a:cubicBezTo>
                  <a:pt x="974051" y="4282658"/>
                  <a:pt x="953984" y="4293628"/>
                  <a:pt x="939204" y="4282411"/>
                </a:cubicBezTo>
                <a:lnTo>
                  <a:pt x="915836" y="4272323"/>
                </a:lnTo>
                <a:lnTo>
                  <a:pt x="899731" y="4266965"/>
                </a:lnTo>
                <a:lnTo>
                  <a:pt x="893886" y="4264715"/>
                </a:lnTo>
                <a:lnTo>
                  <a:pt x="889021" y="4266066"/>
                </a:lnTo>
                <a:cubicBezTo>
                  <a:pt x="886286" y="4266531"/>
                  <a:pt x="884573" y="4266166"/>
                  <a:pt x="884135" y="4264147"/>
                </a:cubicBezTo>
                <a:lnTo>
                  <a:pt x="884818" y="4261224"/>
                </a:lnTo>
                <a:lnTo>
                  <a:pt x="820228" y="4266638"/>
                </a:lnTo>
                <a:lnTo>
                  <a:pt x="788402" y="4263209"/>
                </a:lnTo>
                <a:cubicBezTo>
                  <a:pt x="756573" y="4279518"/>
                  <a:pt x="718864" y="4245871"/>
                  <a:pt x="687574" y="4276905"/>
                </a:cubicBezTo>
                <a:lnTo>
                  <a:pt x="556383" y="4277125"/>
                </a:lnTo>
                <a:lnTo>
                  <a:pt x="497122" y="4273689"/>
                </a:lnTo>
                <a:cubicBezTo>
                  <a:pt x="484020" y="4279519"/>
                  <a:pt x="445941" y="4269992"/>
                  <a:pt x="454008" y="4273811"/>
                </a:cubicBezTo>
                <a:lnTo>
                  <a:pt x="394229" y="4278215"/>
                </a:lnTo>
                <a:lnTo>
                  <a:pt x="386356" y="4282251"/>
                </a:lnTo>
                <a:lnTo>
                  <a:pt x="383576" y="4284364"/>
                </a:lnTo>
                <a:lnTo>
                  <a:pt x="370039" y="4285533"/>
                </a:lnTo>
                <a:cubicBezTo>
                  <a:pt x="361618" y="4289428"/>
                  <a:pt x="359083" y="4297501"/>
                  <a:pt x="350141" y="4300911"/>
                </a:cubicBezTo>
                <a:cubicBezTo>
                  <a:pt x="345670" y="4302616"/>
                  <a:pt x="339596" y="4303155"/>
                  <a:pt x="330385" y="4301424"/>
                </a:cubicBezTo>
                <a:cubicBezTo>
                  <a:pt x="329804" y="4289693"/>
                  <a:pt x="314374" y="4293109"/>
                  <a:pt x="297835" y="4297065"/>
                </a:cubicBezTo>
                <a:lnTo>
                  <a:pt x="282816" y="4299894"/>
                </a:lnTo>
                <a:lnTo>
                  <a:pt x="281368" y="4300653"/>
                </a:lnTo>
                <a:lnTo>
                  <a:pt x="280684" y="4300295"/>
                </a:lnTo>
                <a:lnTo>
                  <a:pt x="273908" y="4301571"/>
                </a:lnTo>
                <a:cubicBezTo>
                  <a:pt x="266799" y="4301990"/>
                  <a:pt x="261129" y="4300718"/>
                  <a:pt x="258614" y="4295926"/>
                </a:cubicBezTo>
                <a:cubicBezTo>
                  <a:pt x="242516" y="4327823"/>
                  <a:pt x="214979" y="4309338"/>
                  <a:pt x="182068" y="4323284"/>
                </a:cubicBezTo>
                <a:cubicBezTo>
                  <a:pt x="157942" y="4332898"/>
                  <a:pt x="153812" y="4326151"/>
                  <a:pt x="128666" y="4331122"/>
                </a:cubicBezTo>
                <a:cubicBezTo>
                  <a:pt x="77925" y="4373333"/>
                  <a:pt x="87445" y="4341355"/>
                  <a:pt x="21563" y="4371972"/>
                </a:cubicBezTo>
                <a:lnTo>
                  <a:pt x="0" y="4383632"/>
                </a:lnTo>
                <a:close/>
              </a:path>
            </a:pathLst>
          </a:custGeom>
          <a:noFill/>
          <a:extLst>
            <a:ext uri="{909E8E84-426E-40DD-AFC4-6F175D3DCCD1}">
              <a14:hiddenFill xmlns:a14="http://schemas.microsoft.com/office/drawing/2010/main">
                <a:solidFill>
                  <a:srgbClr val="FFFFFF"/>
                </a:solidFill>
              </a14:hiddenFill>
            </a:ext>
          </a:extLst>
        </p:spPr>
      </p:pic>
      <p:pic>
        <p:nvPicPr>
          <p:cNvPr id="11266" name="Picture 2" descr="Police Station Gate Mission Row [YMAP / FiveM] - GTA5-Mods.com">
            <a:extLst>
              <a:ext uri="{FF2B5EF4-FFF2-40B4-BE49-F238E27FC236}">
                <a16:creationId xmlns:a16="http://schemas.microsoft.com/office/drawing/2014/main" id="{871B74BF-5155-D64D-9D8E-B9F98D2062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992" r="19111" b="1"/>
          <a:stretch/>
        </p:blipFill>
        <p:spPr bwMode="auto">
          <a:xfrm>
            <a:off x="6096000" y="868742"/>
            <a:ext cx="4572000" cy="4091664"/>
          </a:xfrm>
          <a:custGeom>
            <a:avLst/>
            <a:gdLst/>
            <a:ahLst/>
            <a:cxnLst/>
            <a:rect l="l" t="t" r="r" b="b"/>
            <a:pathLst>
              <a:path w="6096000" h="5455552">
                <a:moveTo>
                  <a:pt x="0" y="0"/>
                </a:moveTo>
                <a:lnTo>
                  <a:pt x="8632" y="2126"/>
                </a:lnTo>
                <a:cubicBezTo>
                  <a:pt x="71597" y="8644"/>
                  <a:pt x="52747" y="11892"/>
                  <a:pt x="102111" y="11566"/>
                </a:cubicBezTo>
                <a:cubicBezTo>
                  <a:pt x="107032" y="11203"/>
                  <a:pt x="116450" y="20386"/>
                  <a:pt x="135511" y="18109"/>
                </a:cubicBezTo>
                <a:cubicBezTo>
                  <a:pt x="165681" y="22040"/>
                  <a:pt x="149025" y="33094"/>
                  <a:pt x="187668" y="36734"/>
                </a:cubicBezTo>
                <a:cubicBezTo>
                  <a:pt x="184095" y="40156"/>
                  <a:pt x="221954" y="38461"/>
                  <a:pt x="225602" y="50611"/>
                </a:cubicBezTo>
                <a:cubicBezTo>
                  <a:pt x="242020" y="54481"/>
                  <a:pt x="267241" y="57744"/>
                  <a:pt x="286175" y="59952"/>
                </a:cubicBezTo>
                <a:cubicBezTo>
                  <a:pt x="314543" y="65902"/>
                  <a:pt x="328665" y="72319"/>
                  <a:pt x="332857" y="76558"/>
                </a:cubicBezTo>
                <a:cubicBezTo>
                  <a:pt x="361257" y="83289"/>
                  <a:pt x="358186" y="84500"/>
                  <a:pt x="395478" y="98782"/>
                </a:cubicBezTo>
                <a:cubicBezTo>
                  <a:pt x="417363" y="93652"/>
                  <a:pt x="436168" y="104748"/>
                  <a:pt x="445328" y="114882"/>
                </a:cubicBezTo>
                <a:cubicBezTo>
                  <a:pt x="470101" y="124482"/>
                  <a:pt x="523910" y="147405"/>
                  <a:pt x="559300" y="150440"/>
                </a:cubicBezTo>
                <a:cubicBezTo>
                  <a:pt x="613422" y="149710"/>
                  <a:pt x="598278" y="160982"/>
                  <a:pt x="622357" y="169552"/>
                </a:cubicBezTo>
                <a:cubicBezTo>
                  <a:pt x="641101" y="180205"/>
                  <a:pt x="638493" y="171007"/>
                  <a:pt x="658054" y="184474"/>
                </a:cubicBezTo>
                <a:lnTo>
                  <a:pt x="694284" y="200095"/>
                </a:lnTo>
                <a:lnTo>
                  <a:pt x="737979" y="224556"/>
                </a:lnTo>
                <a:lnTo>
                  <a:pt x="747981" y="231280"/>
                </a:lnTo>
                <a:cubicBezTo>
                  <a:pt x="753111" y="231304"/>
                  <a:pt x="756366" y="231723"/>
                  <a:pt x="758445" y="232460"/>
                </a:cubicBezTo>
                <a:cubicBezTo>
                  <a:pt x="758496" y="232559"/>
                  <a:pt x="758549" y="232658"/>
                  <a:pt x="758600" y="232757"/>
                </a:cubicBezTo>
                <a:lnTo>
                  <a:pt x="773364" y="235718"/>
                </a:lnTo>
                <a:cubicBezTo>
                  <a:pt x="790479" y="236082"/>
                  <a:pt x="824818" y="262048"/>
                  <a:pt x="841072" y="261356"/>
                </a:cubicBezTo>
                <a:cubicBezTo>
                  <a:pt x="848247" y="277811"/>
                  <a:pt x="845053" y="250444"/>
                  <a:pt x="872404" y="265382"/>
                </a:cubicBezTo>
                <a:cubicBezTo>
                  <a:pt x="884596" y="267374"/>
                  <a:pt x="889722" y="269394"/>
                  <a:pt x="899938" y="270925"/>
                </a:cubicBezTo>
                <a:cubicBezTo>
                  <a:pt x="900079" y="271345"/>
                  <a:pt x="933560" y="274145"/>
                  <a:pt x="933701" y="274565"/>
                </a:cubicBezTo>
                <a:lnTo>
                  <a:pt x="958104" y="278658"/>
                </a:lnTo>
                <a:lnTo>
                  <a:pt x="963678" y="280729"/>
                </a:lnTo>
                <a:lnTo>
                  <a:pt x="996167" y="277529"/>
                </a:lnTo>
                <a:lnTo>
                  <a:pt x="1012387" y="277350"/>
                </a:lnTo>
                <a:lnTo>
                  <a:pt x="1018139" y="274257"/>
                </a:lnTo>
                <a:cubicBezTo>
                  <a:pt x="1023705" y="272608"/>
                  <a:pt x="1030840" y="272419"/>
                  <a:pt x="1041488" y="275538"/>
                </a:cubicBezTo>
                <a:lnTo>
                  <a:pt x="1043729" y="276831"/>
                </a:lnTo>
                <a:lnTo>
                  <a:pt x="1076532" y="271239"/>
                </a:lnTo>
                <a:cubicBezTo>
                  <a:pt x="1083544" y="269462"/>
                  <a:pt x="1111552" y="278849"/>
                  <a:pt x="1117458" y="275294"/>
                </a:cubicBezTo>
                <a:cubicBezTo>
                  <a:pt x="1173364" y="280135"/>
                  <a:pt x="1207569" y="263603"/>
                  <a:pt x="1275827" y="275029"/>
                </a:cubicBezTo>
                <a:cubicBezTo>
                  <a:pt x="1321519" y="279616"/>
                  <a:pt x="1347196" y="279519"/>
                  <a:pt x="1376683" y="283128"/>
                </a:cubicBezTo>
                <a:cubicBezTo>
                  <a:pt x="1406170" y="286737"/>
                  <a:pt x="1433752" y="293140"/>
                  <a:pt x="1452749" y="296685"/>
                </a:cubicBezTo>
                <a:cubicBezTo>
                  <a:pt x="1471746" y="300230"/>
                  <a:pt x="1466619" y="301895"/>
                  <a:pt x="1490664" y="304401"/>
                </a:cubicBezTo>
                <a:cubicBezTo>
                  <a:pt x="1514709" y="306907"/>
                  <a:pt x="1573675" y="305000"/>
                  <a:pt x="1597021" y="311721"/>
                </a:cubicBezTo>
                <a:cubicBezTo>
                  <a:pt x="1622238" y="311037"/>
                  <a:pt x="1625537" y="322069"/>
                  <a:pt x="1639314" y="320753"/>
                </a:cubicBezTo>
                <a:cubicBezTo>
                  <a:pt x="1710549" y="337224"/>
                  <a:pt x="1769892" y="334296"/>
                  <a:pt x="1856583" y="331628"/>
                </a:cubicBezTo>
                <a:cubicBezTo>
                  <a:pt x="1913730" y="336509"/>
                  <a:pt x="1912698" y="339285"/>
                  <a:pt x="1937745" y="342098"/>
                </a:cubicBezTo>
                <a:cubicBezTo>
                  <a:pt x="1945390" y="344925"/>
                  <a:pt x="1949181" y="335092"/>
                  <a:pt x="1956068" y="338984"/>
                </a:cubicBezTo>
                <a:lnTo>
                  <a:pt x="1991434" y="344183"/>
                </a:lnTo>
                <a:lnTo>
                  <a:pt x="2017399" y="354323"/>
                </a:lnTo>
                <a:lnTo>
                  <a:pt x="2041804" y="360756"/>
                </a:lnTo>
                <a:lnTo>
                  <a:pt x="2071138" y="363487"/>
                </a:lnTo>
                <a:cubicBezTo>
                  <a:pt x="2080124" y="365903"/>
                  <a:pt x="2080713" y="373697"/>
                  <a:pt x="2092557" y="373570"/>
                </a:cubicBezTo>
                <a:cubicBezTo>
                  <a:pt x="2128517" y="378742"/>
                  <a:pt x="2193287" y="383225"/>
                  <a:pt x="2242182" y="388922"/>
                </a:cubicBezTo>
                <a:cubicBezTo>
                  <a:pt x="2266404" y="385527"/>
                  <a:pt x="2301142" y="392029"/>
                  <a:pt x="2311187" y="401718"/>
                </a:cubicBezTo>
                <a:cubicBezTo>
                  <a:pt x="2323182" y="404413"/>
                  <a:pt x="2352098" y="404462"/>
                  <a:pt x="2363765" y="402554"/>
                </a:cubicBezTo>
                <a:cubicBezTo>
                  <a:pt x="2374121" y="402833"/>
                  <a:pt x="2375999" y="406521"/>
                  <a:pt x="2389759" y="407955"/>
                </a:cubicBezTo>
                <a:cubicBezTo>
                  <a:pt x="2404778" y="411334"/>
                  <a:pt x="2437354" y="427346"/>
                  <a:pt x="2451497" y="432353"/>
                </a:cubicBezTo>
                <a:cubicBezTo>
                  <a:pt x="2465640" y="437360"/>
                  <a:pt x="2451256" y="432175"/>
                  <a:pt x="2474615" y="437995"/>
                </a:cubicBezTo>
                <a:cubicBezTo>
                  <a:pt x="2482949" y="439979"/>
                  <a:pt x="2481204" y="447714"/>
                  <a:pt x="2499122" y="451403"/>
                </a:cubicBezTo>
                <a:cubicBezTo>
                  <a:pt x="2517041" y="455093"/>
                  <a:pt x="2557176" y="459358"/>
                  <a:pt x="2582126" y="460132"/>
                </a:cubicBezTo>
                <a:cubicBezTo>
                  <a:pt x="2610000" y="447613"/>
                  <a:pt x="2600233" y="464657"/>
                  <a:pt x="2651203" y="448902"/>
                </a:cubicBezTo>
                <a:cubicBezTo>
                  <a:pt x="2652514" y="450917"/>
                  <a:pt x="2673343" y="450050"/>
                  <a:pt x="2694692" y="451398"/>
                </a:cubicBezTo>
                <a:cubicBezTo>
                  <a:pt x="2716041" y="452746"/>
                  <a:pt x="2761501" y="464041"/>
                  <a:pt x="2779298" y="456988"/>
                </a:cubicBezTo>
                <a:lnTo>
                  <a:pt x="2936306" y="456249"/>
                </a:lnTo>
                <a:lnTo>
                  <a:pt x="3026435" y="468085"/>
                </a:lnTo>
                <a:cubicBezTo>
                  <a:pt x="3057775" y="469980"/>
                  <a:pt x="3063039" y="478620"/>
                  <a:pt x="3083171" y="475230"/>
                </a:cubicBezTo>
                <a:cubicBezTo>
                  <a:pt x="3117108" y="477415"/>
                  <a:pt x="3095622" y="493457"/>
                  <a:pt x="3134778" y="480540"/>
                </a:cubicBezTo>
                <a:cubicBezTo>
                  <a:pt x="3124076" y="494276"/>
                  <a:pt x="3153178" y="476814"/>
                  <a:pt x="3173314" y="487873"/>
                </a:cubicBezTo>
                <a:cubicBezTo>
                  <a:pt x="3201556" y="479719"/>
                  <a:pt x="3230591" y="489990"/>
                  <a:pt x="3247734" y="491186"/>
                </a:cubicBezTo>
                <a:cubicBezTo>
                  <a:pt x="3264877" y="492382"/>
                  <a:pt x="3251612" y="496143"/>
                  <a:pt x="3276172" y="495050"/>
                </a:cubicBezTo>
                <a:lnTo>
                  <a:pt x="3310856" y="500586"/>
                </a:lnTo>
                <a:cubicBezTo>
                  <a:pt x="3309045" y="496015"/>
                  <a:pt x="3314063" y="497362"/>
                  <a:pt x="3327824" y="498077"/>
                </a:cubicBezTo>
                <a:lnTo>
                  <a:pt x="3364782" y="494003"/>
                </a:lnTo>
                <a:lnTo>
                  <a:pt x="3390144" y="498112"/>
                </a:lnTo>
                <a:cubicBezTo>
                  <a:pt x="3393544" y="497973"/>
                  <a:pt x="3417720" y="493499"/>
                  <a:pt x="3417235" y="489988"/>
                </a:cubicBezTo>
                <a:cubicBezTo>
                  <a:pt x="3443685" y="504716"/>
                  <a:pt x="3446332" y="495464"/>
                  <a:pt x="3473455" y="491710"/>
                </a:cubicBezTo>
                <a:cubicBezTo>
                  <a:pt x="3496710" y="493093"/>
                  <a:pt x="3476665" y="493558"/>
                  <a:pt x="3532861" y="495298"/>
                </a:cubicBezTo>
                <a:cubicBezTo>
                  <a:pt x="3554737" y="511467"/>
                  <a:pt x="3539011" y="483579"/>
                  <a:pt x="3581951" y="506221"/>
                </a:cubicBezTo>
                <a:cubicBezTo>
                  <a:pt x="3584053" y="504456"/>
                  <a:pt x="3610563" y="506075"/>
                  <a:pt x="3624438" y="507850"/>
                </a:cubicBezTo>
                <a:cubicBezTo>
                  <a:pt x="3638313" y="509625"/>
                  <a:pt x="3650849" y="507462"/>
                  <a:pt x="3665204" y="516874"/>
                </a:cubicBezTo>
                <a:cubicBezTo>
                  <a:pt x="3675692" y="519769"/>
                  <a:pt x="3656949" y="515532"/>
                  <a:pt x="3689747" y="520459"/>
                </a:cubicBezTo>
                <a:cubicBezTo>
                  <a:pt x="3722545" y="525386"/>
                  <a:pt x="3829449" y="542068"/>
                  <a:pt x="3861993" y="546434"/>
                </a:cubicBezTo>
                <a:cubicBezTo>
                  <a:pt x="3894537" y="550800"/>
                  <a:pt x="3871648" y="553364"/>
                  <a:pt x="3885009" y="553797"/>
                </a:cubicBezTo>
                <a:cubicBezTo>
                  <a:pt x="3898370" y="554230"/>
                  <a:pt x="3927139" y="547164"/>
                  <a:pt x="3942159" y="549034"/>
                </a:cubicBezTo>
                <a:cubicBezTo>
                  <a:pt x="3961015" y="550940"/>
                  <a:pt x="3963811" y="558241"/>
                  <a:pt x="3975129" y="557872"/>
                </a:cubicBezTo>
                <a:cubicBezTo>
                  <a:pt x="3985593" y="547655"/>
                  <a:pt x="3996704" y="547768"/>
                  <a:pt x="4014830" y="553964"/>
                </a:cubicBezTo>
                <a:cubicBezTo>
                  <a:pt x="4048643" y="556748"/>
                  <a:pt x="4048670" y="546238"/>
                  <a:pt x="4081323" y="547753"/>
                </a:cubicBezTo>
                <a:cubicBezTo>
                  <a:pt x="4095652" y="547174"/>
                  <a:pt x="4103318" y="550468"/>
                  <a:pt x="4127224" y="547194"/>
                </a:cubicBezTo>
                <a:cubicBezTo>
                  <a:pt x="4144245" y="547892"/>
                  <a:pt x="4178444" y="549648"/>
                  <a:pt x="4201489" y="539366"/>
                </a:cubicBezTo>
                <a:cubicBezTo>
                  <a:pt x="4226484" y="538057"/>
                  <a:pt x="4208332" y="537593"/>
                  <a:pt x="4235612" y="540183"/>
                </a:cubicBezTo>
                <a:cubicBezTo>
                  <a:pt x="4268938" y="540701"/>
                  <a:pt x="4282810" y="534470"/>
                  <a:pt x="4302068" y="535952"/>
                </a:cubicBezTo>
                <a:cubicBezTo>
                  <a:pt x="4314608" y="531697"/>
                  <a:pt x="4300406" y="536768"/>
                  <a:pt x="4348604" y="531427"/>
                </a:cubicBezTo>
                <a:cubicBezTo>
                  <a:pt x="4367706" y="540886"/>
                  <a:pt x="4384046" y="527950"/>
                  <a:pt x="4400391" y="529988"/>
                </a:cubicBezTo>
                <a:cubicBezTo>
                  <a:pt x="4426313" y="528954"/>
                  <a:pt x="4490025" y="529067"/>
                  <a:pt x="4513659" y="527603"/>
                </a:cubicBezTo>
                <a:cubicBezTo>
                  <a:pt x="4537293" y="526139"/>
                  <a:pt x="4512137" y="523958"/>
                  <a:pt x="4542198" y="521206"/>
                </a:cubicBezTo>
                <a:cubicBezTo>
                  <a:pt x="4597566" y="533455"/>
                  <a:pt x="4628464" y="511410"/>
                  <a:pt x="4684502" y="508712"/>
                </a:cubicBezTo>
                <a:cubicBezTo>
                  <a:pt x="4718519" y="491640"/>
                  <a:pt x="4742626" y="509374"/>
                  <a:pt x="4779821" y="496309"/>
                </a:cubicBezTo>
                <a:cubicBezTo>
                  <a:pt x="4804992" y="492314"/>
                  <a:pt x="4808648" y="496131"/>
                  <a:pt x="4822825" y="494266"/>
                </a:cubicBezTo>
                <a:cubicBezTo>
                  <a:pt x="4837002" y="492401"/>
                  <a:pt x="4852992" y="487905"/>
                  <a:pt x="4864884" y="485118"/>
                </a:cubicBezTo>
                <a:cubicBezTo>
                  <a:pt x="4871249" y="488756"/>
                  <a:pt x="4920720" y="482346"/>
                  <a:pt x="4919578" y="477542"/>
                </a:cubicBezTo>
                <a:cubicBezTo>
                  <a:pt x="4926928" y="479188"/>
                  <a:pt x="4947247" y="485560"/>
                  <a:pt x="4949541" y="477954"/>
                </a:cubicBezTo>
                <a:cubicBezTo>
                  <a:pt x="4987069" y="477873"/>
                  <a:pt x="5008152" y="476806"/>
                  <a:pt x="5040980" y="486944"/>
                </a:cubicBezTo>
                <a:cubicBezTo>
                  <a:pt x="5064311" y="490721"/>
                  <a:pt x="5048016" y="488694"/>
                  <a:pt x="5062537" y="491091"/>
                </a:cubicBezTo>
                <a:cubicBezTo>
                  <a:pt x="5077058" y="493488"/>
                  <a:pt x="5101248" y="489194"/>
                  <a:pt x="5124930" y="488624"/>
                </a:cubicBezTo>
                <a:cubicBezTo>
                  <a:pt x="5148941" y="488756"/>
                  <a:pt x="5176916" y="492838"/>
                  <a:pt x="5194697" y="494266"/>
                </a:cubicBezTo>
                <a:cubicBezTo>
                  <a:pt x="5212478" y="495694"/>
                  <a:pt x="5216720" y="495351"/>
                  <a:pt x="5231615" y="497193"/>
                </a:cubicBezTo>
                <a:cubicBezTo>
                  <a:pt x="5256471" y="493743"/>
                  <a:pt x="5277358" y="495561"/>
                  <a:pt x="5295973" y="502936"/>
                </a:cubicBezTo>
                <a:cubicBezTo>
                  <a:pt x="5310458" y="504829"/>
                  <a:pt x="5303034" y="509138"/>
                  <a:pt x="5313760" y="510935"/>
                </a:cubicBezTo>
                <a:cubicBezTo>
                  <a:pt x="5324486" y="512732"/>
                  <a:pt x="5331325" y="504608"/>
                  <a:pt x="5360330" y="506574"/>
                </a:cubicBezTo>
                <a:cubicBezTo>
                  <a:pt x="5370649" y="506971"/>
                  <a:pt x="5370304" y="514592"/>
                  <a:pt x="5392341" y="515697"/>
                </a:cubicBezTo>
                <a:cubicBezTo>
                  <a:pt x="5414378" y="516802"/>
                  <a:pt x="5502983" y="521559"/>
                  <a:pt x="5535415" y="522731"/>
                </a:cubicBezTo>
                <a:cubicBezTo>
                  <a:pt x="5567847" y="523903"/>
                  <a:pt x="5554717" y="520685"/>
                  <a:pt x="5570264" y="520350"/>
                </a:cubicBezTo>
                <a:cubicBezTo>
                  <a:pt x="5585811" y="520015"/>
                  <a:pt x="5604204" y="511612"/>
                  <a:pt x="5628698" y="520719"/>
                </a:cubicBezTo>
                <a:cubicBezTo>
                  <a:pt x="5647020" y="515874"/>
                  <a:pt x="5647491" y="526993"/>
                  <a:pt x="5667807" y="529861"/>
                </a:cubicBezTo>
                <a:cubicBezTo>
                  <a:pt x="5679016" y="533919"/>
                  <a:pt x="5693046" y="532742"/>
                  <a:pt x="5702300" y="535541"/>
                </a:cubicBezTo>
                <a:cubicBezTo>
                  <a:pt x="5711554" y="538340"/>
                  <a:pt x="5718870" y="538844"/>
                  <a:pt x="5725716" y="541891"/>
                </a:cubicBezTo>
                <a:cubicBezTo>
                  <a:pt x="5732562" y="544938"/>
                  <a:pt x="5734643" y="551045"/>
                  <a:pt x="5743374" y="553823"/>
                </a:cubicBezTo>
                <a:cubicBezTo>
                  <a:pt x="5752105" y="556601"/>
                  <a:pt x="5765759" y="561491"/>
                  <a:pt x="5775722" y="563322"/>
                </a:cubicBezTo>
                <a:cubicBezTo>
                  <a:pt x="5785685" y="565153"/>
                  <a:pt x="5784173" y="562319"/>
                  <a:pt x="5803154" y="564811"/>
                </a:cubicBezTo>
                <a:cubicBezTo>
                  <a:pt x="5834093" y="570132"/>
                  <a:pt x="5861956" y="573987"/>
                  <a:pt x="5896753" y="573511"/>
                </a:cubicBezTo>
                <a:cubicBezTo>
                  <a:pt x="5903276" y="583218"/>
                  <a:pt x="5913663" y="578812"/>
                  <a:pt x="5927554" y="573675"/>
                </a:cubicBezTo>
                <a:cubicBezTo>
                  <a:pt x="5953522" y="580755"/>
                  <a:pt x="5997380" y="586240"/>
                  <a:pt x="6041802" y="602069"/>
                </a:cubicBezTo>
                <a:cubicBezTo>
                  <a:pt x="6060710" y="611771"/>
                  <a:pt x="6064884" y="613437"/>
                  <a:pt x="6078434" y="616108"/>
                </a:cubicBezTo>
                <a:lnTo>
                  <a:pt x="6096000" y="619448"/>
                </a:lnTo>
                <a:lnTo>
                  <a:pt x="6096000" y="5455552"/>
                </a:lnTo>
                <a:lnTo>
                  <a:pt x="6069997" y="5451207"/>
                </a:lnTo>
                <a:cubicBezTo>
                  <a:pt x="6053823" y="5455294"/>
                  <a:pt x="6044686" y="5455132"/>
                  <a:pt x="6037984" y="5444964"/>
                </a:cubicBezTo>
                <a:cubicBezTo>
                  <a:pt x="5998377" y="5442843"/>
                  <a:pt x="5957550" y="5417208"/>
                  <a:pt x="5932185" y="5429303"/>
                </a:cubicBezTo>
                <a:cubicBezTo>
                  <a:pt x="5933795" y="5407890"/>
                  <a:pt x="5919598" y="5415926"/>
                  <a:pt x="5891978" y="5410773"/>
                </a:cubicBezTo>
                <a:cubicBezTo>
                  <a:pt x="5872223" y="5404775"/>
                  <a:pt x="5829555" y="5392164"/>
                  <a:pt x="5813654" y="5386399"/>
                </a:cubicBezTo>
                <a:cubicBezTo>
                  <a:pt x="5797753" y="5380634"/>
                  <a:pt x="5785570" y="5384842"/>
                  <a:pt x="5769613" y="5379294"/>
                </a:cubicBezTo>
                <a:cubicBezTo>
                  <a:pt x="5776777" y="5360980"/>
                  <a:pt x="5681621" y="5373475"/>
                  <a:pt x="5717914" y="5360029"/>
                </a:cubicBezTo>
                <a:cubicBezTo>
                  <a:pt x="5690732" y="5349118"/>
                  <a:pt x="5700727" y="5354575"/>
                  <a:pt x="5686355" y="5359511"/>
                </a:cubicBezTo>
                <a:cubicBezTo>
                  <a:pt x="5652173" y="5354756"/>
                  <a:pt x="5649150" y="5353330"/>
                  <a:pt x="5609707" y="5357833"/>
                </a:cubicBezTo>
                <a:cubicBezTo>
                  <a:pt x="5592195" y="5357127"/>
                  <a:pt x="5585993" y="5354659"/>
                  <a:pt x="5570413" y="5353209"/>
                </a:cubicBezTo>
                <a:cubicBezTo>
                  <a:pt x="5554833" y="5351759"/>
                  <a:pt x="5546238" y="5352814"/>
                  <a:pt x="5516227" y="5349136"/>
                </a:cubicBezTo>
                <a:cubicBezTo>
                  <a:pt x="5492490" y="5344525"/>
                  <a:pt x="5475257" y="5345814"/>
                  <a:pt x="5456088" y="5343158"/>
                </a:cubicBezTo>
                <a:cubicBezTo>
                  <a:pt x="5436918" y="5340503"/>
                  <a:pt x="5425237" y="5336331"/>
                  <a:pt x="5401214" y="5333202"/>
                </a:cubicBezTo>
                <a:cubicBezTo>
                  <a:pt x="5380590" y="5324458"/>
                  <a:pt x="5302803" y="5345416"/>
                  <a:pt x="5287223" y="5319212"/>
                </a:cubicBezTo>
                <a:cubicBezTo>
                  <a:pt x="5230819" y="5324494"/>
                  <a:pt x="5214860" y="5313910"/>
                  <a:pt x="5168498" y="5309267"/>
                </a:cubicBezTo>
                <a:cubicBezTo>
                  <a:pt x="5123665" y="5304413"/>
                  <a:pt x="5118021" y="5307363"/>
                  <a:pt x="5071189" y="5294765"/>
                </a:cubicBezTo>
                <a:cubicBezTo>
                  <a:pt x="5034607" y="5282205"/>
                  <a:pt x="5014978" y="5278240"/>
                  <a:pt x="4972297" y="5275521"/>
                </a:cubicBezTo>
                <a:cubicBezTo>
                  <a:pt x="4969126" y="5282935"/>
                  <a:pt x="4918210" y="5268072"/>
                  <a:pt x="4909975" y="5265882"/>
                </a:cubicBezTo>
                <a:cubicBezTo>
                  <a:pt x="4910918" y="5270758"/>
                  <a:pt x="4884027" y="5272900"/>
                  <a:pt x="4877057" y="5268795"/>
                </a:cubicBezTo>
                <a:cubicBezTo>
                  <a:pt x="4815399" y="5271659"/>
                  <a:pt x="4796579" y="5290311"/>
                  <a:pt x="4750368" y="5280515"/>
                </a:cubicBezTo>
                <a:cubicBezTo>
                  <a:pt x="4714297" y="5280446"/>
                  <a:pt x="4716019" y="5289985"/>
                  <a:pt x="4664197" y="5289876"/>
                </a:cubicBezTo>
                <a:cubicBezTo>
                  <a:pt x="4642396" y="5294034"/>
                  <a:pt x="4648926" y="5285802"/>
                  <a:pt x="4621801" y="5286109"/>
                </a:cubicBezTo>
                <a:cubicBezTo>
                  <a:pt x="4587181" y="5303707"/>
                  <a:pt x="4550367" y="5292240"/>
                  <a:pt x="4501450" y="5291718"/>
                </a:cubicBezTo>
                <a:cubicBezTo>
                  <a:pt x="4441618" y="5290413"/>
                  <a:pt x="4391602" y="5297669"/>
                  <a:pt x="4339538" y="5289896"/>
                </a:cubicBezTo>
                <a:cubicBezTo>
                  <a:pt x="4320399" y="5296143"/>
                  <a:pt x="4294824" y="5304547"/>
                  <a:pt x="4273798" y="5293687"/>
                </a:cubicBezTo>
                <a:cubicBezTo>
                  <a:pt x="4218595" y="5295417"/>
                  <a:pt x="4225039" y="5300366"/>
                  <a:pt x="4204001" y="5294046"/>
                </a:cubicBezTo>
                <a:cubicBezTo>
                  <a:pt x="4162118" y="5296469"/>
                  <a:pt x="4168874" y="5290927"/>
                  <a:pt x="4131013" y="5287923"/>
                </a:cubicBezTo>
                <a:cubicBezTo>
                  <a:pt x="4100184" y="5283304"/>
                  <a:pt x="4115521" y="5283729"/>
                  <a:pt x="4087000" y="5283169"/>
                </a:cubicBezTo>
                <a:cubicBezTo>
                  <a:pt x="4060034" y="5291706"/>
                  <a:pt x="4041568" y="5281154"/>
                  <a:pt x="4034328" y="5278941"/>
                </a:cubicBezTo>
                <a:cubicBezTo>
                  <a:pt x="4008845" y="5280382"/>
                  <a:pt x="3971113" y="5268624"/>
                  <a:pt x="3975385" y="5283804"/>
                </a:cubicBezTo>
                <a:cubicBezTo>
                  <a:pt x="3939593" y="5263231"/>
                  <a:pt x="3940927" y="5284115"/>
                  <a:pt x="3902682" y="5278816"/>
                </a:cubicBezTo>
                <a:cubicBezTo>
                  <a:pt x="3882526" y="5271283"/>
                  <a:pt x="3856417" y="5267233"/>
                  <a:pt x="3843763" y="5276642"/>
                </a:cubicBezTo>
                <a:cubicBezTo>
                  <a:pt x="3766863" y="5264696"/>
                  <a:pt x="3813381" y="5261088"/>
                  <a:pt x="3734981" y="5248544"/>
                </a:cubicBezTo>
                <a:cubicBezTo>
                  <a:pt x="3694311" y="5242227"/>
                  <a:pt x="3633976" y="5239795"/>
                  <a:pt x="3602355" y="5230777"/>
                </a:cubicBezTo>
                <a:cubicBezTo>
                  <a:pt x="3570735" y="5221759"/>
                  <a:pt x="3562983" y="5225833"/>
                  <a:pt x="3538517" y="5219315"/>
                </a:cubicBezTo>
                <a:cubicBezTo>
                  <a:pt x="3514052" y="5212798"/>
                  <a:pt x="3482747" y="5212305"/>
                  <a:pt x="3463058" y="5208965"/>
                </a:cubicBezTo>
                <a:cubicBezTo>
                  <a:pt x="3443369" y="5205624"/>
                  <a:pt x="3422900" y="5197673"/>
                  <a:pt x="3420380" y="5199276"/>
                </a:cubicBezTo>
                <a:cubicBezTo>
                  <a:pt x="3380714" y="5190779"/>
                  <a:pt x="3368868" y="5201274"/>
                  <a:pt x="3345184" y="5183516"/>
                </a:cubicBezTo>
                <a:cubicBezTo>
                  <a:pt x="3324916" y="5181274"/>
                  <a:pt x="3320333" y="5179327"/>
                  <a:pt x="3298771" y="5178904"/>
                </a:cubicBezTo>
                <a:cubicBezTo>
                  <a:pt x="3277209" y="5178481"/>
                  <a:pt x="3245843" y="5181014"/>
                  <a:pt x="3215809" y="5180977"/>
                </a:cubicBezTo>
                <a:cubicBezTo>
                  <a:pt x="3184688" y="5182696"/>
                  <a:pt x="3183910" y="5199151"/>
                  <a:pt x="3154917" y="5182487"/>
                </a:cubicBezTo>
                <a:cubicBezTo>
                  <a:pt x="3155210" y="5186026"/>
                  <a:pt x="3140142" y="5187176"/>
                  <a:pt x="3136265" y="5187060"/>
                </a:cubicBezTo>
                <a:lnTo>
                  <a:pt x="3105563" y="5188768"/>
                </a:lnTo>
                <a:lnTo>
                  <a:pt x="3102974" y="5183180"/>
                </a:lnTo>
                <a:cubicBezTo>
                  <a:pt x="3091506" y="5180875"/>
                  <a:pt x="3071814" y="5186387"/>
                  <a:pt x="3060354" y="5187376"/>
                </a:cubicBezTo>
                <a:lnTo>
                  <a:pt x="3034213" y="5189113"/>
                </a:lnTo>
                <a:lnTo>
                  <a:pt x="3024272" y="5188328"/>
                </a:lnTo>
                <a:lnTo>
                  <a:pt x="3020033" y="5188388"/>
                </a:lnTo>
                <a:lnTo>
                  <a:pt x="3009083" y="5184215"/>
                </a:lnTo>
                <a:cubicBezTo>
                  <a:pt x="2998901" y="5183170"/>
                  <a:pt x="2991286" y="5176456"/>
                  <a:pt x="2985198" y="5175435"/>
                </a:cubicBezTo>
                <a:cubicBezTo>
                  <a:pt x="2979110" y="5174414"/>
                  <a:pt x="2977314" y="5182166"/>
                  <a:pt x="2972552" y="5178092"/>
                </a:cubicBezTo>
                <a:cubicBezTo>
                  <a:pt x="2978585" y="5175121"/>
                  <a:pt x="2969122" y="5172700"/>
                  <a:pt x="2964948" y="5170542"/>
                </a:cubicBezTo>
                <a:lnTo>
                  <a:pt x="2927081" y="5167883"/>
                </a:lnTo>
                <a:cubicBezTo>
                  <a:pt x="2881315" y="5170765"/>
                  <a:pt x="2897505" y="5157632"/>
                  <a:pt x="2883507" y="5165948"/>
                </a:cubicBezTo>
                <a:cubicBezTo>
                  <a:pt x="2848802" y="5172562"/>
                  <a:pt x="2841183" y="5172540"/>
                  <a:pt x="2828808" y="5171024"/>
                </a:cubicBezTo>
                <a:cubicBezTo>
                  <a:pt x="2789723" y="5176358"/>
                  <a:pt x="2783598" y="5178552"/>
                  <a:pt x="2733350" y="5182954"/>
                </a:cubicBezTo>
                <a:cubicBezTo>
                  <a:pt x="2705294" y="5195484"/>
                  <a:pt x="2697276" y="5196299"/>
                  <a:pt x="2676026" y="5201528"/>
                </a:cubicBezTo>
                <a:cubicBezTo>
                  <a:pt x="2649850" y="5209688"/>
                  <a:pt x="2656777" y="5215631"/>
                  <a:pt x="2624966" y="5219503"/>
                </a:cubicBezTo>
                <a:cubicBezTo>
                  <a:pt x="2608822" y="5223802"/>
                  <a:pt x="2596717" y="5233960"/>
                  <a:pt x="2586657" y="5237693"/>
                </a:cubicBezTo>
                <a:cubicBezTo>
                  <a:pt x="2576598" y="5241426"/>
                  <a:pt x="2572560" y="5240215"/>
                  <a:pt x="2555604" y="5242950"/>
                </a:cubicBezTo>
                <a:cubicBezTo>
                  <a:pt x="2544327" y="5242024"/>
                  <a:pt x="2507818" y="5241999"/>
                  <a:pt x="2501014" y="5243732"/>
                </a:cubicBezTo>
                <a:cubicBezTo>
                  <a:pt x="2481627" y="5253849"/>
                  <a:pt x="2464234" y="5242512"/>
                  <a:pt x="2430333" y="5242347"/>
                </a:cubicBezTo>
                <a:lnTo>
                  <a:pt x="2390297" y="5243718"/>
                </a:lnTo>
                <a:cubicBezTo>
                  <a:pt x="2383025" y="5238323"/>
                  <a:pt x="2325738" y="5236407"/>
                  <a:pt x="2321676" y="5229096"/>
                </a:cubicBezTo>
                <a:cubicBezTo>
                  <a:pt x="2300682" y="5221752"/>
                  <a:pt x="2300605" y="5203239"/>
                  <a:pt x="2268081" y="5196194"/>
                </a:cubicBezTo>
                <a:cubicBezTo>
                  <a:pt x="2250549" y="5189151"/>
                  <a:pt x="2260291" y="5206888"/>
                  <a:pt x="2216485" y="5186836"/>
                </a:cubicBezTo>
                <a:cubicBezTo>
                  <a:pt x="2176812" y="5155811"/>
                  <a:pt x="2009284" y="5133290"/>
                  <a:pt x="2001494" y="5079343"/>
                </a:cubicBezTo>
                <a:cubicBezTo>
                  <a:pt x="1930452" y="5061834"/>
                  <a:pt x="1990088" y="5062662"/>
                  <a:pt x="1894629" y="5047832"/>
                </a:cubicBezTo>
                <a:cubicBezTo>
                  <a:pt x="1809963" y="5035276"/>
                  <a:pt x="1557661" y="5013588"/>
                  <a:pt x="1500237" y="4994679"/>
                </a:cubicBezTo>
                <a:cubicBezTo>
                  <a:pt x="1422590" y="4985100"/>
                  <a:pt x="1462550" y="4984560"/>
                  <a:pt x="1428745" y="4990358"/>
                </a:cubicBezTo>
                <a:cubicBezTo>
                  <a:pt x="1371818" y="4998904"/>
                  <a:pt x="1368586" y="4981591"/>
                  <a:pt x="1331117" y="4982813"/>
                </a:cubicBezTo>
                <a:cubicBezTo>
                  <a:pt x="1275392" y="4969813"/>
                  <a:pt x="1167811" y="4963517"/>
                  <a:pt x="1094400" y="4949677"/>
                </a:cubicBezTo>
                <a:cubicBezTo>
                  <a:pt x="1032555" y="4940283"/>
                  <a:pt x="1020613" y="4926459"/>
                  <a:pt x="960420" y="4921601"/>
                </a:cubicBezTo>
                <a:cubicBezTo>
                  <a:pt x="926461" y="4913284"/>
                  <a:pt x="907935" y="4932317"/>
                  <a:pt x="890651" y="4899776"/>
                </a:cubicBezTo>
                <a:cubicBezTo>
                  <a:pt x="868932" y="4886871"/>
                  <a:pt x="828943" y="4886321"/>
                  <a:pt x="792786" y="4879490"/>
                </a:cubicBezTo>
                <a:cubicBezTo>
                  <a:pt x="774601" y="4877972"/>
                  <a:pt x="755410" y="4883422"/>
                  <a:pt x="715957" y="4873155"/>
                </a:cubicBezTo>
                <a:cubicBezTo>
                  <a:pt x="685950" y="4865367"/>
                  <a:pt x="651097" y="4849744"/>
                  <a:pt x="647625" y="4870967"/>
                </a:cubicBezTo>
                <a:cubicBezTo>
                  <a:pt x="617175" y="4843306"/>
                  <a:pt x="628363" y="4862320"/>
                  <a:pt x="588833" y="4861867"/>
                </a:cubicBezTo>
                <a:cubicBezTo>
                  <a:pt x="485840" y="4832827"/>
                  <a:pt x="444489" y="4851587"/>
                  <a:pt x="366769" y="4836563"/>
                </a:cubicBezTo>
                <a:cubicBezTo>
                  <a:pt x="347086" y="4818158"/>
                  <a:pt x="343282" y="4863016"/>
                  <a:pt x="293285" y="4819988"/>
                </a:cubicBezTo>
                <a:cubicBezTo>
                  <a:pt x="289569" y="4822136"/>
                  <a:pt x="267030" y="4799681"/>
                  <a:pt x="251789" y="4793960"/>
                </a:cubicBezTo>
                <a:cubicBezTo>
                  <a:pt x="236548" y="4788239"/>
                  <a:pt x="215411" y="4786648"/>
                  <a:pt x="201835" y="4785664"/>
                </a:cubicBezTo>
                <a:cubicBezTo>
                  <a:pt x="188258" y="4784679"/>
                  <a:pt x="186209" y="4788050"/>
                  <a:pt x="170329" y="4788050"/>
                </a:cubicBezTo>
                <a:cubicBezTo>
                  <a:pt x="154448" y="4788050"/>
                  <a:pt x="132774" y="4775085"/>
                  <a:pt x="103478" y="4797957"/>
                </a:cubicBezTo>
                <a:cubicBezTo>
                  <a:pt x="89551" y="4796239"/>
                  <a:pt x="97852" y="4783571"/>
                  <a:pt x="86767" y="4777747"/>
                </a:cubicBezTo>
                <a:cubicBezTo>
                  <a:pt x="81225" y="4774835"/>
                  <a:pt x="72809" y="4772046"/>
                  <a:pt x="63762" y="4769537"/>
                </a:cubicBezTo>
                <a:lnTo>
                  <a:pt x="37001" y="4763022"/>
                </a:lnTo>
                <a:lnTo>
                  <a:pt x="37482" y="4761597"/>
                </a:lnTo>
                <a:cubicBezTo>
                  <a:pt x="35277" y="4760236"/>
                  <a:pt x="31697" y="4759001"/>
                  <a:pt x="30394" y="4758901"/>
                </a:cubicBezTo>
                <a:cubicBezTo>
                  <a:pt x="29091" y="4758801"/>
                  <a:pt x="30066" y="4759837"/>
                  <a:pt x="36971" y="4763015"/>
                </a:cubicBezTo>
                <a:lnTo>
                  <a:pt x="37001" y="4763022"/>
                </a:lnTo>
                <a:lnTo>
                  <a:pt x="36315" y="4765055"/>
                </a:lnTo>
                <a:cubicBezTo>
                  <a:pt x="32115" y="4765663"/>
                  <a:pt x="22886" y="4765389"/>
                  <a:pt x="4975" y="4763227"/>
                </a:cubicBezTo>
                <a:lnTo>
                  <a:pt x="0" y="476242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610572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87725F2-81B1-9E47-A4A2-FC49F536707C}"/>
              </a:ext>
            </a:extLst>
          </p:cNvPr>
          <p:cNvSpPr txBox="1"/>
          <p:nvPr/>
        </p:nvSpPr>
        <p:spPr>
          <a:xfrm>
            <a:off x="269507" y="595692"/>
            <a:ext cx="5589406" cy="5590897"/>
          </a:xfrm>
          <a:prstGeom prst="rect">
            <a:avLst/>
          </a:prstGeom>
        </p:spPr>
        <p:txBody>
          <a:bodyPr vert="horz" lIns="91440" tIns="45720" rIns="91440" bIns="45720" rtlCol="0">
            <a:normAutofit/>
          </a:bodyPr>
          <a:lstStyle/>
          <a:p>
            <a:pPr algn="ctr">
              <a:lnSpc>
                <a:spcPct val="90000"/>
              </a:lnSpc>
              <a:spcBef>
                <a:spcPct val="0"/>
              </a:spcBef>
              <a:spcAft>
                <a:spcPts val="450"/>
              </a:spcAft>
            </a:pPr>
            <a:r>
              <a:rPr lang="en-US" sz="2000" u="sng" dirty="0"/>
              <a:t>Research Task</a:t>
            </a:r>
            <a:br>
              <a:rPr lang="en-US" sz="2000" u="sng" dirty="0"/>
            </a:br>
            <a:r>
              <a:rPr lang="en-US" sz="2000" u="sng" dirty="0"/>
              <a:t> </a:t>
            </a:r>
            <a:br>
              <a:rPr lang="en-US" sz="2000" dirty="0"/>
            </a:br>
            <a:br>
              <a:rPr lang="en-US" sz="2000" dirty="0"/>
            </a:br>
            <a:r>
              <a:rPr lang="en-US" sz="2000" dirty="0"/>
              <a:t>1. How many hours can someone be detained in custody in England and Wales? </a:t>
            </a:r>
          </a:p>
          <a:p>
            <a:pPr algn="ctr">
              <a:lnSpc>
                <a:spcPct val="90000"/>
              </a:lnSpc>
              <a:spcBef>
                <a:spcPct val="0"/>
              </a:spcBef>
              <a:spcAft>
                <a:spcPts val="450"/>
              </a:spcAft>
            </a:pPr>
            <a:r>
              <a:rPr lang="en-US" sz="2000" dirty="0"/>
              <a:t>2. Does the period of detention differ for each incident?</a:t>
            </a:r>
          </a:p>
          <a:p>
            <a:pPr>
              <a:lnSpc>
                <a:spcPct val="90000"/>
              </a:lnSpc>
              <a:spcBef>
                <a:spcPct val="0"/>
              </a:spcBef>
              <a:spcAft>
                <a:spcPts val="450"/>
              </a:spcAft>
            </a:pPr>
            <a:endParaRPr lang="en-US" sz="1700" dirty="0"/>
          </a:p>
          <a:p>
            <a:pPr>
              <a:lnSpc>
                <a:spcPct val="90000"/>
              </a:lnSpc>
              <a:spcBef>
                <a:spcPct val="0"/>
              </a:spcBef>
              <a:spcAft>
                <a:spcPts val="450"/>
              </a:spcAft>
            </a:pPr>
            <a:endParaRPr lang="en-US" sz="1700" dirty="0"/>
          </a:p>
        </p:txBody>
      </p:sp>
      <p:pic>
        <p:nvPicPr>
          <p:cNvPr id="5126" name="Picture 6" descr="Custody time limits and why they matter – BCL Solicitors LLP">
            <a:extLst>
              <a:ext uri="{FF2B5EF4-FFF2-40B4-BE49-F238E27FC236}">
                <a16:creationId xmlns:a16="http://schemas.microsoft.com/office/drawing/2014/main" id="{8FDF5BF3-58FA-5078-0011-F55AAA68BB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349" r="3" b="3"/>
          <a:stretch/>
        </p:blipFill>
        <p:spPr bwMode="auto">
          <a:xfrm>
            <a:off x="6333088" y="10"/>
            <a:ext cx="4334913" cy="2287806"/>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How Long Can it Take to Get a Drink Driving Case to Court">
            <a:extLst>
              <a:ext uri="{FF2B5EF4-FFF2-40B4-BE49-F238E27FC236}">
                <a16:creationId xmlns:a16="http://schemas.microsoft.com/office/drawing/2014/main" id="{DC7F1C31-3CD9-E533-5BBF-D74CDF87996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950" b="33538"/>
          <a:stretch/>
        </p:blipFill>
        <p:spPr bwMode="auto">
          <a:xfrm>
            <a:off x="6333088" y="4570184"/>
            <a:ext cx="4334913" cy="228781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Bedfordshire Police on Twitter: &quot;The BAFTA-nominated  #24HoursInPoliceCustody returns to @Channel4 at 9pm on Monday (22 March).  An investigation into a string of offences, culminating in the rape of two  teenage girls, and">
            <a:extLst>
              <a:ext uri="{FF2B5EF4-FFF2-40B4-BE49-F238E27FC236}">
                <a16:creationId xmlns:a16="http://schemas.microsoft.com/office/drawing/2014/main" id="{7529FC87-A8D3-75DA-DC94-2FA89E3BCB3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 b="5758"/>
          <a:stretch/>
        </p:blipFill>
        <p:spPr bwMode="auto">
          <a:xfrm>
            <a:off x="6333088" y="2288006"/>
            <a:ext cx="4334913" cy="2287816"/>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Research vs Evaluation - a look into their differences - Voxco">
            <a:extLst>
              <a:ext uri="{FF2B5EF4-FFF2-40B4-BE49-F238E27FC236}">
                <a16:creationId xmlns:a16="http://schemas.microsoft.com/office/drawing/2014/main" id="{B192D5D3-FDEA-5A21-0E79-4DAB851444C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38604" y="4117182"/>
            <a:ext cx="3390900" cy="2400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582394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0559560-8843-C811-F570-635632EE8D65}"/>
              </a:ext>
            </a:extLst>
          </p:cNvPr>
          <p:cNvSpPr txBox="1"/>
          <p:nvPr/>
        </p:nvSpPr>
        <p:spPr>
          <a:xfrm>
            <a:off x="652000" y="1317596"/>
            <a:ext cx="6504973" cy="923330"/>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The maximum period of detention </a:t>
            </a:r>
            <a:r>
              <a:rPr lang="en-GB" b="1" dirty="0">
                <a:latin typeface="Calibri" panose="020F0502020204030204" pitchFamily="34" charset="0"/>
                <a:ea typeface="Times New Roman" panose="02020603050405020304" pitchFamily="18" charset="0"/>
              </a:rPr>
              <a:t>without charge</a:t>
            </a:r>
            <a:br>
              <a:rPr lang="en-GB" b="1" dirty="0">
                <a:latin typeface="Calibri" panose="020F0502020204030204" pitchFamily="34" charset="0"/>
                <a:ea typeface="Times New Roman" panose="02020603050405020304" pitchFamily="18" charset="0"/>
              </a:rPr>
            </a:br>
            <a:r>
              <a:rPr lang="en-GB" dirty="0">
                <a:latin typeface="Calibri" panose="020F0502020204030204" pitchFamily="34" charset="0"/>
                <a:ea typeface="Times New Roman" panose="02020603050405020304" pitchFamily="18" charset="0"/>
              </a:rPr>
              <a:t> is generally </a:t>
            </a:r>
            <a:r>
              <a:rPr lang="en-GB" b="1" dirty="0">
                <a:solidFill>
                  <a:srgbClr val="FF0000"/>
                </a:solidFill>
                <a:latin typeface="Calibri" panose="020F0502020204030204" pitchFamily="34" charset="0"/>
                <a:ea typeface="Times New Roman" panose="02020603050405020304" pitchFamily="18" charset="0"/>
              </a:rPr>
              <a:t>24 hours</a:t>
            </a:r>
            <a:r>
              <a:rPr lang="en-GB" b="1" dirty="0">
                <a:latin typeface="Calibri" panose="020F0502020204030204" pitchFamily="34" charset="0"/>
                <a:ea typeface="Times New Roman" panose="02020603050405020304" pitchFamily="18" charset="0"/>
              </a:rPr>
              <a:t> from the relevant time</a:t>
            </a:r>
            <a:r>
              <a:rPr lang="en-GB" dirty="0">
                <a:latin typeface="Calibri" panose="020F0502020204030204" pitchFamily="34" charset="0"/>
                <a:ea typeface="Times New Roman" panose="02020603050405020304" pitchFamily="18" charset="0"/>
              </a:rPr>
              <a:t>. </a:t>
            </a:r>
            <a:br>
              <a:rPr lang="en-GB" dirty="0">
                <a:latin typeface="Calibri" panose="020F0502020204030204" pitchFamily="34" charset="0"/>
                <a:ea typeface="Times New Roman" panose="02020603050405020304" pitchFamily="18" charset="0"/>
              </a:rPr>
            </a:br>
            <a:endParaRPr lang="en-GB" dirty="0">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1DA5B4BF-3E3F-434A-E2F7-7138236A026F}"/>
              </a:ext>
            </a:extLst>
          </p:cNvPr>
          <p:cNvSpPr txBox="1"/>
          <p:nvPr/>
        </p:nvSpPr>
        <p:spPr>
          <a:xfrm>
            <a:off x="733023" y="3233690"/>
            <a:ext cx="6250330" cy="1579920"/>
          </a:xfrm>
          <a:prstGeom prst="rect">
            <a:avLst/>
          </a:prstGeom>
          <a:noFill/>
        </p:spPr>
        <p:txBody>
          <a:bodyPr wrap="square">
            <a:spAutoFit/>
          </a:bodyPr>
          <a:lstStyle/>
          <a:p>
            <a:pPr eaLnBrk="0" fontAlgn="base" hangingPunct="0">
              <a:spcBef>
                <a:spcPts val="395"/>
              </a:spcBef>
            </a:pPr>
            <a:br>
              <a:rPr lang="en-GB" dirty="0">
                <a:latin typeface="Calibri" panose="020F0502020204030204" pitchFamily="34" charset="0"/>
                <a:ea typeface="Times New Roman" panose="02020603050405020304" pitchFamily="18" charset="0"/>
              </a:rPr>
            </a:br>
            <a:endParaRPr lang="en-GB" dirty="0">
              <a:latin typeface="Times New Roman" panose="02020603050405020304" pitchFamily="18" charset="0"/>
              <a:ea typeface="Times New Roman" panose="02020603050405020304" pitchFamily="18" charset="0"/>
            </a:endParaRPr>
          </a:p>
          <a:p>
            <a:pPr eaLnBrk="0" fontAlgn="base" hangingPunct="0">
              <a:spcBef>
                <a:spcPts val="395"/>
              </a:spcBef>
            </a:pPr>
            <a:r>
              <a:rPr lang="en-GB" dirty="0">
                <a:latin typeface="Calibri" panose="020F0502020204030204" pitchFamily="34" charset="0"/>
                <a:ea typeface="Times New Roman" panose="02020603050405020304" pitchFamily="18" charset="0"/>
              </a:rPr>
              <a:t>Detention </a:t>
            </a:r>
            <a:r>
              <a:rPr lang="en-GB" b="1" dirty="0">
                <a:solidFill>
                  <a:srgbClr val="FF0000"/>
                </a:solidFill>
                <a:latin typeface="Calibri" panose="020F0502020204030204" pitchFamily="34" charset="0"/>
                <a:ea typeface="Times New Roman" panose="02020603050405020304" pitchFamily="18" charset="0"/>
              </a:rPr>
              <a:t>beyond 36 hours </a:t>
            </a:r>
            <a:r>
              <a:rPr lang="en-GB" dirty="0">
                <a:latin typeface="Calibri" panose="020F0502020204030204" pitchFamily="34" charset="0"/>
                <a:ea typeface="Times New Roman" panose="02020603050405020304" pitchFamily="18" charset="0"/>
              </a:rPr>
              <a:t>is only permitted under </a:t>
            </a:r>
            <a:r>
              <a:rPr lang="en-GB" b="1" dirty="0">
                <a:latin typeface="Calibri" panose="020F050202020403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PACE 1984</a:t>
            </a:r>
            <a:r>
              <a:rPr lang="en-GB" dirty="0">
                <a:latin typeface="Calibri" panose="020F0502020204030204" pitchFamily="34" charset="0"/>
                <a:ea typeface="Times New Roman" panose="02020603050405020304" pitchFamily="18" charset="0"/>
              </a:rPr>
              <a:t> where a magistrates' court issues </a:t>
            </a:r>
            <a:r>
              <a:rPr lang="en-GB" b="1" dirty="0">
                <a:latin typeface="Calibri" panose="020F0502020204030204" pitchFamily="34" charset="0"/>
                <a:ea typeface="Times New Roman" panose="02020603050405020304" pitchFamily="18" charset="0"/>
              </a:rPr>
              <a:t>a warrant of further detention</a:t>
            </a:r>
            <a:r>
              <a:rPr lang="en-GB" dirty="0">
                <a:latin typeface="Calibri" panose="020F050202020403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eaLnBrk="0" fontAlgn="base" hangingPunct="0">
              <a:spcBef>
                <a:spcPts val="395"/>
              </a:spcBef>
            </a:pPr>
            <a:r>
              <a:rPr lang="en-GB" dirty="0">
                <a:latin typeface="Calibri" panose="020F050202020403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802E4B9D-758D-8167-AECD-1D32AD2438D9}"/>
              </a:ext>
            </a:extLst>
          </p:cNvPr>
          <p:cNvSpPr txBox="1"/>
          <p:nvPr/>
        </p:nvSpPr>
        <p:spPr>
          <a:xfrm>
            <a:off x="733023" y="4857638"/>
            <a:ext cx="6412375" cy="1200329"/>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If the court grants the application, the warrant can be issued up to a maximum of </a:t>
            </a:r>
            <a:r>
              <a:rPr lang="en-GB" b="1" dirty="0">
                <a:solidFill>
                  <a:srgbClr val="FF0000"/>
                </a:solidFill>
                <a:latin typeface="Calibri" panose="020F0502020204030204" pitchFamily="34" charset="0"/>
                <a:ea typeface="Times New Roman" panose="02020603050405020304" pitchFamily="18" charset="0"/>
              </a:rPr>
              <a:t>36 hours</a:t>
            </a:r>
            <a:r>
              <a:rPr lang="en-GB" dirty="0">
                <a:latin typeface="Calibri" panose="020F0502020204030204" pitchFamily="34" charset="0"/>
                <a:ea typeface="Times New Roman" panose="02020603050405020304" pitchFamily="18" charset="0"/>
              </a:rPr>
              <a:t>. </a:t>
            </a:r>
            <a:r>
              <a:rPr lang="en-GB" b="1" dirty="0">
                <a:latin typeface="Calibri" panose="020F0502020204030204" pitchFamily="34" charset="0"/>
                <a:ea typeface="Times New Roman" panose="02020603050405020304" pitchFamily="18" charset="0"/>
              </a:rPr>
              <a:t>However, this is subject to an overall maximum period of detention without charge </a:t>
            </a:r>
            <a:r>
              <a:rPr lang="en-GB" b="1" dirty="0">
                <a:solidFill>
                  <a:srgbClr val="FF0000"/>
                </a:solidFill>
                <a:latin typeface="Calibri" panose="020F0502020204030204" pitchFamily="34" charset="0"/>
                <a:ea typeface="Times New Roman" panose="02020603050405020304" pitchFamily="18" charset="0"/>
              </a:rPr>
              <a:t>of 96 hours</a:t>
            </a:r>
            <a:r>
              <a:rPr lang="en-GB" b="1" dirty="0">
                <a:latin typeface="Calibri" panose="020F0502020204030204" pitchFamily="34" charset="0"/>
                <a:ea typeface="Times New Roman" panose="02020603050405020304" pitchFamily="18" charset="0"/>
              </a:rPr>
              <a:t> from the relevant time.</a:t>
            </a:r>
            <a:endParaRPr lang="en-GB" dirty="0">
              <a:latin typeface="Times New Roman" panose="02020603050405020304" pitchFamily="18" charset="0"/>
              <a:ea typeface="Times New Roman" panose="02020603050405020304" pitchFamily="18" charset="0"/>
            </a:endParaRPr>
          </a:p>
        </p:txBody>
      </p:sp>
      <p:sp>
        <p:nvSpPr>
          <p:cNvPr id="11" name="TextBox 10">
            <a:extLst>
              <a:ext uri="{FF2B5EF4-FFF2-40B4-BE49-F238E27FC236}">
                <a16:creationId xmlns:a16="http://schemas.microsoft.com/office/drawing/2014/main" id="{D16CA70F-7F22-02B8-DCCD-CF643C573464}"/>
              </a:ext>
            </a:extLst>
          </p:cNvPr>
          <p:cNvSpPr txBox="1"/>
          <p:nvPr/>
        </p:nvSpPr>
        <p:spPr>
          <a:xfrm>
            <a:off x="652000" y="2497610"/>
            <a:ext cx="6412375" cy="923330"/>
          </a:xfrm>
          <a:prstGeom prst="rect">
            <a:avLst/>
          </a:prstGeom>
          <a:noFill/>
        </p:spPr>
        <p:txBody>
          <a:bodyPr wrap="square">
            <a:spAutoFit/>
          </a:bodyPr>
          <a:lstStyle/>
          <a:p>
            <a:pPr eaLnBrk="0" fontAlgn="base" hangingPunct="0">
              <a:spcBef>
                <a:spcPts val="395"/>
              </a:spcBef>
            </a:pPr>
            <a:r>
              <a:rPr lang="en-GB" dirty="0">
                <a:latin typeface="Calibri" panose="020F0502020204030204" pitchFamily="34" charset="0"/>
                <a:ea typeface="Times New Roman" panose="02020603050405020304" pitchFamily="18" charset="0"/>
              </a:rPr>
              <a:t>The period of detention without charge may be </a:t>
            </a:r>
            <a:r>
              <a:rPr lang="en-GB" b="1" dirty="0">
                <a:latin typeface="Calibri" panose="020F0502020204030204" pitchFamily="34" charset="0"/>
                <a:ea typeface="Times New Roman" panose="02020603050405020304" pitchFamily="18" charset="0"/>
              </a:rPr>
              <a:t>extended for up to a period of </a:t>
            </a:r>
            <a:r>
              <a:rPr lang="en-GB" b="1" dirty="0">
                <a:solidFill>
                  <a:srgbClr val="FF0000"/>
                </a:solidFill>
                <a:latin typeface="Calibri" panose="020F0502020204030204" pitchFamily="34" charset="0"/>
                <a:ea typeface="Times New Roman" panose="02020603050405020304" pitchFamily="18" charset="0"/>
              </a:rPr>
              <a:t>36 hours </a:t>
            </a:r>
            <a:r>
              <a:rPr lang="en-GB" b="1" dirty="0">
                <a:latin typeface="Calibri" panose="020F0502020204030204" pitchFamily="34" charset="0"/>
                <a:ea typeface="Times New Roman" panose="02020603050405020304" pitchFamily="18" charset="0"/>
              </a:rPr>
              <a:t>from the relevant time.</a:t>
            </a:r>
            <a:r>
              <a:rPr lang="en-GB" dirty="0">
                <a:latin typeface="Calibri" panose="020F0502020204030204" pitchFamily="34" charset="0"/>
                <a:ea typeface="Times New Roman" panose="02020603050405020304" pitchFamily="18" charset="0"/>
              </a:rPr>
              <a:t> The extension can only be granted if the requirements of </a:t>
            </a:r>
            <a:r>
              <a:rPr lang="en-GB" b="1" dirty="0">
                <a:latin typeface="Calibri" panose="020F050202020403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PACE 1984</a:t>
            </a:r>
            <a:r>
              <a:rPr lang="en-GB" dirty="0">
                <a:latin typeface="Calibri" panose="020F0502020204030204" pitchFamily="34" charset="0"/>
                <a:ea typeface="Times New Roman" panose="02020603050405020304" pitchFamily="18" charset="0"/>
              </a:rPr>
              <a:t> are satisfied. </a:t>
            </a:r>
            <a:endParaRPr lang="en-GB" dirty="0">
              <a:latin typeface="Times New Roman" panose="02020603050405020304" pitchFamily="18" charset="0"/>
              <a:ea typeface="Times New Roman" panose="02020603050405020304" pitchFamily="18" charset="0"/>
            </a:endParaRPr>
          </a:p>
        </p:txBody>
      </p:sp>
      <p:pic>
        <p:nvPicPr>
          <p:cNvPr id="1026" name="Picture 2" descr="How Long Can it Take to Get a Drink Driving Case to Court">
            <a:extLst>
              <a:ext uri="{FF2B5EF4-FFF2-40B4-BE49-F238E27FC236}">
                <a16:creationId xmlns:a16="http://schemas.microsoft.com/office/drawing/2014/main" id="{01F7F594-3098-D7F6-A11F-23DE3F2893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03426" y="4618299"/>
            <a:ext cx="2466196" cy="208211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E36D1E1-3EC2-6378-A2F0-00F11D6810D6}"/>
              </a:ext>
            </a:extLst>
          </p:cNvPr>
          <p:cNvSpPr txBox="1"/>
          <p:nvPr/>
        </p:nvSpPr>
        <p:spPr>
          <a:xfrm>
            <a:off x="502139" y="264886"/>
            <a:ext cx="6192455" cy="646331"/>
          </a:xfrm>
          <a:prstGeom prst="rect">
            <a:avLst/>
          </a:prstGeom>
          <a:noFill/>
        </p:spPr>
        <p:txBody>
          <a:bodyPr wrap="square" rtlCol="0">
            <a:spAutoFit/>
          </a:bodyPr>
          <a:lstStyle/>
          <a:p>
            <a:r>
              <a:rPr lang="en-US" sz="3600" dirty="0"/>
              <a:t>The Custody Clock explained….</a:t>
            </a:r>
          </a:p>
        </p:txBody>
      </p:sp>
      <p:pic>
        <p:nvPicPr>
          <p:cNvPr id="1028" name="Picture 4" descr="Security Gates Custody Centre - Welcome to Frontier Pitts">
            <a:extLst>
              <a:ext uri="{FF2B5EF4-FFF2-40B4-BE49-F238E27FC236}">
                <a16:creationId xmlns:a16="http://schemas.microsoft.com/office/drawing/2014/main" id="{D515E0BE-7AB7-7DE2-7DCF-E61710DCF00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74987" y="135132"/>
            <a:ext cx="2988842" cy="15799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245947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Final glimpse of real-life Peaky Blinders police station | Daily Mail Online">
            <a:extLst>
              <a:ext uri="{FF2B5EF4-FFF2-40B4-BE49-F238E27FC236}">
                <a16:creationId xmlns:a16="http://schemas.microsoft.com/office/drawing/2014/main" id="{21182737-9E64-F144-B932-0087FE753D9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37" r="28075" b="-1"/>
          <a:stretch/>
        </p:blipFill>
        <p:spPr bwMode="auto">
          <a:xfrm>
            <a:off x="1524020" y="10"/>
            <a:ext cx="7252212"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9059259" y="471003"/>
            <a:ext cx="2866642" cy="1899912"/>
          </a:xfrm>
          <a:prstGeom prst="rect">
            <a:avLst/>
          </a:prstGeom>
        </p:spPr>
        <p:txBody>
          <a:bodyPr vert="horz" lIns="91440" tIns="45720" rIns="91440" bIns="45720" rtlCol="0" anchor="ctr">
            <a:normAutofit/>
          </a:bodyPr>
          <a:lstStyle/>
          <a:p>
            <a:pPr algn="ctr">
              <a:lnSpc>
                <a:spcPct val="90000"/>
              </a:lnSpc>
              <a:spcBef>
                <a:spcPct val="0"/>
              </a:spcBef>
              <a:spcAft>
                <a:spcPts val="450"/>
              </a:spcAft>
            </a:pPr>
            <a:r>
              <a:rPr lang="en-US" sz="3500" b="1" dirty="0">
                <a:latin typeface="+mj-lt"/>
                <a:ea typeface="+mj-ea"/>
                <a:cs typeface="+mj-cs"/>
              </a:rPr>
              <a:t>The </a:t>
            </a:r>
            <a:br>
              <a:rPr lang="en-US" sz="3500" b="1" dirty="0">
                <a:latin typeface="+mj-lt"/>
                <a:ea typeface="+mj-ea"/>
                <a:cs typeface="+mj-cs"/>
              </a:rPr>
            </a:br>
            <a:r>
              <a:rPr lang="en-US" sz="3500" b="1" dirty="0">
                <a:latin typeface="+mj-lt"/>
                <a:ea typeface="+mj-ea"/>
                <a:cs typeface="+mj-cs"/>
              </a:rPr>
              <a:t>Custody Officer</a:t>
            </a:r>
          </a:p>
        </p:txBody>
      </p:sp>
      <p:sp>
        <p:nvSpPr>
          <p:cNvPr id="3" name="Rectangle 2"/>
          <p:cNvSpPr/>
          <p:nvPr>
            <p:custDataLst>
              <p:tags r:id="rId1"/>
            </p:custDataLst>
          </p:nvPr>
        </p:nvSpPr>
        <p:spPr>
          <a:xfrm>
            <a:off x="9165136" y="2934714"/>
            <a:ext cx="2866642" cy="3742762"/>
          </a:xfrm>
          <a:prstGeom prst="rect">
            <a:avLst/>
          </a:prstGeom>
        </p:spPr>
        <p:txBody>
          <a:bodyPr vert="horz" lIns="91440" tIns="45720" rIns="91440" bIns="45720" rtlCol="0">
            <a:normAutofit/>
          </a:bodyPr>
          <a:lstStyle/>
          <a:p>
            <a:pPr>
              <a:lnSpc>
                <a:spcPct val="90000"/>
              </a:lnSpc>
              <a:spcAft>
                <a:spcPts val="1800"/>
              </a:spcAft>
              <a:defRPr/>
            </a:pPr>
            <a:r>
              <a:rPr lang="en-US" altLang="en-US" sz="1700" dirty="0"/>
              <a:t>Must be informed of:</a:t>
            </a:r>
          </a:p>
          <a:p>
            <a:pPr marL="428625" indent="-228600">
              <a:lnSpc>
                <a:spcPct val="90000"/>
              </a:lnSpc>
              <a:spcAft>
                <a:spcPts val="1800"/>
              </a:spcAft>
              <a:buFont typeface="Arial" panose="020B0604020202020204" pitchFamily="34" charset="0"/>
              <a:buChar char="•"/>
              <a:defRPr/>
            </a:pPr>
            <a:r>
              <a:rPr lang="en-US" altLang="en-US" sz="1700" dirty="0"/>
              <a:t>Circumstances of the arrest</a:t>
            </a:r>
          </a:p>
          <a:p>
            <a:pPr marL="428625" indent="-228600">
              <a:lnSpc>
                <a:spcPct val="90000"/>
              </a:lnSpc>
              <a:spcAft>
                <a:spcPts val="1800"/>
              </a:spcAft>
              <a:buFont typeface="Arial" panose="020B0604020202020204" pitchFamily="34" charset="0"/>
              <a:buChar char="•"/>
              <a:defRPr/>
            </a:pPr>
            <a:r>
              <a:rPr lang="en-US" altLang="en-US" sz="1700" dirty="0"/>
              <a:t>Involvement of the suspect</a:t>
            </a:r>
          </a:p>
          <a:p>
            <a:pPr marL="428625" indent="-228600">
              <a:lnSpc>
                <a:spcPct val="90000"/>
              </a:lnSpc>
              <a:spcAft>
                <a:spcPts val="1800"/>
              </a:spcAft>
              <a:buFont typeface="Arial" panose="020B0604020202020204" pitchFamily="34" charset="0"/>
              <a:buChar char="•"/>
              <a:defRPr/>
            </a:pPr>
            <a:r>
              <a:rPr lang="en-US" altLang="en-US" sz="1700" dirty="0"/>
              <a:t>Necessity for arrest</a:t>
            </a:r>
          </a:p>
          <a:p>
            <a:pPr marL="428625" indent="-228600">
              <a:lnSpc>
                <a:spcPct val="90000"/>
              </a:lnSpc>
              <a:spcAft>
                <a:spcPts val="1800"/>
              </a:spcAft>
              <a:buFont typeface="Arial" panose="020B0604020202020204" pitchFamily="34" charset="0"/>
              <a:buChar char="•"/>
              <a:defRPr/>
            </a:pPr>
            <a:r>
              <a:rPr lang="en-US" altLang="en-US" sz="1700" dirty="0"/>
              <a:t>Use of any force</a:t>
            </a:r>
          </a:p>
          <a:p>
            <a:pPr marL="428625" indent="-228600">
              <a:lnSpc>
                <a:spcPct val="90000"/>
              </a:lnSpc>
              <a:spcAft>
                <a:spcPts val="1800"/>
              </a:spcAft>
              <a:buFont typeface="Arial" panose="020B0604020202020204" pitchFamily="34" charset="0"/>
              <a:buChar char="•"/>
              <a:defRPr/>
            </a:pPr>
            <a:r>
              <a:rPr lang="en-US" altLang="en-US" sz="1700" dirty="0"/>
              <a:t>Other needs </a:t>
            </a:r>
          </a:p>
        </p:txBody>
      </p:sp>
    </p:spTree>
    <p:extLst>
      <p:ext uri="{BB962C8B-B14F-4D97-AF65-F5344CB8AC3E}">
        <p14:creationId xmlns:p14="http://schemas.microsoft.com/office/powerpoint/2010/main" val="1142472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4600" b="1">
                <a:latin typeface="+mj-lt"/>
                <a:ea typeface="+mj-ea"/>
                <a:cs typeface="+mj-cs"/>
              </a:rPr>
              <a:t>Information to be given to the DP…</a:t>
            </a:r>
          </a:p>
        </p:txBody>
      </p:sp>
      <p:sp>
        <p:nvSpPr>
          <p:cNvPr id="4" name="Rectangle 4"/>
          <p:cNvSpPr txBox="1">
            <a:spLocks noChangeArrowheads="1"/>
          </p:cNvSpPr>
          <p:nvPr>
            <p:custDataLst>
              <p:tags r:id="rId1"/>
            </p:custDataLst>
          </p:nvPr>
        </p:nvSpPr>
        <p:spPr bwMode="auto">
          <a:xfrm>
            <a:off x="640080" y="2872899"/>
            <a:ext cx="4243589" cy="33206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50000"/>
              </a:spcBef>
              <a:buFont typeface="Arial" panose="020B0604020202020204" pitchFamily="34" charset="0"/>
              <a:buChar char="•"/>
              <a:defRPr/>
            </a:pPr>
            <a:r>
              <a:rPr lang="en-US" altLang="en-US" sz="2200">
                <a:solidFill>
                  <a:schemeClr val="tx1"/>
                </a:solidFill>
                <a:latin typeface="+mn-lt"/>
              </a:rPr>
              <a:t>Someone informed </a:t>
            </a:r>
          </a:p>
          <a:p>
            <a:pPr indent="-228600" eaLnBrk="1" hangingPunct="1">
              <a:lnSpc>
                <a:spcPct val="90000"/>
              </a:lnSpc>
              <a:spcBef>
                <a:spcPct val="50000"/>
              </a:spcBef>
              <a:buFont typeface="Arial" panose="020B0604020202020204" pitchFamily="34" charset="0"/>
              <a:buChar char="•"/>
              <a:defRPr/>
            </a:pPr>
            <a:r>
              <a:rPr lang="en-US" altLang="en-US" sz="2200">
                <a:solidFill>
                  <a:schemeClr val="tx1"/>
                </a:solidFill>
                <a:latin typeface="+mn-lt"/>
              </a:rPr>
              <a:t>Free independent legal advice </a:t>
            </a:r>
          </a:p>
          <a:p>
            <a:pPr indent="-228600" eaLnBrk="1" hangingPunct="1">
              <a:lnSpc>
                <a:spcPct val="90000"/>
              </a:lnSpc>
              <a:spcBef>
                <a:spcPct val="50000"/>
              </a:spcBef>
              <a:buFont typeface="Arial" panose="020B0604020202020204" pitchFamily="34" charset="0"/>
              <a:buChar char="•"/>
              <a:defRPr/>
            </a:pPr>
            <a:r>
              <a:rPr lang="en-US" altLang="en-US" sz="2200">
                <a:solidFill>
                  <a:schemeClr val="tx1"/>
                </a:solidFill>
                <a:latin typeface="+mn-lt"/>
              </a:rPr>
              <a:t>Consult the Codes of Practice</a:t>
            </a:r>
          </a:p>
          <a:p>
            <a:pPr indent="-228600" eaLnBrk="1" hangingPunct="1">
              <a:lnSpc>
                <a:spcPct val="90000"/>
              </a:lnSpc>
              <a:spcBef>
                <a:spcPct val="50000"/>
              </a:spcBef>
              <a:buFont typeface="Arial" panose="020B0604020202020204" pitchFamily="34" charset="0"/>
              <a:buChar char="•"/>
              <a:defRPr/>
            </a:pPr>
            <a:r>
              <a:rPr lang="en-US" altLang="en-US" sz="2200">
                <a:solidFill>
                  <a:schemeClr val="tx1"/>
                </a:solidFill>
                <a:latin typeface="+mn-lt"/>
              </a:rPr>
              <a:t>View custody record</a:t>
            </a:r>
          </a:p>
        </p:txBody>
      </p:sp>
      <p:pic>
        <p:nvPicPr>
          <p:cNvPr id="3" name="Picture 2"/>
          <p:cNvPicPr>
            <a:picLocks noChangeAspect="1"/>
          </p:cNvPicPr>
          <p:nvPr>
            <p:custDataLst>
              <p:tags r:id="rId2"/>
            </p:custDataLst>
          </p:nvPr>
        </p:nvPicPr>
        <p:blipFill rotWithShape="1">
          <a:blip r:embed="rId5" cstate="print">
            <a:extLst>
              <a:ext uri="{28A0092B-C50C-407E-A947-70E740481C1C}">
                <a14:useLocalDpi xmlns:a14="http://schemas.microsoft.com/office/drawing/2010/main" val="0"/>
              </a:ext>
            </a:extLst>
          </a:blip>
          <a:srcRect l="11819" r="2799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54693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129772" y="576320"/>
            <a:ext cx="6594189" cy="1625210"/>
          </a:xfrm>
          <a:prstGeom prst="rect">
            <a:avLst/>
          </a:prstGeom>
        </p:spPr>
        <p:txBody>
          <a:bodyPr vert="horz" lIns="91440" tIns="45720" rIns="91440" bIns="45720" rtlCol="0" anchor="ctr">
            <a:normAutofit/>
          </a:bodyPr>
          <a:lstStyle/>
          <a:p>
            <a:pPr>
              <a:lnSpc>
                <a:spcPct val="90000"/>
              </a:lnSpc>
              <a:spcBef>
                <a:spcPct val="0"/>
              </a:spcBef>
              <a:spcAft>
                <a:spcPts val="450"/>
              </a:spcAft>
            </a:pPr>
            <a:r>
              <a:rPr lang="en-US" sz="4400" b="1" dirty="0">
                <a:solidFill>
                  <a:schemeClr val="accent1">
                    <a:lumMod val="75000"/>
                  </a:schemeClr>
                </a:solidFill>
                <a:latin typeface="+mj-lt"/>
                <a:ea typeface="+mj-ea"/>
                <a:cs typeface="+mj-cs"/>
              </a:rPr>
              <a:t>Prisoner Rights</a:t>
            </a:r>
          </a:p>
        </p:txBody>
      </p:sp>
      <p:pic>
        <p:nvPicPr>
          <p:cNvPr id="7170" name="Picture 2" descr="No Xbox very disappointed': The amusing reviews of Croydon police stations  on Google - Croydon Advertiser">
            <a:extLst>
              <a:ext uri="{FF2B5EF4-FFF2-40B4-BE49-F238E27FC236}">
                <a16:creationId xmlns:a16="http://schemas.microsoft.com/office/drawing/2014/main" id="{F97FF8A8-47F5-CF4B-8489-0F874D1DED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042" r="-1" b="-1"/>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txBox="1">
            <a:spLocks noChangeArrowheads="1"/>
          </p:cNvSpPr>
          <p:nvPr/>
        </p:nvSpPr>
        <p:spPr>
          <a:xfrm>
            <a:off x="8029319" y="917725"/>
            <a:ext cx="3424739" cy="4852362"/>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spcBef>
                <a:spcPct val="50000"/>
              </a:spcBef>
            </a:pPr>
            <a:r>
              <a:rPr lang="en-US" altLang="en-US" sz="2000" dirty="0">
                <a:solidFill>
                  <a:schemeClr val="accent1">
                    <a:lumMod val="75000"/>
                  </a:schemeClr>
                </a:solidFill>
              </a:rPr>
              <a:t>Right to have somebody informed of their arrest</a:t>
            </a:r>
          </a:p>
          <a:p>
            <a:pPr indent="-228600">
              <a:lnSpc>
                <a:spcPct val="90000"/>
              </a:lnSpc>
              <a:spcBef>
                <a:spcPct val="50000"/>
              </a:spcBef>
            </a:pPr>
            <a:endParaRPr lang="en-US" altLang="en-US" sz="2000" dirty="0">
              <a:solidFill>
                <a:schemeClr val="accent1">
                  <a:lumMod val="75000"/>
                </a:schemeClr>
              </a:solidFill>
            </a:endParaRPr>
          </a:p>
          <a:p>
            <a:pPr indent="-228600">
              <a:lnSpc>
                <a:spcPct val="90000"/>
              </a:lnSpc>
              <a:spcBef>
                <a:spcPct val="50000"/>
              </a:spcBef>
            </a:pPr>
            <a:endParaRPr lang="en-US" altLang="en-US" sz="2000" dirty="0">
              <a:solidFill>
                <a:schemeClr val="accent1">
                  <a:lumMod val="75000"/>
                </a:schemeClr>
              </a:solidFill>
            </a:endParaRPr>
          </a:p>
          <a:p>
            <a:pPr marL="114300" indent="0">
              <a:lnSpc>
                <a:spcPct val="90000"/>
              </a:lnSpc>
              <a:spcBef>
                <a:spcPct val="50000"/>
              </a:spcBef>
              <a:buNone/>
            </a:pPr>
            <a:endParaRPr lang="en-US" altLang="en-US" sz="2000" dirty="0">
              <a:solidFill>
                <a:schemeClr val="accent1">
                  <a:lumMod val="75000"/>
                </a:schemeClr>
              </a:solidFill>
            </a:endParaRPr>
          </a:p>
          <a:p>
            <a:pPr indent="-228600">
              <a:lnSpc>
                <a:spcPct val="90000"/>
              </a:lnSpc>
              <a:spcBef>
                <a:spcPct val="50000"/>
              </a:spcBef>
            </a:pPr>
            <a:r>
              <a:rPr lang="en-US" altLang="en-US" sz="2000" dirty="0">
                <a:solidFill>
                  <a:schemeClr val="accent1">
                    <a:lumMod val="75000"/>
                  </a:schemeClr>
                </a:solidFill>
              </a:rPr>
              <a:t>Right to free independent legal advice and consult with a solicitor</a:t>
            </a:r>
          </a:p>
          <a:p>
            <a:pPr indent="-228600">
              <a:lnSpc>
                <a:spcPct val="90000"/>
              </a:lnSpc>
              <a:spcBef>
                <a:spcPct val="50000"/>
              </a:spcBef>
            </a:pPr>
            <a:endParaRPr lang="en-US" altLang="en-US" sz="2000" dirty="0">
              <a:solidFill>
                <a:schemeClr val="accent1">
                  <a:lumMod val="75000"/>
                </a:schemeClr>
              </a:solidFill>
            </a:endParaRPr>
          </a:p>
          <a:p>
            <a:pPr indent="-228600">
              <a:lnSpc>
                <a:spcPct val="90000"/>
              </a:lnSpc>
              <a:spcBef>
                <a:spcPct val="50000"/>
              </a:spcBef>
            </a:pPr>
            <a:endParaRPr lang="en-US" altLang="en-US" sz="2000" dirty="0">
              <a:solidFill>
                <a:schemeClr val="accent1">
                  <a:lumMod val="75000"/>
                </a:schemeClr>
              </a:solidFill>
            </a:endParaRPr>
          </a:p>
          <a:p>
            <a:pPr indent="-228600">
              <a:lnSpc>
                <a:spcPct val="90000"/>
              </a:lnSpc>
              <a:spcBef>
                <a:spcPct val="50000"/>
              </a:spcBef>
            </a:pPr>
            <a:r>
              <a:rPr lang="en-US" altLang="en-US" sz="2000" dirty="0">
                <a:solidFill>
                  <a:schemeClr val="accent1">
                    <a:lumMod val="75000"/>
                  </a:schemeClr>
                </a:solidFill>
              </a:rPr>
              <a:t>Right to consult the codes of practice</a:t>
            </a:r>
          </a:p>
        </p:txBody>
      </p:sp>
    </p:spTree>
    <p:extLst>
      <p:ext uri="{BB962C8B-B14F-4D97-AF65-F5344CB8AC3E}">
        <p14:creationId xmlns:p14="http://schemas.microsoft.com/office/powerpoint/2010/main" val="2060265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4" end="4"/>
                                            </p:txEl>
                                          </p:spTgt>
                                        </p:tgtEl>
                                        <p:attrNameLst>
                                          <p:attrName>style.visibility</p:attrName>
                                        </p:attrNameLst>
                                      </p:cBhvr>
                                      <p:to>
                                        <p:strVal val="visible"/>
                                      </p:to>
                                    </p:set>
                                    <p:animEffect transition="in" filter="fade">
                                      <p:cBhvr>
                                        <p:cTn id="12" dur="500"/>
                                        <p:tgtEl>
                                          <p:spTgt spid="4">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7" end="7"/>
                                            </p:txEl>
                                          </p:spTgt>
                                        </p:tgtEl>
                                        <p:attrNameLst>
                                          <p:attrName>style.visibility</p:attrName>
                                        </p:attrNameLst>
                                      </p:cBhvr>
                                      <p:to>
                                        <p:strVal val="visible"/>
                                      </p:to>
                                    </p:set>
                                    <p:animEffect transition="in" filter="fade">
                                      <p:cBhvr>
                                        <p:cTn id="17"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What happens at a voluntary police interview? - Stuart Miller Solicitors">
            <a:extLst>
              <a:ext uri="{FF2B5EF4-FFF2-40B4-BE49-F238E27FC236}">
                <a16:creationId xmlns:a16="http://schemas.microsoft.com/office/drawing/2014/main" id="{AC500BC4-5266-7A78-D8B5-C2C60D7D3B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031" r="2" b="2"/>
          <a:stretch/>
        </p:blipFill>
        <p:spPr bwMode="auto">
          <a:xfrm>
            <a:off x="5968680" y="10"/>
            <a:ext cx="4699318" cy="2285990"/>
          </a:xfrm>
          <a:custGeom>
            <a:avLst/>
            <a:gdLst/>
            <a:ahLst/>
            <a:cxnLst/>
            <a:rect l="l" t="t" r="r" b="b"/>
            <a:pathLst>
              <a:path w="6265758" h="2286000">
                <a:moveTo>
                  <a:pt x="0" y="0"/>
                </a:moveTo>
                <a:lnTo>
                  <a:pt x="6265758" y="0"/>
                </a:lnTo>
                <a:lnTo>
                  <a:pt x="6265758" y="2286000"/>
                </a:lnTo>
                <a:lnTo>
                  <a:pt x="1062168" y="2286000"/>
                </a:lnTo>
                <a:lnTo>
                  <a:pt x="790683" y="1700078"/>
                </a:lnTo>
                <a:lnTo>
                  <a:pt x="787725" y="1700078"/>
                </a:ln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Police forced to lock up children due to lack of alternatives | London City  Hall">
            <a:extLst>
              <a:ext uri="{FF2B5EF4-FFF2-40B4-BE49-F238E27FC236}">
                <a16:creationId xmlns:a16="http://schemas.microsoft.com/office/drawing/2014/main" id="{3CC701A5-342A-8F8D-D741-EFC24F17131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11980"/>
          <a:stretch/>
        </p:blipFill>
        <p:spPr bwMode="auto">
          <a:xfrm>
            <a:off x="6765306" y="2286000"/>
            <a:ext cx="3902692" cy="2286000"/>
          </a:xfrm>
          <a:custGeom>
            <a:avLst/>
            <a:gdLst/>
            <a:ahLst/>
            <a:cxnLst/>
            <a:rect l="l" t="t" r="r" b="b"/>
            <a:pathLst>
              <a:path w="5203590" h="2286000">
                <a:moveTo>
                  <a:pt x="0" y="0"/>
                </a:moveTo>
                <a:lnTo>
                  <a:pt x="5203590" y="0"/>
                </a:lnTo>
                <a:lnTo>
                  <a:pt x="5203590" y="2286000"/>
                </a:lnTo>
                <a:lnTo>
                  <a:pt x="1059212" y="2286000"/>
                </a:lnTo>
                <a:lnTo>
                  <a:pt x="925708" y="1997870"/>
                </a:lnTo>
                <a:lnTo>
                  <a:pt x="925707" y="1997870"/>
                </a:ln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Exeter's new police station and custody suite - Devon Live">
            <a:extLst>
              <a:ext uri="{FF2B5EF4-FFF2-40B4-BE49-F238E27FC236}">
                <a16:creationId xmlns:a16="http://schemas.microsoft.com/office/drawing/2014/main" id="{CA039FED-69E2-AF0B-9130-F7012231F9F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3601" b="-1"/>
          <a:stretch/>
        </p:blipFill>
        <p:spPr bwMode="auto">
          <a:xfrm>
            <a:off x="7559714" y="4572000"/>
            <a:ext cx="3108287" cy="2286000"/>
          </a:xfrm>
          <a:custGeom>
            <a:avLst/>
            <a:gdLst/>
            <a:ahLst/>
            <a:cxnLst/>
            <a:rect l="l" t="t" r="r" b="b"/>
            <a:pathLst>
              <a:path w="4144382" h="2286000">
                <a:moveTo>
                  <a:pt x="0" y="0"/>
                </a:moveTo>
                <a:lnTo>
                  <a:pt x="4144382" y="0"/>
                </a:lnTo>
                <a:lnTo>
                  <a:pt x="4144382" y="2286000"/>
                </a:lnTo>
                <a:lnTo>
                  <a:pt x="1054581" y="2286000"/>
                </a:lnTo>
                <a:lnTo>
                  <a:pt x="1054581" y="2285999"/>
                </a:lnTo>
                <a:lnTo>
                  <a:pt x="1059211" y="2285999"/>
                </a:lnTo>
                <a:close/>
              </a:path>
            </a:pathLst>
          </a:cu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2DFDC8D-F23A-FD11-6B0B-9D5E88D68BFD}"/>
              </a:ext>
            </a:extLst>
          </p:cNvPr>
          <p:cNvSpPr txBox="1"/>
          <p:nvPr/>
        </p:nvSpPr>
        <p:spPr>
          <a:xfrm>
            <a:off x="781997" y="347849"/>
            <a:ext cx="4280673" cy="1325563"/>
          </a:xfrm>
          <a:prstGeom prst="rect">
            <a:avLst/>
          </a:prstGeom>
        </p:spPr>
        <p:txBody>
          <a:bodyPr vert="horz" lIns="91440" tIns="45720" rIns="91440" bIns="45720" rtlCol="0" anchor="ctr">
            <a:normAutofit/>
          </a:bodyPr>
          <a:lstStyle/>
          <a:p>
            <a:pPr marL="228600" indent="-228600" algn="ctr">
              <a:lnSpc>
                <a:spcPct val="90000"/>
              </a:lnSpc>
              <a:spcBef>
                <a:spcPct val="0"/>
              </a:spcBef>
              <a:spcAft>
                <a:spcPts val="600"/>
              </a:spcAft>
              <a:defRPr/>
            </a:pPr>
            <a:r>
              <a:rPr lang="en-US" sz="2200" b="1" u="sng" dirty="0">
                <a:solidFill>
                  <a:srgbClr val="000000"/>
                </a:solidFill>
                <a:latin typeface="+mj-lt"/>
                <a:ea typeface="+mj-ea"/>
                <a:cs typeface="+mj-cs"/>
              </a:rPr>
              <a:t>What consequences do you think failing to deal with a detained person in an ethical manner might have for…</a:t>
            </a:r>
          </a:p>
        </p:txBody>
      </p:sp>
      <p:graphicFrame>
        <p:nvGraphicFramePr>
          <p:cNvPr id="7" name="TextBox 2">
            <a:extLst>
              <a:ext uri="{FF2B5EF4-FFF2-40B4-BE49-F238E27FC236}">
                <a16:creationId xmlns:a16="http://schemas.microsoft.com/office/drawing/2014/main" id="{10558046-458C-64FD-0886-9DC2142E4AEE}"/>
              </a:ext>
            </a:extLst>
          </p:cNvPr>
          <p:cNvGraphicFramePr/>
          <p:nvPr/>
        </p:nvGraphicFramePr>
        <p:xfrm>
          <a:off x="612397" y="2021250"/>
          <a:ext cx="5820928" cy="41557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4478239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p:cNvSpPr txBox="1">
            <a:spLocks/>
          </p:cNvSpPr>
          <p:nvPr/>
        </p:nvSpPr>
        <p:spPr bwMode="auto">
          <a:xfrm>
            <a:off x="754912" y="1622486"/>
            <a:ext cx="5011930" cy="370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spcBef>
                <a:spcPts val="0"/>
              </a:spcBef>
              <a:spcAft>
                <a:spcPts val="2250"/>
              </a:spcAft>
              <a:buNone/>
              <a:defRPr/>
            </a:pPr>
            <a:r>
              <a:rPr lang="en-GB" sz="1800" kern="0" dirty="0">
                <a:solidFill>
                  <a:srgbClr val="002060"/>
                </a:solidFill>
                <a:latin typeface="Arial" panose="020B0604020202020204" pitchFamily="34" charset="0"/>
                <a:cs typeface="Arial" panose="020B0604020202020204" pitchFamily="34" charset="0"/>
              </a:rPr>
              <a:t>Any property may be seized if  it is believed it may be used to;</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Cause physical injury</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Damage property</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Interfere with evidence</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Assist escape</a:t>
            </a:r>
          </a:p>
          <a:p>
            <a:pPr>
              <a:spcBef>
                <a:spcPts val="0"/>
              </a:spcBef>
              <a:spcAft>
                <a:spcPts val="2250"/>
              </a:spcAft>
              <a:defRPr/>
            </a:pPr>
            <a:r>
              <a:rPr lang="en-GB" sz="1800" kern="0" dirty="0">
                <a:solidFill>
                  <a:srgbClr val="002060"/>
                </a:solidFill>
                <a:latin typeface="Arial" panose="020B0604020202020204" pitchFamily="34" charset="0"/>
                <a:cs typeface="Arial" panose="020B0604020202020204" pitchFamily="34" charset="0"/>
              </a:rPr>
              <a:t>Evidence relating to an offence</a:t>
            </a:r>
          </a:p>
          <a:p>
            <a:pPr marL="0" indent="0">
              <a:buNone/>
              <a:defRPr/>
            </a:pPr>
            <a:endParaRPr lang="en-GB" sz="1800" kern="0" dirty="0">
              <a:solidFill>
                <a:srgbClr val="333399"/>
              </a:solidFill>
            </a:endParaRPr>
          </a:p>
        </p:txBody>
      </p:sp>
      <p:sp>
        <p:nvSpPr>
          <p:cNvPr id="5" name="TextBox 4"/>
          <p:cNvSpPr txBox="1"/>
          <p:nvPr/>
        </p:nvSpPr>
        <p:spPr>
          <a:xfrm>
            <a:off x="2142067" y="395854"/>
            <a:ext cx="6210690" cy="461665"/>
          </a:xfrm>
          <a:prstGeom prst="rect">
            <a:avLst/>
          </a:prstGeom>
          <a:solidFill>
            <a:schemeClr val="accent1">
              <a:lumMod val="40000"/>
              <a:lumOff val="60000"/>
            </a:schemeClr>
          </a:solidFill>
          <a:ln>
            <a:solidFill>
              <a:schemeClr val="accent1"/>
            </a:solidFill>
          </a:ln>
        </p:spPr>
        <p:txBody>
          <a:bodyPr wrap="square" rtlCol="0">
            <a:spAutoFit/>
          </a:bodyPr>
          <a:lstStyle/>
          <a:p>
            <a:pPr algn="ctr"/>
            <a:r>
              <a:rPr lang="en-GB" sz="2400" b="1" dirty="0"/>
              <a:t>Searches of Detained Persons</a:t>
            </a:r>
          </a:p>
        </p:txBody>
      </p:sp>
      <p:sp>
        <p:nvSpPr>
          <p:cNvPr id="6" name="TextBox 5">
            <a:extLst>
              <a:ext uri="{FF2B5EF4-FFF2-40B4-BE49-F238E27FC236}">
                <a16:creationId xmlns:a16="http://schemas.microsoft.com/office/drawing/2014/main" id="{6D7D17A4-160A-1648-A466-17235C24B0A0}"/>
              </a:ext>
            </a:extLst>
          </p:cNvPr>
          <p:cNvSpPr txBox="1"/>
          <p:nvPr/>
        </p:nvSpPr>
        <p:spPr>
          <a:xfrm>
            <a:off x="1524001" y="5436077"/>
            <a:ext cx="8866415" cy="646331"/>
          </a:xfrm>
          <a:prstGeom prst="rect">
            <a:avLst/>
          </a:prstGeom>
          <a:noFill/>
        </p:spPr>
        <p:txBody>
          <a:bodyPr wrap="square">
            <a:spAutoFit/>
          </a:bodyPr>
          <a:lstStyle/>
          <a:p>
            <a:pPr algn="ctr">
              <a:spcAft>
                <a:spcPts val="1800"/>
              </a:spcAft>
            </a:pPr>
            <a:r>
              <a:rPr lang="en-GB" dirty="0">
                <a:solidFill>
                  <a:srgbClr val="00B0F0"/>
                </a:solidFill>
              </a:rPr>
              <a:t>Section 54 of PACE provides a custody officer with a power to search, seize and retain any items which have been found during the search of detained persons.</a:t>
            </a:r>
          </a:p>
        </p:txBody>
      </p:sp>
      <p:pic>
        <p:nvPicPr>
          <p:cNvPr id="8194" name="Picture 2" descr="Stop and search | Essex Police">
            <a:extLst>
              <a:ext uri="{FF2B5EF4-FFF2-40B4-BE49-F238E27FC236}">
                <a16:creationId xmlns:a16="http://schemas.microsoft.com/office/drawing/2014/main" id="{527E30CA-EE50-DD4F-8A20-BD80DFF30D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1" y="3028951"/>
            <a:ext cx="2165845" cy="217203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G4S - Custody Detention Officer: “As a CDO, the welfare and safety of the  detained people in our care is of paramount importance.” | Facebook">
            <a:extLst>
              <a:ext uri="{FF2B5EF4-FFF2-40B4-BE49-F238E27FC236}">
                <a16:creationId xmlns:a16="http://schemas.microsoft.com/office/drawing/2014/main" id="{BE83CD3A-1E7D-D04E-B13B-20350BA56B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86204" y="2535435"/>
            <a:ext cx="2619375" cy="175260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 night in custody - Office of the Police and Crime Commissioner for  Warwickshire">
            <a:extLst>
              <a:ext uri="{FF2B5EF4-FFF2-40B4-BE49-F238E27FC236}">
                <a16:creationId xmlns:a16="http://schemas.microsoft.com/office/drawing/2014/main" id="{C5308E5B-8D86-3D47-947D-A9CE0937E2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4545" y="1662372"/>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52956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1035" y="343186"/>
            <a:ext cx="4813132" cy="1719072"/>
          </a:xfrm>
          <a:prstGeom prst="rect">
            <a:avLst/>
          </a:prstGeom>
        </p:spPr>
        <p:txBody>
          <a:bodyPr vert="horz" lIns="91440" tIns="45720" rIns="91440" bIns="45720" rtlCol="0" anchor="b">
            <a:normAutofit/>
          </a:bodyPr>
          <a:lstStyle/>
          <a:p>
            <a:pPr algn="ctr">
              <a:lnSpc>
                <a:spcPct val="90000"/>
              </a:lnSpc>
              <a:spcBef>
                <a:spcPct val="0"/>
              </a:spcBef>
              <a:spcAft>
                <a:spcPts val="450"/>
              </a:spcAft>
            </a:pPr>
            <a:r>
              <a:rPr lang="en-US" sz="3800" b="1" kern="1200" dirty="0">
                <a:solidFill>
                  <a:schemeClr val="tx1"/>
                </a:solidFill>
                <a:latin typeface="+mj-lt"/>
                <a:ea typeface="+mj-ea"/>
                <a:cs typeface="+mj-cs"/>
              </a:rPr>
              <a:t>Strip and Intimate Searches</a:t>
            </a:r>
          </a:p>
        </p:txBody>
      </p:sp>
      <p:sp>
        <p:nvSpPr>
          <p:cNvPr id="4" name="Rectangle 3"/>
          <p:cNvSpPr txBox="1">
            <a:spLocks noChangeArrowheads="1"/>
          </p:cNvSpPr>
          <p:nvPr/>
        </p:nvSpPr>
        <p:spPr>
          <a:xfrm>
            <a:off x="630936" y="2807208"/>
            <a:ext cx="3429000" cy="3410712"/>
          </a:xfrm>
          <a:prstGeom prst="rect">
            <a:avLst/>
          </a:prstGeom>
        </p:spPr>
        <p:txBody>
          <a:bodyPr vert="horz" lIns="91440" tIns="45720" rIns="91440" bIns="45720" rtlCol="0" anchor="t">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defRPr/>
            </a:pPr>
            <a:r>
              <a:rPr lang="en-US" sz="2200" dirty="0"/>
              <a:t>Strip searches involve removal of more than the outer clothing</a:t>
            </a:r>
          </a:p>
          <a:p>
            <a:pPr marL="0" indent="-228600">
              <a:lnSpc>
                <a:spcPct val="90000"/>
              </a:lnSpc>
              <a:defRPr/>
            </a:pPr>
            <a:endParaRPr lang="en-US" sz="2200" dirty="0"/>
          </a:p>
          <a:p>
            <a:pPr indent="-228600">
              <a:lnSpc>
                <a:spcPct val="90000"/>
              </a:lnSpc>
              <a:defRPr/>
            </a:pPr>
            <a:r>
              <a:rPr lang="en-US" sz="2200" dirty="0"/>
              <a:t>Intimate searches consist of a physical examination of a person’s body orifices other than the mouth </a:t>
            </a:r>
          </a:p>
        </p:txBody>
      </p:sp>
      <p:pic>
        <p:nvPicPr>
          <p:cNvPr id="9218" name="Picture 2" descr="Behind the scenes at Perry Barr custody block as police detail every arrest  made in 24 hours - Birmingham Live">
            <a:extLst>
              <a:ext uri="{FF2B5EF4-FFF2-40B4-BE49-F238E27FC236}">
                <a16:creationId xmlns:a16="http://schemas.microsoft.com/office/drawing/2014/main" id="{ECF5B3DE-87C4-2C48-B05C-E1D2172046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707" r="27807" b="-1"/>
          <a:stretch/>
        </p:blipFill>
        <p:spPr bwMode="auto">
          <a:xfrm>
            <a:off x="5948398" y="640080"/>
            <a:ext cx="4315516"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4358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87F331-A0AA-484B-B644-26D6EBC9FBE8}"/>
              </a:ext>
            </a:extLst>
          </p:cNvPr>
          <p:cNvSpPr txBox="1"/>
          <p:nvPr/>
        </p:nvSpPr>
        <p:spPr>
          <a:xfrm>
            <a:off x="638881" y="670218"/>
            <a:ext cx="10909640" cy="1065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6600">
                <a:latin typeface="+mj-lt"/>
                <a:ea typeface="+mj-ea"/>
                <a:cs typeface="+mj-cs"/>
              </a:rPr>
              <a:t>“Booking in” </a:t>
            </a:r>
          </a:p>
        </p:txBody>
      </p:sp>
      <p:pic>
        <p:nvPicPr>
          <p:cNvPr id="1026" name="Picture 2">
            <a:extLst>
              <a:ext uri="{FF2B5EF4-FFF2-40B4-BE49-F238E27FC236}">
                <a16:creationId xmlns:a16="http://schemas.microsoft.com/office/drawing/2014/main" id="{8F4990C2-4047-784C-BB74-BF282D34156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73868" y="2619784"/>
            <a:ext cx="2395663" cy="360004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ew Mug Shot Released… Are YOU Wanted? [EXPIRED]">
            <a:extLst>
              <a:ext uri="{FF2B5EF4-FFF2-40B4-BE49-F238E27FC236}">
                <a16:creationId xmlns:a16="http://schemas.microsoft.com/office/drawing/2014/main" id="{A82C8B5F-C715-4D4C-996B-973665C98FB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16908" y="3169354"/>
            <a:ext cx="3758184" cy="25009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ootprints as Forensic Evidence: A Critical Analysis">
            <a:extLst>
              <a:ext uri="{FF2B5EF4-FFF2-40B4-BE49-F238E27FC236}">
                <a16:creationId xmlns:a16="http://schemas.microsoft.com/office/drawing/2014/main" id="{1E3DEBBA-A2FC-4E49-B6D7-0584CD196A8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141208" y="3756889"/>
            <a:ext cx="3758184" cy="13258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94369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797501" y="329184"/>
            <a:ext cx="6755626" cy="1783080"/>
          </a:xfrm>
          <a:prstGeom prst="rect">
            <a:avLst/>
          </a:prstGeom>
        </p:spPr>
        <p:txBody>
          <a:bodyPr vert="horz" lIns="91440" tIns="45720" rIns="91440" bIns="45720" rtlCol="0" anchor="b">
            <a:normAutofit/>
          </a:bodyPr>
          <a:lstStyle/>
          <a:p>
            <a:pPr>
              <a:lnSpc>
                <a:spcPct val="90000"/>
              </a:lnSpc>
              <a:spcBef>
                <a:spcPct val="0"/>
              </a:spcBef>
              <a:spcAft>
                <a:spcPts val="450"/>
              </a:spcAft>
            </a:pPr>
            <a:r>
              <a:rPr lang="en-US" sz="5400" b="1">
                <a:latin typeface="+mj-lt"/>
                <a:ea typeface="+mj-ea"/>
                <a:cs typeface="+mj-cs"/>
              </a:rPr>
              <a:t>Appropriate Adult</a:t>
            </a:r>
          </a:p>
        </p:txBody>
      </p:sp>
      <p:pic>
        <p:nvPicPr>
          <p:cNvPr id="10244" name="Picture 4" descr="Criminal Justice Services - Hafal">
            <a:extLst>
              <a:ext uri="{FF2B5EF4-FFF2-40B4-BE49-F238E27FC236}">
                <a16:creationId xmlns:a16="http://schemas.microsoft.com/office/drawing/2014/main" id="{3B77D64E-8026-E647-9BFA-4229ABAB416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73380" y="0"/>
            <a:ext cx="3907536" cy="3907536"/>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About appropriate adults">
            <a:extLst>
              <a:ext uri="{FF2B5EF4-FFF2-40B4-BE49-F238E27FC236}">
                <a16:creationId xmlns:a16="http://schemas.microsoft.com/office/drawing/2014/main" id="{A83F1D99-FE4F-9E4A-AD5F-A83BA8DA3F8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066" r="94" b="-2"/>
          <a:stretch/>
        </p:blipFill>
        <p:spPr bwMode="auto">
          <a:xfrm>
            <a:off x="530047" y="4149598"/>
            <a:ext cx="3575914" cy="209880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txBox="1">
            <a:spLocks noChangeArrowheads="1"/>
          </p:cNvSpPr>
          <p:nvPr>
            <p:custDataLst>
              <p:tags r:id="rId1"/>
            </p:custDataLst>
          </p:nvPr>
        </p:nvSpPr>
        <p:spPr bwMode="auto">
          <a:xfrm>
            <a:off x="4797494" y="2706624"/>
            <a:ext cx="6755626" cy="348386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0"/>
              </a:spcBef>
              <a:spcAft>
                <a:spcPts val="3600"/>
              </a:spcAft>
              <a:buFont typeface="Arial" panose="020B0604020202020204" pitchFamily="34" charset="0"/>
              <a:buChar char="•"/>
              <a:defRPr/>
            </a:pPr>
            <a:endParaRPr lang="en-US" sz="2200" dirty="0">
              <a:solidFill>
                <a:schemeClr val="tx1"/>
              </a:solidFill>
              <a:latin typeface="+mn-lt"/>
            </a:endParaRPr>
          </a:p>
          <a:p>
            <a:pPr eaLnBrk="1" hangingPunct="1">
              <a:lnSpc>
                <a:spcPct val="90000"/>
              </a:lnSpc>
              <a:spcBef>
                <a:spcPct val="0"/>
              </a:spcBef>
              <a:spcAft>
                <a:spcPts val="3600"/>
              </a:spcAft>
              <a:defRPr/>
            </a:pPr>
            <a:r>
              <a:rPr lang="en-US" sz="2200" dirty="0">
                <a:solidFill>
                  <a:schemeClr val="tx1"/>
                </a:solidFill>
                <a:latin typeface="+mn-lt"/>
              </a:rPr>
              <a:t>Juveniles and detainees who are mentally vulnerable are entitled to the support of an appropriate adult. </a:t>
            </a:r>
          </a:p>
          <a:p>
            <a:pPr indent="-228600" eaLnBrk="1" hangingPunct="1">
              <a:lnSpc>
                <a:spcPct val="90000"/>
              </a:lnSpc>
              <a:spcBef>
                <a:spcPct val="0"/>
              </a:spcBef>
              <a:spcAft>
                <a:spcPts val="3600"/>
              </a:spcAft>
              <a:buFont typeface="Arial" panose="020B0604020202020204" pitchFamily="34" charset="0"/>
              <a:buChar char="•"/>
              <a:defRPr/>
            </a:pPr>
            <a:endParaRPr lang="en-US" altLang="en-US" sz="2200" dirty="0">
              <a:solidFill>
                <a:schemeClr val="tx1"/>
              </a:solidFill>
              <a:latin typeface="+mn-lt"/>
            </a:endParaRPr>
          </a:p>
        </p:txBody>
      </p:sp>
    </p:spTree>
    <p:extLst>
      <p:ext uri="{BB962C8B-B14F-4D97-AF65-F5344CB8AC3E}">
        <p14:creationId xmlns:p14="http://schemas.microsoft.com/office/powerpoint/2010/main" val="2479889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txBox="1">
            <a:spLocks noChangeArrowheads="1"/>
          </p:cNvSpPr>
          <p:nvPr>
            <p:custDataLst>
              <p:tags r:id="rId1"/>
            </p:custDataLst>
          </p:nvPr>
        </p:nvSpPr>
        <p:spPr bwMode="auto">
          <a:xfrm>
            <a:off x="220133" y="2640715"/>
            <a:ext cx="7732255" cy="28331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57213" indent="-557213" eaLnBrk="1" hangingPunct="1">
              <a:spcBef>
                <a:spcPct val="0"/>
              </a:spcBef>
              <a:spcAft>
                <a:spcPts val="3600"/>
              </a:spcAft>
              <a:buFontTx/>
              <a:buAutoNum type="arabicPeriod"/>
              <a:defRPr/>
            </a:pPr>
            <a:r>
              <a:rPr lang="en-GB" altLang="en-US" sz="1500" b="1" kern="0" dirty="0">
                <a:solidFill>
                  <a:schemeClr val="tx1"/>
                </a:solidFill>
                <a:latin typeface="+mn-lt"/>
              </a:rPr>
              <a:t>Wanted by that or another force or on warrant</a:t>
            </a:r>
          </a:p>
          <a:p>
            <a:pPr marL="557213" indent="-557213" eaLnBrk="1" hangingPunct="1">
              <a:spcBef>
                <a:spcPct val="0"/>
              </a:spcBef>
              <a:spcAft>
                <a:spcPts val="3600"/>
              </a:spcAft>
              <a:buFontTx/>
              <a:buAutoNum type="arabicPeriod"/>
              <a:defRPr/>
            </a:pPr>
            <a:r>
              <a:rPr lang="en-GB" altLang="en-US" sz="1500" b="1" kern="0" dirty="0">
                <a:solidFill>
                  <a:schemeClr val="tx1"/>
                </a:solidFill>
                <a:latin typeface="+mn-lt"/>
              </a:rPr>
              <a:t>Warning markers may be needed, or previous offending history e.g. offends on bail; or there may need to a cause to remand the prisoner based on history</a:t>
            </a:r>
          </a:p>
          <a:p>
            <a:pPr marL="557213" indent="-557213" eaLnBrk="1" hangingPunct="1">
              <a:spcBef>
                <a:spcPct val="0"/>
              </a:spcBef>
              <a:spcAft>
                <a:spcPts val="3600"/>
              </a:spcAft>
              <a:buFontTx/>
              <a:buAutoNum type="arabicPeriod"/>
              <a:defRPr/>
            </a:pPr>
            <a:r>
              <a:rPr lang="en-GB" altLang="en-US" sz="1500" b="1" kern="0" dirty="0">
                <a:solidFill>
                  <a:schemeClr val="tx1"/>
                </a:solidFill>
                <a:latin typeface="+mn-lt"/>
              </a:rPr>
              <a:t>Foreign nationals: their embassy can be informed, and checks may need to be carried out liaising with international police forces e.g. Interpol</a:t>
            </a:r>
          </a:p>
          <a:p>
            <a:pPr eaLnBrk="1" hangingPunct="1">
              <a:spcBef>
                <a:spcPct val="0"/>
              </a:spcBef>
              <a:spcAft>
                <a:spcPts val="3600"/>
              </a:spcAft>
              <a:defRPr/>
            </a:pPr>
            <a:endParaRPr lang="en-GB" altLang="en-US" sz="2700" kern="0" dirty="0">
              <a:solidFill>
                <a:srgbClr val="333399"/>
              </a:solidFill>
            </a:endParaRPr>
          </a:p>
        </p:txBody>
      </p:sp>
      <p:sp>
        <p:nvSpPr>
          <p:cNvPr id="6" name="TextBox 5"/>
          <p:cNvSpPr txBox="1"/>
          <p:nvPr/>
        </p:nvSpPr>
        <p:spPr>
          <a:xfrm>
            <a:off x="127000" y="626418"/>
            <a:ext cx="7607690" cy="461665"/>
          </a:xfrm>
          <a:prstGeom prst="rect">
            <a:avLst/>
          </a:prstGeom>
          <a:solidFill>
            <a:srgbClr val="FFC000"/>
          </a:solidFill>
          <a:ln>
            <a:noFill/>
          </a:ln>
        </p:spPr>
        <p:txBody>
          <a:bodyPr wrap="square" rtlCol="0">
            <a:spAutoFit/>
          </a:bodyPr>
          <a:lstStyle/>
          <a:p>
            <a:r>
              <a:rPr lang="en-GB" sz="2400" b="1" dirty="0">
                <a:solidFill>
                  <a:schemeClr val="bg1"/>
                </a:solidFill>
              </a:rPr>
              <a:t>Remember your checks…</a:t>
            </a:r>
          </a:p>
        </p:txBody>
      </p:sp>
      <p:pic>
        <p:nvPicPr>
          <p:cNvPr id="11266" name="Picture 2" descr="Remember Stock Illustrations – 44,122 Remember Stock Illustrations, Vectors  &amp; Clipart - Dreamstime">
            <a:extLst>
              <a:ext uri="{FF2B5EF4-FFF2-40B4-BE49-F238E27FC236}">
                <a16:creationId xmlns:a16="http://schemas.microsoft.com/office/drawing/2014/main" id="{6F8BCFFB-B21D-484F-A017-FAFD4064E3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115881">
            <a:off x="7070122" y="1017898"/>
            <a:ext cx="3227408" cy="161370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1934757-6941-2567-910E-ADE40313D508}"/>
              </a:ext>
            </a:extLst>
          </p:cNvPr>
          <p:cNvSpPr txBox="1"/>
          <p:nvPr/>
        </p:nvSpPr>
        <p:spPr>
          <a:xfrm>
            <a:off x="127000" y="1384101"/>
            <a:ext cx="6110790" cy="646331"/>
          </a:xfrm>
          <a:prstGeom prst="rect">
            <a:avLst/>
          </a:prstGeom>
          <a:noFill/>
        </p:spPr>
        <p:txBody>
          <a:bodyPr wrap="square">
            <a:spAutoFit/>
          </a:bodyPr>
          <a:lstStyle/>
          <a:p>
            <a:pPr>
              <a:spcBef>
                <a:spcPct val="0"/>
              </a:spcBef>
              <a:spcAft>
                <a:spcPts val="3600"/>
              </a:spcAft>
              <a:defRPr/>
            </a:pPr>
            <a:r>
              <a:rPr lang="en-GB" altLang="en-US" b="1" kern="0" dirty="0"/>
              <a:t>Need to carry out checks on the DP utilising Police Computer Equipment: </a:t>
            </a:r>
          </a:p>
        </p:txBody>
      </p:sp>
      <p:sp>
        <p:nvSpPr>
          <p:cNvPr id="4" name="TextBox 3">
            <a:extLst>
              <a:ext uri="{FF2B5EF4-FFF2-40B4-BE49-F238E27FC236}">
                <a16:creationId xmlns:a16="http://schemas.microsoft.com/office/drawing/2014/main" id="{3056B78F-031F-E766-AC29-63170347FAE5}"/>
              </a:ext>
            </a:extLst>
          </p:cNvPr>
          <p:cNvSpPr txBox="1"/>
          <p:nvPr/>
        </p:nvSpPr>
        <p:spPr>
          <a:xfrm>
            <a:off x="3048000" y="3251261"/>
            <a:ext cx="6096000" cy="369332"/>
          </a:xfrm>
          <a:prstGeom prst="rect">
            <a:avLst/>
          </a:prstGeom>
          <a:noFill/>
        </p:spPr>
        <p:txBody>
          <a:bodyPr wrap="square">
            <a:spAutoFit/>
          </a:bodyPr>
          <a:lstStyle/>
          <a:p>
            <a:r>
              <a:rPr lang="en-US" sz="1800" dirty="0"/>
              <a:t>Escorting a DP to custody </a:t>
            </a:r>
          </a:p>
        </p:txBody>
      </p:sp>
    </p:spTree>
    <p:extLst>
      <p:ext uri="{BB962C8B-B14F-4D97-AF65-F5344CB8AC3E}">
        <p14:creationId xmlns:p14="http://schemas.microsoft.com/office/powerpoint/2010/main" val="931928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9176-E818-2E4B-94C2-90D768371AC7}"/>
              </a:ext>
            </a:extLst>
          </p:cNvPr>
          <p:cNvSpPr>
            <a:spLocks noGrp="1"/>
          </p:cNvSpPr>
          <p:nvPr>
            <p:ph type="title"/>
          </p:nvPr>
        </p:nvSpPr>
        <p:spPr>
          <a:xfrm>
            <a:off x="640080" y="4419600"/>
            <a:ext cx="10908792" cy="1203960"/>
          </a:xfrm>
        </p:spPr>
        <p:txBody>
          <a:bodyPr vert="horz" lIns="91440" tIns="45720" rIns="91440" bIns="45720" rtlCol="0" anchor="ctr">
            <a:normAutofit fontScale="90000"/>
          </a:bodyPr>
          <a:lstStyle/>
          <a:p>
            <a:pPr algn="ctr"/>
            <a:r>
              <a:rPr lang="en-US" sz="6600" kern="1200" dirty="0">
                <a:solidFill>
                  <a:schemeClr val="tx1"/>
                </a:solidFill>
                <a:latin typeface="+mj-lt"/>
                <a:ea typeface="+mj-ea"/>
                <a:cs typeface="+mj-cs"/>
              </a:rPr>
              <a:t>Powers of Entry, Search and Seizure </a:t>
            </a:r>
          </a:p>
        </p:txBody>
      </p:sp>
      <p:pic>
        <p:nvPicPr>
          <p:cNvPr id="16388" name="Picture 4" descr="Can the Police Search My House Without a Warrant? | DPP Law">
            <a:extLst>
              <a:ext uri="{FF2B5EF4-FFF2-40B4-BE49-F238E27FC236}">
                <a16:creationId xmlns:a16="http://schemas.microsoft.com/office/drawing/2014/main" id="{F1C94AF6-006C-A04E-AD75-73F46AB546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 r="-1" b="-1"/>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Search Warrants: Know Your Rights About Search and Seizure">
            <a:extLst>
              <a:ext uri="{FF2B5EF4-FFF2-40B4-BE49-F238E27FC236}">
                <a16:creationId xmlns:a16="http://schemas.microsoft.com/office/drawing/2014/main" id="{C56FEB67-90E3-4C4D-A371-5FB56D1CB0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4" r="-1" b="-1"/>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06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38882" y="639193"/>
            <a:ext cx="3571810" cy="35735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b="1" kern="1200">
                <a:solidFill>
                  <a:schemeClr val="tx1"/>
                </a:solidFill>
                <a:latin typeface="+mj-lt"/>
                <a:ea typeface="+mj-ea"/>
                <a:cs typeface="+mj-cs"/>
              </a:rPr>
              <a:t>What is a Search?</a:t>
            </a:r>
          </a:p>
        </p:txBody>
      </p:sp>
      <p:pic>
        <p:nvPicPr>
          <p:cNvPr id="17410" name="Picture 2" descr="Police Search for Claudia Lawrence - Mirror Online">
            <a:extLst>
              <a:ext uri="{FF2B5EF4-FFF2-40B4-BE49-F238E27FC236}">
                <a16:creationId xmlns:a16="http://schemas.microsoft.com/office/drawing/2014/main" id="{9EE29B3D-8667-E643-8CE2-1E781572B8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014784"/>
            <a:ext cx="7214616" cy="4800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610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37121" y="423273"/>
            <a:ext cx="7976285" cy="646331"/>
          </a:xfrm>
          <a:prstGeom prst="rect">
            <a:avLst/>
          </a:prstGeom>
          <a:solidFill>
            <a:schemeClr val="accent6"/>
          </a:solidFill>
        </p:spPr>
        <p:txBody>
          <a:bodyPr wrap="square" rtlCol="0">
            <a:spAutoFit/>
          </a:bodyPr>
          <a:lstStyle/>
          <a:p>
            <a:pPr algn="ctr"/>
            <a:r>
              <a:rPr lang="en-GB" sz="3600" b="1" dirty="0">
                <a:solidFill>
                  <a:schemeClr val="bg1"/>
                </a:solidFill>
              </a:rPr>
              <a:t>Searching a Premises</a:t>
            </a:r>
          </a:p>
        </p:txBody>
      </p:sp>
      <p:sp>
        <p:nvSpPr>
          <p:cNvPr id="4" name="Down Arrow Callout 3"/>
          <p:cNvSpPr/>
          <p:nvPr/>
        </p:nvSpPr>
        <p:spPr>
          <a:xfrm>
            <a:off x="437122" y="1782748"/>
            <a:ext cx="7976285" cy="2736304"/>
          </a:xfrm>
          <a:prstGeom prst="downArrowCallou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437122" y="2044005"/>
            <a:ext cx="7632848" cy="1384995"/>
          </a:xfrm>
          <a:prstGeom prst="rect">
            <a:avLst/>
          </a:prstGeom>
          <a:noFill/>
        </p:spPr>
        <p:txBody>
          <a:bodyPr wrap="square" rtlCol="0">
            <a:spAutoFit/>
          </a:bodyPr>
          <a:lstStyle/>
          <a:p>
            <a:pPr algn="ctr"/>
            <a:r>
              <a:rPr lang="en-GB" sz="2800" u="sng" dirty="0"/>
              <a:t>Premises</a:t>
            </a:r>
            <a:r>
              <a:rPr lang="en-GB" sz="2800" dirty="0"/>
              <a:t> must not be entered or searched nor property seized unless authorised by law </a:t>
            </a:r>
            <a:r>
              <a:rPr lang="en-GB" sz="2800" u="sng" dirty="0"/>
              <a:t>and then only...</a:t>
            </a:r>
          </a:p>
        </p:txBody>
      </p:sp>
      <p:sp>
        <p:nvSpPr>
          <p:cNvPr id="8" name="TextBox 7"/>
          <p:cNvSpPr txBox="1"/>
          <p:nvPr/>
        </p:nvSpPr>
        <p:spPr>
          <a:xfrm>
            <a:off x="1716393" y="4872542"/>
            <a:ext cx="5904656" cy="1384995"/>
          </a:xfrm>
          <a:prstGeom prst="rect">
            <a:avLst/>
          </a:prstGeom>
          <a:solidFill>
            <a:schemeClr val="accent6">
              <a:lumMod val="60000"/>
              <a:lumOff val="40000"/>
            </a:schemeClr>
          </a:solidFill>
        </p:spPr>
        <p:txBody>
          <a:bodyPr wrap="square" rtlCol="0">
            <a:spAutoFit/>
          </a:bodyPr>
          <a:lstStyle/>
          <a:p>
            <a:pPr algn="ctr"/>
            <a:r>
              <a:rPr lang="en-GB" sz="2800" dirty="0"/>
              <a:t>When it is necessary and a proportionate response in the circumstances</a:t>
            </a:r>
          </a:p>
        </p:txBody>
      </p:sp>
      <p:pic>
        <p:nvPicPr>
          <p:cNvPr id="18434" name="Picture 2" descr="University opens forensic science crime scene house - BBC News">
            <a:extLst>
              <a:ext uri="{FF2B5EF4-FFF2-40B4-BE49-F238E27FC236}">
                <a16:creationId xmlns:a16="http://schemas.microsoft.com/office/drawing/2014/main" id="{1E6880C6-8147-AF4A-9164-5861DC95A9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9970" y="4208957"/>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The dangerous shortcomings of forensic science | The Outline">
            <a:extLst>
              <a:ext uri="{FF2B5EF4-FFF2-40B4-BE49-F238E27FC236}">
                <a16:creationId xmlns:a16="http://schemas.microsoft.com/office/drawing/2014/main" id="{0EF759A6-681E-0843-A11B-3ABD599E1E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85147" y="1833803"/>
            <a:ext cx="2994823"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225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8"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33E50F41-D69A-344E-B8C7-1E2C5CD43F08}"/>
              </a:ext>
            </a:extLst>
          </p:cNvPr>
          <p:cNvSpPr/>
          <p:nvPr/>
        </p:nvSpPr>
        <p:spPr>
          <a:xfrm>
            <a:off x="293914" y="342900"/>
            <a:ext cx="5143500" cy="849086"/>
          </a:xfrm>
          <a:prstGeom prst="homePlat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FFA4E9F-6B09-E240-AB2F-2A1602C9389D}"/>
              </a:ext>
            </a:extLst>
          </p:cNvPr>
          <p:cNvSpPr txBox="1"/>
          <p:nvPr/>
        </p:nvSpPr>
        <p:spPr>
          <a:xfrm>
            <a:off x="457199" y="475055"/>
            <a:ext cx="8605157" cy="584775"/>
          </a:xfrm>
          <a:prstGeom prst="rect">
            <a:avLst/>
          </a:prstGeom>
          <a:noFill/>
        </p:spPr>
        <p:txBody>
          <a:bodyPr wrap="square" rtlCol="0">
            <a:spAutoFit/>
          </a:bodyPr>
          <a:lstStyle/>
          <a:p>
            <a:r>
              <a:rPr lang="en-US" sz="3200" dirty="0"/>
              <a:t>What is a ‘PREMISES’?</a:t>
            </a:r>
          </a:p>
        </p:txBody>
      </p:sp>
      <p:sp>
        <p:nvSpPr>
          <p:cNvPr id="4" name="TextBox 3">
            <a:extLst>
              <a:ext uri="{FF2B5EF4-FFF2-40B4-BE49-F238E27FC236}">
                <a16:creationId xmlns:a16="http://schemas.microsoft.com/office/drawing/2014/main" id="{3B506BE4-E0F9-B947-936D-582D04A733C8}"/>
              </a:ext>
            </a:extLst>
          </p:cNvPr>
          <p:cNvSpPr txBox="1"/>
          <p:nvPr/>
        </p:nvSpPr>
        <p:spPr>
          <a:xfrm>
            <a:off x="293914" y="1306286"/>
            <a:ext cx="5121729" cy="523220"/>
          </a:xfrm>
          <a:prstGeom prst="rect">
            <a:avLst/>
          </a:prstGeom>
          <a:noFill/>
        </p:spPr>
        <p:txBody>
          <a:bodyPr wrap="square" rtlCol="0">
            <a:spAutoFit/>
          </a:bodyPr>
          <a:lstStyle/>
          <a:p>
            <a:r>
              <a:rPr lang="en-US" sz="2800" dirty="0"/>
              <a:t>Section 23 PACE 1984:  </a:t>
            </a:r>
          </a:p>
        </p:txBody>
      </p:sp>
      <p:sp>
        <p:nvSpPr>
          <p:cNvPr id="5" name="TextBox 4">
            <a:extLst>
              <a:ext uri="{FF2B5EF4-FFF2-40B4-BE49-F238E27FC236}">
                <a16:creationId xmlns:a16="http://schemas.microsoft.com/office/drawing/2014/main" id="{259F0048-5EB2-984B-BFFD-004DE7206E34}"/>
              </a:ext>
            </a:extLst>
          </p:cNvPr>
          <p:cNvSpPr txBox="1"/>
          <p:nvPr/>
        </p:nvSpPr>
        <p:spPr>
          <a:xfrm>
            <a:off x="11204079" y="130627"/>
            <a:ext cx="768928" cy="4380523"/>
          </a:xfrm>
          <a:prstGeom prst="rect">
            <a:avLst/>
          </a:prstGeom>
          <a:solidFill>
            <a:srgbClr val="FF0000"/>
          </a:solidFill>
        </p:spPr>
        <p:txBody>
          <a:bodyPr vert="wordArtVert" wrap="square" rtlCol="0">
            <a:spAutoFit/>
          </a:bodyPr>
          <a:lstStyle/>
          <a:p>
            <a:r>
              <a:rPr lang="en-US" sz="3200" b="1" dirty="0"/>
              <a:t>HAVVROT</a:t>
            </a:r>
            <a:r>
              <a:rPr lang="en-US" dirty="0"/>
              <a:t> </a:t>
            </a:r>
          </a:p>
        </p:txBody>
      </p:sp>
      <p:pic>
        <p:nvPicPr>
          <p:cNvPr id="19458" name="Picture 2" descr="Marlin: The world's most popular recreational hovercraft!">
            <a:extLst>
              <a:ext uri="{FF2B5EF4-FFF2-40B4-BE49-F238E27FC236}">
                <a16:creationId xmlns:a16="http://schemas.microsoft.com/office/drawing/2014/main" id="{3A506A06-F890-8843-9AAD-FB46866B2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00" y="2366937"/>
            <a:ext cx="1861457" cy="132261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F4D3EE97-2219-8B47-B51C-6852C21670D7}"/>
              </a:ext>
            </a:extLst>
          </p:cNvPr>
          <p:cNvSpPr/>
          <p:nvPr/>
        </p:nvSpPr>
        <p:spPr>
          <a:xfrm>
            <a:off x="218993" y="2076429"/>
            <a:ext cx="476413" cy="646331"/>
          </a:xfrm>
          <a:prstGeom prst="rect">
            <a:avLst/>
          </a:prstGeom>
          <a:solidFill>
            <a:srgbClr val="FF0000"/>
          </a:solidFill>
        </p:spPr>
        <p:txBody>
          <a:bodyPr wrap="none">
            <a:spAutoFit/>
          </a:bodyPr>
          <a:lstStyle/>
          <a:p>
            <a:r>
              <a:rPr lang="en-GB" sz="3600" dirty="0"/>
              <a:t>H</a:t>
            </a:r>
          </a:p>
        </p:txBody>
      </p:sp>
      <p:pic>
        <p:nvPicPr>
          <p:cNvPr id="19460" name="Picture 4" descr="Aircraft - Gulfstream Aerospace">
            <a:extLst>
              <a:ext uri="{FF2B5EF4-FFF2-40B4-BE49-F238E27FC236}">
                <a16:creationId xmlns:a16="http://schemas.microsoft.com/office/drawing/2014/main" id="{FC523869-53AE-5947-9DDE-B986C4E3E8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848" y="2043770"/>
            <a:ext cx="2317149" cy="164578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18A4FBC6-B60C-1D4B-AC4F-AC14FFBD918D}"/>
              </a:ext>
            </a:extLst>
          </p:cNvPr>
          <p:cNvSpPr/>
          <p:nvPr/>
        </p:nvSpPr>
        <p:spPr>
          <a:xfrm>
            <a:off x="3101865" y="2043770"/>
            <a:ext cx="465192" cy="646331"/>
          </a:xfrm>
          <a:prstGeom prst="rect">
            <a:avLst/>
          </a:prstGeom>
          <a:solidFill>
            <a:srgbClr val="FF0000"/>
          </a:solidFill>
        </p:spPr>
        <p:txBody>
          <a:bodyPr wrap="none">
            <a:spAutoFit/>
          </a:bodyPr>
          <a:lstStyle/>
          <a:p>
            <a:r>
              <a:rPr lang="en-GB" sz="3600" dirty="0"/>
              <a:t>A</a:t>
            </a:r>
          </a:p>
        </p:txBody>
      </p:sp>
      <p:pic>
        <p:nvPicPr>
          <p:cNvPr id="19462" name="Picture 6" descr="Transfer in Private Vehicle from Viena Airport to Viena City (1010 - 1230)  2022 - Schwechat - Viator">
            <a:extLst>
              <a:ext uri="{FF2B5EF4-FFF2-40B4-BE49-F238E27FC236}">
                <a16:creationId xmlns:a16="http://schemas.microsoft.com/office/drawing/2014/main" id="{DB1F4B81-1482-6D4F-807E-E37A5ACB6C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6305" y="2043770"/>
            <a:ext cx="2834078" cy="1885950"/>
          </a:xfrm>
          <a:prstGeom prst="rect">
            <a:avLst/>
          </a:prstGeom>
          <a:noFill/>
          <a:extLst>
            <a:ext uri="{909E8E84-426E-40DD-AFC4-6F175D3DCCD1}">
              <a14:hiddenFill xmlns:a14="http://schemas.microsoft.com/office/drawing/2010/main">
                <a:solidFill>
                  <a:srgbClr val="FFFFFF"/>
                </a:solidFill>
              </a14:hiddenFill>
            </a:ext>
          </a:extLst>
        </p:spPr>
      </p:pic>
      <p:pic>
        <p:nvPicPr>
          <p:cNvPr id="19464" name="Picture 8" descr="MPSV Vessels | Multipurpose Supply Vessels">
            <a:extLst>
              <a:ext uri="{FF2B5EF4-FFF2-40B4-BE49-F238E27FC236}">
                <a16:creationId xmlns:a16="http://schemas.microsoft.com/office/drawing/2014/main" id="{DA2A8AC8-5BF8-2344-AF22-E154B67D14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9000" y="4642135"/>
            <a:ext cx="2306357"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66" name="Picture 10" descr="A beginner's guide to the debate over 100% renewable energy - Vox">
            <a:extLst>
              <a:ext uri="{FF2B5EF4-FFF2-40B4-BE49-F238E27FC236}">
                <a16:creationId xmlns:a16="http://schemas.microsoft.com/office/drawing/2014/main" id="{730D0427-F2D8-B84A-BAD8-2A6CFBE07A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4936" y="4673491"/>
            <a:ext cx="2091061" cy="1391506"/>
          </a:xfrm>
          <a:prstGeom prst="rect">
            <a:avLst/>
          </a:prstGeom>
          <a:noFill/>
          <a:extLst>
            <a:ext uri="{909E8E84-426E-40DD-AFC4-6F175D3DCCD1}">
              <a14:hiddenFill xmlns:a14="http://schemas.microsoft.com/office/drawing/2010/main">
                <a:solidFill>
                  <a:srgbClr val="FFFFFF"/>
                </a:solidFill>
              </a14:hiddenFill>
            </a:ext>
          </a:extLst>
        </p:spPr>
      </p:pic>
      <p:pic>
        <p:nvPicPr>
          <p:cNvPr id="19468" name="Picture 12" descr="Oil rig life - What's it like living on an offshore oil platform? |  2020-02-07 | ISHN">
            <a:extLst>
              <a:ext uri="{FF2B5EF4-FFF2-40B4-BE49-F238E27FC236}">
                <a16:creationId xmlns:a16="http://schemas.microsoft.com/office/drawing/2014/main" id="{CEC71948-3E77-5041-944A-2974391027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75320" y="4642135"/>
            <a:ext cx="2684161"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70" name="Picture 14" descr="Buy ProAction 4 Man 1 Room Pop Up Camping Tent - Blue | Tents | Argos">
            <a:extLst>
              <a:ext uri="{FF2B5EF4-FFF2-40B4-BE49-F238E27FC236}">
                <a16:creationId xmlns:a16="http://schemas.microsoft.com/office/drawing/2014/main" id="{3B067A59-A1E1-5145-919F-9C9F7221A4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02593" y="4642135"/>
            <a:ext cx="2370414" cy="139150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2163B32A-36E9-2347-A6B7-D8A46B858D31}"/>
              </a:ext>
            </a:extLst>
          </p:cNvPr>
          <p:cNvSpPr/>
          <p:nvPr/>
        </p:nvSpPr>
        <p:spPr>
          <a:xfrm>
            <a:off x="6985800" y="1989740"/>
            <a:ext cx="457176" cy="646331"/>
          </a:xfrm>
          <a:prstGeom prst="rect">
            <a:avLst/>
          </a:prstGeom>
          <a:solidFill>
            <a:srgbClr val="FF0000"/>
          </a:solidFill>
        </p:spPr>
        <p:txBody>
          <a:bodyPr wrap="none">
            <a:spAutoFit/>
          </a:bodyPr>
          <a:lstStyle/>
          <a:p>
            <a:r>
              <a:rPr lang="en-GB" sz="3600" dirty="0"/>
              <a:t>V</a:t>
            </a:r>
          </a:p>
        </p:txBody>
      </p:sp>
      <p:sp>
        <p:nvSpPr>
          <p:cNvPr id="16" name="Rectangle 15">
            <a:extLst>
              <a:ext uri="{FF2B5EF4-FFF2-40B4-BE49-F238E27FC236}">
                <a16:creationId xmlns:a16="http://schemas.microsoft.com/office/drawing/2014/main" id="{219C565A-0A5C-5044-A6E1-79EE40DC1B82}"/>
              </a:ext>
            </a:extLst>
          </p:cNvPr>
          <p:cNvSpPr/>
          <p:nvPr/>
        </p:nvSpPr>
        <p:spPr>
          <a:xfrm>
            <a:off x="92250" y="4511150"/>
            <a:ext cx="457176" cy="646331"/>
          </a:xfrm>
          <a:prstGeom prst="rect">
            <a:avLst/>
          </a:prstGeom>
          <a:solidFill>
            <a:srgbClr val="FF0000"/>
          </a:solidFill>
        </p:spPr>
        <p:txBody>
          <a:bodyPr wrap="none">
            <a:spAutoFit/>
          </a:bodyPr>
          <a:lstStyle/>
          <a:p>
            <a:r>
              <a:rPr lang="en-GB" sz="3600" dirty="0"/>
              <a:t>V</a:t>
            </a:r>
          </a:p>
        </p:txBody>
      </p:sp>
      <p:sp>
        <p:nvSpPr>
          <p:cNvPr id="17" name="Rectangle 16">
            <a:extLst>
              <a:ext uri="{FF2B5EF4-FFF2-40B4-BE49-F238E27FC236}">
                <a16:creationId xmlns:a16="http://schemas.microsoft.com/office/drawing/2014/main" id="{AF29AF98-9BE6-D845-87A3-2BEF29192713}"/>
              </a:ext>
            </a:extLst>
          </p:cNvPr>
          <p:cNvSpPr/>
          <p:nvPr/>
        </p:nvSpPr>
        <p:spPr>
          <a:xfrm>
            <a:off x="3334461" y="4609121"/>
            <a:ext cx="444352" cy="646331"/>
          </a:xfrm>
          <a:prstGeom prst="rect">
            <a:avLst/>
          </a:prstGeom>
          <a:solidFill>
            <a:srgbClr val="FF0000"/>
          </a:solidFill>
        </p:spPr>
        <p:txBody>
          <a:bodyPr wrap="none">
            <a:spAutoFit/>
          </a:bodyPr>
          <a:lstStyle/>
          <a:p>
            <a:r>
              <a:rPr lang="en-GB" sz="3600" dirty="0"/>
              <a:t>R</a:t>
            </a:r>
          </a:p>
        </p:txBody>
      </p:sp>
      <p:sp>
        <p:nvSpPr>
          <p:cNvPr id="18" name="Rectangle 17">
            <a:extLst>
              <a:ext uri="{FF2B5EF4-FFF2-40B4-BE49-F238E27FC236}">
                <a16:creationId xmlns:a16="http://schemas.microsoft.com/office/drawing/2014/main" id="{20EF849A-A23D-A14E-9BA6-21AAAE6F1BDB}"/>
              </a:ext>
            </a:extLst>
          </p:cNvPr>
          <p:cNvSpPr/>
          <p:nvPr/>
        </p:nvSpPr>
        <p:spPr>
          <a:xfrm>
            <a:off x="6528129" y="4609120"/>
            <a:ext cx="497252" cy="646331"/>
          </a:xfrm>
          <a:prstGeom prst="rect">
            <a:avLst/>
          </a:prstGeom>
          <a:solidFill>
            <a:srgbClr val="FF0000"/>
          </a:solidFill>
        </p:spPr>
        <p:txBody>
          <a:bodyPr wrap="none">
            <a:spAutoFit/>
          </a:bodyPr>
          <a:lstStyle/>
          <a:p>
            <a:r>
              <a:rPr lang="en-GB" sz="3600" dirty="0"/>
              <a:t>O</a:t>
            </a:r>
          </a:p>
        </p:txBody>
      </p:sp>
      <p:sp>
        <p:nvSpPr>
          <p:cNvPr id="19" name="Rectangle 18">
            <a:extLst>
              <a:ext uri="{FF2B5EF4-FFF2-40B4-BE49-F238E27FC236}">
                <a16:creationId xmlns:a16="http://schemas.microsoft.com/office/drawing/2014/main" id="{62F805A4-57A0-AD43-8793-B93396A164F1}"/>
              </a:ext>
            </a:extLst>
          </p:cNvPr>
          <p:cNvSpPr/>
          <p:nvPr/>
        </p:nvSpPr>
        <p:spPr>
          <a:xfrm>
            <a:off x="9621856" y="4511150"/>
            <a:ext cx="413896" cy="646331"/>
          </a:xfrm>
          <a:prstGeom prst="rect">
            <a:avLst/>
          </a:prstGeom>
          <a:solidFill>
            <a:srgbClr val="FF0000"/>
          </a:solidFill>
        </p:spPr>
        <p:txBody>
          <a:bodyPr wrap="none">
            <a:spAutoFit/>
          </a:bodyPr>
          <a:lstStyle/>
          <a:p>
            <a:r>
              <a:rPr lang="en-GB" sz="3600" dirty="0"/>
              <a:t>T</a:t>
            </a:r>
          </a:p>
        </p:txBody>
      </p:sp>
    </p:spTree>
    <p:extLst>
      <p:ext uri="{BB962C8B-B14F-4D97-AF65-F5344CB8AC3E}">
        <p14:creationId xmlns:p14="http://schemas.microsoft.com/office/powerpoint/2010/main" val="199329544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Method of entr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825" y="1618355"/>
            <a:ext cx="4348182" cy="43758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19032" y="217443"/>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sp>
        <p:nvSpPr>
          <p:cNvPr id="6" name="TextBox 5">
            <a:extLst>
              <a:ext uri="{FF2B5EF4-FFF2-40B4-BE49-F238E27FC236}">
                <a16:creationId xmlns:a16="http://schemas.microsoft.com/office/drawing/2014/main" id="{ED00EF05-2296-614E-9E4F-97F43925D436}"/>
              </a:ext>
            </a:extLst>
          </p:cNvPr>
          <p:cNvSpPr txBox="1"/>
          <p:nvPr/>
        </p:nvSpPr>
        <p:spPr>
          <a:xfrm>
            <a:off x="6706962" y="2274838"/>
            <a:ext cx="4348182" cy="2308324"/>
          </a:xfrm>
          <a:prstGeom prst="rect">
            <a:avLst/>
          </a:prstGeom>
          <a:noFill/>
        </p:spPr>
        <p:txBody>
          <a:bodyPr wrap="square">
            <a:spAutoFit/>
          </a:bodyPr>
          <a:lstStyle/>
          <a:p>
            <a:pPr algn="ctr"/>
            <a:r>
              <a:rPr lang="en-GB" sz="48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endParaRPr lang="en-US" sz="4800" dirty="0"/>
          </a:p>
        </p:txBody>
      </p:sp>
    </p:spTree>
    <p:extLst>
      <p:ext uri="{BB962C8B-B14F-4D97-AF65-F5344CB8AC3E}">
        <p14:creationId xmlns:p14="http://schemas.microsoft.com/office/powerpoint/2010/main" val="93329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338943" y="260647"/>
            <a:ext cx="8772903" cy="646331"/>
          </a:xfrm>
          <a:prstGeom prst="rect">
            <a:avLst/>
          </a:prstGeom>
          <a:solidFill>
            <a:schemeClr val="tx2"/>
          </a:solidFill>
        </p:spPr>
        <p:txBody>
          <a:bodyPr wrap="square" rtlCol="0">
            <a:spAutoFit/>
          </a:bodyPr>
          <a:lstStyle/>
          <a:p>
            <a:pPr algn="ctr"/>
            <a:r>
              <a:rPr lang="en-GB" sz="3600" b="1" dirty="0">
                <a:solidFill>
                  <a:schemeClr val="bg1"/>
                </a:solidFill>
              </a:rPr>
              <a:t>Section 17 (1)(a) P.A.C.E (1984)</a:t>
            </a:r>
          </a:p>
        </p:txBody>
      </p:sp>
      <p:graphicFrame>
        <p:nvGraphicFramePr>
          <p:cNvPr id="2" name="Diagram 1"/>
          <p:cNvGraphicFramePr/>
          <p:nvPr/>
        </p:nvGraphicFramePr>
        <p:xfrm>
          <a:off x="-106824" y="1653909"/>
          <a:ext cx="6959454" cy="46325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530" name="Picture 2" descr="Image Police Officer Holding Arrest Warrant Stock Vector (Royalty Free)  406018693">
            <a:extLst>
              <a:ext uri="{FF2B5EF4-FFF2-40B4-BE49-F238E27FC236}">
                <a16:creationId xmlns:a16="http://schemas.microsoft.com/office/drawing/2014/main" id="{40411C6C-795F-1E4A-925F-FCC635544D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52630" y="2497004"/>
            <a:ext cx="2755900" cy="294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005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F8FF4B8-5826-AE4F-A9E7-60266D47F9B9}"/>
                                            </p:graphicEl>
                                          </p:spTgt>
                                        </p:tgtEl>
                                        <p:attrNameLst>
                                          <p:attrName>style.visibility</p:attrName>
                                        </p:attrNameLst>
                                      </p:cBhvr>
                                      <p:to>
                                        <p:strVal val="visible"/>
                                      </p:to>
                                    </p:set>
                                    <p:animEffect transition="in" filter="fade">
                                      <p:cBhvr>
                                        <p:cTn id="7" dur="500"/>
                                        <p:tgtEl>
                                          <p:spTgt spid="2">
                                            <p:graphicEl>
                                              <a:dgm id="{3F8FF4B8-5826-AE4F-A9E7-60266D47F9B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0028602-B1A1-1B45-BC5C-465A43E772F8}"/>
                                            </p:graphicEl>
                                          </p:spTgt>
                                        </p:tgtEl>
                                        <p:attrNameLst>
                                          <p:attrName>style.visibility</p:attrName>
                                        </p:attrNameLst>
                                      </p:cBhvr>
                                      <p:to>
                                        <p:strVal val="visible"/>
                                      </p:to>
                                    </p:set>
                                    <p:animEffect transition="in" filter="fade">
                                      <p:cBhvr>
                                        <p:cTn id="12" dur="500"/>
                                        <p:tgtEl>
                                          <p:spTgt spid="2">
                                            <p:graphicEl>
                                              <a:dgm id="{D0028602-B1A1-1B45-BC5C-465A43E772F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CD99BF5-44C3-3544-A2EB-F1CA14F4B620}"/>
                                            </p:graphicEl>
                                          </p:spTgt>
                                        </p:tgtEl>
                                        <p:attrNameLst>
                                          <p:attrName>style.visibility</p:attrName>
                                        </p:attrNameLst>
                                      </p:cBhvr>
                                      <p:to>
                                        <p:strVal val="visible"/>
                                      </p:to>
                                    </p:set>
                                    <p:animEffect transition="in" filter="fade">
                                      <p:cBhvr>
                                        <p:cTn id="15" dur="500"/>
                                        <p:tgtEl>
                                          <p:spTgt spid="2">
                                            <p:graphicEl>
                                              <a:dgm id="{9CD99BF5-44C3-3544-A2EB-F1CA14F4B6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135561" y="260649"/>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graphicFrame>
        <p:nvGraphicFramePr>
          <p:cNvPr id="2" name="Diagram 1"/>
          <p:cNvGraphicFramePr/>
          <p:nvPr/>
        </p:nvGraphicFramePr>
        <p:xfrm>
          <a:off x="261257" y="1268761"/>
          <a:ext cx="6713947" cy="5050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3554" name="Picture 2" descr="What is an indictable Only Offence ? | Old Bailey Solicitors">
            <a:extLst>
              <a:ext uri="{FF2B5EF4-FFF2-40B4-BE49-F238E27FC236}">
                <a16:creationId xmlns:a16="http://schemas.microsoft.com/office/drawing/2014/main" id="{232BC16A-800B-9043-8ECF-AEED4C82FCA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74693" y="1469859"/>
            <a:ext cx="3213976" cy="2138755"/>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Public Order Training - YouTube">
            <a:extLst>
              <a:ext uri="{FF2B5EF4-FFF2-40B4-BE49-F238E27FC236}">
                <a16:creationId xmlns:a16="http://schemas.microsoft.com/office/drawing/2014/main" id="{F879D288-8739-E945-AF4F-D3477FB6947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76681" y="40113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7671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164DFD1-CD4D-2B41-A267-0E1FDA8B7BAF}"/>
                                            </p:graphicEl>
                                          </p:spTgt>
                                        </p:tgtEl>
                                        <p:attrNameLst>
                                          <p:attrName>style.visibility</p:attrName>
                                        </p:attrNameLst>
                                      </p:cBhvr>
                                      <p:to>
                                        <p:strVal val="visible"/>
                                      </p:to>
                                    </p:set>
                                    <p:animEffect transition="in" filter="fade">
                                      <p:cBhvr>
                                        <p:cTn id="7" dur="500"/>
                                        <p:tgtEl>
                                          <p:spTgt spid="2">
                                            <p:graphicEl>
                                              <a:dgm id="{9164DFD1-CD4D-2B41-A267-0E1FDA8B7BA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39BF997-774E-DA45-B4F6-33D3D40DD923}"/>
                                            </p:graphicEl>
                                          </p:spTgt>
                                        </p:tgtEl>
                                        <p:attrNameLst>
                                          <p:attrName>style.visibility</p:attrName>
                                        </p:attrNameLst>
                                      </p:cBhvr>
                                      <p:to>
                                        <p:strVal val="visible"/>
                                      </p:to>
                                    </p:set>
                                    <p:animEffect transition="in" filter="fade">
                                      <p:cBhvr>
                                        <p:cTn id="12" dur="500"/>
                                        <p:tgtEl>
                                          <p:spTgt spid="2">
                                            <p:graphicEl>
                                              <a:dgm id="{039BF997-774E-DA45-B4F6-33D3D40DD92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BDB6948-CCF9-4542-9442-476D95E2670F}"/>
                                            </p:graphicEl>
                                          </p:spTgt>
                                        </p:tgtEl>
                                        <p:attrNameLst>
                                          <p:attrName>style.visibility</p:attrName>
                                        </p:attrNameLst>
                                      </p:cBhvr>
                                      <p:to>
                                        <p:strVal val="visible"/>
                                      </p:to>
                                    </p:set>
                                    <p:animEffect transition="in" filter="fade">
                                      <p:cBhvr>
                                        <p:cTn id="15" dur="500"/>
                                        <p:tgtEl>
                                          <p:spTgt spid="2">
                                            <p:graphicEl>
                                              <a:dgm id="{3BDB6948-CCF9-4542-9442-476D95E267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5E992B7-0B92-4B4E-B943-76870421712F}"/>
                                            </p:graphicEl>
                                          </p:spTgt>
                                        </p:tgtEl>
                                        <p:attrNameLst>
                                          <p:attrName>style.visibility</p:attrName>
                                        </p:attrNameLst>
                                      </p:cBhvr>
                                      <p:to>
                                        <p:strVal val="visible"/>
                                      </p:to>
                                    </p:set>
                                    <p:animEffect transition="in" filter="fade">
                                      <p:cBhvr>
                                        <p:cTn id="20" dur="500"/>
                                        <p:tgtEl>
                                          <p:spTgt spid="2">
                                            <p:graphicEl>
                                              <a:dgm id="{55E992B7-0B92-4B4E-B943-7687042171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397B8A2-35E8-D942-BEA4-57DEEE2108C6}"/>
                                            </p:graphicEl>
                                          </p:spTgt>
                                        </p:tgtEl>
                                        <p:attrNameLst>
                                          <p:attrName>style.visibility</p:attrName>
                                        </p:attrNameLst>
                                      </p:cBhvr>
                                      <p:to>
                                        <p:strVal val="visible"/>
                                      </p:to>
                                    </p:set>
                                    <p:animEffect transition="in" filter="fade">
                                      <p:cBhvr>
                                        <p:cTn id="23" dur="500"/>
                                        <p:tgtEl>
                                          <p:spTgt spid="2">
                                            <p:graphicEl>
                                              <a:dgm id="{8397B8A2-35E8-D942-BEA4-57DEEE2108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2" name="Diagram 1"/>
          <p:cNvGraphicFramePr/>
          <p:nvPr/>
        </p:nvGraphicFramePr>
        <p:xfrm>
          <a:off x="1698170" y="1583870"/>
          <a:ext cx="10493829" cy="5013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The criminalisation of squatting is a deeply political act | Ceasefire  Magazine">
            <a:extLst>
              <a:ext uri="{FF2B5EF4-FFF2-40B4-BE49-F238E27FC236}">
                <a16:creationId xmlns:a16="http://schemas.microsoft.com/office/drawing/2014/main" id="{F135DDF8-DD4E-2947-94EC-0E05C9DEA5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72654" y="3794789"/>
            <a:ext cx="3289300" cy="2802562"/>
          </a:xfrm>
          <a:prstGeom prst="rect">
            <a:avLst/>
          </a:prstGeom>
          <a:noFill/>
          <a:extLst>
            <a:ext uri="{909E8E84-426E-40DD-AFC4-6F175D3DCCD1}">
              <a14:hiddenFill xmlns:a14="http://schemas.microsoft.com/office/drawing/2010/main">
                <a:solidFill>
                  <a:srgbClr val="FFFFFF"/>
                </a:solidFill>
              </a14:hiddenFill>
            </a:ext>
          </a:extLst>
        </p:spPr>
      </p:pic>
      <p:pic>
        <p:nvPicPr>
          <p:cNvPr id="24582" name="Picture 6" descr="How to stop swearing this year: 'I always realise a millisecond too late' |  Family | The Guardian">
            <a:extLst>
              <a:ext uri="{FF2B5EF4-FFF2-40B4-BE49-F238E27FC236}">
                <a16:creationId xmlns:a16="http://schemas.microsoft.com/office/drawing/2014/main" id="{E7B0CB60-BC5C-EB44-A9FA-AFE94FD49A7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72654" y="133098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6231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8C31B19-480B-5F4A-A32B-C2D1128F363C}"/>
                                            </p:graphicEl>
                                          </p:spTgt>
                                        </p:tgtEl>
                                        <p:attrNameLst>
                                          <p:attrName>style.visibility</p:attrName>
                                        </p:attrNameLst>
                                      </p:cBhvr>
                                      <p:to>
                                        <p:strVal val="visible"/>
                                      </p:to>
                                    </p:set>
                                    <p:animEffect transition="in" filter="fade">
                                      <p:cBhvr>
                                        <p:cTn id="7" dur="500"/>
                                        <p:tgtEl>
                                          <p:spTgt spid="2">
                                            <p:graphicEl>
                                              <a:dgm id="{88C31B19-480B-5F4A-A32B-C2D1128F363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37FF87B-9523-CC4E-8775-7251ECB9AEA2}"/>
                                            </p:graphicEl>
                                          </p:spTgt>
                                        </p:tgtEl>
                                        <p:attrNameLst>
                                          <p:attrName>style.visibility</p:attrName>
                                        </p:attrNameLst>
                                      </p:cBhvr>
                                      <p:to>
                                        <p:strVal val="visible"/>
                                      </p:to>
                                    </p:set>
                                    <p:animEffect transition="in" filter="fade">
                                      <p:cBhvr>
                                        <p:cTn id="10" dur="500"/>
                                        <p:tgtEl>
                                          <p:spTgt spid="2">
                                            <p:graphicEl>
                                              <a:dgm id="{337FF87B-9523-CC4E-8775-7251ECB9AEA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FB6E9F37-0B96-C142-8497-4DC2406DF4E6}"/>
                                            </p:graphicEl>
                                          </p:spTgt>
                                        </p:tgtEl>
                                        <p:attrNameLst>
                                          <p:attrName>style.visibility</p:attrName>
                                        </p:attrNameLst>
                                      </p:cBhvr>
                                      <p:to>
                                        <p:strVal val="visible"/>
                                      </p:to>
                                    </p:set>
                                    <p:animEffect transition="in" filter="fade">
                                      <p:cBhvr>
                                        <p:cTn id="15" dur="500"/>
                                        <p:tgtEl>
                                          <p:spTgt spid="2">
                                            <p:graphicEl>
                                              <a:dgm id="{FB6E9F37-0B96-C142-8497-4DC2406DF4E6}"/>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0F1BF1E6-479D-A64D-9883-CFE250C1D9AD}"/>
                                            </p:graphicEl>
                                          </p:spTgt>
                                        </p:tgtEl>
                                        <p:attrNameLst>
                                          <p:attrName>style.visibility</p:attrName>
                                        </p:attrNameLst>
                                      </p:cBhvr>
                                      <p:to>
                                        <p:strVal val="visible"/>
                                      </p:to>
                                    </p:set>
                                    <p:animEffect transition="in" filter="fade">
                                      <p:cBhvr>
                                        <p:cTn id="18" dur="500"/>
                                        <p:tgtEl>
                                          <p:spTgt spid="2">
                                            <p:graphicEl>
                                              <a:dgm id="{0F1BF1E6-479D-A64D-9883-CFE250C1D9A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4D4834EE-0EEB-6540-8E45-46FC96D5A62E}"/>
                                            </p:graphicEl>
                                          </p:spTgt>
                                        </p:tgtEl>
                                        <p:attrNameLst>
                                          <p:attrName>style.visibility</p:attrName>
                                        </p:attrNameLst>
                                      </p:cBhvr>
                                      <p:to>
                                        <p:strVal val="visible"/>
                                      </p:to>
                                    </p:set>
                                    <p:animEffect transition="in" filter="fade">
                                      <p:cBhvr>
                                        <p:cTn id="23" dur="500"/>
                                        <p:tgtEl>
                                          <p:spTgt spid="2">
                                            <p:graphicEl>
                                              <a:dgm id="{4D4834EE-0EEB-6540-8E45-46FC96D5A62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DBE09B3F-2F20-BB4A-9C88-2C38C848D574}"/>
                                            </p:graphicEl>
                                          </p:spTgt>
                                        </p:tgtEl>
                                        <p:attrNameLst>
                                          <p:attrName>style.visibility</p:attrName>
                                        </p:attrNameLst>
                                      </p:cBhvr>
                                      <p:to>
                                        <p:strVal val="visible"/>
                                      </p:to>
                                    </p:set>
                                    <p:animEffect transition="in" filter="fade">
                                      <p:cBhvr>
                                        <p:cTn id="26" dur="500"/>
                                        <p:tgtEl>
                                          <p:spTgt spid="2">
                                            <p:graphicEl>
                                              <a:dgm id="{DBE09B3F-2F20-BB4A-9C88-2C38C848D57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8" name="Diagram 7"/>
          <p:cNvGraphicFramePr/>
          <p:nvPr/>
        </p:nvGraphicFramePr>
        <p:xfrm>
          <a:off x="391886" y="1184178"/>
          <a:ext cx="11397343" cy="54131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602" name="Picture 2" descr="EU group mulls &amp;#39;remote car-stopping device&amp;#39; for police - BBC News">
            <a:extLst>
              <a:ext uri="{FF2B5EF4-FFF2-40B4-BE49-F238E27FC236}">
                <a16:creationId xmlns:a16="http://schemas.microsoft.com/office/drawing/2014/main" id="{35C2B928-4FBB-0C48-906A-B361DB6937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1114" y="1534886"/>
            <a:ext cx="3367314" cy="1894114"/>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Police to get new hi-tec breathalysers to give instant roadside drink-drive  readings - Mirror Online">
            <a:extLst>
              <a:ext uri="{FF2B5EF4-FFF2-40B4-BE49-F238E27FC236}">
                <a16:creationId xmlns:a16="http://schemas.microsoft.com/office/drawing/2014/main" id="{3626B422-D0D7-C545-A8EE-E4EEE8239F2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53672" y="1426253"/>
            <a:ext cx="2673770" cy="2002747"/>
          </a:xfrm>
          <a:prstGeom prst="rect">
            <a:avLst/>
          </a:prstGeom>
          <a:noFill/>
          <a:extLst>
            <a:ext uri="{909E8E84-426E-40DD-AFC4-6F175D3DCCD1}">
              <a14:hiddenFill xmlns:a14="http://schemas.microsoft.com/office/drawing/2010/main">
                <a:solidFill>
                  <a:srgbClr val="FFFFFF"/>
                </a:solidFill>
              </a14:hiddenFill>
            </a:ext>
          </a:extLst>
        </p:spPr>
      </p:pic>
      <p:pic>
        <p:nvPicPr>
          <p:cNvPr id="25606" name="Picture 6" descr="Diesel Car &amp; Eco Car Magazine | Drink and drug driving by non-UK heavy  goods vehicle licence holders">
            <a:extLst>
              <a:ext uri="{FF2B5EF4-FFF2-40B4-BE49-F238E27FC236}">
                <a16:creationId xmlns:a16="http://schemas.microsoft.com/office/drawing/2014/main" id="{F14CEB32-9C7B-1D4B-BAF3-B827D536C9E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26665" y="1426253"/>
            <a:ext cx="2873500" cy="1972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677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35120406-27D9-5242-A8D7-BAB54985D2C8}"/>
                                            </p:graphicEl>
                                          </p:spTgt>
                                        </p:tgtEl>
                                        <p:attrNameLst>
                                          <p:attrName>style.visibility</p:attrName>
                                        </p:attrNameLst>
                                      </p:cBhvr>
                                      <p:to>
                                        <p:strVal val="visible"/>
                                      </p:to>
                                    </p:set>
                                    <p:animEffect transition="in" filter="fade">
                                      <p:cBhvr>
                                        <p:cTn id="7" dur="500"/>
                                        <p:tgtEl>
                                          <p:spTgt spid="8">
                                            <p:graphicEl>
                                              <a:dgm id="{35120406-27D9-5242-A8D7-BAB54985D2C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E506CDBF-7E09-7A44-9E8B-BCD00D686EEA}"/>
                                            </p:graphicEl>
                                          </p:spTgt>
                                        </p:tgtEl>
                                        <p:attrNameLst>
                                          <p:attrName>style.visibility</p:attrName>
                                        </p:attrNameLst>
                                      </p:cBhvr>
                                      <p:to>
                                        <p:strVal val="visible"/>
                                      </p:to>
                                    </p:set>
                                    <p:animEffect transition="in" filter="fade">
                                      <p:cBhvr>
                                        <p:cTn id="12" dur="500"/>
                                        <p:tgtEl>
                                          <p:spTgt spid="8">
                                            <p:graphicEl>
                                              <a:dgm id="{E506CDBF-7E09-7A44-9E8B-BCD00D686E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6FC70BFD-2D7F-5440-BEF3-6C1FBA649BE6}"/>
                                            </p:graphicEl>
                                          </p:spTgt>
                                        </p:tgtEl>
                                        <p:attrNameLst>
                                          <p:attrName>style.visibility</p:attrName>
                                        </p:attrNameLst>
                                      </p:cBhvr>
                                      <p:to>
                                        <p:strVal val="visible"/>
                                      </p:to>
                                    </p:set>
                                    <p:animEffect transition="in" filter="fade">
                                      <p:cBhvr>
                                        <p:cTn id="15" dur="500"/>
                                        <p:tgtEl>
                                          <p:spTgt spid="8">
                                            <p:graphicEl>
                                              <a:dgm id="{6FC70BFD-2D7F-5440-BEF3-6C1FBA649BE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7AD5CC85-65FA-1D4D-B5E2-C030A1675B5F}"/>
                                            </p:graphicEl>
                                          </p:spTgt>
                                        </p:tgtEl>
                                        <p:attrNameLst>
                                          <p:attrName>style.visibility</p:attrName>
                                        </p:attrNameLst>
                                      </p:cBhvr>
                                      <p:to>
                                        <p:strVal val="visible"/>
                                      </p:to>
                                    </p:set>
                                    <p:animEffect transition="in" filter="fade">
                                      <p:cBhvr>
                                        <p:cTn id="20" dur="500"/>
                                        <p:tgtEl>
                                          <p:spTgt spid="8">
                                            <p:graphicEl>
                                              <a:dgm id="{7AD5CC85-65FA-1D4D-B5E2-C030A1675B5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C6EE444E-C079-8248-B68F-872626FCDC2C}"/>
                                            </p:graphicEl>
                                          </p:spTgt>
                                        </p:tgtEl>
                                        <p:attrNameLst>
                                          <p:attrName>style.visibility</p:attrName>
                                        </p:attrNameLst>
                                      </p:cBhvr>
                                      <p:to>
                                        <p:strVal val="visible"/>
                                      </p:to>
                                    </p:set>
                                    <p:animEffect transition="in" filter="fade">
                                      <p:cBhvr>
                                        <p:cTn id="23" dur="500"/>
                                        <p:tgtEl>
                                          <p:spTgt spid="8">
                                            <p:graphicEl>
                                              <a:dgm id="{C6EE444E-C079-8248-B68F-872626FCDC2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5783F476-8E8E-FB4B-A47A-0DE22D1D640D}"/>
                                            </p:graphicEl>
                                          </p:spTgt>
                                        </p:tgtEl>
                                        <p:attrNameLst>
                                          <p:attrName>style.visibility</p:attrName>
                                        </p:attrNameLst>
                                      </p:cBhvr>
                                      <p:to>
                                        <p:strVal val="visible"/>
                                      </p:to>
                                    </p:set>
                                    <p:animEffect transition="in" filter="fade">
                                      <p:cBhvr>
                                        <p:cTn id="28" dur="500"/>
                                        <p:tgtEl>
                                          <p:spTgt spid="8">
                                            <p:graphicEl>
                                              <a:dgm id="{5783F476-8E8E-FB4B-A47A-0DE22D1D640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C320C5CC-EE68-E54C-BEF5-ACAB5E33C66D}"/>
                                            </p:graphicEl>
                                          </p:spTgt>
                                        </p:tgtEl>
                                        <p:attrNameLst>
                                          <p:attrName>style.visibility</p:attrName>
                                        </p:attrNameLst>
                                      </p:cBhvr>
                                      <p:to>
                                        <p:strVal val="visible"/>
                                      </p:to>
                                    </p:set>
                                    <p:animEffect transition="in" filter="fade">
                                      <p:cBhvr>
                                        <p:cTn id="31" dur="500"/>
                                        <p:tgtEl>
                                          <p:spTgt spid="8">
                                            <p:graphicEl>
                                              <a:dgm id="{C320C5CC-EE68-E54C-BEF5-ACAB5E33C66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8" name="Diagram 7"/>
          <p:cNvGraphicFramePr/>
          <p:nvPr/>
        </p:nvGraphicFramePr>
        <p:xfrm>
          <a:off x="391886" y="1184178"/>
          <a:ext cx="11397343" cy="54131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602" name="Picture 2" descr="EU group mulls &amp;#39;remote car-stopping device&amp;#39; for police - BBC News">
            <a:extLst>
              <a:ext uri="{FF2B5EF4-FFF2-40B4-BE49-F238E27FC236}">
                <a16:creationId xmlns:a16="http://schemas.microsoft.com/office/drawing/2014/main" id="{35C2B928-4FBB-0C48-906A-B361DB6937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1114" y="1534886"/>
            <a:ext cx="3367314" cy="1894114"/>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Police to get new hi-tec breathalysers to give instant roadside drink-drive  readings - Mirror Online">
            <a:extLst>
              <a:ext uri="{FF2B5EF4-FFF2-40B4-BE49-F238E27FC236}">
                <a16:creationId xmlns:a16="http://schemas.microsoft.com/office/drawing/2014/main" id="{3626B422-D0D7-C545-A8EE-E4EEE8239F2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53672" y="1426253"/>
            <a:ext cx="2673770" cy="2002747"/>
          </a:xfrm>
          <a:prstGeom prst="rect">
            <a:avLst/>
          </a:prstGeom>
          <a:noFill/>
          <a:extLst>
            <a:ext uri="{909E8E84-426E-40DD-AFC4-6F175D3DCCD1}">
              <a14:hiddenFill xmlns:a14="http://schemas.microsoft.com/office/drawing/2010/main">
                <a:solidFill>
                  <a:srgbClr val="FFFFFF"/>
                </a:solidFill>
              </a14:hiddenFill>
            </a:ext>
          </a:extLst>
        </p:spPr>
      </p:pic>
      <p:pic>
        <p:nvPicPr>
          <p:cNvPr id="25606" name="Picture 6" descr="Diesel Car &amp; Eco Car Magazine | Drink and drug driving by non-UK heavy  goods vehicle licence holders">
            <a:extLst>
              <a:ext uri="{FF2B5EF4-FFF2-40B4-BE49-F238E27FC236}">
                <a16:creationId xmlns:a16="http://schemas.microsoft.com/office/drawing/2014/main" id="{F14CEB32-9C7B-1D4B-BAF3-B827D536C9E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26665" y="1426253"/>
            <a:ext cx="2873500" cy="1972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4035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35120406-27D9-5242-A8D7-BAB54985D2C8}"/>
                                            </p:graphicEl>
                                          </p:spTgt>
                                        </p:tgtEl>
                                        <p:attrNameLst>
                                          <p:attrName>style.visibility</p:attrName>
                                        </p:attrNameLst>
                                      </p:cBhvr>
                                      <p:to>
                                        <p:strVal val="visible"/>
                                      </p:to>
                                    </p:set>
                                    <p:animEffect transition="in" filter="fade">
                                      <p:cBhvr>
                                        <p:cTn id="7" dur="500"/>
                                        <p:tgtEl>
                                          <p:spTgt spid="8">
                                            <p:graphicEl>
                                              <a:dgm id="{35120406-27D9-5242-A8D7-BAB54985D2C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E506CDBF-7E09-7A44-9E8B-BCD00D686EEA}"/>
                                            </p:graphicEl>
                                          </p:spTgt>
                                        </p:tgtEl>
                                        <p:attrNameLst>
                                          <p:attrName>style.visibility</p:attrName>
                                        </p:attrNameLst>
                                      </p:cBhvr>
                                      <p:to>
                                        <p:strVal val="visible"/>
                                      </p:to>
                                    </p:set>
                                    <p:animEffect transition="in" filter="fade">
                                      <p:cBhvr>
                                        <p:cTn id="12" dur="500"/>
                                        <p:tgtEl>
                                          <p:spTgt spid="8">
                                            <p:graphicEl>
                                              <a:dgm id="{E506CDBF-7E09-7A44-9E8B-BCD00D686E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6FC70BFD-2D7F-5440-BEF3-6C1FBA649BE6}"/>
                                            </p:graphicEl>
                                          </p:spTgt>
                                        </p:tgtEl>
                                        <p:attrNameLst>
                                          <p:attrName>style.visibility</p:attrName>
                                        </p:attrNameLst>
                                      </p:cBhvr>
                                      <p:to>
                                        <p:strVal val="visible"/>
                                      </p:to>
                                    </p:set>
                                    <p:animEffect transition="in" filter="fade">
                                      <p:cBhvr>
                                        <p:cTn id="15" dur="500"/>
                                        <p:tgtEl>
                                          <p:spTgt spid="8">
                                            <p:graphicEl>
                                              <a:dgm id="{6FC70BFD-2D7F-5440-BEF3-6C1FBA649BE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7AD5CC85-65FA-1D4D-B5E2-C030A1675B5F}"/>
                                            </p:graphicEl>
                                          </p:spTgt>
                                        </p:tgtEl>
                                        <p:attrNameLst>
                                          <p:attrName>style.visibility</p:attrName>
                                        </p:attrNameLst>
                                      </p:cBhvr>
                                      <p:to>
                                        <p:strVal val="visible"/>
                                      </p:to>
                                    </p:set>
                                    <p:animEffect transition="in" filter="fade">
                                      <p:cBhvr>
                                        <p:cTn id="20" dur="500"/>
                                        <p:tgtEl>
                                          <p:spTgt spid="8">
                                            <p:graphicEl>
                                              <a:dgm id="{7AD5CC85-65FA-1D4D-B5E2-C030A1675B5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C6EE444E-C079-8248-B68F-872626FCDC2C}"/>
                                            </p:graphicEl>
                                          </p:spTgt>
                                        </p:tgtEl>
                                        <p:attrNameLst>
                                          <p:attrName>style.visibility</p:attrName>
                                        </p:attrNameLst>
                                      </p:cBhvr>
                                      <p:to>
                                        <p:strVal val="visible"/>
                                      </p:to>
                                    </p:set>
                                    <p:animEffect transition="in" filter="fade">
                                      <p:cBhvr>
                                        <p:cTn id="23" dur="500"/>
                                        <p:tgtEl>
                                          <p:spTgt spid="8">
                                            <p:graphicEl>
                                              <a:dgm id="{C6EE444E-C079-8248-B68F-872626FCDC2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5783F476-8E8E-FB4B-A47A-0DE22D1D640D}"/>
                                            </p:graphicEl>
                                          </p:spTgt>
                                        </p:tgtEl>
                                        <p:attrNameLst>
                                          <p:attrName>style.visibility</p:attrName>
                                        </p:attrNameLst>
                                      </p:cBhvr>
                                      <p:to>
                                        <p:strVal val="visible"/>
                                      </p:to>
                                    </p:set>
                                    <p:animEffect transition="in" filter="fade">
                                      <p:cBhvr>
                                        <p:cTn id="28" dur="500"/>
                                        <p:tgtEl>
                                          <p:spTgt spid="8">
                                            <p:graphicEl>
                                              <a:dgm id="{5783F476-8E8E-FB4B-A47A-0DE22D1D640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C320C5CC-EE68-E54C-BEF5-ACAB5E33C66D}"/>
                                            </p:graphicEl>
                                          </p:spTgt>
                                        </p:tgtEl>
                                        <p:attrNameLst>
                                          <p:attrName>style.visibility</p:attrName>
                                        </p:attrNameLst>
                                      </p:cBhvr>
                                      <p:to>
                                        <p:strVal val="visible"/>
                                      </p:to>
                                    </p:set>
                                    <p:animEffect transition="in" filter="fade">
                                      <p:cBhvr>
                                        <p:cTn id="31" dur="500"/>
                                        <p:tgtEl>
                                          <p:spTgt spid="8">
                                            <p:graphicEl>
                                              <a:dgm id="{C320C5CC-EE68-E54C-BEF5-ACAB5E33C66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07857" y="407606"/>
            <a:ext cx="7976285" cy="830997"/>
          </a:xfrm>
          <a:prstGeom prst="rect">
            <a:avLst/>
          </a:prstGeom>
          <a:solidFill>
            <a:schemeClr val="tx2"/>
          </a:solidFill>
        </p:spPr>
        <p:txBody>
          <a:bodyPr wrap="square" rtlCol="0">
            <a:spAutoFit/>
          </a:bodyPr>
          <a:lstStyle/>
          <a:p>
            <a:pPr algn="ctr"/>
            <a:r>
              <a:rPr lang="en-GB" sz="4800" b="1" dirty="0">
                <a:solidFill>
                  <a:schemeClr val="bg1"/>
                </a:solidFill>
              </a:rPr>
              <a:t>Section 17 P.A.C.E (1984)</a:t>
            </a:r>
          </a:p>
        </p:txBody>
      </p:sp>
      <p:graphicFrame>
        <p:nvGraphicFramePr>
          <p:cNvPr id="2" name="Diagram 1"/>
          <p:cNvGraphicFramePr/>
          <p:nvPr/>
        </p:nvGraphicFramePr>
        <p:xfrm>
          <a:off x="2984647" y="2078496"/>
          <a:ext cx="8706610" cy="4371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626" name="Picture 2" descr="Cartoon police chasing man Royalty Free Vector Image">
            <a:extLst>
              <a:ext uri="{FF2B5EF4-FFF2-40B4-BE49-F238E27FC236}">
                <a16:creationId xmlns:a16="http://schemas.microsoft.com/office/drawing/2014/main" id="{00CD90C0-96ED-BB4F-9B83-FF89C037350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90914" y="1749845"/>
            <a:ext cx="3225800" cy="2514600"/>
          </a:xfrm>
          <a:prstGeom prst="rect">
            <a:avLst/>
          </a:prstGeom>
          <a:noFill/>
          <a:extLst>
            <a:ext uri="{909E8E84-426E-40DD-AFC4-6F175D3DCCD1}">
              <a14:hiddenFill xmlns:a14="http://schemas.microsoft.com/office/drawing/2010/main">
                <a:solidFill>
                  <a:srgbClr val="FFFFFF"/>
                </a:solidFill>
              </a14:hiddenFill>
            </a:ext>
          </a:extLst>
        </p:spPr>
      </p:pic>
      <p:pic>
        <p:nvPicPr>
          <p:cNvPr id="26628" name="Picture 4" descr="13,343 BEST House On Fire Cartoon IMAGES, STOCK PHOTOS &amp; VECTORS | Adobe  Stock">
            <a:extLst>
              <a:ext uri="{FF2B5EF4-FFF2-40B4-BE49-F238E27FC236}">
                <a16:creationId xmlns:a16="http://schemas.microsoft.com/office/drawing/2014/main" id="{EEF12D02-2E08-3A4A-8329-4AD92F7155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1278" y="3948494"/>
            <a:ext cx="3395435"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93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2D7AF64-8882-4F08-81C9-B997C8C5891A}"/>
                                            </p:graphicEl>
                                          </p:spTgt>
                                        </p:tgtEl>
                                        <p:attrNameLst>
                                          <p:attrName>style.visibility</p:attrName>
                                        </p:attrNameLst>
                                      </p:cBhvr>
                                      <p:to>
                                        <p:strVal val="visible"/>
                                      </p:to>
                                    </p:set>
                                    <p:animEffect transition="in" filter="fade">
                                      <p:cBhvr>
                                        <p:cTn id="7" dur="500"/>
                                        <p:tgtEl>
                                          <p:spTgt spid="2">
                                            <p:graphicEl>
                                              <a:dgm id="{B2D7AF64-8882-4F08-81C9-B997C8C5891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A836A56-90F8-4689-824B-1CADB322D240}"/>
                                            </p:graphicEl>
                                          </p:spTgt>
                                        </p:tgtEl>
                                        <p:attrNameLst>
                                          <p:attrName>style.visibility</p:attrName>
                                        </p:attrNameLst>
                                      </p:cBhvr>
                                      <p:to>
                                        <p:strVal val="visible"/>
                                      </p:to>
                                    </p:set>
                                    <p:animEffect transition="in" filter="fade">
                                      <p:cBhvr>
                                        <p:cTn id="10" dur="500"/>
                                        <p:tgtEl>
                                          <p:spTgt spid="2">
                                            <p:graphicEl>
                                              <a:dgm id="{8A836A56-90F8-4689-824B-1CADB322D24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ABAEBE4A-D888-4D90-83AC-21101AAA0ACC}"/>
                                            </p:graphicEl>
                                          </p:spTgt>
                                        </p:tgtEl>
                                        <p:attrNameLst>
                                          <p:attrName>style.visibility</p:attrName>
                                        </p:attrNameLst>
                                      </p:cBhvr>
                                      <p:to>
                                        <p:strVal val="visible"/>
                                      </p:to>
                                    </p:set>
                                    <p:animEffect transition="in" filter="fade">
                                      <p:cBhvr>
                                        <p:cTn id="15" dur="500"/>
                                        <p:tgtEl>
                                          <p:spTgt spid="2">
                                            <p:graphicEl>
                                              <a:dgm id="{ABAEBE4A-D888-4D90-83AC-21101AAA0AC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19F71F0-7D72-4C35-B3DE-AA101368C6D6}"/>
                                            </p:graphicEl>
                                          </p:spTgt>
                                        </p:tgtEl>
                                        <p:attrNameLst>
                                          <p:attrName>style.visibility</p:attrName>
                                        </p:attrNameLst>
                                      </p:cBhvr>
                                      <p:to>
                                        <p:strVal val="visible"/>
                                      </p:to>
                                    </p:set>
                                    <p:animEffect transition="in" filter="fade">
                                      <p:cBhvr>
                                        <p:cTn id="18" dur="500"/>
                                        <p:tgtEl>
                                          <p:spTgt spid="2">
                                            <p:graphicEl>
                                              <a:dgm id="{219F71F0-7D72-4C35-B3DE-AA101368C6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1007" y="195898"/>
            <a:ext cx="7976285" cy="646331"/>
          </a:xfrm>
          <a:prstGeom prst="rect">
            <a:avLst/>
          </a:prstGeom>
          <a:solidFill>
            <a:srgbClr val="00B050"/>
          </a:solidFill>
        </p:spPr>
        <p:txBody>
          <a:bodyPr wrap="square" rtlCol="0">
            <a:spAutoFit/>
          </a:bodyPr>
          <a:lstStyle/>
          <a:p>
            <a:pPr algn="ctr"/>
            <a:r>
              <a:rPr lang="en-GB" sz="3600" b="1" dirty="0">
                <a:solidFill>
                  <a:schemeClr val="bg1"/>
                </a:solidFill>
              </a:rPr>
              <a:t>Section 32 P.A.C.E (1984)</a:t>
            </a:r>
          </a:p>
        </p:txBody>
      </p:sp>
      <p:sp>
        <p:nvSpPr>
          <p:cNvPr id="6" name="TextBox 5">
            <a:extLst>
              <a:ext uri="{FF2B5EF4-FFF2-40B4-BE49-F238E27FC236}">
                <a16:creationId xmlns:a16="http://schemas.microsoft.com/office/drawing/2014/main" id="{B4FF7AA9-508B-AA41-91A3-CB21955D27B5}"/>
              </a:ext>
            </a:extLst>
          </p:cNvPr>
          <p:cNvSpPr txBox="1"/>
          <p:nvPr/>
        </p:nvSpPr>
        <p:spPr>
          <a:xfrm>
            <a:off x="6907081" y="2716626"/>
            <a:ext cx="4232925" cy="2123658"/>
          </a:xfrm>
          <a:prstGeom prst="rect">
            <a:avLst/>
          </a:prstGeom>
          <a:noFill/>
        </p:spPr>
        <p:txBody>
          <a:bodyPr wrap="square">
            <a:spAutoFit/>
          </a:bodyPr>
          <a:lstStyle/>
          <a:p>
            <a:pPr algn="ctr"/>
            <a:r>
              <a:rPr lang="en-GB" altLang="en-US" sz="4400" dirty="0">
                <a:solidFill>
                  <a:schemeClr val="tx1"/>
                </a:solidFill>
                <a:ea typeface="ＭＳ Ｐゴシック" panose="020B0600070205080204" pitchFamily="34" charset="-128"/>
              </a:rPr>
              <a:t>“reasonable grounds for </a:t>
            </a:r>
            <a:r>
              <a:rPr lang="en-GB" altLang="en-US" sz="4400" b="1" dirty="0">
                <a:solidFill>
                  <a:schemeClr val="tx1"/>
                </a:solidFill>
                <a:ea typeface="ＭＳ Ｐゴシック" panose="020B0600070205080204" pitchFamily="34" charset="-128"/>
              </a:rPr>
              <a:t>believing”</a:t>
            </a:r>
            <a:r>
              <a:rPr lang="en-GB" altLang="en-US" sz="4400" dirty="0">
                <a:solidFill>
                  <a:schemeClr val="tx1"/>
                </a:solidFill>
                <a:ea typeface="ＭＳ Ｐゴシック" panose="020B0600070205080204" pitchFamily="34" charset="-128"/>
              </a:rPr>
              <a:t> </a:t>
            </a:r>
            <a:endParaRPr lang="en-US" sz="4400" dirty="0"/>
          </a:p>
        </p:txBody>
      </p:sp>
      <p:pic>
        <p:nvPicPr>
          <p:cNvPr id="1026" name="Picture 2" descr="Mason Greenwood arrested on suspicion of rape and GBH as forensics cops  seen entering suspended Man Utd star's mansion">
            <a:extLst>
              <a:ext uri="{FF2B5EF4-FFF2-40B4-BE49-F238E27FC236}">
                <a16:creationId xmlns:a16="http://schemas.microsoft.com/office/drawing/2014/main" id="{097C230F-6275-B44D-BB49-2CFA4E592E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356" y="1811323"/>
            <a:ext cx="4451565" cy="3810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8835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82775" y="198655"/>
            <a:ext cx="7976285" cy="707886"/>
          </a:xfrm>
          <a:prstGeom prst="rect">
            <a:avLst/>
          </a:prstGeom>
          <a:solidFill>
            <a:srgbClr val="00B050"/>
          </a:solidFill>
        </p:spPr>
        <p:txBody>
          <a:bodyPr wrap="square" rtlCol="0">
            <a:spAutoFit/>
          </a:bodyPr>
          <a:lstStyle/>
          <a:p>
            <a:pPr algn="ctr"/>
            <a:r>
              <a:rPr lang="en-GB" sz="4000" b="1" dirty="0">
                <a:solidFill>
                  <a:schemeClr val="bg1"/>
                </a:solidFill>
              </a:rPr>
              <a:t>Section 32(1) P.A.C.E (1984)</a:t>
            </a:r>
          </a:p>
        </p:txBody>
      </p:sp>
      <p:graphicFrame>
        <p:nvGraphicFramePr>
          <p:cNvPr id="2" name="Diagram 1"/>
          <p:cNvGraphicFramePr/>
          <p:nvPr/>
        </p:nvGraphicFramePr>
        <p:xfrm>
          <a:off x="712922" y="1208868"/>
          <a:ext cx="11096785" cy="5129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76515" y="1540789"/>
            <a:ext cx="2894402" cy="162086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CF02D7B-FA91-5547-99DB-7CF7F07B4DC0}"/>
              </a:ext>
            </a:extLst>
          </p:cNvPr>
          <p:cNvSpPr txBox="1"/>
          <p:nvPr/>
        </p:nvSpPr>
        <p:spPr>
          <a:xfrm>
            <a:off x="9500461" y="260210"/>
            <a:ext cx="2960175" cy="584775"/>
          </a:xfrm>
          <a:prstGeom prst="rect">
            <a:avLst/>
          </a:prstGeom>
          <a:noFill/>
        </p:spPr>
        <p:txBody>
          <a:bodyPr wrap="square" rtlCol="0">
            <a:spAutoFit/>
          </a:bodyPr>
          <a:lstStyle/>
          <a:p>
            <a:r>
              <a:rPr lang="en-US" sz="3200" dirty="0"/>
              <a:t>JOG!!</a:t>
            </a:r>
          </a:p>
        </p:txBody>
      </p:sp>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34510" y="1353530"/>
            <a:ext cx="2770860" cy="207547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33446" y="1353530"/>
            <a:ext cx="3020570" cy="2009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4437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8834" y="1054531"/>
            <a:ext cx="3002253" cy="3816424"/>
          </a:xfrm>
          <a:prstGeom prst="rect">
            <a:avLst/>
          </a:prstGeom>
          <a:effectLst>
            <a:softEdge rad="317500"/>
          </a:effectLst>
        </p:spPr>
      </p:pic>
      <p:sp>
        <p:nvSpPr>
          <p:cNvPr id="5" name="TextBox 4"/>
          <p:cNvSpPr txBox="1"/>
          <p:nvPr/>
        </p:nvSpPr>
        <p:spPr>
          <a:xfrm>
            <a:off x="188834" y="245151"/>
            <a:ext cx="8383318" cy="646331"/>
          </a:xfrm>
          <a:prstGeom prst="rect">
            <a:avLst/>
          </a:prstGeom>
          <a:solidFill>
            <a:srgbClr val="00B050"/>
          </a:solidFill>
        </p:spPr>
        <p:txBody>
          <a:bodyPr wrap="square" rtlCol="0">
            <a:spAutoFit/>
          </a:bodyPr>
          <a:lstStyle/>
          <a:p>
            <a:pPr algn="ctr"/>
            <a:r>
              <a:rPr lang="en-GB" sz="3600" b="1" dirty="0">
                <a:solidFill>
                  <a:schemeClr val="bg1"/>
                </a:solidFill>
              </a:rPr>
              <a:t>Section 32(2)(b) P.A.C.E (1984)</a:t>
            </a:r>
          </a:p>
        </p:txBody>
      </p:sp>
      <p:graphicFrame>
        <p:nvGraphicFramePr>
          <p:cNvPr id="2" name="Diagram 1"/>
          <p:cNvGraphicFramePr/>
          <p:nvPr/>
        </p:nvGraphicFramePr>
        <p:xfrm>
          <a:off x="5881620" y="2244201"/>
          <a:ext cx="5381065" cy="3487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074" name="Picture 2" descr="Police powers to enter your home or other private property">
            <a:extLst>
              <a:ext uri="{FF2B5EF4-FFF2-40B4-BE49-F238E27FC236}">
                <a16:creationId xmlns:a16="http://schemas.microsoft.com/office/drawing/2014/main" id="{2AE0A817-8532-CC45-BAA1-31589AF51D57}"/>
              </a:ext>
            </a:extLst>
          </p:cNvPr>
          <p:cNvPicPr>
            <a:picLocks noChangeAspect="1" noChangeArrowheads="1"/>
          </p:cNvPicPr>
          <p:nvPr/>
        </p:nvPicPr>
        <p:blipFill>
          <a:blip r:embed="rId9">
            <a:alphaModFix amt="50000"/>
            <a:extLst>
              <a:ext uri="{28A0092B-C50C-407E-A947-70E740481C1C}">
                <a14:useLocalDpi xmlns:a14="http://schemas.microsoft.com/office/drawing/2010/main" val="0"/>
              </a:ext>
            </a:extLst>
          </a:blip>
          <a:srcRect/>
          <a:stretch>
            <a:fillRect/>
          </a:stretch>
        </p:blipFill>
        <p:spPr bwMode="auto">
          <a:xfrm>
            <a:off x="1932014" y="3708905"/>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36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628AE063-AC89-477B-81D3-070AA73DCE32}"/>
                                            </p:graphicEl>
                                          </p:spTgt>
                                        </p:tgtEl>
                                        <p:attrNameLst>
                                          <p:attrName>style.visibility</p:attrName>
                                        </p:attrNameLst>
                                      </p:cBhvr>
                                      <p:to>
                                        <p:strVal val="visible"/>
                                      </p:to>
                                    </p:set>
                                    <p:animEffect transition="in" filter="fade">
                                      <p:cBhvr>
                                        <p:cTn id="11" dur="500"/>
                                        <p:tgtEl>
                                          <p:spTgt spid="2">
                                            <p:graphicEl>
                                              <a:dgm id="{628AE063-AC89-477B-81D3-070AA73DCE32}"/>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4AC2ED41-0DE3-4BB1-9E2B-1E9A12DA92A4}"/>
                                            </p:graphicEl>
                                          </p:spTgt>
                                        </p:tgtEl>
                                        <p:attrNameLst>
                                          <p:attrName>style.visibility</p:attrName>
                                        </p:attrNameLst>
                                      </p:cBhvr>
                                      <p:to>
                                        <p:strVal val="visible"/>
                                      </p:to>
                                    </p:set>
                                    <p:animEffect transition="in" filter="fade">
                                      <p:cBhvr>
                                        <p:cTn id="16" dur="500"/>
                                        <p:tgtEl>
                                          <p:spTgt spid="2">
                                            <p:graphicEl>
                                              <a:dgm id="{4AC2ED41-0DE3-4BB1-9E2B-1E9A12DA92A4}"/>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BC6C4604-6A96-4815-ABE8-248F560B5210}"/>
                                            </p:graphicEl>
                                          </p:spTgt>
                                        </p:tgtEl>
                                        <p:attrNameLst>
                                          <p:attrName>style.visibility</p:attrName>
                                        </p:attrNameLst>
                                      </p:cBhvr>
                                      <p:to>
                                        <p:strVal val="visible"/>
                                      </p:to>
                                    </p:set>
                                    <p:animEffect transition="in" filter="fade">
                                      <p:cBhvr>
                                        <p:cTn id="19" dur="500"/>
                                        <p:tgtEl>
                                          <p:spTgt spid="2">
                                            <p:graphicEl>
                                              <a:dgm id="{BC6C4604-6A96-4815-ABE8-248F560B5210}"/>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14DB9FA9-3B66-42EB-94A8-D958D10B57A8}"/>
                                            </p:graphicEl>
                                          </p:spTgt>
                                        </p:tgtEl>
                                        <p:attrNameLst>
                                          <p:attrName>style.visibility</p:attrName>
                                        </p:attrNameLst>
                                      </p:cBhvr>
                                      <p:to>
                                        <p:strVal val="visible"/>
                                      </p:to>
                                    </p:set>
                                    <p:animEffect transition="in" filter="fade">
                                      <p:cBhvr>
                                        <p:cTn id="24" dur="500"/>
                                        <p:tgtEl>
                                          <p:spTgt spid="2">
                                            <p:graphicEl>
                                              <a:dgm id="{14DB9FA9-3B66-42EB-94A8-D958D10B57A8}"/>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21CA2495-7A91-4B41-B2AA-7F3A15DABA2E}"/>
                                            </p:graphicEl>
                                          </p:spTgt>
                                        </p:tgtEl>
                                        <p:attrNameLst>
                                          <p:attrName>style.visibility</p:attrName>
                                        </p:attrNameLst>
                                      </p:cBhvr>
                                      <p:to>
                                        <p:strVal val="visible"/>
                                      </p:to>
                                    </p:set>
                                    <p:animEffect transition="in" filter="fade">
                                      <p:cBhvr>
                                        <p:cTn id="27" dur="500"/>
                                        <p:tgtEl>
                                          <p:spTgt spid="2">
                                            <p:graphicEl>
                                              <a:dgm id="{21CA2495-7A91-4B41-B2AA-7F3A15DABA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6758" y="383683"/>
            <a:ext cx="7976285" cy="646331"/>
          </a:xfrm>
          <a:prstGeom prst="rect">
            <a:avLst/>
          </a:prstGeom>
          <a:solidFill>
            <a:srgbClr val="7030A0"/>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Section 18 P.A.C.E (1984)</a:t>
            </a:r>
          </a:p>
        </p:txBody>
      </p:sp>
      <p:sp>
        <p:nvSpPr>
          <p:cNvPr id="5" name="TextBox 4">
            <a:extLst>
              <a:ext uri="{FF2B5EF4-FFF2-40B4-BE49-F238E27FC236}">
                <a16:creationId xmlns:a16="http://schemas.microsoft.com/office/drawing/2014/main" id="{DDCD8431-2B1C-434C-8CB9-5B58577548C3}"/>
              </a:ext>
            </a:extLst>
          </p:cNvPr>
          <p:cNvSpPr txBox="1"/>
          <p:nvPr/>
        </p:nvSpPr>
        <p:spPr>
          <a:xfrm>
            <a:off x="864030" y="1594477"/>
            <a:ext cx="4901339" cy="2123658"/>
          </a:xfrm>
          <a:prstGeom prst="rect">
            <a:avLst/>
          </a:prstGeom>
          <a:noFill/>
        </p:spPr>
        <p:txBody>
          <a:bodyPr wrap="square">
            <a:spAutoFit/>
          </a:bodyPr>
          <a:lstStyle/>
          <a:p>
            <a:r>
              <a:rPr lang="en-GB" sz="44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for suspecting”</a:t>
            </a:r>
            <a:endParaRPr lang="en-US" sz="4400" dirty="0"/>
          </a:p>
        </p:txBody>
      </p:sp>
      <p:pic>
        <p:nvPicPr>
          <p:cNvPr id="4098" name="Picture 2" descr="An0m' Encrypted-Chat Sting Leads to Arrest of 800 | Threatpost">
            <a:extLst>
              <a:ext uri="{FF2B5EF4-FFF2-40B4-BE49-F238E27FC236}">
                <a16:creationId xmlns:a16="http://schemas.microsoft.com/office/drawing/2014/main" id="{FD2F5714-F5C9-604B-B248-911B5E126B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3616" y="1799956"/>
            <a:ext cx="3632200" cy="22352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What Happens in a Police Custody Suite? - The University of Sheffield  Kaltura Digital Media Hub">
            <a:extLst>
              <a:ext uri="{FF2B5EF4-FFF2-40B4-BE49-F238E27FC236}">
                <a16:creationId xmlns:a16="http://schemas.microsoft.com/office/drawing/2014/main" id="{E5FAAB5B-1755-334F-B102-91CC150750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6633" y="4282598"/>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Rank Success Home | UK Police officer promotion workshops and guides">
            <a:extLst>
              <a:ext uri="{FF2B5EF4-FFF2-40B4-BE49-F238E27FC236}">
                <a16:creationId xmlns:a16="http://schemas.microsoft.com/office/drawing/2014/main" id="{0F09AD63-9506-BA44-9770-E8E2C10F80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4030" y="4772517"/>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6" name="Doughnut 5">
            <a:extLst>
              <a:ext uri="{FF2B5EF4-FFF2-40B4-BE49-F238E27FC236}">
                <a16:creationId xmlns:a16="http://schemas.microsoft.com/office/drawing/2014/main" id="{4B01248C-F9C2-7342-848E-2A8367F8B449}"/>
              </a:ext>
            </a:extLst>
          </p:cNvPr>
          <p:cNvSpPr/>
          <p:nvPr/>
        </p:nvSpPr>
        <p:spPr>
          <a:xfrm>
            <a:off x="3188561" y="4439831"/>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95446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7064" y="322641"/>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18(1) P.A.C.E (1984)</a:t>
            </a:r>
          </a:p>
        </p:txBody>
      </p:sp>
      <p:graphicFrame>
        <p:nvGraphicFramePr>
          <p:cNvPr id="2" name="Diagram 1"/>
          <p:cNvGraphicFramePr/>
          <p:nvPr/>
        </p:nvGraphicFramePr>
        <p:xfrm>
          <a:off x="661260" y="1471191"/>
          <a:ext cx="8575729"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Garages To Rent, Rent A Garage, Garage Rental, Lock Up Garages Lock Up  Garages">
            <a:extLst>
              <a:ext uri="{FF2B5EF4-FFF2-40B4-BE49-F238E27FC236}">
                <a16:creationId xmlns:a16="http://schemas.microsoft.com/office/drawing/2014/main" id="{C1F7581C-8220-F147-A0F0-6920572FD6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00397" y="5386809"/>
            <a:ext cx="4240575" cy="13391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ouse Home Design - Free image on Pixabay">
            <a:extLst>
              <a:ext uri="{FF2B5EF4-FFF2-40B4-BE49-F238E27FC236}">
                <a16:creationId xmlns:a16="http://schemas.microsoft.com/office/drawing/2014/main" id="{F9F47288-E0A5-D142-A02B-B368318CCF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80705" y="1704968"/>
            <a:ext cx="2240366" cy="172403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Garages – Hanson Steel Buildings">
            <a:extLst>
              <a:ext uri="{FF2B5EF4-FFF2-40B4-BE49-F238E27FC236}">
                <a16:creationId xmlns:a16="http://schemas.microsoft.com/office/drawing/2014/main" id="{C27DF33E-D64C-F44C-8B12-DB74542493C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87974" y="1704967"/>
            <a:ext cx="2382957" cy="1724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837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2668623-E21A-4CCC-9840-D02861751D85}"/>
                                            </p:graphicEl>
                                          </p:spTgt>
                                        </p:tgtEl>
                                        <p:attrNameLst>
                                          <p:attrName>style.visibility</p:attrName>
                                        </p:attrNameLst>
                                      </p:cBhvr>
                                      <p:to>
                                        <p:strVal val="visible"/>
                                      </p:to>
                                    </p:set>
                                    <p:animEffect transition="in" filter="fade">
                                      <p:cBhvr>
                                        <p:cTn id="7" dur="500"/>
                                        <p:tgtEl>
                                          <p:spTgt spid="2">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B7146D-C893-4A85-BB29-EC061734D059}"/>
                                            </p:graphicEl>
                                          </p:spTgt>
                                        </p:tgtEl>
                                        <p:attrNameLst>
                                          <p:attrName>style.visibility</p:attrName>
                                        </p:attrNameLst>
                                      </p:cBhvr>
                                      <p:to>
                                        <p:strVal val="visible"/>
                                      </p:to>
                                    </p:set>
                                    <p:animEffect transition="in" filter="fade">
                                      <p:cBhvr>
                                        <p:cTn id="12" dur="500"/>
                                        <p:tgtEl>
                                          <p:spTgt spid="2">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311884A-1165-426F-A644-A6092C57EC7A}"/>
                                            </p:graphicEl>
                                          </p:spTgt>
                                        </p:tgtEl>
                                        <p:attrNameLst>
                                          <p:attrName>style.visibility</p:attrName>
                                        </p:attrNameLst>
                                      </p:cBhvr>
                                      <p:to>
                                        <p:strVal val="visible"/>
                                      </p:to>
                                    </p:set>
                                    <p:animEffect transition="in" filter="fade">
                                      <p:cBhvr>
                                        <p:cTn id="15" dur="500"/>
                                        <p:tgtEl>
                                          <p:spTgt spid="2">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21D26DF-3A47-4C58-A469-5E0842E1587B}"/>
                                            </p:graphicEl>
                                          </p:spTgt>
                                        </p:tgtEl>
                                        <p:attrNameLst>
                                          <p:attrName>style.visibility</p:attrName>
                                        </p:attrNameLst>
                                      </p:cBhvr>
                                      <p:to>
                                        <p:strVal val="visible"/>
                                      </p:to>
                                    </p:set>
                                    <p:animEffect transition="in" filter="fade">
                                      <p:cBhvr>
                                        <p:cTn id="20" dur="500"/>
                                        <p:tgtEl>
                                          <p:spTgt spid="2">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EAB366-AF4B-4700-A29E-FFA9E9DF4E3D}"/>
                                            </p:graphicEl>
                                          </p:spTgt>
                                        </p:tgtEl>
                                        <p:attrNameLst>
                                          <p:attrName>style.visibility</p:attrName>
                                        </p:attrNameLst>
                                      </p:cBhvr>
                                      <p:to>
                                        <p:strVal val="visible"/>
                                      </p:to>
                                    </p:set>
                                    <p:animEffect transition="in" filter="fade">
                                      <p:cBhvr>
                                        <p:cTn id="23" dur="500"/>
                                        <p:tgtEl>
                                          <p:spTgt spid="2">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22259" y="167659"/>
            <a:ext cx="7976285" cy="707886"/>
          </a:xfrm>
          <a:prstGeom prst="rect">
            <a:avLst/>
          </a:prstGeom>
          <a:solidFill>
            <a:srgbClr val="7030A0"/>
          </a:solidFill>
        </p:spPr>
        <p:txBody>
          <a:bodyPr wrap="square" rtlCol="0">
            <a:spAutoFit/>
          </a:bodyPr>
          <a:lstStyle/>
          <a:p>
            <a:pPr algn="ctr"/>
            <a:r>
              <a:rPr lang="en-GB" sz="4000" b="1" dirty="0">
                <a:solidFill>
                  <a:schemeClr val="bg1"/>
                </a:solidFill>
              </a:rPr>
              <a:t>Section 18(1) P.A.C.E (1984)</a:t>
            </a:r>
          </a:p>
        </p:txBody>
      </p:sp>
      <p:graphicFrame>
        <p:nvGraphicFramePr>
          <p:cNvPr id="10" name="Diagram 9"/>
          <p:cNvGraphicFramePr/>
          <p:nvPr/>
        </p:nvGraphicFramePr>
        <p:xfrm>
          <a:off x="1523423" y="1567679"/>
          <a:ext cx="8827160" cy="4737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Ex-burglar reveals the little-known cleaning trick that could stop your  home being robbed | Express.co.uk">
            <a:extLst>
              <a:ext uri="{FF2B5EF4-FFF2-40B4-BE49-F238E27FC236}">
                <a16:creationId xmlns:a16="http://schemas.microsoft.com/office/drawing/2014/main" id="{7D846EFE-AD26-FE46-9A80-1F3F7147B1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93203" y="1567681"/>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Robbery vs Burglary - The Defenders Criminal Defense Attorneys">
            <a:extLst>
              <a:ext uri="{FF2B5EF4-FFF2-40B4-BE49-F238E27FC236}">
                <a16:creationId xmlns:a16="http://schemas.microsoft.com/office/drawing/2014/main" id="{4653B6B4-0BE3-E94B-9237-2CFA16B50ED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80802"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Cops issue stark warning to Christmas shoppers over stolen goods - Daily  Record">
            <a:extLst>
              <a:ext uri="{FF2B5EF4-FFF2-40B4-BE49-F238E27FC236}">
                <a16:creationId xmlns:a16="http://schemas.microsoft.com/office/drawing/2014/main" id="{9826645C-506E-A14B-840F-070BA92976C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51555"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62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92668623-E21A-4CCC-9840-D02861751D85}"/>
                                            </p:graphicEl>
                                          </p:spTgt>
                                        </p:tgtEl>
                                        <p:attrNameLst>
                                          <p:attrName>style.visibility</p:attrName>
                                        </p:attrNameLst>
                                      </p:cBhvr>
                                      <p:to>
                                        <p:strVal val="visible"/>
                                      </p:to>
                                    </p:set>
                                    <p:animEffect transition="in" filter="fade">
                                      <p:cBhvr>
                                        <p:cTn id="7" dur="500"/>
                                        <p:tgtEl>
                                          <p:spTgt spid="10">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ECB7146D-C893-4A85-BB29-EC061734D059}"/>
                                            </p:graphicEl>
                                          </p:spTgt>
                                        </p:tgtEl>
                                        <p:attrNameLst>
                                          <p:attrName>style.visibility</p:attrName>
                                        </p:attrNameLst>
                                      </p:cBhvr>
                                      <p:to>
                                        <p:strVal val="visible"/>
                                      </p:to>
                                    </p:set>
                                    <p:animEffect transition="in" filter="fade">
                                      <p:cBhvr>
                                        <p:cTn id="12" dur="500"/>
                                        <p:tgtEl>
                                          <p:spTgt spid="10">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311884A-1165-426F-A644-A6092C57EC7A}"/>
                                            </p:graphicEl>
                                          </p:spTgt>
                                        </p:tgtEl>
                                        <p:attrNameLst>
                                          <p:attrName>style.visibility</p:attrName>
                                        </p:attrNameLst>
                                      </p:cBhvr>
                                      <p:to>
                                        <p:strVal val="visible"/>
                                      </p:to>
                                    </p:set>
                                    <p:animEffect transition="in" filter="fade">
                                      <p:cBhvr>
                                        <p:cTn id="15" dur="500"/>
                                        <p:tgtEl>
                                          <p:spTgt spid="10">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F21D26DF-3A47-4C58-A469-5E0842E1587B}"/>
                                            </p:graphicEl>
                                          </p:spTgt>
                                        </p:tgtEl>
                                        <p:attrNameLst>
                                          <p:attrName>style.visibility</p:attrName>
                                        </p:attrNameLst>
                                      </p:cBhvr>
                                      <p:to>
                                        <p:strVal val="visible"/>
                                      </p:to>
                                    </p:set>
                                    <p:animEffect transition="in" filter="fade">
                                      <p:cBhvr>
                                        <p:cTn id="20" dur="500"/>
                                        <p:tgtEl>
                                          <p:spTgt spid="10">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57EAB366-AF4B-4700-A29E-FFA9E9DF4E3D}"/>
                                            </p:graphicEl>
                                          </p:spTgt>
                                        </p:tgtEl>
                                        <p:attrNameLst>
                                          <p:attrName>style.visibility</p:attrName>
                                        </p:attrNameLst>
                                      </p:cBhvr>
                                      <p:to>
                                        <p:strVal val="visible"/>
                                      </p:to>
                                    </p:set>
                                    <p:animEffect transition="in" filter="fade">
                                      <p:cBhvr>
                                        <p:cTn id="23" dur="500"/>
                                        <p:tgtEl>
                                          <p:spTgt spid="10">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90668"/>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 P.A.C.E (1984)</a:t>
            </a:r>
          </a:p>
        </p:txBody>
      </p:sp>
      <p:sp>
        <p:nvSpPr>
          <p:cNvPr id="6" name="Down Arrow Callout 5"/>
          <p:cNvSpPr/>
          <p:nvPr/>
        </p:nvSpPr>
        <p:spPr>
          <a:xfrm>
            <a:off x="327441" y="1199658"/>
            <a:ext cx="6120680" cy="1800200"/>
          </a:xfrm>
          <a:prstGeom prst="downArrow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p:cNvSpPr txBox="1"/>
          <p:nvPr/>
        </p:nvSpPr>
        <p:spPr>
          <a:xfrm>
            <a:off x="516589" y="1373396"/>
            <a:ext cx="5742384" cy="830997"/>
          </a:xfrm>
          <a:prstGeom prst="rect">
            <a:avLst/>
          </a:prstGeom>
          <a:noFill/>
        </p:spPr>
        <p:txBody>
          <a:bodyPr wrap="square" rtlCol="0">
            <a:spAutoFit/>
          </a:bodyPr>
          <a:lstStyle/>
          <a:p>
            <a:pPr algn="ctr"/>
            <a:r>
              <a:rPr lang="en-GB" sz="2400" dirty="0"/>
              <a:t>An Inspectors </a:t>
            </a:r>
            <a:r>
              <a:rPr lang="en-GB" sz="2400" i="1" u="sng" dirty="0"/>
              <a:t>authority</a:t>
            </a:r>
            <a:r>
              <a:rPr lang="en-GB" sz="2400" dirty="0"/>
              <a:t> will be required for all Section 18 searches unless</a:t>
            </a:r>
          </a:p>
        </p:txBody>
      </p:sp>
      <p:sp>
        <p:nvSpPr>
          <p:cNvPr id="8" name="Rectangle 7"/>
          <p:cNvSpPr/>
          <p:nvPr/>
        </p:nvSpPr>
        <p:spPr>
          <a:xfrm>
            <a:off x="327441" y="3050712"/>
            <a:ext cx="8172908" cy="230425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9" name="TextBox 8"/>
          <p:cNvSpPr txBox="1"/>
          <p:nvPr/>
        </p:nvSpPr>
        <p:spPr>
          <a:xfrm>
            <a:off x="435453" y="3139459"/>
            <a:ext cx="8064896" cy="1569660"/>
          </a:xfrm>
          <a:prstGeom prst="rect">
            <a:avLst/>
          </a:prstGeom>
          <a:noFill/>
        </p:spPr>
        <p:txBody>
          <a:bodyPr wrap="square" rtlCol="0">
            <a:spAutoFit/>
          </a:bodyPr>
          <a:lstStyle/>
          <a:p>
            <a:pPr algn="ctr"/>
            <a:r>
              <a:rPr lang="en-GB" altLang="en-US" sz="2400" kern="0" dirty="0">
                <a:ea typeface="ＭＳ Ｐゴシック" pitchFamily="-112" charset="-128"/>
              </a:rPr>
              <a:t>A constable may conduct a search before taking the person to a police station without obtaining an authorisation from an inspector if the presence of that person at a place is necessary for the effective investigation of the offence (S18(5))</a:t>
            </a:r>
            <a:endParaRPr lang="en-GB" sz="2400" dirty="0"/>
          </a:p>
        </p:txBody>
      </p:sp>
      <p:pic>
        <p:nvPicPr>
          <p:cNvPr id="10" name="Picture 6" descr="Rank Success Home | UK Police officer promotion workshops and guides">
            <a:extLst>
              <a:ext uri="{FF2B5EF4-FFF2-40B4-BE49-F238E27FC236}">
                <a16:creationId xmlns:a16="http://schemas.microsoft.com/office/drawing/2014/main" id="{525A550A-9702-444C-9D23-5901BE07B2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8075821" y="2473699"/>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11" name="Doughnut 10">
            <a:extLst>
              <a:ext uri="{FF2B5EF4-FFF2-40B4-BE49-F238E27FC236}">
                <a16:creationId xmlns:a16="http://schemas.microsoft.com/office/drawing/2014/main" id="{A6FB40C6-4A77-8F4A-811D-966842714412}"/>
              </a:ext>
            </a:extLst>
          </p:cNvPr>
          <p:cNvSpPr/>
          <p:nvPr/>
        </p:nvSpPr>
        <p:spPr>
          <a:xfrm>
            <a:off x="9098602" y="3429000"/>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TextBox 2">
            <a:extLst>
              <a:ext uri="{FF2B5EF4-FFF2-40B4-BE49-F238E27FC236}">
                <a16:creationId xmlns:a16="http://schemas.microsoft.com/office/drawing/2014/main" id="{4E14BF33-3F81-D444-A5F8-B9FF8BB000A8}"/>
              </a:ext>
            </a:extLst>
          </p:cNvPr>
          <p:cNvSpPr txBox="1"/>
          <p:nvPr/>
        </p:nvSpPr>
        <p:spPr>
          <a:xfrm>
            <a:off x="995690" y="5712199"/>
            <a:ext cx="7284794" cy="584775"/>
          </a:xfrm>
          <a:prstGeom prst="rect">
            <a:avLst/>
          </a:prstGeom>
          <a:noFill/>
        </p:spPr>
        <p:txBody>
          <a:bodyPr wrap="square" rtlCol="0">
            <a:spAutoFit/>
          </a:bodyPr>
          <a:lstStyle/>
          <a:p>
            <a:r>
              <a:rPr lang="en-US" sz="3200" dirty="0"/>
              <a:t>In which situations could this happen?...</a:t>
            </a:r>
          </a:p>
        </p:txBody>
      </p:sp>
    </p:spTree>
    <p:extLst>
      <p:ext uri="{BB962C8B-B14F-4D97-AF65-F5344CB8AC3E}">
        <p14:creationId xmlns:p14="http://schemas.microsoft.com/office/powerpoint/2010/main" val="2754608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2143" y="480447"/>
            <a:ext cx="7976285"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Consent</a:t>
            </a:r>
          </a:p>
        </p:txBody>
      </p:sp>
      <p:graphicFrame>
        <p:nvGraphicFramePr>
          <p:cNvPr id="11" name="Diagram 10"/>
          <p:cNvGraphicFramePr/>
          <p:nvPr/>
        </p:nvGraphicFramePr>
        <p:xfrm>
          <a:off x="342289" y="1764870"/>
          <a:ext cx="7976284" cy="48982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Who Has the Power of Entry? - Safer Houses">
            <a:extLst>
              <a:ext uri="{FF2B5EF4-FFF2-40B4-BE49-F238E27FC236}">
                <a16:creationId xmlns:a16="http://schemas.microsoft.com/office/drawing/2014/main" id="{2268E7D2-3D5E-C14D-8863-B52BFF06C6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94470" y="3126353"/>
            <a:ext cx="2501900" cy="325120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West Midlands Police on Twitter: &quot;Stechford A Unit Officers have been  dispatched to assist other officers who need to gain entry into an address  using an enforcer. An enforcer is as pictured">
            <a:extLst>
              <a:ext uri="{FF2B5EF4-FFF2-40B4-BE49-F238E27FC236}">
                <a16:creationId xmlns:a16="http://schemas.microsoft.com/office/drawing/2014/main" id="{C2F1ED07-CEAD-2943-960E-EFFCA71F78D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73806" y="480447"/>
            <a:ext cx="33655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6870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D74DBF41-D813-F94C-84F2-628236625916}"/>
                                            </p:graphicEl>
                                          </p:spTgt>
                                        </p:tgtEl>
                                        <p:attrNameLst>
                                          <p:attrName>style.visibility</p:attrName>
                                        </p:attrNameLst>
                                      </p:cBhvr>
                                      <p:to>
                                        <p:strVal val="visible"/>
                                      </p:to>
                                    </p:set>
                                    <p:animEffect transition="in" filter="fade">
                                      <p:cBhvr>
                                        <p:cTn id="7" dur="500"/>
                                        <p:tgtEl>
                                          <p:spTgt spid="11">
                                            <p:graphicEl>
                                              <a:dgm id="{D74DBF41-D813-F94C-84F2-62823662591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8CC4DCE1-40F4-4343-A2CA-E5DAE17A42E0}"/>
                                            </p:graphicEl>
                                          </p:spTgt>
                                        </p:tgtEl>
                                        <p:attrNameLst>
                                          <p:attrName>style.visibility</p:attrName>
                                        </p:attrNameLst>
                                      </p:cBhvr>
                                      <p:to>
                                        <p:strVal val="visible"/>
                                      </p:to>
                                    </p:set>
                                    <p:animEffect transition="in" filter="fade">
                                      <p:cBhvr>
                                        <p:cTn id="12" dur="500"/>
                                        <p:tgtEl>
                                          <p:spTgt spid="11">
                                            <p:graphicEl>
                                              <a:dgm id="{8CC4DCE1-40F4-4343-A2CA-E5DAE17A42E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graphicEl>
                                              <a:dgm id="{9F49122A-339A-8D4E-A77C-1BA42CEF37BD}"/>
                                            </p:graphicEl>
                                          </p:spTgt>
                                        </p:tgtEl>
                                        <p:attrNameLst>
                                          <p:attrName>style.visibility</p:attrName>
                                        </p:attrNameLst>
                                      </p:cBhvr>
                                      <p:to>
                                        <p:strVal val="visible"/>
                                      </p:to>
                                    </p:set>
                                    <p:animEffect transition="in" filter="fade">
                                      <p:cBhvr>
                                        <p:cTn id="17" dur="500"/>
                                        <p:tgtEl>
                                          <p:spTgt spid="11">
                                            <p:graphicEl>
                                              <a:dgm id="{9F49122A-339A-8D4E-A77C-1BA42CEF37B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graphicEl>
                                              <a:dgm id="{56108215-3F24-524B-AD9A-A2DBB10587C6}"/>
                                            </p:graphicEl>
                                          </p:spTgt>
                                        </p:tgtEl>
                                        <p:attrNameLst>
                                          <p:attrName>style.visibility</p:attrName>
                                        </p:attrNameLst>
                                      </p:cBhvr>
                                      <p:to>
                                        <p:strVal val="visible"/>
                                      </p:to>
                                    </p:set>
                                    <p:animEffect transition="in" filter="fade">
                                      <p:cBhvr>
                                        <p:cTn id="22" dur="500"/>
                                        <p:tgtEl>
                                          <p:spTgt spid="11">
                                            <p:graphicEl>
                                              <a:dgm id="{56108215-3F24-524B-AD9A-A2DBB10587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9033" y="816693"/>
            <a:ext cx="6037748" cy="646331"/>
          </a:xfrm>
          <a:prstGeom prst="rect">
            <a:avLst/>
          </a:prstGeom>
          <a:solidFill>
            <a:schemeClr val="accent6"/>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Reasonable Force</a:t>
            </a:r>
          </a:p>
        </p:txBody>
      </p:sp>
      <p:graphicFrame>
        <p:nvGraphicFramePr>
          <p:cNvPr id="2" name="Diagram 1"/>
          <p:cNvGraphicFramePr/>
          <p:nvPr/>
        </p:nvGraphicFramePr>
        <p:xfrm>
          <a:off x="-314123" y="2065091"/>
          <a:ext cx="7976284" cy="3976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026E2DA-E94E-AA48-A140-492179EF45B3}"/>
              </a:ext>
            </a:extLst>
          </p:cNvPr>
          <p:cNvSpPr txBox="1"/>
          <p:nvPr/>
        </p:nvSpPr>
        <p:spPr>
          <a:xfrm>
            <a:off x="2603715" y="6180793"/>
            <a:ext cx="3053166" cy="584775"/>
          </a:xfrm>
          <a:prstGeom prst="rect">
            <a:avLst/>
          </a:prstGeom>
          <a:noFill/>
        </p:spPr>
        <p:txBody>
          <a:bodyPr wrap="square" rtlCol="0">
            <a:spAutoFit/>
          </a:bodyPr>
          <a:lstStyle/>
          <a:p>
            <a:r>
              <a:rPr lang="en-US" sz="3200" dirty="0"/>
              <a:t>Section 117 </a:t>
            </a:r>
          </a:p>
        </p:txBody>
      </p:sp>
      <p:pic>
        <p:nvPicPr>
          <p:cNvPr id="9218" name="Picture 2" descr="Knock, knock! Police. Open up | Products | Police Life">
            <a:extLst>
              <a:ext uri="{FF2B5EF4-FFF2-40B4-BE49-F238E27FC236}">
                <a16:creationId xmlns:a16="http://schemas.microsoft.com/office/drawing/2014/main" id="{942007D6-84F1-D443-B61C-CC07AACED7E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2161" y="816693"/>
            <a:ext cx="2476500" cy="32893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ever Allow the Police Into Your Home | CRIMEBODGE">
            <a:extLst>
              <a:ext uri="{FF2B5EF4-FFF2-40B4-BE49-F238E27FC236}">
                <a16:creationId xmlns:a16="http://schemas.microsoft.com/office/drawing/2014/main" id="{D6324DF0-D3A2-F24E-BA24-6E45B1466B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40011" y="3999443"/>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4810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548915-8A29-48BF-A348-DB72ECE6E4A2}"/>
                                            </p:graphicEl>
                                          </p:spTgt>
                                        </p:tgtEl>
                                        <p:attrNameLst>
                                          <p:attrName>style.visibility</p:attrName>
                                        </p:attrNameLst>
                                      </p:cBhvr>
                                      <p:to>
                                        <p:strVal val="visible"/>
                                      </p:to>
                                    </p:set>
                                    <p:animEffect transition="in" filter="fade">
                                      <p:cBhvr>
                                        <p:cTn id="7" dur="500"/>
                                        <p:tgtEl>
                                          <p:spTgt spid="2">
                                            <p:graphicEl>
                                              <a:dgm id="{EA548915-8A29-48BF-A348-DB72ECE6E4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F5F0A4-66FB-4104-AE37-43C5273C8078}"/>
                                            </p:graphicEl>
                                          </p:spTgt>
                                        </p:tgtEl>
                                        <p:attrNameLst>
                                          <p:attrName>style.visibility</p:attrName>
                                        </p:attrNameLst>
                                      </p:cBhvr>
                                      <p:to>
                                        <p:strVal val="visible"/>
                                      </p:to>
                                    </p:set>
                                    <p:animEffect transition="in" filter="fade">
                                      <p:cBhvr>
                                        <p:cTn id="12" dur="500"/>
                                        <p:tgtEl>
                                          <p:spTgt spid="2">
                                            <p:graphicEl>
                                              <a:dgm id="{4BF5F0A4-66FB-4104-AE37-43C5273C807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96E0E37-EA92-41E1-8A2B-6B0209351165}"/>
                                            </p:graphicEl>
                                          </p:spTgt>
                                        </p:tgtEl>
                                        <p:attrNameLst>
                                          <p:attrName>style.visibility</p:attrName>
                                        </p:attrNameLst>
                                      </p:cBhvr>
                                      <p:to>
                                        <p:strVal val="visible"/>
                                      </p:to>
                                    </p:set>
                                    <p:animEffect transition="in" filter="fade">
                                      <p:cBhvr>
                                        <p:cTn id="15" dur="500"/>
                                        <p:tgtEl>
                                          <p:spTgt spid="2">
                                            <p:graphicEl>
                                              <a:dgm id="{296E0E37-EA92-41E1-8A2B-6B02093511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59D7EF2-EF3C-4296-A1EA-1837A873ECF8}"/>
                                            </p:graphicEl>
                                          </p:spTgt>
                                        </p:tgtEl>
                                        <p:attrNameLst>
                                          <p:attrName>style.visibility</p:attrName>
                                        </p:attrNameLst>
                                      </p:cBhvr>
                                      <p:to>
                                        <p:strVal val="visible"/>
                                      </p:to>
                                    </p:set>
                                    <p:animEffect transition="in" filter="fade">
                                      <p:cBhvr>
                                        <p:cTn id="20" dur="500"/>
                                        <p:tgtEl>
                                          <p:spTgt spid="2">
                                            <p:graphicEl>
                                              <a:dgm id="{959D7EF2-EF3C-4296-A1EA-1837A873ECF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973D462-DE5A-4F91-AF96-9E10D8797237}"/>
                                            </p:graphicEl>
                                          </p:spTgt>
                                        </p:tgtEl>
                                        <p:attrNameLst>
                                          <p:attrName>style.visibility</p:attrName>
                                        </p:attrNameLst>
                                      </p:cBhvr>
                                      <p:to>
                                        <p:strVal val="visible"/>
                                      </p:to>
                                    </p:set>
                                    <p:animEffect transition="in" filter="fade">
                                      <p:cBhvr>
                                        <p:cTn id="23" dur="500"/>
                                        <p:tgtEl>
                                          <p:spTgt spid="2">
                                            <p:graphicEl>
                                              <a:dgm id="{E973D462-DE5A-4F91-AF96-9E10D879723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8A3A508-C882-4FA0-A13A-911581243690}"/>
                                            </p:graphicEl>
                                          </p:spTgt>
                                        </p:tgtEl>
                                        <p:attrNameLst>
                                          <p:attrName>style.visibility</p:attrName>
                                        </p:attrNameLst>
                                      </p:cBhvr>
                                      <p:to>
                                        <p:strVal val="visible"/>
                                      </p:to>
                                    </p:set>
                                    <p:animEffect transition="in" filter="fade">
                                      <p:cBhvr>
                                        <p:cTn id="28" dur="500"/>
                                        <p:tgtEl>
                                          <p:spTgt spid="2">
                                            <p:graphicEl>
                                              <a:dgm id="{18A3A508-C882-4FA0-A13A-91158124369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F6C1E84-8336-4983-864A-0641BE34CBA8}"/>
                                            </p:graphicEl>
                                          </p:spTgt>
                                        </p:tgtEl>
                                        <p:attrNameLst>
                                          <p:attrName>style.visibility</p:attrName>
                                        </p:attrNameLst>
                                      </p:cBhvr>
                                      <p:to>
                                        <p:strVal val="visible"/>
                                      </p:to>
                                    </p:set>
                                    <p:animEffect transition="in" filter="fade">
                                      <p:cBhvr>
                                        <p:cTn id="31" dur="500"/>
                                        <p:tgtEl>
                                          <p:spTgt spid="2">
                                            <p:graphicEl>
                                              <a:dgm id="{3F6C1E84-8336-4983-864A-0641BE34CBA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E6418FE-8A4B-49ED-B8B2-54827859D2C2}"/>
                                            </p:graphicEl>
                                          </p:spTgt>
                                        </p:tgtEl>
                                        <p:attrNameLst>
                                          <p:attrName>style.visibility</p:attrName>
                                        </p:attrNameLst>
                                      </p:cBhvr>
                                      <p:to>
                                        <p:strVal val="visible"/>
                                      </p:to>
                                    </p:set>
                                    <p:animEffect transition="in" filter="fade">
                                      <p:cBhvr>
                                        <p:cTn id="36" dur="500"/>
                                        <p:tgtEl>
                                          <p:spTgt spid="2">
                                            <p:graphicEl>
                                              <a:dgm id="{1E6418FE-8A4B-49ED-B8B2-54827859D2C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AE48D3B-6D33-42E1-B63D-AAAD669798D0}"/>
                                            </p:graphicEl>
                                          </p:spTgt>
                                        </p:tgtEl>
                                        <p:attrNameLst>
                                          <p:attrName>style.visibility</p:attrName>
                                        </p:attrNameLst>
                                      </p:cBhvr>
                                      <p:to>
                                        <p:strVal val="visible"/>
                                      </p:to>
                                    </p:set>
                                    <p:animEffect transition="in" filter="fade">
                                      <p:cBhvr>
                                        <p:cTn id="39" dur="500"/>
                                        <p:tgtEl>
                                          <p:spTgt spid="2">
                                            <p:graphicEl>
                                              <a:dgm id="{6AE48D3B-6D33-42E1-B63D-AAAD669798D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2A001895-DEAF-4DA5-B6A0-356E7E5674F1}"/>
                                            </p:graphicEl>
                                          </p:spTgt>
                                        </p:tgtEl>
                                        <p:attrNameLst>
                                          <p:attrName>style.visibility</p:attrName>
                                        </p:attrNameLst>
                                      </p:cBhvr>
                                      <p:to>
                                        <p:strVal val="visible"/>
                                      </p:to>
                                    </p:set>
                                    <p:animEffect transition="in" filter="fade">
                                      <p:cBhvr>
                                        <p:cTn id="44" dur="500"/>
                                        <p:tgtEl>
                                          <p:spTgt spid="2">
                                            <p:graphicEl>
                                              <a:dgm id="{2A001895-DEAF-4DA5-B6A0-356E7E5674F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E69E940D-7E89-4237-8F4A-E3DC077EB747}"/>
                                            </p:graphicEl>
                                          </p:spTgt>
                                        </p:tgtEl>
                                        <p:attrNameLst>
                                          <p:attrName>style.visibility</p:attrName>
                                        </p:attrNameLst>
                                      </p:cBhvr>
                                      <p:to>
                                        <p:strVal val="visible"/>
                                      </p:to>
                                    </p:set>
                                    <p:animEffect transition="in" filter="fade">
                                      <p:cBhvr>
                                        <p:cTn id="47" dur="500"/>
                                        <p:tgtEl>
                                          <p:spTgt spid="2">
                                            <p:graphicEl>
                                              <a:dgm id="{E69E940D-7E89-4237-8F4A-E3DC077EB7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38613" y="397171"/>
            <a:ext cx="7976285" cy="646331"/>
          </a:xfrm>
          <a:prstGeom prst="rect">
            <a:avLst/>
          </a:prstGeom>
          <a:solidFill>
            <a:schemeClr val="accent2">
              <a:lumMod val="60000"/>
              <a:lumOff val="40000"/>
            </a:schemeClr>
          </a:solidFill>
        </p:spPr>
        <p:txBody>
          <a:bodyPr wrap="square" rtlCol="0">
            <a:spAutoFit/>
          </a:bodyPr>
          <a:lstStyle/>
          <a:p>
            <a:pPr algn="ctr"/>
            <a:r>
              <a:rPr lang="en-GB" sz="3600" b="1" dirty="0">
                <a:solidFill>
                  <a:schemeClr val="bg1"/>
                </a:solidFill>
              </a:rPr>
              <a:t>Planning and Preparing a Search</a:t>
            </a:r>
          </a:p>
        </p:txBody>
      </p:sp>
      <p:graphicFrame>
        <p:nvGraphicFramePr>
          <p:cNvPr id="2" name="Diagram 1"/>
          <p:cNvGraphicFramePr/>
          <p:nvPr/>
        </p:nvGraphicFramePr>
        <p:xfrm>
          <a:off x="4596069" y="1806901"/>
          <a:ext cx="6936432"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716A589-AD2B-0345-A6C1-7168DDECBF57}"/>
              </a:ext>
            </a:extLst>
          </p:cNvPr>
          <p:cNvSpPr txBox="1"/>
          <p:nvPr/>
        </p:nvSpPr>
        <p:spPr>
          <a:xfrm>
            <a:off x="445261" y="3146403"/>
            <a:ext cx="3358666" cy="1384995"/>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Considerations before conducting searches</a:t>
            </a:r>
            <a:r>
              <a:rPr lang="en-GB" sz="2800" b="1" dirty="0">
                <a:latin typeface="Arial" pitchFamily="34" charset="0"/>
                <a:ea typeface="ＭＳ Ｐゴシック" pitchFamily="-112" charset="-128"/>
                <a:cs typeface="ＭＳ Ｐゴシック" pitchFamily="-112" charset="-128"/>
              </a:rPr>
              <a:t>?</a:t>
            </a:r>
            <a:endPar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endParaRPr>
          </a:p>
        </p:txBody>
      </p:sp>
      <p:sp>
        <p:nvSpPr>
          <p:cNvPr id="6" name="TextBox 5">
            <a:extLst>
              <a:ext uri="{FF2B5EF4-FFF2-40B4-BE49-F238E27FC236}">
                <a16:creationId xmlns:a16="http://schemas.microsoft.com/office/drawing/2014/main" id="{CFAD95EE-10B1-5A40-B051-5E9232814C19}"/>
              </a:ext>
            </a:extLst>
          </p:cNvPr>
          <p:cNvSpPr txBox="1"/>
          <p:nvPr/>
        </p:nvSpPr>
        <p:spPr>
          <a:xfrm>
            <a:off x="6080502" y="6111080"/>
            <a:ext cx="3967566" cy="523220"/>
          </a:xfrm>
          <a:prstGeom prst="rect">
            <a:avLst/>
          </a:prstGeom>
          <a:noFill/>
        </p:spPr>
        <p:txBody>
          <a:bodyPr wrap="square" rtlCol="0">
            <a:spAutoFit/>
          </a:bodyPr>
          <a:lstStyle/>
          <a:p>
            <a:r>
              <a:rPr lang="en-US" sz="2800" dirty="0"/>
              <a:t>COMMUNICATION IS KEY! </a:t>
            </a:r>
          </a:p>
        </p:txBody>
      </p:sp>
    </p:spTree>
    <p:extLst>
      <p:ext uri="{BB962C8B-B14F-4D97-AF65-F5344CB8AC3E}">
        <p14:creationId xmlns:p14="http://schemas.microsoft.com/office/powerpoint/2010/main" val="1544132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DDE775-D3AD-47CE-A06E-682FB21285AE}"/>
                                            </p:graphicEl>
                                          </p:spTgt>
                                        </p:tgtEl>
                                        <p:attrNameLst>
                                          <p:attrName>style.visibility</p:attrName>
                                        </p:attrNameLst>
                                      </p:cBhvr>
                                      <p:to>
                                        <p:strVal val="visible"/>
                                      </p:to>
                                    </p:set>
                                    <p:animEffect transition="in" filter="fade">
                                      <p:cBhvr>
                                        <p:cTn id="7" dur="500"/>
                                        <p:tgtEl>
                                          <p:spTgt spid="2">
                                            <p:graphicEl>
                                              <a:dgm id="{78DDE775-D3AD-47CE-A06E-682FB21285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F896E52-A8EF-4D38-A4EF-21EE64100BBC}"/>
                                            </p:graphicEl>
                                          </p:spTgt>
                                        </p:tgtEl>
                                        <p:attrNameLst>
                                          <p:attrName>style.visibility</p:attrName>
                                        </p:attrNameLst>
                                      </p:cBhvr>
                                      <p:to>
                                        <p:strVal val="visible"/>
                                      </p:to>
                                    </p:set>
                                    <p:animEffect transition="in" filter="fade">
                                      <p:cBhvr>
                                        <p:cTn id="12" dur="500"/>
                                        <p:tgtEl>
                                          <p:spTgt spid="2">
                                            <p:graphicEl>
                                              <a:dgm id="{EF896E52-A8EF-4D38-A4EF-21EE64100BB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836732F-C090-463F-9638-88E2AEF150B0}"/>
                                            </p:graphicEl>
                                          </p:spTgt>
                                        </p:tgtEl>
                                        <p:attrNameLst>
                                          <p:attrName>style.visibility</p:attrName>
                                        </p:attrNameLst>
                                      </p:cBhvr>
                                      <p:to>
                                        <p:strVal val="visible"/>
                                      </p:to>
                                    </p:set>
                                    <p:animEffect transition="in" filter="fade">
                                      <p:cBhvr>
                                        <p:cTn id="17" dur="500"/>
                                        <p:tgtEl>
                                          <p:spTgt spid="2">
                                            <p:graphicEl>
                                              <a:dgm id="{C836732F-C090-463F-9638-88E2AEF150B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40D144F-A6EB-4E71-B9A8-9C50CAC53DB2}"/>
                                            </p:graphicEl>
                                          </p:spTgt>
                                        </p:tgtEl>
                                        <p:attrNameLst>
                                          <p:attrName>style.visibility</p:attrName>
                                        </p:attrNameLst>
                                      </p:cBhvr>
                                      <p:to>
                                        <p:strVal val="visible"/>
                                      </p:to>
                                    </p:set>
                                    <p:animEffect transition="in" filter="fade">
                                      <p:cBhvr>
                                        <p:cTn id="22" dur="500"/>
                                        <p:tgtEl>
                                          <p:spTgt spid="2">
                                            <p:graphicEl>
                                              <a:dgm id="{D40D144F-A6EB-4E71-B9A8-9C50CAC53DB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71B7CFEC-A96B-44E1-B810-1F56E70618A1}"/>
                                            </p:graphicEl>
                                          </p:spTgt>
                                        </p:tgtEl>
                                        <p:attrNameLst>
                                          <p:attrName>style.visibility</p:attrName>
                                        </p:attrNameLst>
                                      </p:cBhvr>
                                      <p:to>
                                        <p:strVal val="visible"/>
                                      </p:to>
                                    </p:set>
                                    <p:animEffect transition="in" filter="fade">
                                      <p:cBhvr>
                                        <p:cTn id="27" dur="500"/>
                                        <p:tgtEl>
                                          <p:spTgt spid="2">
                                            <p:graphicEl>
                                              <a:dgm id="{71B7CFEC-A96B-44E1-B810-1F56E70618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s://encrypted-tbn1.gstatic.com/images?q=tbn:ANd9GcTEZ6bEWYmQN7cOPAunjk5ePcVYsECoFtGfVkQkOE5gDO86_fq2V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393" y="1749015"/>
            <a:ext cx="4136309" cy="36699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15572" y="228700"/>
            <a:ext cx="7976285" cy="646331"/>
          </a:xfrm>
          <a:prstGeom prst="rect">
            <a:avLst/>
          </a:prstGeom>
          <a:solidFill>
            <a:schemeClr val="accent5">
              <a:lumMod val="75000"/>
            </a:schemeClr>
          </a:solidFill>
        </p:spPr>
        <p:txBody>
          <a:bodyPr wrap="square" rtlCol="0">
            <a:spAutoFit/>
          </a:bodyPr>
          <a:lstStyle/>
          <a:p>
            <a:pPr algn="ctr"/>
            <a:r>
              <a:rPr lang="en-GB" sz="3600" b="1" dirty="0">
                <a:solidFill>
                  <a:schemeClr val="bg1"/>
                </a:solidFill>
              </a:rPr>
              <a:t>Section 19 P.A.C.E (1984)</a:t>
            </a:r>
          </a:p>
        </p:txBody>
      </p:sp>
      <p:sp>
        <p:nvSpPr>
          <p:cNvPr id="5" name="TextBox 4">
            <a:extLst>
              <a:ext uri="{FF2B5EF4-FFF2-40B4-BE49-F238E27FC236}">
                <a16:creationId xmlns:a16="http://schemas.microsoft.com/office/drawing/2014/main" id="{A48E353E-3F29-2F45-9650-50F5FCC8CD26}"/>
              </a:ext>
            </a:extLst>
          </p:cNvPr>
          <p:cNvSpPr txBox="1"/>
          <p:nvPr/>
        </p:nvSpPr>
        <p:spPr>
          <a:xfrm>
            <a:off x="7746344" y="1749015"/>
            <a:ext cx="3196525" cy="2677656"/>
          </a:xfrm>
          <a:prstGeom prst="rect">
            <a:avLst/>
          </a:prstGeom>
          <a:noFill/>
        </p:spPr>
        <p:txBody>
          <a:bodyPr wrap="square">
            <a:spAutoFit/>
          </a:bodyPr>
          <a:lstStyle/>
          <a:p>
            <a:pPr algn="ctr"/>
            <a:endParaRPr lang="en-GB" sz="2800" b="1" dirty="0">
              <a:solidFill>
                <a:schemeClr val="tx1"/>
              </a:solidFill>
            </a:endParaRPr>
          </a:p>
          <a:p>
            <a:pPr algn="ctr"/>
            <a:r>
              <a:rPr lang="en-GB" sz="2800" dirty="0">
                <a:solidFill>
                  <a:schemeClr val="tx1"/>
                </a:solidFill>
              </a:rPr>
              <a:t>General power to seize and retain property under certain circumstances.</a:t>
            </a:r>
          </a:p>
        </p:txBody>
      </p:sp>
      <p:pic>
        <p:nvPicPr>
          <p:cNvPr id="10242" name="Picture 2" descr="Evidence Collection in Criminal Investigations: Cross-Border Issues and  Corporate Employee Considerations | Insights | Jones Day">
            <a:extLst>
              <a:ext uri="{FF2B5EF4-FFF2-40B4-BE49-F238E27FC236}">
                <a16:creationId xmlns:a16="http://schemas.microsoft.com/office/drawing/2014/main" id="{B4F76D96-212C-184C-9C1B-5E12F7C6A9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07700" y="4273634"/>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04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Man, 39, arrested on suspicion of going equipped for theft after crow bar  and drugs seized from car | St Helens Star">
            <a:extLst>
              <a:ext uri="{FF2B5EF4-FFF2-40B4-BE49-F238E27FC236}">
                <a16:creationId xmlns:a16="http://schemas.microsoft.com/office/drawing/2014/main" id="{4675D918-2EDC-F44E-AE7A-B80A23BDA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3008" y="2431192"/>
            <a:ext cx="21336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3229" y="44453"/>
            <a:ext cx="2067146" cy="2980393"/>
          </a:xfrm>
          <a:prstGeom prst="rect">
            <a:avLst/>
          </a:prstGeom>
          <a:effectLst>
            <a:softEdge rad="317500"/>
          </a:effectLst>
        </p:spPr>
      </p:pic>
      <p:sp>
        <p:nvSpPr>
          <p:cNvPr id="5" name="TextBox 4"/>
          <p:cNvSpPr txBox="1"/>
          <p:nvPr/>
        </p:nvSpPr>
        <p:spPr>
          <a:xfrm>
            <a:off x="1235393" y="442229"/>
            <a:ext cx="6840760"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Section 19(2) P.A.C.E (1984)</a:t>
            </a:r>
          </a:p>
        </p:txBody>
      </p:sp>
      <p:graphicFrame>
        <p:nvGraphicFramePr>
          <p:cNvPr id="2" name="Diagram 1"/>
          <p:cNvGraphicFramePr/>
          <p:nvPr/>
        </p:nvGraphicFramePr>
        <p:xfrm>
          <a:off x="1235392" y="1801663"/>
          <a:ext cx="6840760" cy="44395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49587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0E5F7830-2A90-4717-A921-7C63A9620590}"/>
                                            </p:graphicEl>
                                          </p:spTgt>
                                        </p:tgtEl>
                                        <p:attrNameLst>
                                          <p:attrName>style.visibility</p:attrName>
                                        </p:attrNameLst>
                                      </p:cBhvr>
                                      <p:to>
                                        <p:strVal val="visible"/>
                                      </p:to>
                                    </p:set>
                                    <p:animEffect transition="in" filter="fade">
                                      <p:cBhvr>
                                        <p:cTn id="11" dur="500"/>
                                        <p:tgtEl>
                                          <p:spTgt spid="2">
                                            <p:graphicEl>
                                              <a:dgm id="{0E5F7830-2A90-4717-A921-7C63A962059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C07E445E-5EB1-4737-9A37-3C1BB3676A4A}"/>
                                            </p:graphicEl>
                                          </p:spTgt>
                                        </p:tgtEl>
                                        <p:attrNameLst>
                                          <p:attrName>style.visibility</p:attrName>
                                        </p:attrNameLst>
                                      </p:cBhvr>
                                      <p:to>
                                        <p:strVal val="visible"/>
                                      </p:to>
                                    </p:set>
                                    <p:animEffect transition="in" filter="fade">
                                      <p:cBhvr>
                                        <p:cTn id="16" dur="500"/>
                                        <p:tgtEl>
                                          <p:spTgt spid="2">
                                            <p:graphicEl>
                                              <a:dgm id="{C07E445E-5EB1-4737-9A37-3C1BB3676A4A}"/>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C323610D-70FA-43A1-8205-5F79C8096E0F}"/>
                                            </p:graphicEl>
                                          </p:spTgt>
                                        </p:tgtEl>
                                        <p:attrNameLst>
                                          <p:attrName>style.visibility</p:attrName>
                                        </p:attrNameLst>
                                      </p:cBhvr>
                                      <p:to>
                                        <p:strVal val="visible"/>
                                      </p:to>
                                    </p:set>
                                    <p:animEffect transition="in" filter="fade">
                                      <p:cBhvr>
                                        <p:cTn id="19" dur="500"/>
                                        <p:tgtEl>
                                          <p:spTgt spid="2">
                                            <p:graphicEl>
                                              <a:dgm id="{C323610D-70FA-43A1-8205-5F79C8096E0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3E0E8940-7A07-4AAC-92FE-959235BB251B}"/>
                                            </p:graphicEl>
                                          </p:spTgt>
                                        </p:tgtEl>
                                        <p:attrNameLst>
                                          <p:attrName>style.visibility</p:attrName>
                                        </p:attrNameLst>
                                      </p:cBhvr>
                                      <p:to>
                                        <p:strVal val="visible"/>
                                      </p:to>
                                    </p:set>
                                    <p:animEffect transition="in" filter="fade">
                                      <p:cBhvr>
                                        <p:cTn id="24" dur="500"/>
                                        <p:tgtEl>
                                          <p:spTgt spid="2">
                                            <p:graphicEl>
                                              <a:dgm id="{3E0E8940-7A07-4AAC-92FE-959235BB251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BAE1E8C5-C8E2-4803-BEC7-A40EBBDE1A8C}"/>
                                            </p:graphicEl>
                                          </p:spTgt>
                                        </p:tgtEl>
                                        <p:attrNameLst>
                                          <p:attrName>style.visibility</p:attrName>
                                        </p:attrNameLst>
                                      </p:cBhvr>
                                      <p:to>
                                        <p:strVal val="visible"/>
                                      </p:to>
                                    </p:set>
                                    <p:animEffect transition="in" filter="fade">
                                      <p:cBhvr>
                                        <p:cTn id="27" dur="500"/>
                                        <p:tgtEl>
                                          <p:spTgt spid="2">
                                            <p:graphicEl>
                                              <a:dgm id="{BAE1E8C5-C8E2-4803-BEC7-A40EBBDE1A8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CA685C1-AAAE-4AD3-A58E-20D15AFB2EF4}"/>
                                            </p:graphicEl>
                                          </p:spTgt>
                                        </p:tgtEl>
                                        <p:attrNameLst>
                                          <p:attrName>style.visibility</p:attrName>
                                        </p:attrNameLst>
                                      </p:cBhvr>
                                      <p:to>
                                        <p:strVal val="visible"/>
                                      </p:to>
                                    </p:set>
                                    <p:animEffect transition="in" filter="fade">
                                      <p:cBhvr>
                                        <p:cTn id="32" dur="500"/>
                                        <p:tgtEl>
                                          <p:spTgt spid="2">
                                            <p:graphicEl>
                                              <a:dgm id="{9CA685C1-AAAE-4AD3-A58E-20D15AFB2EF4}"/>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B382C747-BFDC-4966-853E-3DE2E22EEA86}"/>
                                            </p:graphicEl>
                                          </p:spTgt>
                                        </p:tgtEl>
                                        <p:attrNameLst>
                                          <p:attrName>style.visibility</p:attrName>
                                        </p:attrNameLst>
                                      </p:cBhvr>
                                      <p:to>
                                        <p:strVal val="visible"/>
                                      </p:to>
                                    </p:set>
                                    <p:animEffect transition="in" filter="fade">
                                      <p:cBhvr>
                                        <p:cTn id="35" dur="500"/>
                                        <p:tgtEl>
                                          <p:spTgt spid="2">
                                            <p:graphicEl>
                                              <a:dgm id="{B382C747-BFDC-4966-853E-3DE2E22EEA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365127"/>
            <a:ext cx="7886700" cy="543594"/>
          </a:xfrm>
          <a:solidFill>
            <a:schemeClr val="accent1">
              <a:lumMod val="60000"/>
              <a:lumOff val="40000"/>
            </a:schemeClr>
          </a:solidFill>
        </p:spPr>
        <p:txBody>
          <a:bodyPr>
            <a:normAutofit fontScale="90000"/>
          </a:bodyPr>
          <a:lstStyle/>
          <a:p>
            <a:pPr algn="ctr"/>
            <a:r>
              <a:rPr lang="en-GB" sz="3600" b="1" dirty="0">
                <a:solidFill>
                  <a:schemeClr val="bg1"/>
                </a:solidFill>
                <a:latin typeface="+mn-lt"/>
              </a:rPr>
              <a:t>Section 19 - Seizing</a:t>
            </a:r>
          </a:p>
        </p:txBody>
      </p:sp>
      <p:sp>
        <p:nvSpPr>
          <p:cNvPr id="4" name="TextBox 3"/>
          <p:cNvSpPr txBox="1"/>
          <p:nvPr/>
        </p:nvSpPr>
        <p:spPr>
          <a:xfrm>
            <a:off x="593364" y="1247191"/>
            <a:ext cx="6696744" cy="461665"/>
          </a:xfrm>
          <a:prstGeom prst="rect">
            <a:avLst/>
          </a:prstGeom>
          <a:solidFill>
            <a:schemeClr val="accent1">
              <a:lumMod val="60000"/>
              <a:lumOff val="40000"/>
            </a:schemeClr>
          </a:solidFill>
          <a:ln>
            <a:solidFill>
              <a:schemeClr val="tx1"/>
            </a:solidFill>
          </a:ln>
        </p:spPr>
        <p:txBody>
          <a:bodyPr wrap="square" rtlCol="0">
            <a:spAutoFit/>
          </a:bodyPr>
          <a:lstStyle/>
          <a:p>
            <a:r>
              <a:rPr lang="en-GB" sz="2400" dirty="0"/>
              <a:t>Necessary to seize it to prevent it being: </a:t>
            </a:r>
          </a:p>
        </p:txBody>
      </p:sp>
      <p:graphicFrame>
        <p:nvGraphicFramePr>
          <p:cNvPr id="5" name="Diagram 4"/>
          <p:cNvGraphicFramePr/>
          <p:nvPr/>
        </p:nvGraphicFramePr>
        <p:xfrm>
          <a:off x="-7590" y="2142147"/>
          <a:ext cx="4320480"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399055ED-596C-2644-8DEE-DA86D3CD6BD4}"/>
              </a:ext>
            </a:extLst>
          </p:cNvPr>
          <p:cNvSpPr txBox="1"/>
          <p:nvPr/>
        </p:nvSpPr>
        <p:spPr>
          <a:xfrm>
            <a:off x="5445883" y="2958204"/>
            <a:ext cx="6106332" cy="523220"/>
          </a:xfrm>
          <a:prstGeom prst="rect">
            <a:avLst/>
          </a:prstGeom>
          <a:noFill/>
        </p:spPr>
        <p:txBody>
          <a:bodyPr wrap="square">
            <a:spAutoFit/>
          </a:bodyPr>
          <a:lstStyle/>
          <a:p>
            <a:r>
              <a:rPr lang="en-GB" sz="2800" b="1" dirty="0">
                <a:latin typeface="Arial" pitchFamily="34" charset="0"/>
                <a:ea typeface="ＭＳ Ｐゴシック" pitchFamily="-112" charset="-128"/>
                <a:cs typeface="ＭＳ Ｐゴシック" pitchFamily="-112" charset="-128"/>
              </a:rPr>
              <a:t>S</a:t>
            </a: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ection 22 of PACE 1984: </a:t>
            </a:r>
            <a:endParaRPr lang="en-US" sz="2800" dirty="0"/>
          </a:p>
        </p:txBody>
      </p:sp>
      <p:sp>
        <p:nvSpPr>
          <p:cNvPr id="10" name="TextBox 9">
            <a:extLst>
              <a:ext uri="{FF2B5EF4-FFF2-40B4-BE49-F238E27FC236}">
                <a16:creationId xmlns:a16="http://schemas.microsoft.com/office/drawing/2014/main" id="{820A6DA3-51A2-F141-8512-ECA33F22DABB}"/>
              </a:ext>
            </a:extLst>
          </p:cNvPr>
          <p:cNvSpPr txBox="1"/>
          <p:nvPr/>
        </p:nvSpPr>
        <p:spPr>
          <a:xfrm>
            <a:off x="4825946" y="3429000"/>
            <a:ext cx="6106332" cy="2585323"/>
          </a:xfrm>
          <a:prstGeom prst="rect">
            <a:avLst/>
          </a:prstGeom>
          <a:solidFill>
            <a:schemeClr val="accent1">
              <a:lumMod val="60000"/>
              <a:lumOff val="40000"/>
            </a:schemeClr>
          </a:solidFill>
        </p:spPr>
        <p:txBody>
          <a:bodyPr wrap="square">
            <a:spAutoFit/>
          </a:bodyPr>
          <a:lstStyle/>
          <a:p>
            <a:r>
              <a:rPr lang="en-GB" dirty="0">
                <a:latin typeface="Arial" pitchFamily="34" charset="0"/>
                <a:ea typeface="ＭＳ Ｐゴシック" pitchFamily="-112" charset="-128"/>
                <a:cs typeface="ＭＳ Ｐゴシック" pitchFamily="-112" charset="-128"/>
              </a:rPr>
              <a:t>Se</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ized property may be retained for specific reasons only. </a:t>
            </a:r>
            <a:endParaRPr lang="en-GB" dirty="0">
              <a:latin typeface="Arial" pitchFamily="34" charset="0"/>
              <a:ea typeface="ＭＳ Ｐゴシック" pitchFamily="-112" charset="-128"/>
              <a:cs typeface="ＭＳ Ｐゴシック" pitchFamily="-112" charset="-128"/>
            </a:endParaRPr>
          </a:p>
          <a:p>
            <a:endPar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latin typeface="Arial" pitchFamily="34" charset="0"/>
                <a:ea typeface="ＭＳ Ｐゴシック" pitchFamily="-112" charset="-128"/>
                <a:cs typeface="ＭＳ Ｐゴシック" pitchFamily="-112" charset="-128"/>
              </a:rPr>
              <a:t>P</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ossible reasons for retention are that the property seized is: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 use as evidence in a trial (unless a photograph or copy would suffice)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Forensic examination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Further investigation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Establish the lawful owner. </a:t>
            </a:r>
          </a:p>
        </p:txBody>
      </p:sp>
    </p:spTree>
    <p:extLst>
      <p:ext uri="{BB962C8B-B14F-4D97-AF65-F5344CB8AC3E}">
        <p14:creationId xmlns:p14="http://schemas.microsoft.com/office/powerpoint/2010/main" val="521148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4ACFFA8-133E-4EA1-8BFC-6FE9F844C363}"/>
                                            </p:graphicEl>
                                          </p:spTgt>
                                        </p:tgtEl>
                                        <p:attrNameLst>
                                          <p:attrName>style.visibility</p:attrName>
                                        </p:attrNameLst>
                                      </p:cBhvr>
                                      <p:to>
                                        <p:strVal val="visible"/>
                                      </p:to>
                                    </p:set>
                                    <p:animEffect transition="in" filter="fade">
                                      <p:cBhvr>
                                        <p:cTn id="12" dur="500"/>
                                        <p:tgtEl>
                                          <p:spTgt spid="5">
                                            <p:graphicEl>
                                              <a:dgm id="{54ACFFA8-133E-4EA1-8BFC-6FE9F844C36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7E96A1C-6FB8-40B4-BFA4-0B5474AB2F8B}"/>
                                            </p:graphicEl>
                                          </p:spTgt>
                                        </p:tgtEl>
                                        <p:attrNameLst>
                                          <p:attrName>style.visibility</p:attrName>
                                        </p:attrNameLst>
                                      </p:cBhvr>
                                      <p:to>
                                        <p:strVal val="visible"/>
                                      </p:to>
                                    </p:set>
                                    <p:animEffect transition="in" filter="fade">
                                      <p:cBhvr>
                                        <p:cTn id="17" dur="500"/>
                                        <p:tgtEl>
                                          <p:spTgt spid="5">
                                            <p:graphicEl>
                                              <a:dgm id="{A7E96A1C-6FB8-40B4-BFA4-0B5474AB2F8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BAB31F42-6FEA-457A-97B9-7FCFCF14B0F6}"/>
                                            </p:graphicEl>
                                          </p:spTgt>
                                        </p:tgtEl>
                                        <p:attrNameLst>
                                          <p:attrName>style.visibility</p:attrName>
                                        </p:attrNameLst>
                                      </p:cBhvr>
                                      <p:to>
                                        <p:strVal val="visible"/>
                                      </p:to>
                                    </p:set>
                                    <p:animEffect transition="in" filter="fade">
                                      <p:cBhvr>
                                        <p:cTn id="20" dur="500"/>
                                        <p:tgtEl>
                                          <p:spTgt spid="5">
                                            <p:graphicEl>
                                              <a:dgm id="{BAB31F42-6FEA-457A-97B9-7FCFCF14B0F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C29397A2-8F27-4821-B011-23A55CCA3CB9}"/>
                                            </p:graphicEl>
                                          </p:spTgt>
                                        </p:tgtEl>
                                        <p:attrNameLst>
                                          <p:attrName>style.visibility</p:attrName>
                                        </p:attrNameLst>
                                      </p:cBhvr>
                                      <p:to>
                                        <p:strVal val="visible"/>
                                      </p:to>
                                    </p:set>
                                    <p:animEffect transition="in" filter="fade">
                                      <p:cBhvr>
                                        <p:cTn id="25" dur="500"/>
                                        <p:tgtEl>
                                          <p:spTgt spid="5">
                                            <p:graphicEl>
                                              <a:dgm id="{C29397A2-8F27-4821-B011-23A55CCA3CB9}"/>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EBED071A-1864-4416-B14F-929459B212A7}"/>
                                            </p:graphicEl>
                                          </p:spTgt>
                                        </p:tgtEl>
                                        <p:attrNameLst>
                                          <p:attrName>style.visibility</p:attrName>
                                        </p:attrNameLst>
                                      </p:cBhvr>
                                      <p:to>
                                        <p:strVal val="visible"/>
                                      </p:to>
                                    </p:set>
                                    <p:animEffect transition="in" filter="fade">
                                      <p:cBhvr>
                                        <p:cTn id="28" dur="500"/>
                                        <p:tgtEl>
                                          <p:spTgt spid="5">
                                            <p:graphicEl>
                                              <a:dgm id="{EBED071A-1864-4416-B14F-929459B212A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868DB2D1-4BB2-4981-BDA5-BD7DD09DFE3A}"/>
                                            </p:graphicEl>
                                          </p:spTgt>
                                        </p:tgtEl>
                                        <p:attrNameLst>
                                          <p:attrName>style.visibility</p:attrName>
                                        </p:attrNameLst>
                                      </p:cBhvr>
                                      <p:to>
                                        <p:strVal val="visible"/>
                                      </p:to>
                                    </p:set>
                                    <p:animEffect transition="in" filter="fade">
                                      <p:cBhvr>
                                        <p:cTn id="33" dur="500"/>
                                        <p:tgtEl>
                                          <p:spTgt spid="5">
                                            <p:graphicEl>
                                              <a:dgm id="{868DB2D1-4BB2-4981-BDA5-BD7DD09DFE3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E85FEA01-6DCF-4AE9-A48A-D4E99B607A42}"/>
                                            </p:graphicEl>
                                          </p:spTgt>
                                        </p:tgtEl>
                                        <p:attrNameLst>
                                          <p:attrName>style.visibility</p:attrName>
                                        </p:attrNameLst>
                                      </p:cBhvr>
                                      <p:to>
                                        <p:strVal val="visible"/>
                                      </p:to>
                                    </p:set>
                                    <p:animEffect transition="in" filter="fade">
                                      <p:cBhvr>
                                        <p:cTn id="36" dur="500"/>
                                        <p:tgtEl>
                                          <p:spTgt spid="5">
                                            <p:graphicEl>
                                              <a:dgm id="{E85FEA01-6DCF-4AE9-A48A-D4E99B607A42}"/>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64E300F4-4BBD-4305-8BD6-F74FAB64081E}"/>
                                            </p:graphicEl>
                                          </p:spTgt>
                                        </p:tgtEl>
                                        <p:attrNameLst>
                                          <p:attrName>style.visibility</p:attrName>
                                        </p:attrNameLst>
                                      </p:cBhvr>
                                      <p:to>
                                        <p:strVal val="visible"/>
                                      </p:to>
                                    </p:set>
                                    <p:animEffect transition="in" filter="fade">
                                      <p:cBhvr>
                                        <p:cTn id="41" dur="500"/>
                                        <p:tgtEl>
                                          <p:spTgt spid="5">
                                            <p:graphicEl>
                                              <a:dgm id="{64E300F4-4BBD-4305-8BD6-F74FAB64081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B7436FB3-5405-4E56-BB1E-1AF689CE4C2C}"/>
                                            </p:graphicEl>
                                          </p:spTgt>
                                        </p:tgtEl>
                                        <p:attrNameLst>
                                          <p:attrName>style.visibility</p:attrName>
                                        </p:attrNameLst>
                                      </p:cBhvr>
                                      <p:to>
                                        <p:strVal val="visible"/>
                                      </p:to>
                                    </p:set>
                                    <p:animEffect transition="in" filter="fade">
                                      <p:cBhvr>
                                        <p:cTn id="44" dur="500"/>
                                        <p:tgtEl>
                                          <p:spTgt spid="5">
                                            <p:graphicEl>
                                              <a:dgm id="{B7436FB3-5405-4E56-BB1E-1AF689CE4C2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ift.jpg"/>
          <p:cNvPicPr>
            <a:picLocks noChangeAspect="1"/>
          </p:cNvPicPr>
          <p:nvPr/>
        </p:nvPicPr>
        <p:blipFill>
          <a:blip r:embed="rId3" cstate="print">
            <a:lum bright="70000" contrast="-70000"/>
          </a:blip>
          <a:srcRect t="18361"/>
          <a:stretch>
            <a:fillRect/>
          </a:stretch>
        </p:blipFill>
        <p:spPr>
          <a:xfrm>
            <a:off x="488186" y="2133237"/>
            <a:ext cx="5607814" cy="2538462"/>
          </a:xfrm>
          <a:prstGeom prst="rect">
            <a:avLst/>
          </a:prstGeom>
          <a:effectLst>
            <a:softEdge rad="317500"/>
          </a:effectLst>
        </p:spPr>
      </p:pic>
      <p:sp>
        <p:nvSpPr>
          <p:cNvPr id="3" name="Rectangle 3"/>
          <p:cNvSpPr txBox="1">
            <a:spLocks noChangeArrowheads="1"/>
          </p:cNvSpPr>
          <p:nvPr/>
        </p:nvSpPr>
        <p:spPr>
          <a:xfrm rot="20622475">
            <a:off x="-822707" y="3068959"/>
            <a:ext cx="8229600" cy="720081"/>
          </a:xfrm>
          <a:prstGeom prst="rect">
            <a:avLst/>
          </a:prstGeom>
        </p:spPr>
        <p:txBody>
          <a:bodyPr vert="horz" lIns="91440" tIns="45720" rIns="91440" bIns="45720" rtlCol="0">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Clr>
                <a:srgbClr val="F1F46A"/>
              </a:buClr>
              <a:buNone/>
            </a:pPr>
            <a:r>
              <a:rPr lang="en-GB" altLang="en-US" sz="4800" b="1" dirty="0"/>
              <a:t>Seize and Sift</a:t>
            </a:r>
          </a:p>
        </p:txBody>
      </p:sp>
      <p:sp>
        <p:nvSpPr>
          <p:cNvPr id="5" name="TextBox 4"/>
          <p:cNvSpPr txBox="1"/>
          <p:nvPr/>
        </p:nvSpPr>
        <p:spPr>
          <a:xfrm>
            <a:off x="2135561" y="260649"/>
            <a:ext cx="7976285" cy="646331"/>
          </a:xfrm>
          <a:prstGeom prst="rect">
            <a:avLst/>
          </a:prstGeom>
          <a:solidFill>
            <a:srgbClr val="002060"/>
          </a:solidFill>
        </p:spPr>
        <p:txBody>
          <a:bodyPr wrap="square" rtlCol="0">
            <a:spAutoFit/>
          </a:bodyPr>
          <a:lstStyle/>
          <a:p>
            <a:pPr algn="ctr"/>
            <a:r>
              <a:rPr lang="en-GB" sz="3600" b="1" dirty="0">
                <a:solidFill>
                  <a:schemeClr val="bg1"/>
                </a:solidFill>
              </a:rPr>
              <a:t>Criminal Justice and Police Act (2001)</a:t>
            </a:r>
          </a:p>
        </p:txBody>
      </p:sp>
      <p:sp>
        <p:nvSpPr>
          <p:cNvPr id="6" name="TextBox 5">
            <a:extLst>
              <a:ext uri="{FF2B5EF4-FFF2-40B4-BE49-F238E27FC236}">
                <a16:creationId xmlns:a16="http://schemas.microsoft.com/office/drawing/2014/main" id="{63669D13-72D6-744C-84C5-CCC9776DC572}"/>
              </a:ext>
            </a:extLst>
          </p:cNvPr>
          <p:cNvSpPr txBox="1"/>
          <p:nvPr/>
        </p:nvSpPr>
        <p:spPr>
          <a:xfrm>
            <a:off x="6772549" y="1547402"/>
            <a:ext cx="4931265" cy="4832092"/>
          </a:xfrm>
          <a:prstGeom prst="rect">
            <a:avLst/>
          </a:prstGeom>
          <a:noFill/>
        </p:spPr>
        <p:txBody>
          <a:bodyPr wrap="square">
            <a:spAutoFit/>
          </a:bodyPr>
          <a:lstStyle/>
          <a:p>
            <a:pPr marL="285750" indent="-285750">
              <a:buFont typeface="Arial" panose="020B0604020202020204" pitchFamily="34" charset="0"/>
              <a:buChar char="•"/>
            </a:pPr>
            <a:r>
              <a:rPr lang="en-GB" altLang="en-US" sz="2800" dirty="0">
                <a:latin typeface="Arial" pitchFamily="34" charset="0"/>
              </a:rPr>
              <a:t>R</a:t>
            </a:r>
            <a:r>
              <a:rPr lang="en-GB" altLang="en-US" sz="2800" dirty="0">
                <a:solidFill>
                  <a:schemeClr val="tx1"/>
                </a:solidFill>
                <a:latin typeface="Arial" pitchFamily="34" charset="0"/>
              </a:rPr>
              <a:t>elates to the seizure of a large quantity of property </a:t>
            </a:r>
          </a:p>
          <a:p>
            <a:pPr marL="285750" indent="-285750">
              <a:buFont typeface="Arial" panose="020B0604020202020204" pitchFamily="34" charset="0"/>
              <a:buChar char="•"/>
            </a:pPr>
            <a:endParaRPr lang="en-GB" altLang="en-US" sz="2800" dirty="0">
              <a:solidFill>
                <a:schemeClr val="tx1"/>
              </a:solidFill>
              <a:latin typeface="Arial" pitchFamily="34" charset="0"/>
            </a:endParaRPr>
          </a:p>
          <a:p>
            <a:pPr marL="285750" indent="-285750">
              <a:buFont typeface="Arial" panose="020B0604020202020204" pitchFamily="34" charset="0"/>
              <a:buChar char="•"/>
            </a:pPr>
            <a:r>
              <a:rPr lang="en-GB" altLang="en-US" sz="2800" dirty="0">
                <a:solidFill>
                  <a:schemeClr val="tx1"/>
                </a:solidFill>
                <a:latin typeface="Arial" pitchFamily="34" charset="0"/>
              </a:rPr>
              <a:t>Or where it is not reasonably practicable to separate the legally </a:t>
            </a:r>
            <a:r>
              <a:rPr lang="en-GB" altLang="en-US" sz="2800" dirty="0" err="1">
                <a:solidFill>
                  <a:schemeClr val="tx1"/>
                </a:solidFill>
                <a:latin typeface="Arial" pitchFamily="34" charset="0"/>
              </a:rPr>
              <a:t>seizable</a:t>
            </a:r>
            <a:r>
              <a:rPr lang="en-GB" altLang="en-US" sz="2800" dirty="0">
                <a:solidFill>
                  <a:schemeClr val="tx1"/>
                </a:solidFill>
                <a:latin typeface="Arial" pitchFamily="34" charset="0"/>
              </a:rPr>
              <a:t> part from the rest, e.g. where the material is in a filing cabinet, and allows officers to sift through it at another place.</a:t>
            </a:r>
          </a:p>
        </p:txBody>
      </p:sp>
    </p:spTree>
    <p:extLst>
      <p:ext uri="{BB962C8B-B14F-4D97-AF65-F5344CB8AC3E}">
        <p14:creationId xmlns:p14="http://schemas.microsoft.com/office/powerpoint/2010/main" val="2523839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46247" y="291086"/>
            <a:ext cx="7535380"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Record, Package and Store Evidence</a:t>
            </a:r>
          </a:p>
        </p:txBody>
      </p:sp>
      <p:graphicFrame>
        <p:nvGraphicFramePr>
          <p:cNvPr id="2" name="Diagram 1"/>
          <p:cNvGraphicFramePr/>
          <p:nvPr/>
        </p:nvGraphicFramePr>
        <p:xfrm>
          <a:off x="399749" y="1491220"/>
          <a:ext cx="753538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Can I challenge a search warrant? - VHS Fletchers Solicitors">
            <a:extLst>
              <a:ext uri="{FF2B5EF4-FFF2-40B4-BE49-F238E27FC236}">
                <a16:creationId xmlns:a16="http://schemas.microsoft.com/office/drawing/2014/main" id="{DD25A15C-9D3C-6441-A91D-A177094BB26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5400000">
            <a:off x="8305692" y="1184095"/>
            <a:ext cx="3528685" cy="1838093"/>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Police seize more than £1 million and 132 kilos of drugs throughout the  year - Chronicle Live">
            <a:extLst>
              <a:ext uri="{FF2B5EF4-FFF2-40B4-BE49-F238E27FC236}">
                <a16:creationId xmlns:a16="http://schemas.microsoft.com/office/drawing/2014/main" id="{499BCD44-3B7C-BA47-BF98-E894CE28748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81627" y="4242814"/>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189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513A10E-7E26-4CDA-9B0F-77E84B718BD1}"/>
                                            </p:graphicEl>
                                          </p:spTgt>
                                        </p:tgtEl>
                                        <p:attrNameLst>
                                          <p:attrName>style.visibility</p:attrName>
                                        </p:attrNameLst>
                                      </p:cBhvr>
                                      <p:to>
                                        <p:strVal val="visible"/>
                                      </p:to>
                                    </p:set>
                                    <p:animEffect transition="in" filter="fade">
                                      <p:cBhvr>
                                        <p:cTn id="7" dur="500"/>
                                        <p:tgtEl>
                                          <p:spTgt spid="2">
                                            <p:graphicEl>
                                              <a:dgm id="{6513A10E-7E26-4CDA-9B0F-77E84B718B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B1C7978-6AAE-44BC-9B10-F4FF7F76758A}"/>
                                            </p:graphicEl>
                                          </p:spTgt>
                                        </p:tgtEl>
                                        <p:attrNameLst>
                                          <p:attrName>style.visibility</p:attrName>
                                        </p:attrNameLst>
                                      </p:cBhvr>
                                      <p:to>
                                        <p:strVal val="visible"/>
                                      </p:to>
                                    </p:set>
                                    <p:animEffect transition="in" filter="fade">
                                      <p:cBhvr>
                                        <p:cTn id="12" dur="500"/>
                                        <p:tgtEl>
                                          <p:spTgt spid="2">
                                            <p:graphicEl>
                                              <a:dgm id="{2B1C7978-6AAE-44BC-9B10-F4FF7F7675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CC0CE5A-EFE8-4618-B44E-16942F6920ED}"/>
                                            </p:graphicEl>
                                          </p:spTgt>
                                        </p:tgtEl>
                                        <p:attrNameLst>
                                          <p:attrName>style.visibility</p:attrName>
                                        </p:attrNameLst>
                                      </p:cBhvr>
                                      <p:to>
                                        <p:strVal val="visible"/>
                                      </p:to>
                                    </p:set>
                                    <p:animEffect transition="in" filter="fade">
                                      <p:cBhvr>
                                        <p:cTn id="15" dur="500"/>
                                        <p:tgtEl>
                                          <p:spTgt spid="2">
                                            <p:graphicEl>
                                              <a:dgm id="{BCC0CE5A-EFE8-4618-B44E-16942F6920E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CC61EF2-4623-408F-B166-D334D55199E4}"/>
                                            </p:graphicEl>
                                          </p:spTgt>
                                        </p:tgtEl>
                                        <p:attrNameLst>
                                          <p:attrName>style.visibility</p:attrName>
                                        </p:attrNameLst>
                                      </p:cBhvr>
                                      <p:to>
                                        <p:strVal val="visible"/>
                                      </p:to>
                                    </p:set>
                                    <p:animEffect transition="in" filter="fade">
                                      <p:cBhvr>
                                        <p:cTn id="20" dur="500"/>
                                        <p:tgtEl>
                                          <p:spTgt spid="2">
                                            <p:graphicEl>
                                              <a:dgm id="{5CC61EF2-4623-408F-B166-D334D55199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2F3ACC7-7A57-4317-BDF1-92845F4B00F2}"/>
                                            </p:graphicEl>
                                          </p:spTgt>
                                        </p:tgtEl>
                                        <p:attrNameLst>
                                          <p:attrName>style.visibility</p:attrName>
                                        </p:attrNameLst>
                                      </p:cBhvr>
                                      <p:to>
                                        <p:strVal val="visible"/>
                                      </p:to>
                                    </p:set>
                                    <p:animEffect transition="in" filter="fade">
                                      <p:cBhvr>
                                        <p:cTn id="23" dur="500"/>
                                        <p:tgtEl>
                                          <p:spTgt spid="2">
                                            <p:graphicEl>
                                              <a:dgm id="{B2F3ACC7-7A57-4317-BDF1-92845F4B00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7816A66-53BC-4E3D-B0DF-FD794AEF1363}"/>
                                            </p:graphicEl>
                                          </p:spTgt>
                                        </p:tgtEl>
                                        <p:attrNameLst>
                                          <p:attrName>style.visibility</p:attrName>
                                        </p:attrNameLst>
                                      </p:cBhvr>
                                      <p:to>
                                        <p:strVal val="visible"/>
                                      </p:to>
                                    </p:set>
                                    <p:animEffect transition="in" filter="fade">
                                      <p:cBhvr>
                                        <p:cTn id="28" dur="500"/>
                                        <p:tgtEl>
                                          <p:spTgt spid="2">
                                            <p:graphicEl>
                                              <a:dgm id="{97816A66-53BC-4E3D-B0DF-FD794AEF136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8DC6024-A60C-4CFB-B337-716E0B86A82B}"/>
                                            </p:graphicEl>
                                          </p:spTgt>
                                        </p:tgtEl>
                                        <p:attrNameLst>
                                          <p:attrName>style.visibility</p:attrName>
                                        </p:attrNameLst>
                                      </p:cBhvr>
                                      <p:to>
                                        <p:strVal val="visible"/>
                                      </p:to>
                                    </p:set>
                                    <p:animEffect transition="in" filter="fade">
                                      <p:cBhvr>
                                        <p:cTn id="31" dur="500"/>
                                        <p:tgtEl>
                                          <p:spTgt spid="2">
                                            <p:graphicEl>
                                              <a:dgm id="{38DC6024-A60C-4CFB-B337-716E0B86A82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C494985-7DFE-4CDE-8CEF-C6EFCD7E1866}"/>
                                            </p:graphicEl>
                                          </p:spTgt>
                                        </p:tgtEl>
                                        <p:attrNameLst>
                                          <p:attrName>style.visibility</p:attrName>
                                        </p:attrNameLst>
                                      </p:cBhvr>
                                      <p:to>
                                        <p:strVal val="visible"/>
                                      </p:to>
                                    </p:set>
                                    <p:animEffect transition="in" filter="fade">
                                      <p:cBhvr>
                                        <p:cTn id="36" dur="500"/>
                                        <p:tgtEl>
                                          <p:spTgt spid="2">
                                            <p:graphicEl>
                                              <a:dgm id="{AC494985-7DFE-4CDE-8CEF-C6EFCD7E186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F9B0A35-3381-4D68-A62E-7B817464E62F}"/>
                                            </p:graphicEl>
                                          </p:spTgt>
                                        </p:tgtEl>
                                        <p:attrNameLst>
                                          <p:attrName>style.visibility</p:attrName>
                                        </p:attrNameLst>
                                      </p:cBhvr>
                                      <p:to>
                                        <p:strVal val="visible"/>
                                      </p:to>
                                    </p:set>
                                    <p:animEffect transition="in" filter="fade">
                                      <p:cBhvr>
                                        <p:cTn id="39" dur="500"/>
                                        <p:tgtEl>
                                          <p:spTgt spid="2">
                                            <p:graphicEl>
                                              <a:dgm id="{6F9B0A35-3381-4D68-A62E-7B817464E62F}"/>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4DFCCC5F-4F4D-4511-BF11-4C5AC3F0583B}"/>
                                            </p:graphicEl>
                                          </p:spTgt>
                                        </p:tgtEl>
                                        <p:attrNameLst>
                                          <p:attrName>style.visibility</p:attrName>
                                        </p:attrNameLst>
                                      </p:cBhvr>
                                      <p:to>
                                        <p:strVal val="visible"/>
                                      </p:to>
                                    </p:set>
                                    <p:animEffect transition="in" filter="fade">
                                      <p:cBhvr>
                                        <p:cTn id="44" dur="500"/>
                                        <p:tgtEl>
                                          <p:spTgt spid="2">
                                            <p:graphicEl>
                                              <a:dgm id="{4DFCCC5F-4F4D-4511-BF11-4C5AC3F0583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92CB7DC2-0816-47AA-8ECC-027F6B7B75C3}"/>
                                            </p:graphicEl>
                                          </p:spTgt>
                                        </p:tgtEl>
                                        <p:attrNameLst>
                                          <p:attrName>style.visibility</p:attrName>
                                        </p:attrNameLst>
                                      </p:cBhvr>
                                      <p:to>
                                        <p:strVal val="visible"/>
                                      </p:to>
                                    </p:set>
                                    <p:animEffect transition="in" filter="fade">
                                      <p:cBhvr>
                                        <p:cTn id="47" dur="500"/>
                                        <p:tgtEl>
                                          <p:spTgt spid="2">
                                            <p:graphicEl>
                                              <a:dgm id="{92CB7DC2-0816-47AA-8ECC-027F6B7B75C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D7DDE643-5238-4734-BA7A-895901DCDC82}"/>
                                            </p:graphicEl>
                                          </p:spTgt>
                                        </p:tgtEl>
                                        <p:attrNameLst>
                                          <p:attrName>style.visibility</p:attrName>
                                        </p:attrNameLst>
                                      </p:cBhvr>
                                      <p:to>
                                        <p:strVal val="visible"/>
                                      </p:to>
                                    </p:set>
                                    <p:animEffect transition="in" filter="fade">
                                      <p:cBhvr>
                                        <p:cTn id="52" dur="500"/>
                                        <p:tgtEl>
                                          <p:spTgt spid="2">
                                            <p:graphicEl>
                                              <a:dgm id="{D7DDE643-5238-4734-BA7A-895901DCDC82}"/>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A9B97615-AFE9-478F-A641-367E0762E98F}"/>
                                            </p:graphicEl>
                                          </p:spTgt>
                                        </p:tgtEl>
                                        <p:attrNameLst>
                                          <p:attrName>style.visibility</p:attrName>
                                        </p:attrNameLst>
                                      </p:cBhvr>
                                      <p:to>
                                        <p:strVal val="visible"/>
                                      </p:to>
                                    </p:set>
                                    <p:animEffect transition="in" filter="fade">
                                      <p:cBhvr>
                                        <p:cTn id="55" dur="500"/>
                                        <p:tgtEl>
                                          <p:spTgt spid="2">
                                            <p:graphicEl>
                                              <a:dgm id="{A9B97615-AFE9-478F-A641-367E0762E98F}"/>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20D5C56B-1E73-4015-8C6B-A71D37EC350C}"/>
                                            </p:graphicEl>
                                          </p:spTgt>
                                        </p:tgtEl>
                                        <p:attrNameLst>
                                          <p:attrName>style.visibility</p:attrName>
                                        </p:attrNameLst>
                                      </p:cBhvr>
                                      <p:to>
                                        <p:strVal val="visible"/>
                                      </p:to>
                                    </p:set>
                                    <p:animEffect transition="in" filter="fade">
                                      <p:cBhvr>
                                        <p:cTn id="60" dur="500"/>
                                        <p:tgtEl>
                                          <p:spTgt spid="2">
                                            <p:graphicEl>
                                              <a:dgm id="{20D5C56B-1E73-4015-8C6B-A71D37EC350C}"/>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86A5267D-42E8-4FD4-940A-1CC922AD9554}"/>
                                            </p:graphicEl>
                                          </p:spTgt>
                                        </p:tgtEl>
                                        <p:attrNameLst>
                                          <p:attrName>style.visibility</p:attrName>
                                        </p:attrNameLst>
                                      </p:cBhvr>
                                      <p:to>
                                        <p:strVal val="visible"/>
                                      </p:to>
                                    </p:set>
                                    <p:animEffect transition="in" filter="fade">
                                      <p:cBhvr>
                                        <p:cTn id="63" dur="500"/>
                                        <p:tgtEl>
                                          <p:spTgt spid="2">
                                            <p:graphicEl>
                                              <a:dgm id="{86A5267D-42E8-4FD4-940A-1CC922AD95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7AB454-A9E1-6023-EC93-FF9A802187FE}"/>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Knowledge Check…</a:t>
            </a:r>
          </a:p>
        </p:txBody>
      </p:sp>
      <p:sp>
        <p:nvSpPr>
          <p:cNvPr id="3" name="Content Placeholder 2">
            <a:extLst>
              <a:ext uri="{FF2B5EF4-FFF2-40B4-BE49-F238E27FC236}">
                <a16:creationId xmlns:a16="http://schemas.microsoft.com/office/drawing/2014/main" id="{DE611588-3EB6-8C4B-B979-6E2DC2CD61BA}"/>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br>
              <a:rPr lang="en-US" sz="2000" dirty="0"/>
            </a:br>
            <a:br>
              <a:rPr lang="en-US" sz="2000" dirty="0"/>
            </a:br>
            <a:r>
              <a:rPr lang="en-US" sz="2000" dirty="0"/>
              <a:t>You arrest John at his friend Peter’s house on suspicion of theft. Do you have the power to search Peter’s house before leaving for the police station? </a:t>
            </a:r>
          </a:p>
          <a:p>
            <a:pPr marL="0" lvl="0"/>
            <a:endParaRPr lang="en-US" sz="2000" dirty="0"/>
          </a:p>
          <a:p>
            <a:pPr marL="0" lvl="0"/>
            <a:r>
              <a:rPr lang="en-US" sz="2000" dirty="0"/>
              <a:t>A - Yes, with Peter’s permission </a:t>
            </a:r>
          </a:p>
          <a:p>
            <a:pPr marL="0" lvl="0"/>
            <a:r>
              <a:rPr lang="en-US" sz="2000" dirty="0"/>
              <a:t>B - Yes, there is a power under Section 32 to search the house as John was in the premises when arrested.</a:t>
            </a:r>
          </a:p>
          <a:p>
            <a:pPr marL="0" lvl="0"/>
            <a:r>
              <a:rPr lang="en-US" sz="2000" dirty="0"/>
              <a:t>C - No, the property is not owned or controlled by the suspect </a:t>
            </a:r>
          </a:p>
          <a:p>
            <a:pPr marL="0" lvl="0"/>
            <a:r>
              <a:rPr lang="en-US" sz="2000" dirty="0"/>
              <a:t>D - Yes, if permission is given by an inspector. </a:t>
            </a:r>
          </a:p>
          <a:p>
            <a:endParaRPr lang="en-US" sz="2000" dirty="0"/>
          </a:p>
        </p:txBody>
      </p:sp>
      <p:pic>
        <p:nvPicPr>
          <p:cNvPr id="14340" name="Picture 4" descr="Police powers to enter your home or other private property">
            <a:extLst>
              <a:ext uri="{FF2B5EF4-FFF2-40B4-BE49-F238E27FC236}">
                <a16:creationId xmlns:a16="http://schemas.microsoft.com/office/drawing/2014/main" id="{57ABEC2D-5AD9-AF4F-A5B9-8F1E43862A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597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158273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934CAB-A9BA-C34E-B134-5E5E7B935BBB}"/>
              </a:ext>
            </a:extLst>
          </p:cNvPr>
          <p:cNvSpPr>
            <a:spLocks noGrp="1"/>
          </p:cNvSpPr>
          <p:nvPr>
            <p:ph idx="1"/>
          </p:nvPr>
        </p:nvSpPr>
        <p:spPr>
          <a:xfrm>
            <a:off x="577560" y="1083484"/>
            <a:ext cx="4559425" cy="3979585"/>
          </a:xfrm>
        </p:spPr>
        <p:txBody>
          <a:bodyPr anchor="ctr">
            <a:normAutofit fontScale="85000" lnSpcReduction="10000"/>
          </a:bodyPr>
          <a:lstStyle/>
          <a:p>
            <a:pPr marL="0" indent="0">
              <a:buNone/>
            </a:pPr>
            <a:endParaRPr lang="en-GB" sz="3200" dirty="0"/>
          </a:p>
          <a:p>
            <a:pPr marL="0" indent="0">
              <a:buNone/>
            </a:pPr>
            <a:br>
              <a:rPr lang="en-GB" sz="3200" dirty="0"/>
            </a:br>
            <a:br>
              <a:rPr lang="en-GB" sz="3200" dirty="0"/>
            </a:br>
            <a:r>
              <a:rPr lang="en-GB" sz="3200" dirty="0"/>
              <a:t>Before entering any premises under Section 17 PACE, you must seek the permission of an officer of the rank of inspector or above.  </a:t>
            </a:r>
          </a:p>
          <a:p>
            <a:pPr marL="0" indent="0">
              <a:buNone/>
            </a:pPr>
            <a:endParaRPr lang="en-GB" sz="3200" b="1" dirty="0"/>
          </a:p>
          <a:p>
            <a:pPr marL="0" indent="0">
              <a:buNone/>
            </a:pPr>
            <a:r>
              <a:rPr lang="en-GB" sz="3200" b="1" dirty="0"/>
              <a:t>True or False?</a:t>
            </a:r>
            <a:endParaRPr lang="en-GB" sz="3200" dirty="0"/>
          </a:p>
          <a:p>
            <a:pPr marL="0" indent="0">
              <a:buNone/>
            </a:pPr>
            <a:endParaRPr lang="en-US" sz="2000" dirty="0"/>
          </a:p>
        </p:txBody>
      </p:sp>
      <p:pic>
        <p:nvPicPr>
          <p:cNvPr id="15362" name="Picture 2" descr="Machete and mobile phones seized by police searching for drugs at house -  Leicestershire Live">
            <a:extLst>
              <a:ext uri="{FF2B5EF4-FFF2-40B4-BE49-F238E27FC236}">
                <a16:creationId xmlns:a16="http://schemas.microsoft.com/office/drawing/2014/main" id="{5D3F9FCB-7927-4C48-BB04-12508D91604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605" r="874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0495DAB-166A-AEB3-F44A-DCECCA7288C3}"/>
              </a:ext>
            </a:extLst>
          </p:cNvPr>
          <p:cNvSpPr txBox="1"/>
          <p:nvPr/>
        </p:nvSpPr>
        <p:spPr>
          <a:xfrm>
            <a:off x="283735" y="190413"/>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Knowledge Check…</a:t>
            </a:r>
          </a:p>
        </p:txBody>
      </p:sp>
    </p:spTree>
    <p:extLst>
      <p:ext uri="{BB962C8B-B14F-4D97-AF65-F5344CB8AC3E}">
        <p14:creationId xmlns:p14="http://schemas.microsoft.com/office/powerpoint/2010/main" val="2380761868"/>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4799CE-00C7-A443-B805-556B19C9BCB3}"/>
              </a:ext>
            </a:extLst>
          </p:cNvPr>
          <p:cNvSpPr>
            <a:spLocks noGrp="1"/>
          </p:cNvSpPr>
          <p:nvPr>
            <p:ph idx="1"/>
          </p:nvPr>
        </p:nvSpPr>
        <p:spPr>
          <a:xfrm>
            <a:off x="724536" y="2281187"/>
            <a:ext cx="5085546" cy="3859412"/>
          </a:xfrm>
        </p:spPr>
        <p:txBody>
          <a:bodyPr anchor="ctr">
            <a:normAutofit/>
          </a:bodyPr>
          <a:lstStyle/>
          <a:p>
            <a:pPr marL="0" indent="0">
              <a:buNone/>
            </a:pPr>
            <a:br>
              <a:rPr lang="en-GB" sz="2000" dirty="0"/>
            </a:br>
            <a:br>
              <a:rPr lang="en-GB" sz="2000" dirty="0"/>
            </a:br>
            <a:r>
              <a:rPr lang="en-GB" sz="2000" dirty="0"/>
              <a:t>What Power of Entry can you use when recapturing an escaped prisoner whom you are pursuing? </a:t>
            </a:r>
          </a:p>
          <a:p>
            <a:pPr marL="0" indent="0">
              <a:buNone/>
            </a:pPr>
            <a:endParaRPr lang="en-GB" sz="2000" dirty="0"/>
          </a:p>
          <a:p>
            <a:pPr lvl="0"/>
            <a:r>
              <a:rPr lang="en-GB" sz="2000" dirty="0"/>
              <a:t>S17 PACE</a:t>
            </a:r>
          </a:p>
          <a:p>
            <a:pPr lvl="0"/>
            <a:r>
              <a:rPr lang="en-GB" sz="2000" dirty="0"/>
              <a:t>S18 PACE </a:t>
            </a:r>
          </a:p>
          <a:p>
            <a:pPr lvl="0"/>
            <a:r>
              <a:rPr lang="en-GB" sz="2000" dirty="0"/>
              <a:t>S32 PACE </a:t>
            </a:r>
          </a:p>
          <a:p>
            <a:pPr lvl="0"/>
            <a:r>
              <a:rPr lang="en-GB" sz="2000" dirty="0"/>
              <a:t>Common Law </a:t>
            </a:r>
          </a:p>
          <a:p>
            <a:endParaRPr lang="en-US" sz="2000" dirty="0"/>
          </a:p>
        </p:txBody>
      </p:sp>
      <p:pic>
        <p:nvPicPr>
          <p:cNvPr id="17410" name="Picture 2" descr="Dorset Police joined Blandford parkrunners for a Cops and Robbers themed  fun race | Dorset Echo">
            <a:extLst>
              <a:ext uri="{FF2B5EF4-FFF2-40B4-BE49-F238E27FC236}">
                <a16:creationId xmlns:a16="http://schemas.microsoft.com/office/drawing/2014/main" id="{720B58D9-AFA1-7943-BE4D-7406A13B1CB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830" r="26870" b="1"/>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A9509AE-08F9-528F-ECFA-11DD4B957220}"/>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Knowledge Check…</a:t>
            </a:r>
          </a:p>
        </p:txBody>
      </p:sp>
    </p:spTree>
    <p:extLst>
      <p:ext uri="{BB962C8B-B14F-4D97-AF65-F5344CB8AC3E}">
        <p14:creationId xmlns:p14="http://schemas.microsoft.com/office/powerpoint/2010/main" val="144613606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87961-E02E-1C0D-F2EF-F1C1EEA8B550}"/>
              </a:ext>
            </a:extLst>
          </p:cNvPr>
          <p:cNvSpPr>
            <a:spLocks noGrp="1"/>
          </p:cNvSpPr>
          <p:nvPr>
            <p:ph type="ctrTitle"/>
          </p:nvPr>
        </p:nvSpPr>
        <p:spPr>
          <a:xfrm>
            <a:off x="8422105" y="-115178"/>
            <a:ext cx="2469624" cy="2846070"/>
          </a:xfrm>
        </p:spPr>
        <p:txBody>
          <a:bodyPr anchor="ctr">
            <a:normAutofit/>
          </a:bodyPr>
          <a:lstStyle/>
          <a:p>
            <a:pPr algn="l"/>
            <a:r>
              <a:rPr lang="en-US" sz="3700" dirty="0"/>
              <a:t>Next Week: </a:t>
            </a:r>
          </a:p>
        </p:txBody>
      </p:sp>
      <p:sp>
        <p:nvSpPr>
          <p:cNvPr id="3" name="Subtitle 2">
            <a:extLst>
              <a:ext uri="{FF2B5EF4-FFF2-40B4-BE49-F238E27FC236}">
                <a16:creationId xmlns:a16="http://schemas.microsoft.com/office/drawing/2014/main" id="{FAE19A9F-9C6A-6D3C-40B0-A6C4F3C86DCC}"/>
              </a:ext>
            </a:extLst>
          </p:cNvPr>
          <p:cNvSpPr>
            <a:spLocks noGrp="1"/>
          </p:cNvSpPr>
          <p:nvPr>
            <p:ph type="subTitle" idx="1"/>
          </p:nvPr>
        </p:nvSpPr>
        <p:spPr>
          <a:xfrm>
            <a:off x="8422105" y="2017589"/>
            <a:ext cx="3467142" cy="4197032"/>
          </a:xfrm>
        </p:spPr>
        <p:txBody>
          <a:bodyPr>
            <a:normAutofit/>
          </a:bodyPr>
          <a:lstStyle/>
          <a:p>
            <a:pPr algn="l"/>
            <a:endParaRPr lang="en-US" sz="2500" dirty="0"/>
          </a:p>
          <a:p>
            <a:pPr algn="l"/>
            <a:r>
              <a:rPr lang="en-US" sz="2500" dirty="0"/>
              <a:t>Recap of this week</a:t>
            </a:r>
          </a:p>
          <a:p>
            <a:pPr algn="l"/>
            <a:endParaRPr lang="en-US" sz="2500" dirty="0"/>
          </a:p>
          <a:p>
            <a:pPr algn="l"/>
            <a:endParaRPr lang="en-US" sz="2500" dirty="0"/>
          </a:p>
          <a:p>
            <a:pPr algn="l"/>
            <a:r>
              <a:rPr lang="en-US" sz="2500" dirty="0"/>
              <a:t>Theft, Burglary and Robbery</a:t>
            </a:r>
          </a:p>
          <a:p>
            <a:pPr algn="l"/>
            <a:endParaRPr lang="en-US" sz="2500" dirty="0"/>
          </a:p>
          <a:p>
            <a:pPr algn="l"/>
            <a:endParaRPr lang="en-US" sz="2500" dirty="0"/>
          </a:p>
          <a:p>
            <a:pPr algn="l"/>
            <a:endParaRPr lang="en-US" sz="2500" dirty="0"/>
          </a:p>
          <a:p>
            <a:pPr algn="l"/>
            <a:endParaRPr lang="en-US" sz="2500" dirty="0"/>
          </a:p>
          <a:p>
            <a:pPr algn="l"/>
            <a:endParaRPr lang="en-US" sz="2500" dirty="0"/>
          </a:p>
          <a:p>
            <a:pPr algn="l"/>
            <a:endParaRPr lang="en-US" sz="1200" dirty="0"/>
          </a:p>
        </p:txBody>
      </p:sp>
      <p:pic>
        <p:nvPicPr>
          <p:cNvPr id="1026" name="Picture 2" descr="What is theft insurance? Here's all you need to know">
            <a:extLst>
              <a:ext uri="{FF2B5EF4-FFF2-40B4-BE49-F238E27FC236}">
                <a16:creationId xmlns:a16="http://schemas.microsoft.com/office/drawing/2014/main" id="{AAA75F74-3475-B6B0-0850-5312F0FB5B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853" y="643378"/>
            <a:ext cx="7437897" cy="55712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032667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5&quot;/&gt;&lt;lineCharCount val=&quot;1&quot;/&gt;&lt;lineCharCount val=&quot;1&quot;/&gt;&lt;lineCharCount val=&quot;2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INFO" val="&lt;ThreeDShapeInfo&gt;&lt;uuid val=&quot;{5C3B869E-A089-43E3-88E9-15E634CF6DDC}&quot;/&gt;&lt;isInvalidForFieldText val=&quot;0&quot;/&gt;&lt;Image&gt;&lt;filename val=&quot;C:\DOCUME~1\swp54152\LOCALS~1\Temp\PR\data\asimages\{5C3B869E-A089-43E3-88E9-15E634CF6DDC}_47.png&quot;/&gt;&lt;left val=&quot;0&quot;/&gt;&lt;top val=&quot;54&quot;/&gt;&lt;width val=&quot;715&quot;/&gt;&lt;height val=&quot;435&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8&quot;/&gt;&lt;lineCharCount val=&quot;10&quot;/&gt;&lt;lineCharCount val=&quot;5&quot;/&gt;&lt;lineCharCount val=&quot;12&quot;/&gt;&lt;lineCharCount val=&quot;14&quot;/&gt;&lt;lineCharCount val=&quot;12&quot;/&gt;&lt;lineCharCount val=&quot;9&quot;/&gt;&lt;lineCharCount val=&quot;8&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INFO" val="&lt;ThreeDShapeInfo&gt;&lt;uuid val=&quot;{7E42AA6A-9B9A-4E79-94C6-4ECE4D2A9FB3}&quot;/&gt;&lt;isInvalidForFieldText val=&quot;0&quot;/&gt;&lt;Image&gt;&lt;filename val=&quot;C:\DOCUME~1\swp54152\LOCALS~1\Temp\PR\data\asimages\{7E42AA6A-9B9A-4E79-94C6-4ECE4D2A9FB3}_50.png&quot;/&gt;&lt;left val=&quot;247&quot;/&gt;&lt;top val=&quot;127&quot;/&gt;&lt;width val=&quot;465&quot;/&gt;&lt;height val=&quot;279&quot;/&gt;&lt;hasText val=&quot;1&quot;/&gt;&lt;/Image&gt;&lt;/ThreeDShape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TotalTime>
  <Words>5877</Words>
  <Application>Microsoft Macintosh PowerPoint</Application>
  <PresentationFormat>Widescreen</PresentationFormat>
  <Paragraphs>770</Paragraphs>
  <Slides>103</Slides>
  <Notes>85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103</vt:i4>
      </vt:variant>
    </vt:vector>
  </HeadingPairs>
  <TitlesOfParts>
    <vt:vector size="111" baseType="lpstr">
      <vt:lpstr>Arial</vt:lpstr>
      <vt:lpstr>Bradley Hand</vt:lpstr>
      <vt:lpstr>Calibri</vt:lpstr>
      <vt:lpstr>Calibri Light</vt:lpstr>
      <vt:lpstr>Times New Roman</vt:lpstr>
      <vt:lpstr>Verdana</vt:lpstr>
      <vt:lpstr>Wingdings</vt:lpstr>
      <vt:lpstr>Office Theme</vt:lpstr>
      <vt:lpstr>  Operational Policing Level 5 </vt:lpstr>
      <vt:lpstr>Recap from last week:</vt:lpstr>
      <vt:lpstr>Today:  A few stops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Powers of Entry, Search and Seizure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Section 19 - Seizing</vt:lpstr>
      <vt:lpstr>PowerPoint Presentation</vt:lpstr>
      <vt:lpstr>PowerPoint Presentation</vt:lpstr>
      <vt:lpstr>PowerPoint Presentation</vt:lpstr>
      <vt:lpstr>PowerPoint Presentation</vt:lpstr>
      <vt:lpstr>PowerPoint Presentation</vt:lpstr>
      <vt:lpstr>Next Week: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Rhiannon Lloyd</dc:creator>
  <cp:lastModifiedBy>Rhiannon Lloyd</cp:lastModifiedBy>
  <cp:revision>12</cp:revision>
  <dcterms:created xsi:type="dcterms:W3CDTF">2023-02-04T15:45:27Z</dcterms:created>
  <dcterms:modified xsi:type="dcterms:W3CDTF">2023-02-10T22:09:12Z</dcterms:modified>
</cp:coreProperties>
</file>