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  <p:sldId id="266" r:id="rId4"/>
    <p:sldId id="267" r:id="rId5"/>
    <p:sldId id="268" r:id="rId6"/>
    <p:sldId id="271" r:id="rId7"/>
    <p:sldId id="272" r:id="rId8"/>
    <p:sldId id="273" r:id="rId9"/>
    <p:sldId id="274" r:id="rId10"/>
    <p:sldId id="275" r:id="rId11"/>
    <p:sldId id="276" r:id="rId12"/>
    <p:sldId id="269" r:id="rId13"/>
    <p:sldId id="263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7" Type="http://schemas.openxmlformats.org/officeDocument/2006/relationships/tableStyles" Target="tableStyles.xml"/><Relationship Id="rId16" Type="http://schemas.openxmlformats.org/officeDocument/2006/relationships/viewProps" Target="viewProps.xml"/><Relationship Id="rId15" Type="http://schemas.openxmlformats.org/officeDocument/2006/relationships/presProps" Target="presProps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 showMasterSp="0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  <a:endParaRPr lang="en-US" sz="8000">
              <a:solidFill>
                <a:schemeClr val="tx1"/>
              </a:solidFill>
              <a:effectLst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  <a:endParaRPr lang="en-US" sz="8000">
              <a:solidFill>
                <a:schemeClr val="tx1"/>
              </a:solidFill>
              <a:effectLst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  <a:endParaRPr lang="en-US" sz="8000">
              <a:solidFill>
                <a:schemeClr val="tx1"/>
              </a:solidFill>
              <a:effectLst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  <a:endParaRPr lang="en-US" sz="8000">
              <a:solidFill>
                <a:schemeClr val="tx1"/>
              </a:solidFill>
              <a:effectLst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8" Type="http://schemas.openxmlformats.org/officeDocument/2006/relationships/theme" Target="../theme/theme1.xml"/><Relationship Id="rId17" Type="http://schemas.openxmlformats.org/officeDocument/2006/relationships/slideLayout" Target="../slideLayouts/slideLayout17.xml"/><Relationship Id="rId16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14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 panose="020B0604020202020204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 panose="020B0604020202020204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 panose="020B0604020202020204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 panose="020B0604020202020204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 panose="020B0604020202020204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 panose="020B0604020202020204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 panose="020B0604020202020204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 panose="020B0604020202020204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 panose="020B0604020202020204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hyperlink" Target="https://doi.org/10.1192/bjo.2023.280" TargetMode="External"/><Relationship Id="rId1" Type="http://schemas.openxmlformats.org/officeDocument/2006/relationships/hyperlink" Target="https://doi.org/10.1057/s41599-022-01427-7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620976"/>
            <a:ext cx="6815669" cy="4505777"/>
          </a:xfrm>
        </p:spPr>
        <p:txBody>
          <a:bodyPr/>
          <a:lstStyle/>
          <a:p>
            <a:pPr algn="ctr">
              <a:spcBef>
                <a:spcPct val="20000"/>
              </a:spcBef>
              <a:spcAft>
                <a:spcPts val="600"/>
              </a:spcAft>
            </a:pPr>
            <a:r>
              <a:rPr lang="en-GB" sz="2400" b="1">
                <a:solidFill>
                  <a:srgbClr val="000000"/>
                </a:solidFill>
                <a:latin typeface="Garamond" panose="02020404030301010803"/>
              </a:rPr>
              <a:t>Module Code LCHS4007</a:t>
            </a:r>
            <a:endParaRPr lang="en-US" sz="2400" b="1">
              <a:solidFill>
                <a:srgbClr val="000000"/>
              </a:solidFill>
              <a:latin typeface="Garamond" panose="02020404030301010803"/>
            </a:endParaRPr>
          </a:p>
          <a:p>
            <a:pPr algn="ctr">
              <a:spcBef>
                <a:spcPct val="20000"/>
              </a:spcBef>
              <a:spcAft>
                <a:spcPts val="600"/>
              </a:spcAft>
            </a:pPr>
            <a:r>
              <a:rPr lang="en-GB" sz="2400" b="1" u="sng">
                <a:solidFill>
                  <a:srgbClr val="C00000"/>
                </a:solidFill>
                <a:latin typeface="Garamond" panose="02020404030301010803"/>
              </a:rPr>
              <a:t>Title Digital Skill and Research Method</a:t>
            </a:r>
            <a:endParaRPr lang="en-US" sz="2400" b="1" u="sng">
              <a:solidFill>
                <a:srgbClr val="C00000"/>
              </a:solidFill>
              <a:latin typeface="Garamond" panose="02020404030301010803"/>
            </a:endParaRPr>
          </a:p>
          <a:p>
            <a:pPr algn="ctr">
              <a:spcBef>
                <a:spcPct val="20000"/>
              </a:spcBef>
              <a:spcAft>
                <a:spcPts val="600"/>
              </a:spcAft>
            </a:pPr>
            <a:r>
              <a:rPr lang="en-GB" sz="2400" b="1">
                <a:solidFill>
                  <a:srgbClr val="000000"/>
                </a:solidFill>
                <a:latin typeface="Garamond" panose="02020404030301010803"/>
              </a:rPr>
              <a:t>Group member name </a:t>
            </a:r>
            <a:endParaRPr lang="en-US" sz="2400" b="1">
              <a:solidFill>
                <a:srgbClr val="000000"/>
              </a:solidFill>
              <a:latin typeface="Garamond" panose="02020404030301010803"/>
            </a:endParaRPr>
          </a:p>
          <a:p>
            <a:pPr algn="ctr">
              <a:spcBef>
                <a:spcPct val="20000"/>
              </a:spcBef>
              <a:spcAft>
                <a:spcPts val="600"/>
              </a:spcAft>
            </a:pPr>
            <a:r>
              <a:rPr lang="en-GB" sz="2400" b="1">
                <a:solidFill>
                  <a:srgbClr val="000000"/>
                </a:solidFill>
                <a:latin typeface="Garamond" panose="02020404030301010803"/>
              </a:rPr>
              <a:t>Muhammad Nabeel 2610243</a:t>
            </a:r>
            <a:endParaRPr lang="en-US" sz="2400" b="1">
              <a:solidFill>
                <a:srgbClr val="000000"/>
              </a:solidFill>
              <a:latin typeface="Garamond" panose="02020404030301010803"/>
            </a:endParaRPr>
          </a:p>
          <a:p>
            <a:pPr algn="ctr">
              <a:spcBef>
                <a:spcPct val="20000"/>
              </a:spcBef>
              <a:spcAft>
                <a:spcPts val="600"/>
              </a:spcAft>
            </a:pPr>
            <a:r>
              <a:rPr lang="en-GB" sz="2400" b="1">
                <a:solidFill>
                  <a:srgbClr val="000000"/>
                </a:solidFill>
                <a:latin typeface="Garamond" panose="02020404030301010803"/>
              </a:rPr>
              <a:t>Tayyaba Noreen 2604394</a:t>
            </a:r>
            <a:endParaRPr lang="en-US" sz="2400" b="1">
              <a:solidFill>
                <a:srgbClr val="000000"/>
              </a:solidFill>
              <a:latin typeface="Garamond" panose="02020404030301010803"/>
            </a:endParaRPr>
          </a:p>
          <a:p>
            <a:pPr algn="ctr">
              <a:spcBef>
                <a:spcPct val="20000"/>
              </a:spcBef>
              <a:spcAft>
                <a:spcPts val="600"/>
              </a:spcAft>
            </a:pPr>
            <a:r>
              <a:rPr lang="en-GB" sz="2400" b="1">
                <a:solidFill>
                  <a:srgbClr val="000000"/>
                </a:solidFill>
                <a:latin typeface="Garamond" panose="02020404030301010803"/>
              </a:rPr>
              <a:t>3rd person</a:t>
            </a:r>
            <a:endParaRPr lang="en-US" sz="2400" b="1">
              <a:solidFill>
                <a:srgbClr val="000000"/>
              </a:solidFill>
              <a:latin typeface="Garamond" panose="02020404030301010803"/>
            </a:endParaRPr>
          </a:p>
          <a:p>
            <a:pPr algn="ctr">
              <a:spcBef>
                <a:spcPct val="20000"/>
              </a:spcBef>
              <a:spcAft>
                <a:spcPts val="600"/>
              </a:spcAft>
            </a:pPr>
            <a:r>
              <a:rPr lang="en-GB" sz="2400" b="1" err="1">
                <a:solidFill>
                  <a:schemeClr val="accent5">
                    <a:lumMod val="76000"/>
                  </a:schemeClr>
                </a:solidFill>
                <a:latin typeface="Garamond" panose="02020404030301010803"/>
              </a:rPr>
              <a:t>Lecturer,s</a:t>
            </a:r>
            <a:r>
              <a:rPr lang="en-GB" sz="2400" b="1">
                <a:solidFill>
                  <a:schemeClr val="accent5">
                    <a:lumMod val="76000"/>
                  </a:schemeClr>
                </a:solidFill>
                <a:latin typeface="Garamond" panose="02020404030301010803"/>
              </a:rPr>
              <a:t> Name: </a:t>
            </a:r>
            <a:r>
              <a:rPr lang="en-GB" sz="2400" b="1" err="1">
                <a:solidFill>
                  <a:schemeClr val="accent5">
                    <a:lumMod val="76000"/>
                  </a:schemeClr>
                </a:solidFill>
                <a:latin typeface="Garamond" panose="02020404030301010803"/>
              </a:rPr>
              <a:t>Bbianca</a:t>
            </a:r>
            <a:r>
              <a:rPr lang="en-GB" sz="2400" b="1">
                <a:solidFill>
                  <a:schemeClr val="accent5">
                    <a:lumMod val="76000"/>
                  </a:schemeClr>
                </a:solidFill>
                <a:latin typeface="Garamond" panose="02020404030301010803"/>
              </a:rPr>
              <a:t> Dodgen</a:t>
            </a:r>
            <a:endParaRPr lang="en-GB" sz="2400" b="1">
              <a:solidFill>
                <a:schemeClr val="accent5">
                  <a:lumMod val="76000"/>
                </a:schemeClr>
              </a:solidFill>
              <a:latin typeface="Garamond" panose="02020404030301010803"/>
            </a:endParaRPr>
          </a:p>
          <a:p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6839" y="628749"/>
            <a:ext cx="5791199" cy="2387600"/>
          </a:xfrm>
          <a:solidFill>
            <a:schemeClr val="accent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US" sz="3200" b="1">
                <a:latin typeface="Arial" panose="020B0604020202020204"/>
                <a:cs typeface="Arial" panose="020B0604020202020204"/>
              </a:rPr>
              <a:t>Improving Staff Communication Using Microsoft Teams at</a:t>
            </a:r>
            <a:br>
              <a:rPr lang="en-US" sz="3200" b="1">
                <a:latin typeface="Arial" panose="020B0604020202020204"/>
                <a:cs typeface="Arial" panose="020B0604020202020204"/>
              </a:rPr>
            </a:br>
            <a:r>
              <a:rPr lang="en-US" sz="1200" b="1">
                <a:latin typeface="Arial" panose="020B0604020202020204"/>
                <a:cs typeface="Arial" panose="020B0604020202020204"/>
              </a:rPr>
              <a:t> </a:t>
            </a:r>
            <a:r>
              <a:rPr lang="en-US" sz="1600" b="1">
                <a:solidFill>
                  <a:srgbClr val="C00000"/>
                </a:solidFill>
                <a:latin typeface="Arial" panose="020B0604020202020204"/>
                <a:cs typeface="Arial" panose="020B0604020202020204"/>
              </a:rPr>
              <a:t>Ashford Community Care Service</a:t>
            </a:r>
            <a:endParaRPr lang="en-US" sz="32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6840" y="3016349"/>
            <a:ext cx="5791198" cy="1655762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 fontScale="92500" lnSpcReduction="20000"/>
          </a:bodyPr>
          <a:lstStyle/>
          <a:p>
            <a:r>
              <a:rPr lang="en-US" sz="1600" b="1">
                <a:latin typeface="Arial" panose="020B0604020202020204"/>
                <a:cs typeface="Arial" panose="020B0604020202020204"/>
              </a:rPr>
              <a:t>Module:</a:t>
            </a:r>
            <a:endParaRPr lang="en-US" sz="1600" b="1">
              <a:latin typeface="Arial" panose="020B0604020202020204"/>
              <a:cs typeface="Arial" panose="020B0604020202020204"/>
            </a:endParaRPr>
          </a:p>
          <a:p>
            <a:r>
              <a:rPr lang="en-GB" sz="1600" b="1">
                <a:latin typeface="Arial" panose="020B0604020202020204"/>
                <a:cs typeface="Arial" panose="020B0604020202020204"/>
              </a:rPr>
              <a:t>Digital Skills and Research Methods</a:t>
            </a:r>
            <a:endParaRPr lang="en-GB" sz="1600" b="1">
              <a:latin typeface="Arial" panose="020B0604020202020204"/>
              <a:cs typeface="Arial" panose="020B0604020202020204"/>
            </a:endParaRPr>
          </a:p>
          <a:p>
            <a:r>
              <a:rPr lang="en-GB" sz="1600" b="1">
                <a:latin typeface="Arial" panose="020B0604020202020204"/>
                <a:cs typeface="Arial" panose="020B0604020202020204"/>
              </a:rPr>
              <a:t>LCHS4007</a:t>
            </a:r>
            <a:endParaRPr lang="en-US" sz="1600" b="1">
              <a:latin typeface="Arial" panose="020B0604020202020204"/>
              <a:cs typeface="Arial" panose="020B0604020202020204"/>
            </a:endParaRPr>
          </a:p>
          <a:p>
            <a:r>
              <a:rPr lang="en-US" sz="1600" b="1">
                <a:latin typeface="Arial" panose="020B0604020202020204"/>
                <a:cs typeface="Arial" panose="020B0604020202020204"/>
              </a:rPr>
              <a:t>Student name: Tayyaba Noreen</a:t>
            </a:r>
            <a:endParaRPr lang="en-US" sz="1600" b="1">
              <a:latin typeface="Arial" panose="020B0604020202020204"/>
              <a:cs typeface="Arial" panose="020B0604020202020204"/>
            </a:endParaRPr>
          </a:p>
          <a:p>
            <a:r>
              <a:rPr lang="en-US" sz="1600" b="1">
                <a:latin typeface="Arial" panose="020B0604020202020204"/>
                <a:cs typeface="Arial" panose="020B0604020202020204"/>
              </a:rPr>
              <a:t>Student number:</a:t>
            </a:r>
            <a:r>
              <a:rPr lang="en-US" sz="1800" b="1">
                <a:latin typeface="Arial" panose="020B0604020202020204"/>
                <a:cs typeface="Arial" panose="020B0604020202020204"/>
              </a:rPr>
              <a:t> </a:t>
            </a:r>
            <a:r>
              <a:rPr lang="en-GB" sz="1800" b="1">
                <a:latin typeface="Garamond" panose="02020404030301010803"/>
                <a:cs typeface="Arial" panose="020B0604020202020204"/>
              </a:rPr>
              <a:t>2604394</a:t>
            </a:r>
            <a:r>
              <a:rPr lang="en-US" b="1">
                <a:latin typeface="Arial" panose="020B0604020202020204"/>
                <a:cs typeface="Arial" panose="020B0604020202020204"/>
              </a:rPr>
              <a:t> </a:t>
            </a:r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70133" y="322880"/>
            <a:ext cx="4438650" cy="6276975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825" y="122366"/>
            <a:ext cx="9495329" cy="372086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en-US" sz="2400" b="1">
                <a:latin typeface="Arial" panose="020B0604020202020204" pitchFamily="34" charset="0"/>
                <a:cs typeface="Arial" panose="020B0604020202020204" pitchFamily="34" charset="0"/>
              </a:rPr>
              <a:t>What the task involves: staff communication and daily updates</a:t>
            </a:r>
            <a:endParaRPr lang="en-US" sz="24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69934" y="971044"/>
            <a:ext cx="8796041" cy="92333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Who and where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Support workers, senior care workers, nurses, care coordinators, admin staff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Service users' homes, supported living settings, main office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02302" y="2370966"/>
            <a:ext cx="8909330" cy="120032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What has to travel, in both directions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Out to staff in the field: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 visit changes, </a:t>
            </a:r>
            <a:r>
              <a:rPr lang="en-US" err="1">
                <a:latin typeface="Arial" panose="020B0604020202020204" pitchFamily="34" charset="0"/>
                <a:cs typeface="Arial" panose="020B0604020202020204" pitchFamily="34" charset="0"/>
              </a:rPr>
              <a:t>rota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 changes, medication reminders, appointment support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Back to the office: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 wellbeing check outcomes, concerns, what was done on a visit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02301" y="4047887"/>
            <a:ext cx="8941699" cy="64633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What goes wrong today (Ashford case study)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Missed updates · duplicated work · unclear </a:t>
            </a:r>
            <a:r>
              <a:rPr lang="en-US" err="1">
                <a:latin typeface="Arial" panose="020B0604020202020204" pitchFamily="34" charset="0"/>
                <a:cs typeface="Arial" panose="020B0604020202020204" pitchFamily="34" charset="0"/>
              </a:rPr>
              <a:t>rotas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 · inconsistent records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02301" y="5170811"/>
            <a:ext cx="8909331" cy="120032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Evidence: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 84% of NHS staff used email constantly or hourly, and 27% used WhatsApp that often despite guidance against it (Bakhai et al., 2022)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A good solution needs four things: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 the right person · the right time · one place · confirmation it was seen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Down Arrow 2"/>
          <p:cNvSpPr/>
          <p:nvPr/>
        </p:nvSpPr>
        <p:spPr>
          <a:xfrm>
            <a:off x="4741929" y="2071561"/>
            <a:ext cx="291314" cy="25894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Down Arrow 7"/>
          <p:cNvSpPr/>
          <p:nvPr/>
        </p:nvSpPr>
        <p:spPr>
          <a:xfrm>
            <a:off x="4750023" y="3652215"/>
            <a:ext cx="299407" cy="337157"/>
          </a:xfrm>
          <a:prstGeom prst="downArrow">
            <a:avLst>
              <a:gd name="adj1" fmla="val 50000"/>
              <a:gd name="adj2" fmla="val 5645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Down Arrow 8"/>
          <p:cNvSpPr/>
          <p:nvPr/>
        </p:nvSpPr>
        <p:spPr>
          <a:xfrm>
            <a:off x="4814761" y="4855221"/>
            <a:ext cx="234669" cy="315589"/>
          </a:xfrm>
          <a:prstGeom prst="downArrow">
            <a:avLst>
              <a:gd name="adj1" fmla="val 50000"/>
              <a:gd name="adj2" fmla="val 5714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144000" y="897377"/>
            <a:ext cx="3048000" cy="4273433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9856099" y="5599688"/>
            <a:ext cx="1950181" cy="3722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(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Hubstaff, 2025</a:t>
            </a:r>
            <a:r>
              <a:rPr lang="en-US"/>
              <a:t>)</a:t>
            </a:r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01" y="138548"/>
            <a:ext cx="11922940" cy="508815"/>
          </a:xfrm>
          <a:solidFill>
            <a:schemeClr val="accent5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US" sz="2400" b="1">
                <a:latin typeface="Arial" panose="020B0604020202020204" pitchFamily="34" charset="0"/>
                <a:cs typeface="Arial" panose="020B0604020202020204" pitchFamily="34" charset="0"/>
              </a:rPr>
              <a:t>The tool: Microsoft Teams, and how it works</a:t>
            </a:r>
            <a:endParaRPr lang="en-US" sz="24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18486" y="938676"/>
            <a:ext cx="9184460" cy="64633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What Teams is: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 the Microsoft 365 app that brings chat, channels, meetings and shared files into one place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18485" y="1547546"/>
            <a:ext cx="9184461" cy="203132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How it works at Ashford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One team: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 Ashford Care Team, with all staff in it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Four channels (like noticeboards):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 Daily handover · Visit changes · Urgent alerts · Office updates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Posts and replies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 stay together under each update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@name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 notifies the right person · </a:t>
            </a:r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Announcement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 format for urgent changes · </a:t>
            </a:r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Files tab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 holds the handover template · </a:t>
            </a:r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Mobile app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 reaches staff in homes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62991" y="3541410"/>
            <a:ext cx="9139956" cy="147732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Our four tests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Right person → @mentions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Right time → phone notifications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One place → channels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Confirmed → replies and reactions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62991" y="5018738"/>
            <a:ext cx="9139955" cy="92333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Evidence: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 NHS trust handover moved to Teams: 100% of handovers used one template and 100% of tasks were acknowledged, compared with 35.7% of doctors feeling confident tasks would be completed beforehand (Gupta et al., 2023)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532418" y="1464658"/>
            <a:ext cx="2451888" cy="339865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0001756" y="5405480"/>
            <a:ext cx="15941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(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DMS, 2020</a:t>
            </a:r>
            <a:r>
              <a:rPr lang="en-US"/>
              <a:t>)</a:t>
            </a:r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6839" y="628749"/>
            <a:ext cx="5791199" cy="2387600"/>
          </a:xfrm>
          <a:solidFill>
            <a:schemeClr val="accent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US" sz="3200" b="1">
                <a:latin typeface="Arial" panose="020B0604020202020204"/>
                <a:cs typeface="Arial" panose="020B0604020202020204"/>
              </a:rPr>
              <a:t>Improving Staff Communication Using Microsoft Teams at</a:t>
            </a:r>
            <a:br>
              <a:rPr lang="en-US" sz="3200" b="1">
                <a:latin typeface="Arial" panose="020B0604020202020204"/>
                <a:cs typeface="Arial" panose="020B0604020202020204"/>
              </a:rPr>
            </a:br>
            <a:r>
              <a:rPr lang="en-US" sz="1200" b="1">
                <a:latin typeface="Arial" panose="020B0604020202020204"/>
                <a:cs typeface="Arial" panose="020B0604020202020204"/>
              </a:rPr>
              <a:t> </a:t>
            </a:r>
            <a:r>
              <a:rPr lang="en-US" sz="1600" b="1">
                <a:solidFill>
                  <a:srgbClr val="C00000"/>
                </a:solidFill>
                <a:latin typeface="Arial" panose="020B0604020202020204"/>
                <a:cs typeface="Arial" panose="020B0604020202020204"/>
              </a:rPr>
              <a:t>Ashford Community Care Service</a:t>
            </a:r>
            <a:endParaRPr lang="en-US" sz="1600">
              <a:solidFill>
                <a:srgbClr val="C00000"/>
              </a:solidFill>
            </a:endParaRPr>
          </a:p>
          <a:p>
            <a:endParaRPr lang="en-US" sz="3200" b="1">
              <a:latin typeface="Arial" panose="020B0604020202020204"/>
              <a:cs typeface="Arial" panose="020B0604020202020204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6840" y="3016349"/>
            <a:ext cx="5791198" cy="1655762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 fontScale="77500" lnSpcReduction="20000"/>
          </a:bodyPr>
          <a:lstStyle/>
          <a:p>
            <a:r>
              <a:rPr lang="en-US" sz="1600" b="1">
                <a:latin typeface="Arial" panose="020B0604020202020204"/>
                <a:cs typeface="Arial" panose="020B0604020202020204"/>
              </a:rPr>
              <a:t>Module:</a:t>
            </a:r>
            <a:endParaRPr lang="en-US" sz="1600" b="1">
              <a:latin typeface="Arial" panose="020B0604020202020204"/>
              <a:cs typeface="Arial" panose="020B0604020202020204"/>
            </a:endParaRPr>
          </a:p>
          <a:p>
            <a:r>
              <a:rPr lang="en-GB" sz="1600" b="1">
                <a:latin typeface="Arial" panose="020B0604020202020204"/>
                <a:cs typeface="Arial" panose="020B0604020202020204"/>
              </a:rPr>
              <a:t>Digital Skills and Research Methods</a:t>
            </a:r>
            <a:endParaRPr lang="en-GB" sz="1600" b="1">
              <a:latin typeface="Arial" panose="020B0604020202020204"/>
              <a:cs typeface="Arial" panose="020B0604020202020204"/>
            </a:endParaRPr>
          </a:p>
          <a:p>
            <a:r>
              <a:rPr lang="en-GB" sz="1600" b="1">
                <a:latin typeface="Arial" panose="020B0604020202020204"/>
                <a:cs typeface="Arial" panose="020B0604020202020204"/>
              </a:rPr>
              <a:t>LCHS4007</a:t>
            </a:r>
            <a:endParaRPr lang="en-US" sz="1600" b="1">
              <a:latin typeface="Arial" panose="020B0604020202020204"/>
              <a:cs typeface="Arial" panose="020B0604020202020204"/>
            </a:endParaRPr>
          </a:p>
          <a:p>
            <a:r>
              <a:rPr lang="en-US" sz="1600" b="1">
                <a:latin typeface="Arial" panose="020B0604020202020204"/>
                <a:cs typeface="Arial" panose="020B0604020202020204"/>
              </a:rPr>
              <a:t>Student name: Muhammad Nabeel</a:t>
            </a:r>
            <a:endParaRPr lang="en-US" sz="1600" b="1">
              <a:latin typeface="Arial" panose="020B0604020202020204"/>
              <a:cs typeface="Arial" panose="020B0604020202020204"/>
            </a:endParaRPr>
          </a:p>
          <a:p>
            <a:r>
              <a:rPr lang="en-US" sz="1600" b="1">
                <a:latin typeface="Arial" panose="020B0604020202020204"/>
                <a:cs typeface="Arial" panose="020B0604020202020204"/>
              </a:rPr>
              <a:t>Student number: </a:t>
            </a:r>
            <a:endParaRPr lang="en-US">
              <a:latin typeface="Corbel" panose="020B0503020204020204"/>
              <a:cs typeface="Arial" panose="020B0604020202020204"/>
            </a:endParaRPr>
          </a:p>
          <a:p>
            <a:r>
              <a:rPr lang="en-US" sz="1600" b="1">
                <a:latin typeface="Arial" panose="020B0604020202020204"/>
                <a:cs typeface="Arial" panose="020B0604020202020204"/>
              </a:rPr>
              <a:t>2610243</a:t>
            </a:r>
            <a:r>
              <a:rPr lang="en-US" sz="1800" b="1">
                <a:latin typeface="Arial" panose="020B0604020202020204"/>
                <a:cs typeface="Arial" panose="020B0604020202020204"/>
              </a:rPr>
              <a:t> </a:t>
            </a:r>
            <a:r>
              <a:rPr lang="en-US" b="1">
                <a:latin typeface="Arial" panose="020B0604020202020204"/>
                <a:cs typeface="Arial" panose="020B0604020202020204"/>
              </a:rPr>
              <a:t> </a:t>
            </a:r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70133" y="322880"/>
            <a:ext cx="4438650" cy="6276975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6839" y="628749"/>
            <a:ext cx="5791199" cy="2387600"/>
          </a:xfrm>
          <a:solidFill>
            <a:schemeClr val="accent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US" sz="3200" b="1">
                <a:latin typeface="Arial" panose="020B0604020202020204"/>
                <a:cs typeface="Arial" panose="020B0604020202020204"/>
              </a:rPr>
              <a:t>Improving Staff Communication Using Microsoft Teams at</a:t>
            </a:r>
            <a:br>
              <a:rPr lang="en-US" sz="3200" b="1">
                <a:latin typeface="Arial" panose="020B0604020202020204"/>
                <a:cs typeface="Arial" panose="020B0604020202020204"/>
              </a:rPr>
            </a:br>
            <a:r>
              <a:rPr lang="en-US" sz="1200" b="1">
                <a:latin typeface="Arial" panose="020B0604020202020204"/>
                <a:cs typeface="Arial" panose="020B0604020202020204"/>
              </a:rPr>
              <a:t> </a:t>
            </a:r>
            <a:r>
              <a:rPr lang="en-US" sz="1600" b="1">
                <a:solidFill>
                  <a:srgbClr val="C00000"/>
                </a:solidFill>
                <a:latin typeface="Arial" panose="020B0604020202020204"/>
                <a:cs typeface="Arial" panose="020B0604020202020204"/>
              </a:rPr>
              <a:t>Ashford Community Care Service</a:t>
            </a:r>
            <a:endParaRPr lang="en-US" sz="32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6840" y="3016349"/>
            <a:ext cx="5791198" cy="1655762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 fontScale="92500" lnSpcReduction="20000"/>
          </a:bodyPr>
          <a:lstStyle/>
          <a:p>
            <a:r>
              <a:rPr lang="en-US" sz="1600" b="1">
                <a:latin typeface="Arial" panose="020B0604020202020204"/>
                <a:cs typeface="Arial" panose="020B0604020202020204"/>
              </a:rPr>
              <a:t>Module:</a:t>
            </a:r>
            <a:endParaRPr lang="en-US" sz="1600" b="1">
              <a:latin typeface="Arial" panose="020B0604020202020204"/>
              <a:cs typeface="Arial" panose="020B0604020202020204"/>
            </a:endParaRPr>
          </a:p>
          <a:p>
            <a:r>
              <a:rPr lang="en-GB" sz="1600" b="1">
                <a:latin typeface="Arial" panose="020B0604020202020204"/>
                <a:cs typeface="Arial" panose="020B0604020202020204"/>
              </a:rPr>
              <a:t>Digital Skills and Research Methods</a:t>
            </a:r>
            <a:endParaRPr lang="en-GB" sz="1600" b="1">
              <a:latin typeface="Arial" panose="020B0604020202020204"/>
              <a:cs typeface="Arial" panose="020B0604020202020204"/>
            </a:endParaRPr>
          </a:p>
          <a:p>
            <a:r>
              <a:rPr lang="en-GB" sz="1600" b="1">
                <a:latin typeface="Arial" panose="020B0604020202020204"/>
                <a:cs typeface="Arial" panose="020B0604020202020204"/>
              </a:rPr>
              <a:t>LCHS4007</a:t>
            </a:r>
            <a:endParaRPr lang="en-US" sz="1600" b="1">
              <a:latin typeface="Arial" panose="020B0604020202020204"/>
              <a:cs typeface="Arial" panose="020B0604020202020204"/>
            </a:endParaRPr>
          </a:p>
          <a:p>
            <a:r>
              <a:rPr lang="en-US" sz="1600" b="1">
                <a:latin typeface="Arial" panose="020B0604020202020204"/>
                <a:cs typeface="Arial" panose="020B0604020202020204"/>
              </a:rPr>
              <a:t>Student name: </a:t>
            </a:r>
            <a:endParaRPr lang="en-US" sz="1600" b="1">
              <a:latin typeface="Arial" panose="020B0604020202020204"/>
              <a:cs typeface="Arial" panose="020B0604020202020204"/>
            </a:endParaRPr>
          </a:p>
          <a:p>
            <a:r>
              <a:rPr lang="en-US" sz="1600" b="1">
                <a:latin typeface="Arial" panose="020B0604020202020204"/>
                <a:cs typeface="Arial" panose="020B0604020202020204"/>
              </a:rPr>
              <a:t>Student number:</a:t>
            </a:r>
            <a:r>
              <a:rPr lang="en-US" sz="1800" b="1">
                <a:latin typeface="Arial" panose="020B0604020202020204"/>
                <a:cs typeface="Arial" panose="020B0604020202020204"/>
              </a:rPr>
              <a:t> </a:t>
            </a:r>
            <a:endParaRPr lang="en-US">
              <a:latin typeface="Corbel" panose="020B0503020204020204"/>
              <a:cs typeface="Arial" panose="020B0604020202020204"/>
            </a:endParaRPr>
          </a:p>
          <a:p>
            <a:endParaRPr lang="en-US"/>
          </a:p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70133" y="322880"/>
            <a:ext cx="4438650" cy="6276975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b="1">
                <a:latin typeface="Arial" panose="020B0604020202020204"/>
                <a:cs typeface="Arial" panose="020B0604020202020204"/>
              </a:rPr>
              <a:t>REFERENCES</a:t>
            </a:r>
            <a:br>
              <a:rPr lang="en-US" sz="2400" b="1">
                <a:latin typeface="Arial" panose="020B0604020202020204"/>
                <a:cs typeface="Arial" panose="020B0604020202020204"/>
              </a:rPr>
            </a:br>
            <a:br>
              <a:rPr lang="en-US" sz="2400" b="1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400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4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2"/>
          <p:cNvSpPr>
            <a:spLocks noGrp="1" noChangeArrowheads="1"/>
          </p:cNvSpPr>
          <p:nvPr>
            <p:ph idx="1"/>
          </p:nvPr>
        </p:nvSpPr>
        <p:spPr bwMode="auto">
          <a:xfrm>
            <a:off x="684452" y="1567578"/>
            <a:ext cx="10515600" cy="20621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spAutoFit/>
          </a:bodyPr>
          <a:lstStyle/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Bakhai, A., McCauley, L., Stones, L., Khalil, S., Mehta, J., Price, N., Krishnamurthy, V., Parker, L.H.H. and Hughes, D. (2022) ‘Shining a light on an additional clinical burden: work-related digital communication survey study – COVID-19 impact on NHS staff wellbeing’, </a:t>
            </a:r>
            <a:r>
              <a:rPr kumimoji="0" lang="en-US" altLang="en-US" sz="16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Humanities and Social Sciences Communications</a:t>
            </a:r>
            <a:r>
              <a:rPr kumimoji="0" lang="en-US" altLang="en-US" sz="1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9, article 414. Available at: </a:t>
            </a:r>
            <a:r>
              <a:rPr kumimoji="0" lang="en-US" altLang="en-US" sz="1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1"/>
              </a:rPr>
              <a:t>https://doi.org/10.1057/s41599-022-01427-7</a:t>
            </a:r>
            <a:endParaRPr kumimoji="0" lang="en-US" altLang="en-US" sz="16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endParaRPr kumimoji="0" lang="en-US" altLang="en-US" sz="16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Gupta, A., Narula, A., Patel, D., Arifin, M., Wheeldon, H., Ajayi, A., Sachdeva, G. and Aung, N. (2023) ‘A quality improvement project to increase junior doctors’ satisfaction with handover process using Microsoft Teams (MS Teams) as a platform’, </a:t>
            </a:r>
            <a:r>
              <a:rPr kumimoji="0" lang="en-US" altLang="en-US" sz="16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BJPsych Open</a:t>
            </a:r>
            <a:r>
              <a:rPr kumimoji="0" lang="en-US" altLang="en-US" sz="1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9(S1), p. S92. Available at: </a:t>
            </a:r>
            <a:r>
              <a:rPr kumimoji="0" lang="en-US" altLang="en-US" sz="1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2"/>
              </a:rPr>
              <a:t>https://doi.org/10.1192/bjo.2023.280</a:t>
            </a:r>
            <a:endParaRPr kumimoji="0" lang="en-US" altLang="en-US" sz="16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>
            <a:fillRect/>
          </a:stretch>
        </a:blip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3124</Words>
  <Application>WPS Presentation</Application>
  <PresentationFormat>Widescreen</PresentationFormat>
  <Paragraphs>83</Paragraphs>
  <Slides>12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9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12</vt:i4>
      </vt:variant>
    </vt:vector>
  </HeadingPairs>
  <TitlesOfParts>
    <vt:vector size="22" baseType="lpstr">
      <vt:lpstr>Arial</vt:lpstr>
      <vt:lpstr>SimSun</vt:lpstr>
      <vt:lpstr>Wingdings</vt:lpstr>
      <vt:lpstr>Arial</vt:lpstr>
      <vt:lpstr>Garamond</vt:lpstr>
      <vt:lpstr>Corbel</vt:lpstr>
      <vt:lpstr>Microsoft YaHei</vt:lpstr>
      <vt:lpstr>Arial Unicode MS</vt:lpstr>
      <vt:lpstr>Calibri</vt:lpstr>
      <vt:lpstr>Parallax</vt:lpstr>
      <vt:lpstr>Lecturer,s Name: Bbianca Dodgen</vt:lpstr>
      <vt:lpstr>Improving Staff Communication Using Microsoft Teams at  Ashford Community Care Service</vt:lpstr>
      <vt:lpstr>What the task involves: staff communication and daily updates</vt:lpstr>
      <vt:lpstr>The tool: Microsoft Teams, and how it works</vt:lpstr>
      <vt:lpstr>Improving Staff Communication Using Microsoft Teams at  Ashford Community Care Service</vt:lpstr>
      <vt:lpstr>PowerPoint 演示文稿</vt:lpstr>
      <vt:lpstr>PowerPoint 演示文稿</vt:lpstr>
      <vt:lpstr>Improving Staff Communication Using Microsoft Teams at  Ashford Community Care Service</vt:lpstr>
      <vt:lpstr>PowerPoint 演示文稿</vt:lpstr>
      <vt:lpstr>PowerPoint 演示文稿</vt:lpstr>
      <vt:lpstr>REFERENCES   </vt:lpstr>
      <vt:lpstr>Reference list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Cover slide</dc:title>
  <dc:creator/>
  <cp:lastModifiedBy>Student</cp:lastModifiedBy>
  <cp:revision>2</cp:revision>
  <dcterms:created xsi:type="dcterms:W3CDTF">2026-09-18T10:53:00Z</dcterms:created>
  <dcterms:modified xsi:type="dcterms:W3CDTF">2026-10-08T00:24:49Z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306CDEDE92DC40CB8101E75765D24453_13</vt:lpwstr>
  </property>
  <property fmtid="{D5CDD505-2E9C-101B-9397-08002B2CF9AE}" pid="3" name="KSOProductBuildVer">
    <vt:lpwstr>1033-12.1.0.28485</vt:lpwstr>
  </property>
</Properties>
</file>