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1C122-9145-E59B-D9AF-FE6EB74C7C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C9D60B-3B11-A7D0-9CED-65F6D8758F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3D3E9-617D-5044-B365-A7499DADD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7872F-1934-386E-140B-F42F60A7E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E9E26A-6805-8A69-E92F-964CF75B5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050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4714-E85E-CF25-9010-8D29F7245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C7858-4CA4-31A7-9D98-B88E1E003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C8269-832A-1C73-ACBF-3E392DA04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CEDA5-5276-B4BE-0E02-7E8FFB314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A5689D-78C1-5216-846D-143921967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581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056B3-87C9-9F5C-7827-698EE54F8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6E1E5-AC2A-F9C2-CB06-5D8B8EA1F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9FF26-90E1-D2C4-CE5B-A2CC32D87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02387A-1224-492B-84A3-440592295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A6900-5480-F114-49B7-58185E546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534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99AE0-B58D-C99B-0EB0-88BE609C4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475FB-1C03-7451-2E2E-DAA8DDCAAC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F430F2-33DF-E18D-A32C-6AE85943C9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54E71-2C79-5B33-3947-C69DCD81D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C1A4F-37F5-2FAA-BB8B-727B2A389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372DC1-7AAC-1964-FAC6-2D431DCD3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654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3F798-22E7-894E-7EB1-8E50E716A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C442F-56A7-347D-30FF-65DCE6BB9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4AD7F-AE3F-2A23-9B36-E69868AC27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068D78-662F-9651-3F8A-9B90EC92E2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79707F-54F3-D313-FA13-E38C627064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BA07CA-BB2A-FFED-94CD-3C78E5EBD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F17203-01AC-8730-D116-89C3FC56D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CC5E2C-21B9-1549-7155-479A1139F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891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A4BF5-F190-5A02-1822-8FCDE236C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45357B-BA92-D194-DAC6-E92489A8D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22F5FB-874B-D3E8-BAC2-956042056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10F71-5D35-E4F5-1363-03C43691F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706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8ABDC1-7D30-6788-3331-CF38ABDD4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E5FB81-304F-9C08-0CE9-DE9411C3B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0D0666-5309-F55C-609F-DB634FB9F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119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0B15B-D217-E0A5-1906-544586188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D3D46-666D-5C03-6D81-2CE9B4599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B82928-9020-DDFB-D952-4D644F930C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EB7C46-42AE-9BEF-68EA-AFEB13C15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BAD913-E8C4-739D-9352-3BB3B74F1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51F654-1DF4-73A2-5E11-96443F4EC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030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EA7AD-6EC0-1CC3-2489-517DED7A4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892929-588D-0682-63BA-CA5D8596EB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E521B1-9F27-C858-F1C3-C24BCABA9C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C26C28-50F6-600B-6E9B-5A2AA3734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6EB9C-9533-C997-7D44-D3D3D7156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C33B5C-0FB3-35D2-5521-CEFF851CE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226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9525A-B1D3-9AA9-967E-2404AC6CE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DF7E27-8AF8-2826-86F2-A090503AF4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23E8E-9237-74A4-7866-32A6EB11A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604A57-6085-2E0F-0188-502222A93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A2DDE-3E67-50BD-D98E-F609BB680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045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079D55-D15C-1C32-8C68-E6FEB06C6A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3CBDCF-28F3-30BB-98D3-41824ED858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E6210-B84C-6E4F-0431-3491F9EAA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F1E1A-EC3E-621B-73DB-0FE17DA16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04997-E689-E908-BF4C-A76E67CAC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672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A95B56-4994-93AC-3987-84F3ECD13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A07061-6000-2A52-6453-E33D5AAC6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7B5FB-39EB-747C-3C2E-95D19EE1EC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21166B-1A68-9E46-BAB4-2FD800856D2A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A96DFB-D33E-FAB1-E70B-41FCF6FBF9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C0561-7D71-CBA1-691F-721A041C59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A853FF-689F-E643-BBC7-F60DAEDEE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225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317CB-E004-AE0D-D8BA-02A808CBAE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importance of customer service for business success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098FFF-2C88-2536-F2A4-6D1FC854A2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Nazia</a:t>
            </a:r>
            <a:r>
              <a:rPr lang="en-GB" dirty="0"/>
              <a:t> Nasir</a:t>
            </a:r>
          </a:p>
          <a:p>
            <a:r>
              <a:rPr lang="en-GB" dirty="0"/>
              <a:t>2419124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900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1F8AD-3ED9-DF43-02E4-6B98062FF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and Source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7F0AD-3BA5-20F1-67E0-DB3509D75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 will be speaking about the importance of customer service for business success and the source chosen to support this topic.</a:t>
            </a:r>
          </a:p>
          <a:p>
            <a:r>
              <a:rPr lang="en-GB" dirty="0"/>
              <a:t>I chose this topic as customer service decide whether customers return to a business and recommend it to others. Good customer service helps a business succeed in a competitive market.</a:t>
            </a:r>
          </a:p>
          <a:p>
            <a:r>
              <a:rPr lang="en-GB" dirty="0"/>
              <a:t>The source I have chosen is by </a:t>
            </a:r>
            <a:r>
              <a:rPr lang="en-GB" dirty="0" err="1"/>
              <a:t>Parasuraman</a:t>
            </a:r>
            <a:r>
              <a:rPr lang="en-GB" dirty="0"/>
              <a:t>, </a:t>
            </a:r>
            <a:r>
              <a:rPr lang="en-GB" dirty="0" err="1"/>
              <a:t>Zelithmal</a:t>
            </a:r>
            <a:r>
              <a:rPr lang="en-GB" dirty="0"/>
              <a:t> and Berry, published in the journal of retailing in 1988. The </a:t>
            </a:r>
            <a:r>
              <a:rPr lang="en-GB" dirty="0" err="1"/>
              <a:t>SERVQUAL</a:t>
            </a:r>
            <a:r>
              <a:rPr lang="en-GB" dirty="0"/>
              <a:t> model is introduced which is used to measure service quality.</a:t>
            </a:r>
          </a:p>
        </p:txBody>
      </p:sp>
    </p:spTree>
    <p:extLst>
      <p:ext uri="{BB962C8B-B14F-4D97-AF65-F5344CB8AC3E}">
        <p14:creationId xmlns:p14="http://schemas.microsoft.com/office/powerpoint/2010/main" val="447198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75FF7-24CA-385F-CC62-BF6C9A691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found the source.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54259-AC35-F446-0746-3A0C0890B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 searched on Google scholar and used keywords such as customer service business success, Service quality, customer satisfaction and customer loyalty and then I applied filters for Academic sources.</a:t>
            </a:r>
          </a:p>
          <a:p>
            <a:pPr marL="0" indent="0">
              <a:buNone/>
            </a:pPr>
            <a:r>
              <a:rPr lang="en-GB" b="1" dirty="0"/>
              <a:t>Challenges</a:t>
            </a:r>
          </a:p>
          <a:p>
            <a:pPr marL="0" lvl="0" indent="0">
              <a:buNone/>
            </a:pPr>
            <a:r>
              <a:rPr lang="en-GB" dirty="0"/>
              <a:t>The challenges were the amount of search results and how some sources were websites or magazine articles when I was looking for academic research. Some articles also focused on specific industries than customer service in general.</a:t>
            </a:r>
          </a:p>
          <a:p>
            <a:pPr marL="0" indent="0">
              <a:buNone/>
            </a:pPr>
            <a:r>
              <a:rPr lang="en-GB" b="1" dirty="0"/>
              <a:t>How I Selected My Source</a:t>
            </a:r>
          </a:p>
          <a:p>
            <a:pPr marL="0" lvl="0" indent="0">
              <a:buNone/>
            </a:pPr>
            <a:r>
              <a:rPr lang="en-GB" dirty="0"/>
              <a:t>I looked for highly cited research and ensured it was relevant to the topic about customer service, I selected a journal which is recognised and is being widely used today.</a:t>
            </a:r>
          </a:p>
        </p:txBody>
      </p:sp>
    </p:spTree>
    <p:extLst>
      <p:ext uri="{BB962C8B-B14F-4D97-AF65-F5344CB8AC3E}">
        <p14:creationId xmlns:p14="http://schemas.microsoft.com/office/powerpoint/2010/main" val="1150893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7C133-E71A-8130-9E4B-7F9664621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the credibility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3CF15-A606-06A5-D3E9-1FDB6590C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Authors</a:t>
            </a:r>
          </a:p>
          <a:p>
            <a:pPr marL="0" lvl="0" indent="0">
              <a:buNone/>
            </a:pPr>
            <a:r>
              <a:rPr lang="en-GB" dirty="0" err="1"/>
              <a:t>Parasuraman</a:t>
            </a:r>
            <a:r>
              <a:rPr lang="en-GB" dirty="0"/>
              <a:t>, </a:t>
            </a:r>
            <a:r>
              <a:rPr lang="en-GB" dirty="0" err="1"/>
              <a:t>Zeithaml</a:t>
            </a:r>
            <a:r>
              <a:rPr lang="en-GB" dirty="0"/>
              <a:t> and Leonard Berry</a:t>
            </a:r>
          </a:p>
          <a:p>
            <a:pPr marL="0" lvl="0" indent="0">
              <a:buNone/>
            </a:pPr>
            <a:r>
              <a:rPr lang="en-GB" dirty="0"/>
              <a:t>These authors are recognised world wide as researches in marketing and service quality </a:t>
            </a:r>
          </a:p>
          <a:p>
            <a:pPr marL="0" indent="0">
              <a:buNone/>
            </a:pPr>
            <a:r>
              <a:rPr lang="en-GB" b="1" dirty="0"/>
              <a:t>Publication</a:t>
            </a:r>
          </a:p>
          <a:p>
            <a:pPr marL="0" indent="0">
              <a:buNone/>
            </a:pPr>
            <a:r>
              <a:rPr lang="en-GB" dirty="0"/>
              <a:t>The article is published in the Journal of Retailing which is peer reviewed widely academic journal. </a:t>
            </a:r>
          </a:p>
          <a:p>
            <a:pPr marL="0" indent="0">
              <a:buNone/>
            </a:pPr>
            <a:r>
              <a:rPr lang="en-GB" b="1" dirty="0"/>
              <a:t>Date</a:t>
            </a:r>
          </a:p>
          <a:p>
            <a:pPr marL="0" lvl="0" indent="0">
              <a:buNone/>
            </a:pPr>
            <a:r>
              <a:rPr lang="en-GB" dirty="0"/>
              <a:t>The article was published in 1988. Although it is older, it’ll remain as one of the most influential studies on service quality. It is regularly referenced in modern academic research.</a:t>
            </a:r>
          </a:p>
          <a:p>
            <a:pPr marL="0" indent="0">
              <a:buNone/>
            </a:pPr>
            <a:r>
              <a:rPr lang="en-GB" b="1" dirty="0"/>
              <a:t>Reliability </a:t>
            </a:r>
          </a:p>
          <a:p>
            <a:pPr marL="0" lvl="0" indent="0">
              <a:buNone/>
            </a:pPr>
            <a:r>
              <a:rPr lang="en-GB" dirty="0"/>
              <a:t>It is peer reviewed before it is published and is widely accepted within business and marketing studies. It is highly relevant as it introduced the </a:t>
            </a:r>
            <a:r>
              <a:rPr lang="en-GB" dirty="0" err="1"/>
              <a:t>SERVQUAL</a:t>
            </a:r>
            <a:r>
              <a:rPr lang="en-GB" dirty="0"/>
              <a:t> model. In addition it is highly cited by other academic authors.</a:t>
            </a:r>
          </a:p>
        </p:txBody>
      </p:sp>
    </p:spTree>
    <p:extLst>
      <p:ext uri="{BB962C8B-B14F-4D97-AF65-F5344CB8AC3E}">
        <p14:creationId xmlns:p14="http://schemas.microsoft.com/office/powerpoint/2010/main" val="795666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A00CE-2C78-E411-E9E1-72C2FE78D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 found difficult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25E59-5A7F-8F04-CB53-BF7EFF8F11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Difficulties </a:t>
            </a:r>
          </a:p>
          <a:p>
            <a:pPr lvl="0"/>
            <a:r>
              <a:rPr lang="en-GB" dirty="0"/>
              <a:t>Having to find one articles from loads of search results.</a:t>
            </a:r>
          </a:p>
          <a:p>
            <a:pPr lvl="0"/>
            <a:r>
              <a:rPr lang="en-GB" dirty="0"/>
              <a:t>To understand academic language </a:t>
            </a:r>
          </a:p>
          <a:p>
            <a:pPr lvl="0"/>
            <a:r>
              <a:rPr lang="en-GB" dirty="0"/>
              <a:t>If older sources are still reliable</a:t>
            </a:r>
          </a:p>
          <a:p>
            <a:pPr lvl="0"/>
            <a:r>
              <a:rPr lang="en-GB" dirty="0"/>
              <a:t>Identifying which articles are peer reviewed.</a:t>
            </a:r>
          </a:p>
          <a:p>
            <a:pPr marL="0" indent="0">
              <a:buNone/>
            </a:pPr>
            <a:r>
              <a:rPr lang="en-GB" b="1" dirty="0"/>
              <a:t>How I overcame these difficulties</a:t>
            </a:r>
          </a:p>
          <a:p>
            <a:r>
              <a:rPr lang="en-GB" dirty="0"/>
              <a:t>I checked author information </a:t>
            </a:r>
          </a:p>
          <a:p>
            <a:r>
              <a:rPr lang="en-GB" dirty="0"/>
              <a:t>I checked publication detailed</a:t>
            </a:r>
          </a:p>
          <a:p>
            <a:r>
              <a:rPr lang="en-GB" dirty="0"/>
              <a:t>I looked at how many times the articles has been cited</a:t>
            </a:r>
          </a:p>
          <a:p>
            <a:pPr marL="0" lv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339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9594B-9287-7B13-6CEC-5AA81C116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I learn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98100-8CB2-9728-F7E7-7252F6FA4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From this task I learned how to search academic databases and the importance of sources that are peer reviewed. I also learnt how to evaluate the credibility of research.</a:t>
            </a:r>
          </a:p>
          <a:p>
            <a:pPr marL="0" indent="0">
              <a:buNone/>
            </a:pPr>
            <a:r>
              <a:rPr lang="en-GB" sz="2200" dirty="0"/>
              <a:t>The skills I developed are academic research skills, keyword searching and choosing the reliable evidence.</a:t>
            </a:r>
          </a:p>
          <a:p>
            <a:pPr marL="0" indent="0">
              <a:buNone/>
            </a:pPr>
            <a:r>
              <a:rPr lang="en-GB" sz="2200" dirty="0"/>
              <a:t>This will help me with other assignments, using stronger evidence and saving time will researching.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23663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BEB60-E05F-AECE-2FB7-77933638E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F8B7D-F4FA-3588-C290-145617655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Parasuraman</a:t>
            </a:r>
            <a:r>
              <a:rPr lang="en-GB" dirty="0"/>
              <a:t>, A., </a:t>
            </a:r>
            <a:r>
              <a:rPr lang="en-GB" dirty="0" err="1"/>
              <a:t>Zeithaml</a:t>
            </a:r>
            <a:r>
              <a:rPr lang="en-GB" dirty="0"/>
              <a:t>, V.A. and Berry, L.L. (1988) </a:t>
            </a:r>
            <a:r>
              <a:rPr lang="en-GB" i="1" dirty="0" err="1"/>
              <a:t>SERVQUAL</a:t>
            </a:r>
            <a:r>
              <a:rPr lang="en-GB" i="1" dirty="0"/>
              <a:t>: A Multiple-Item Scale for Measuring Consumer Perceptions of Service Quality</a:t>
            </a:r>
            <a:r>
              <a:rPr lang="en-GB" dirty="0"/>
              <a:t>. </a:t>
            </a:r>
            <a:r>
              <a:rPr lang="en-GB" i="1" dirty="0"/>
              <a:t>Journal of Retailing</a:t>
            </a:r>
            <a:r>
              <a:rPr lang="en-GB" dirty="0"/>
              <a:t>, 64(1), pp.12–40.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38385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importance of customer service for business success</vt:lpstr>
      <vt:lpstr>Topic and Source</vt:lpstr>
      <vt:lpstr>How I found the source.</vt:lpstr>
      <vt:lpstr>Evaluating the credibility </vt:lpstr>
      <vt:lpstr>What I found difficult</vt:lpstr>
      <vt:lpstr>What did I learn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customer service for business success</dc:title>
  <dc:creator>Nazia Nasir (2419124)</dc:creator>
  <cp:lastModifiedBy>Nazia Nasir (2419124)</cp:lastModifiedBy>
  <cp:revision>1</cp:revision>
  <dcterms:created xsi:type="dcterms:W3CDTF">2026-07-19T19:49:20Z</dcterms:created>
  <dcterms:modified xsi:type="dcterms:W3CDTF">2026-07-19T22:47:09Z</dcterms:modified>
</cp:coreProperties>
</file>