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4803CE-486C-8F36-D31E-D736D60AEF2C}" v="81" dt="2026-07-11T23:17:37.380"/>
    <p1510:client id="{9201E9A5-EC4B-4CAA-9A93-1D9CE9D5FB3B}" v="6" dt="2026-07-12T11:10:20.929"/>
    <p1510:client id="{E5A76F60-BEE0-05AB-2CF3-1B7A04831AC6}" v="152" dt="2026-07-12T14:37:20.6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-oxweb.admin.ox.ac.uk/2026-01/fishbonecauseandeffectpdf.pdf?utm_source=copilot.com" TargetMode="External"/><Relationship Id="rId2" Type="http://schemas.openxmlformats.org/officeDocument/2006/relationships/hyperlink" Target="https://aqua.nhs.uk/wp-content/uploads/2023/07/qsir-cause-and-effect-fishbone.pdf?utm_source=copilot.com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79" y="1122362"/>
            <a:ext cx="9627256" cy="3931419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:Problem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</a:t>
            </a:r>
            <a:r>
              <a:rPr lang="en-GB" sz="3200">
                <a:latin typeface="A"/>
              </a:rPr>
              <a:t>CODE :LCLM4004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: Olesea Paluta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 2528729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Charles </a:t>
            </a:r>
            <a:r>
              <a:rPr lang="en-GB" sz="3200" dirty="0" err="1">
                <a:latin typeface="A"/>
              </a:rPr>
              <a:t>Obinwa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96118" y="2115022"/>
            <a:ext cx="7604044" cy="4092448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/>
              <a:t>Introduction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/>
              <a:t>Company background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/>
              <a:t>Problem: nature and scope (5W2H analysis)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/>
              <a:t>PESTLE ANALYSIS: Basil’s Bakery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/>
              <a:t>Cause and effect analysis: Fishbone diagram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/>
              <a:t>Conclusion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58256" y="1516743"/>
            <a:ext cx="4390572" cy="4259218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is the presentation is about</a:t>
            </a:r>
          </a:p>
          <a:p>
            <a:endParaRPr lang="en-GB" b="1" u="sng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Calibri" charset="2"/>
              <a:buChar char="-"/>
            </a:pPr>
            <a:r>
              <a:rPr lang="en-GB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The use of 5W2H, </a:t>
            </a:r>
            <a:r>
              <a:rPr lang="en-GB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Fishbone and PESTEL analysis to see the cause of the problems.</a:t>
            </a:r>
            <a:endParaRPr lang="en-GB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Calibri" charset="2"/>
              <a:buChar char="-"/>
            </a:pPr>
            <a:r>
              <a:rPr lang="en-GB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To explain how the sales of Basil's </a:t>
            </a:r>
            <a:r>
              <a:rPr lang="en-GB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Bakery have stopped.</a:t>
            </a:r>
          </a:p>
          <a:p>
            <a:pPr marL="342900" indent="-342900">
              <a:buFont typeface="Calibri" charset="2"/>
              <a:buChar char="-"/>
            </a:pPr>
            <a:r>
              <a:rPr lang="en-GB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Looking into the external and internal factors affecting their business.</a:t>
            </a:r>
            <a:endParaRPr lang="en-GB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B4FFFF-AA15-A9E5-B9AE-81AB12A3A1A1}"/>
              </a:ext>
            </a:extLst>
          </p:cNvPr>
          <p:cNvSpPr txBox="1"/>
          <p:nvPr/>
        </p:nvSpPr>
        <p:spPr>
          <a:xfrm>
            <a:off x="6114400" y="2254383"/>
            <a:ext cx="513918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>
                <a:latin typeface="Calibri"/>
                <a:ea typeface="Calibri"/>
                <a:cs typeface="Calibri"/>
              </a:rPr>
              <a:t>Some definitions </a:t>
            </a:r>
          </a:p>
          <a:p>
            <a:endParaRPr lang="en-US" b="1"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 b="1">
                <a:latin typeface="Calibri"/>
                <a:ea typeface="Calibri"/>
                <a:cs typeface="Calibri"/>
              </a:rPr>
              <a:t>PESTEL – this analyses the outside factors affecting the business.</a:t>
            </a:r>
          </a:p>
          <a:p>
            <a:endParaRPr lang="en-US" b="1"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 b="1">
                <a:latin typeface="Calibri"/>
                <a:ea typeface="Calibri"/>
                <a:cs typeface="Calibri"/>
              </a:rPr>
              <a:t>5W2H – solving tool that has questions that help for the understanding of a situation be clearer.</a:t>
            </a:r>
          </a:p>
          <a:p>
            <a:endParaRPr lang="en-US" b="1"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 b="1">
                <a:latin typeface="Calibri"/>
                <a:ea typeface="Calibri"/>
                <a:cs typeface="Calibri"/>
              </a:rPr>
              <a:t>Fishbone diagram – finds the original cause of the problem.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Basil’s Bakery</a:t>
            </a:r>
            <a:endParaRPr lang="en-GB" sz="2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>
                <a:latin typeface="Calibri"/>
                <a:ea typeface="Calibri"/>
                <a:cs typeface="Calibri"/>
              </a:rPr>
              <a:t>Founded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>
                <a:latin typeface="Calibri"/>
                <a:ea typeface="Calibri"/>
                <a:cs typeface="Calibri"/>
              </a:rPr>
              <a:t>Owners : Basil and another skilled baker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>
                <a:latin typeface="Calibri"/>
                <a:ea typeface="Calibri"/>
                <a:cs typeface="Calibri"/>
              </a:rPr>
              <a:t>Sells : pastries, cakes and bread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Its location is in Coventry in a retail park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Their </a:t>
            </a:r>
            <a:r>
              <a:rPr lang="en-GB" b="1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costumer's</a:t>
            </a:r>
            <a:r>
              <a:rPr lang="en-GB" b="1" dirty="0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 include warehouse staff and office workers including regular shoppers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From 2023 and 2025 sales were lowered with 25% than in 2019.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Sales were booming through 2020 and had a sudden drop in lockdown.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What: sales were lower by 25%</a:t>
            </a:r>
          </a:p>
          <a:p>
            <a:r>
              <a:rPr lang="en-GB" sz="28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Who: suppliers, customers and basil himself</a:t>
            </a:r>
          </a:p>
          <a:p>
            <a:r>
              <a:rPr lang="en-GB" sz="28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Where: in a retail park in Coventry</a:t>
            </a:r>
          </a:p>
          <a:p>
            <a:r>
              <a:rPr lang="en-GB" sz="28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Why : shop closure, less footfall and it is remote working</a:t>
            </a:r>
          </a:p>
          <a:p>
            <a:r>
              <a:rPr lang="en-GB" sz="28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: longer waiting times as well as no delivery</a:t>
            </a:r>
          </a:p>
          <a:p>
            <a:r>
              <a:rPr lang="en-GB" sz="28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much : costs were higher</a:t>
            </a:r>
          </a:p>
          <a:p>
            <a:endParaRPr lang="en-GB" sz="28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82671" y="1602658"/>
            <a:ext cx="9409329" cy="4623816"/>
          </a:xfrm>
        </p:spPr>
        <p:txBody>
          <a:bodyPr>
            <a:normAutofit lnSpcReduction="10000"/>
          </a:bodyPr>
          <a:lstStyle/>
          <a:p>
            <a:r>
              <a:rPr lang="en-GB" b="1" u="sng" dirty="0">
                <a:latin typeface="Calibri"/>
                <a:ea typeface="Calibri"/>
                <a:cs typeface="Calibri"/>
              </a:rPr>
              <a:t>POLITICAL</a:t>
            </a:r>
          </a:p>
          <a:p>
            <a:r>
              <a:rPr lang="en-GB" b="1" dirty="0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-     Less government support</a:t>
            </a:r>
          </a:p>
          <a:p>
            <a:pPr marL="342900" indent="-342900">
              <a:buFont typeface="Calibri" charset="2"/>
              <a:buChar char="-"/>
            </a:pPr>
            <a:r>
              <a:rPr lang="en-GB" b="1" dirty="0">
                <a:latin typeface="Calibri"/>
                <a:ea typeface="Calibri"/>
                <a:cs typeface="Calibri"/>
              </a:rPr>
              <a:t>The footfall rules were changed by COVID</a:t>
            </a:r>
          </a:p>
          <a:p>
            <a:endParaRPr lang="en-GB" b="1" dirty="0">
              <a:latin typeface="Calibri"/>
              <a:ea typeface="Calibri"/>
              <a:cs typeface="Calibri"/>
            </a:endParaRPr>
          </a:p>
          <a:p>
            <a:r>
              <a:rPr lang="en-GB" b="1" u="sng" dirty="0">
                <a:latin typeface="Calibri"/>
                <a:ea typeface="Calibri"/>
                <a:cs typeface="Calibri"/>
              </a:rPr>
              <a:t>ECONOMIC</a:t>
            </a:r>
          </a:p>
          <a:p>
            <a:pPr marL="342900" indent="-342900">
              <a:buFont typeface="Calibri" charset="2"/>
              <a:buChar char="-"/>
            </a:pPr>
            <a:r>
              <a:rPr lang="en-GB" b="1" dirty="0">
                <a:latin typeface="Calibri"/>
                <a:ea typeface="Calibri"/>
                <a:cs typeface="Calibri"/>
              </a:rPr>
              <a:t>Organic ingredients are expensive</a:t>
            </a:r>
          </a:p>
          <a:p>
            <a:pPr marL="342900" indent="-342900">
              <a:buFont typeface="Calibri" charset="2"/>
              <a:buChar char="-"/>
            </a:pPr>
            <a:r>
              <a:rPr lang="en-GB" b="1" dirty="0">
                <a:latin typeface="Calibri"/>
                <a:ea typeface="Calibri"/>
                <a:cs typeface="Calibri"/>
              </a:rPr>
              <a:t>Raise in insurance, utilities and rent</a:t>
            </a:r>
          </a:p>
          <a:p>
            <a:endParaRPr lang="en-GB" b="1" dirty="0">
              <a:latin typeface="Calibri"/>
              <a:ea typeface="Calibri"/>
              <a:cs typeface="Calibri"/>
            </a:endParaRPr>
          </a:p>
          <a:p>
            <a:r>
              <a:rPr lang="en-GB" b="1" u="sng" dirty="0">
                <a:latin typeface="Calibri"/>
                <a:ea typeface="Calibri"/>
                <a:cs typeface="Calibri"/>
              </a:rPr>
              <a:t>SOCIAL</a:t>
            </a:r>
          </a:p>
          <a:p>
            <a:pPr marL="342900" indent="-342900">
              <a:buFont typeface="Calibri" charset="2"/>
              <a:buChar char="-"/>
            </a:pPr>
            <a:r>
              <a:rPr lang="en-GB" b="1" dirty="0">
                <a:latin typeface="Calibri"/>
                <a:ea typeface="Calibri"/>
                <a:cs typeface="Calibri"/>
              </a:rPr>
              <a:t>Customers want delivery and convenience</a:t>
            </a:r>
          </a:p>
          <a:p>
            <a:pPr marL="342900" indent="-342900">
              <a:buFont typeface="Calibri" charset="2"/>
              <a:buChar char="-"/>
            </a:pPr>
            <a:r>
              <a:rPr lang="en-GB" b="1" dirty="0">
                <a:latin typeface="Calibri"/>
                <a:ea typeface="Calibri"/>
                <a:cs typeface="Calibri"/>
              </a:rPr>
              <a:t>Remote working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7989" y="1705138"/>
            <a:ext cx="9634011" cy="51528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u="sng" dirty="0">
                <a:latin typeface="Calibri"/>
                <a:ea typeface="Calibri"/>
                <a:cs typeface="Calibri"/>
              </a:rPr>
              <a:t>TECHNOLOGICAL</a:t>
            </a:r>
            <a:endParaRPr lang="en-US" sz="2000" b="1" u="sng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-      No delivery systems</a:t>
            </a:r>
          </a:p>
          <a:p>
            <a:pPr marL="0" indent="0"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-      No online ordering</a:t>
            </a:r>
          </a:p>
          <a:p>
            <a:endParaRPr lang="en-GB" sz="2000" b="1" dirty="0">
              <a:latin typeface="Calibri"/>
              <a:ea typeface="Calibri"/>
              <a:cs typeface="Calibri"/>
            </a:endParaRPr>
          </a:p>
          <a:p>
            <a:r>
              <a:rPr lang="en-GB" sz="2000" b="1" u="sng" dirty="0">
                <a:latin typeface="Calibri"/>
                <a:ea typeface="Calibri"/>
                <a:cs typeface="Calibri"/>
              </a:rPr>
              <a:t>LEGAL</a:t>
            </a:r>
          </a:p>
          <a:p>
            <a:pPr marL="0" indent="0"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-     Business rates had increase</a:t>
            </a:r>
          </a:p>
          <a:p>
            <a:pPr marL="0" indent="0"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-     The food safety rules</a:t>
            </a:r>
          </a:p>
          <a:p>
            <a:endParaRPr lang="en-GB" sz="2000" b="1" dirty="0">
              <a:latin typeface="Calibri"/>
              <a:ea typeface="Calibri"/>
              <a:cs typeface="Calibri"/>
            </a:endParaRPr>
          </a:p>
          <a:p>
            <a:r>
              <a:rPr lang="en-GB" sz="2000" b="1" u="sng" dirty="0">
                <a:latin typeface="Calibri"/>
                <a:ea typeface="Calibri"/>
                <a:cs typeface="Calibri"/>
              </a:rPr>
              <a:t>ENVIRONMENTAL </a:t>
            </a:r>
          </a:p>
          <a:p>
            <a:pPr marL="0" indent="0"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-     Customers expected sustainability</a:t>
            </a:r>
          </a:p>
          <a:p>
            <a:pPr marL="0" indent="0"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-     Unstable organic crops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C6590A-0797-9FC5-A587-73608C13F9B4}"/>
              </a:ext>
            </a:extLst>
          </p:cNvPr>
          <p:cNvSpPr txBox="1"/>
          <p:nvPr/>
        </p:nvSpPr>
        <p:spPr>
          <a:xfrm>
            <a:off x="9271820" y="6233890"/>
            <a:ext cx="31463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(Kotler and Armstrong, 2021)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 (Fishbone diagram)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4" name="Arrow: Left 3">
            <a:extLst>
              <a:ext uri="{FF2B5EF4-FFF2-40B4-BE49-F238E27FC236}">
                <a16:creationId xmlns:a16="http://schemas.microsoft.com/office/drawing/2014/main" id="{188B37B3-B317-9D5C-9C15-EEEFD9B4E013}"/>
              </a:ext>
            </a:extLst>
          </p:cNvPr>
          <p:cNvSpPr/>
          <p:nvPr/>
        </p:nvSpPr>
        <p:spPr>
          <a:xfrm>
            <a:off x="3811725" y="3164136"/>
            <a:ext cx="7069622" cy="539804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3FE3A9-9819-B689-7075-6E47E82D4F8A}"/>
              </a:ext>
            </a:extLst>
          </p:cNvPr>
          <p:cNvSpPr txBox="1"/>
          <p:nvPr/>
        </p:nvSpPr>
        <p:spPr>
          <a:xfrm>
            <a:off x="1887487" y="3161569"/>
            <a:ext cx="1446131" cy="646331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Stagnating sales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838085A-EC9B-8D0B-DD33-14B4A1BF8E3D}"/>
              </a:ext>
            </a:extLst>
          </p:cNvPr>
          <p:cNvCxnSpPr/>
          <p:nvPr/>
        </p:nvCxnSpPr>
        <p:spPr>
          <a:xfrm flipV="1">
            <a:off x="4494527" y="1958005"/>
            <a:ext cx="1260082" cy="144209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D789433-050F-4828-B191-D0CBDD93B78B}"/>
              </a:ext>
            </a:extLst>
          </p:cNvPr>
          <p:cNvCxnSpPr>
            <a:cxnSpLocks/>
          </p:cNvCxnSpPr>
          <p:nvPr/>
        </p:nvCxnSpPr>
        <p:spPr>
          <a:xfrm flipV="1">
            <a:off x="6751497" y="1958004"/>
            <a:ext cx="1260082" cy="144209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AD4FF2D-BE70-D94E-06E3-BB1439F77DF7}"/>
              </a:ext>
            </a:extLst>
          </p:cNvPr>
          <p:cNvCxnSpPr>
            <a:cxnSpLocks/>
          </p:cNvCxnSpPr>
          <p:nvPr/>
        </p:nvCxnSpPr>
        <p:spPr>
          <a:xfrm flipV="1">
            <a:off x="8950412" y="1958004"/>
            <a:ext cx="1260082" cy="144209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6C3CC78-DE6B-36EE-B691-1229BB60977E}"/>
              </a:ext>
            </a:extLst>
          </p:cNvPr>
          <p:cNvCxnSpPr/>
          <p:nvPr/>
        </p:nvCxnSpPr>
        <p:spPr>
          <a:xfrm>
            <a:off x="8941451" y="3458296"/>
            <a:ext cx="1610618" cy="120452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58E9998-8292-191E-29B8-6DC5184897AA}"/>
              </a:ext>
            </a:extLst>
          </p:cNvPr>
          <p:cNvCxnSpPr>
            <a:cxnSpLocks/>
          </p:cNvCxnSpPr>
          <p:nvPr/>
        </p:nvCxnSpPr>
        <p:spPr>
          <a:xfrm>
            <a:off x="6844136" y="3516353"/>
            <a:ext cx="1356620" cy="119000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FAE2CE-9942-80DA-CDA2-18B66BF87697}"/>
              </a:ext>
            </a:extLst>
          </p:cNvPr>
          <p:cNvCxnSpPr>
            <a:cxnSpLocks/>
          </p:cNvCxnSpPr>
          <p:nvPr/>
        </p:nvCxnSpPr>
        <p:spPr>
          <a:xfrm>
            <a:off x="4485565" y="3465552"/>
            <a:ext cx="1697704" cy="126257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E810B67-B39F-2E63-E779-0EDC60CED062}"/>
              </a:ext>
            </a:extLst>
          </p:cNvPr>
          <p:cNvCxnSpPr/>
          <p:nvPr/>
        </p:nvCxnSpPr>
        <p:spPr>
          <a:xfrm flipV="1">
            <a:off x="5396069" y="2325768"/>
            <a:ext cx="295629" cy="776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133ECCB-B270-506D-9975-836E33A31117}"/>
              </a:ext>
            </a:extLst>
          </p:cNvPr>
          <p:cNvCxnSpPr>
            <a:cxnSpLocks/>
          </p:cNvCxnSpPr>
          <p:nvPr/>
        </p:nvCxnSpPr>
        <p:spPr>
          <a:xfrm flipV="1">
            <a:off x="5004182" y="2775709"/>
            <a:ext cx="404486" cy="50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77BF47D-DCD8-2E9A-F107-7D8F8E8C9930}"/>
              </a:ext>
            </a:extLst>
          </p:cNvPr>
          <p:cNvCxnSpPr>
            <a:cxnSpLocks/>
          </p:cNvCxnSpPr>
          <p:nvPr/>
        </p:nvCxnSpPr>
        <p:spPr>
          <a:xfrm flipV="1">
            <a:off x="7660294" y="2340281"/>
            <a:ext cx="382716" cy="776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2757F2E-F607-70D9-427E-94EA9F645305}"/>
              </a:ext>
            </a:extLst>
          </p:cNvPr>
          <p:cNvCxnSpPr>
            <a:cxnSpLocks/>
          </p:cNvCxnSpPr>
          <p:nvPr/>
        </p:nvCxnSpPr>
        <p:spPr>
          <a:xfrm>
            <a:off x="7181325" y="2899588"/>
            <a:ext cx="448029" cy="1400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2D8C6A6-D53A-AD6B-E0F1-3C5FBA76C63F}"/>
              </a:ext>
            </a:extLst>
          </p:cNvPr>
          <p:cNvCxnSpPr>
            <a:cxnSpLocks/>
          </p:cNvCxnSpPr>
          <p:nvPr/>
        </p:nvCxnSpPr>
        <p:spPr>
          <a:xfrm>
            <a:off x="9329440" y="2950389"/>
            <a:ext cx="433515" cy="675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58C43EB-03FF-4DF3-5A09-185DD5C25FEB}"/>
              </a:ext>
            </a:extLst>
          </p:cNvPr>
          <p:cNvCxnSpPr>
            <a:cxnSpLocks/>
          </p:cNvCxnSpPr>
          <p:nvPr/>
        </p:nvCxnSpPr>
        <p:spPr>
          <a:xfrm>
            <a:off x="9924525" y="2304503"/>
            <a:ext cx="448029" cy="1400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1609D46-A41E-326F-0A5A-78D17F3D805E}"/>
              </a:ext>
            </a:extLst>
          </p:cNvPr>
          <p:cNvCxnSpPr>
            <a:cxnSpLocks/>
          </p:cNvCxnSpPr>
          <p:nvPr/>
        </p:nvCxnSpPr>
        <p:spPr>
          <a:xfrm>
            <a:off x="5004183" y="3843018"/>
            <a:ext cx="448029" cy="1400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5D29320-98B1-6FAF-A3E2-4744AFC2A245}"/>
              </a:ext>
            </a:extLst>
          </p:cNvPr>
          <p:cNvCxnSpPr>
            <a:cxnSpLocks/>
          </p:cNvCxnSpPr>
          <p:nvPr/>
        </p:nvCxnSpPr>
        <p:spPr>
          <a:xfrm>
            <a:off x="5562983" y="4256675"/>
            <a:ext cx="448029" cy="1400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B0D2BB9-F471-7284-5700-209EF84A285F}"/>
              </a:ext>
            </a:extLst>
          </p:cNvPr>
          <p:cNvCxnSpPr>
            <a:cxnSpLocks/>
          </p:cNvCxnSpPr>
          <p:nvPr/>
        </p:nvCxnSpPr>
        <p:spPr>
          <a:xfrm>
            <a:off x="7217610" y="3879302"/>
            <a:ext cx="448029" cy="1400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5D562CF3-94B5-0B0A-9574-4F6E6E3348FE}"/>
              </a:ext>
            </a:extLst>
          </p:cNvPr>
          <p:cNvCxnSpPr>
            <a:cxnSpLocks/>
          </p:cNvCxnSpPr>
          <p:nvPr/>
        </p:nvCxnSpPr>
        <p:spPr>
          <a:xfrm>
            <a:off x="7660296" y="4256674"/>
            <a:ext cx="448029" cy="1400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FEABEE3-4C30-D82B-F019-1B68E2E194C7}"/>
              </a:ext>
            </a:extLst>
          </p:cNvPr>
          <p:cNvCxnSpPr>
            <a:cxnSpLocks/>
          </p:cNvCxnSpPr>
          <p:nvPr/>
        </p:nvCxnSpPr>
        <p:spPr>
          <a:xfrm>
            <a:off x="10018868" y="4292959"/>
            <a:ext cx="448029" cy="1400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3A4866B-6DCC-35E9-8910-9A6FC89EB78E}"/>
              </a:ext>
            </a:extLst>
          </p:cNvPr>
          <p:cNvCxnSpPr>
            <a:cxnSpLocks/>
          </p:cNvCxnSpPr>
          <p:nvPr/>
        </p:nvCxnSpPr>
        <p:spPr>
          <a:xfrm>
            <a:off x="9481839" y="3843017"/>
            <a:ext cx="448029" cy="1400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E9CF1140-B602-30A1-90A2-32F5AEC96341}"/>
              </a:ext>
            </a:extLst>
          </p:cNvPr>
          <p:cNvSpPr txBox="1"/>
          <p:nvPr/>
        </p:nvSpPr>
        <p:spPr>
          <a:xfrm>
            <a:off x="5376142" y="1595965"/>
            <a:ext cx="827734" cy="338554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Place 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A399E79-ABC4-2B78-2480-80B89F78BFF1}"/>
              </a:ext>
            </a:extLst>
          </p:cNvPr>
          <p:cNvSpPr txBox="1"/>
          <p:nvPr/>
        </p:nvSpPr>
        <p:spPr>
          <a:xfrm>
            <a:off x="7437170" y="1595964"/>
            <a:ext cx="1284934" cy="338554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Materials 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1289E86-5D7E-8AD2-1D92-50B09414E421}"/>
              </a:ext>
            </a:extLst>
          </p:cNvPr>
          <p:cNvSpPr txBox="1"/>
          <p:nvPr/>
        </p:nvSpPr>
        <p:spPr>
          <a:xfrm>
            <a:off x="9744941" y="1595964"/>
            <a:ext cx="1081734" cy="338554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People 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D502A21-CCFC-48D9-6FCB-597AEFDC9DC4}"/>
              </a:ext>
            </a:extLst>
          </p:cNvPr>
          <p:cNvSpPr txBox="1"/>
          <p:nvPr/>
        </p:nvSpPr>
        <p:spPr>
          <a:xfrm>
            <a:off x="5448713" y="4694764"/>
            <a:ext cx="1517161" cy="338554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Environment 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A397B50-56CD-5CDF-3574-338C7842F01F}"/>
              </a:ext>
            </a:extLst>
          </p:cNvPr>
          <p:cNvSpPr txBox="1"/>
          <p:nvPr/>
        </p:nvSpPr>
        <p:spPr>
          <a:xfrm>
            <a:off x="7524255" y="4731049"/>
            <a:ext cx="1517161" cy="338554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Technology 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5B8B136-0357-F816-FF76-96A0376DAFA6}"/>
              </a:ext>
            </a:extLst>
          </p:cNvPr>
          <p:cNvSpPr txBox="1"/>
          <p:nvPr/>
        </p:nvSpPr>
        <p:spPr>
          <a:xfrm>
            <a:off x="10056998" y="4694763"/>
            <a:ext cx="1030933" cy="338554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Process 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89D5C1D-5187-9EB4-77A9-6D85740899ED}"/>
              </a:ext>
            </a:extLst>
          </p:cNvPr>
          <p:cNvSpPr txBox="1"/>
          <p:nvPr/>
        </p:nvSpPr>
        <p:spPr>
          <a:xfrm>
            <a:off x="5782540" y="2009620"/>
            <a:ext cx="1357505" cy="646331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Shoppers attracted by retail park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A2B1304-A2EE-8681-5E10-88389EB00CD1}"/>
              </a:ext>
            </a:extLst>
          </p:cNvPr>
          <p:cNvSpPr txBox="1"/>
          <p:nvPr/>
        </p:nvSpPr>
        <p:spPr>
          <a:xfrm>
            <a:off x="5434199" y="2713563"/>
            <a:ext cx="1321218" cy="461665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Less customers in are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E2F9A11-75AD-FEE7-DEBB-7B11EEF95591}"/>
              </a:ext>
            </a:extLst>
          </p:cNvPr>
          <p:cNvSpPr txBox="1"/>
          <p:nvPr/>
        </p:nvSpPr>
        <p:spPr>
          <a:xfrm>
            <a:off x="8083056" y="2191049"/>
            <a:ext cx="1517161" cy="276999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Supply shortage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C4D2673-718C-0B22-1ACB-15B3EDB0EDF6}"/>
              </a:ext>
            </a:extLst>
          </p:cNvPr>
          <p:cNvSpPr txBox="1"/>
          <p:nvPr/>
        </p:nvSpPr>
        <p:spPr>
          <a:xfrm>
            <a:off x="7524256" y="2713564"/>
            <a:ext cx="1517161" cy="461665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High costs of ingredients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1097D76-1507-0940-F7E7-A3596D27766D}"/>
              </a:ext>
            </a:extLst>
          </p:cNvPr>
          <p:cNvSpPr txBox="1"/>
          <p:nvPr/>
        </p:nvSpPr>
        <p:spPr>
          <a:xfrm>
            <a:off x="10369056" y="2198307"/>
            <a:ext cx="1147047" cy="276999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Small team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6287BBA-58B2-43EB-C473-FD11A4673AD7}"/>
              </a:ext>
            </a:extLst>
          </p:cNvPr>
          <p:cNvSpPr txBox="1"/>
          <p:nvPr/>
        </p:nvSpPr>
        <p:spPr>
          <a:xfrm>
            <a:off x="9817512" y="2720820"/>
            <a:ext cx="1517161" cy="461665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Not enough marketing skills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935A60A-CAC7-1C72-0159-7A35C10CFF11}"/>
              </a:ext>
            </a:extLst>
          </p:cNvPr>
          <p:cNvSpPr txBox="1"/>
          <p:nvPr/>
        </p:nvSpPr>
        <p:spPr>
          <a:xfrm>
            <a:off x="5448712" y="3751335"/>
            <a:ext cx="1517161" cy="276999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Inflation costs rise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B26B2CE-586D-08BA-F67F-816C3E2C0F3A}"/>
              </a:ext>
            </a:extLst>
          </p:cNvPr>
          <p:cNvSpPr txBox="1"/>
          <p:nvPr/>
        </p:nvSpPr>
        <p:spPr>
          <a:xfrm>
            <a:off x="6000255" y="4121449"/>
            <a:ext cx="1517161" cy="461665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Competition higher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3E24ED3-62B8-D12B-A2A9-DB0E71A74F5A}"/>
              </a:ext>
            </a:extLst>
          </p:cNvPr>
          <p:cNvSpPr txBox="1"/>
          <p:nvPr/>
        </p:nvSpPr>
        <p:spPr>
          <a:xfrm>
            <a:off x="7727456" y="3613449"/>
            <a:ext cx="1110761" cy="461665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No delivery services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D077544-FD0B-7E8B-FA37-0030B8EB416D}"/>
              </a:ext>
            </a:extLst>
          </p:cNvPr>
          <p:cNvSpPr txBox="1"/>
          <p:nvPr/>
        </p:nvSpPr>
        <p:spPr>
          <a:xfrm>
            <a:off x="8206427" y="4121449"/>
            <a:ext cx="1030933" cy="461665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No online scheme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9630D74-E61D-08CC-0F57-8BC417403671}"/>
              </a:ext>
            </a:extLst>
          </p:cNvPr>
          <p:cNvSpPr txBox="1"/>
          <p:nvPr/>
        </p:nvSpPr>
        <p:spPr>
          <a:xfrm>
            <a:off x="10463398" y="4121450"/>
            <a:ext cx="1372019" cy="461665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Slow ordering time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22EE69B-47BD-DE1C-E6A3-A88611E2190C}"/>
              </a:ext>
            </a:extLst>
          </p:cNvPr>
          <p:cNvSpPr txBox="1"/>
          <p:nvPr/>
        </p:nvSpPr>
        <p:spPr>
          <a:xfrm>
            <a:off x="9948142" y="3613449"/>
            <a:ext cx="1386533" cy="461665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No schemes for loyalty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D9E633-DA4F-3CCB-BDA8-133E91F7E5A9}"/>
              </a:ext>
            </a:extLst>
          </p:cNvPr>
          <p:cNvSpPr txBox="1"/>
          <p:nvPr/>
        </p:nvSpPr>
        <p:spPr>
          <a:xfrm>
            <a:off x="9985056" y="6229259"/>
            <a:ext cx="30620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(NHS England ,2020)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buFont typeface="Calibri" charset="2"/>
              <a:buChar char="-"/>
            </a:pPr>
            <a:r>
              <a:rPr lang="en-GB" b="1" dirty="0">
                <a:latin typeface="Calibri"/>
                <a:ea typeface="Calibri"/>
                <a:cs typeface="Calibri"/>
              </a:rPr>
              <a:t>The business needs to update the business model to improve the sales</a:t>
            </a:r>
          </a:p>
          <a:p>
            <a:pPr marL="285750" indent="-285750">
              <a:lnSpc>
                <a:spcPct val="150000"/>
              </a:lnSpc>
              <a:buFont typeface="Calibri" charset="2"/>
              <a:buChar char="-"/>
            </a:pPr>
            <a:r>
              <a:rPr lang="en-GB" b="1" dirty="0">
                <a:latin typeface="Calibri"/>
                <a:ea typeface="Calibri"/>
                <a:cs typeface="Calibri"/>
              </a:rPr>
              <a:t>The sales kept to a 25% lower than 2019</a:t>
            </a:r>
          </a:p>
          <a:p>
            <a:pPr marL="285750" indent="-285750">
              <a:lnSpc>
                <a:spcPct val="150000"/>
              </a:lnSpc>
              <a:buFont typeface="Calibri" charset="2"/>
              <a:buChar char="-"/>
            </a:pPr>
            <a:r>
              <a:rPr lang="en-GB" b="1" dirty="0">
                <a:latin typeface="Calibri"/>
                <a:ea typeface="Calibri"/>
                <a:cs typeface="Calibri"/>
              </a:rPr>
              <a:t>No online or delivery ordering ahead, this limited business</a:t>
            </a:r>
          </a:p>
          <a:p>
            <a:pPr marL="285750" indent="-285750">
              <a:lnSpc>
                <a:spcPct val="150000"/>
              </a:lnSpc>
              <a:buFont typeface="Calibri" charset="2"/>
              <a:buChar char="-"/>
            </a:pPr>
            <a:r>
              <a:rPr lang="en-GB" b="1" dirty="0">
                <a:latin typeface="Calibri"/>
                <a:ea typeface="Calibri"/>
                <a:cs typeface="Calibri"/>
              </a:rPr>
              <a:t>The problem was caused by both external and internal factors</a:t>
            </a:r>
          </a:p>
          <a:p>
            <a:pPr marL="285750" indent="-285750">
              <a:lnSpc>
                <a:spcPct val="150000"/>
              </a:lnSpc>
              <a:buFont typeface="Calibri" charset="2"/>
              <a:buChar char="-"/>
            </a:pPr>
            <a:r>
              <a:rPr lang="en-GB" b="1" dirty="0">
                <a:latin typeface="Calibri"/>
                <a:ea typeface="Calibri"/>
                <a:cs typeface="Calibri"/>
              </a:rPr>
              <a:t>Less customers and the higher costs limited sales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7676" y="108253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/>
              <a:t>UK Parliament (2025) </a:t>
            </a:r>
            <a:r>
              <a:rPr lang="en-GB" b="1" i="1" dirty="0"/>
              <a:t>Small Business Strategy: Evidence Submission</a:t>
            </a:r>
            <a:r>
              <a:rPr lang="en-GB" b="1" dirty="0"/>
              <a:t>. London: UK Parliament.</a:t>
            </a:r>
            <a:endParaRPr lang="en-GB" dirty="0"/>
          </a:p>
          <a:p>
            <a:r>
              <a:rPr lang="en-GB" b="1" dirty="0"/>
              <a:t>Kotler, P. and Armstrong, G. (2021) </a:t>
            </a:r>
            <a:r>
              <a:rPr lang="en-GB" b="1" i="1" dirty="0"/>
              <a:t>Principles of Marketing</a:t>
            </a:r>
            <a:r>
              <a:rPr lang="en-GB" b="1" dirty="0"/>
              <a:t>. 18th </a:t>
            </a:r>
            <a:r>
              <a:rPr lang="en-GB" b="1" dirty="0" err="1"/>
              <a:t>edn</a:t>
            </a:r>
            <a:r>
              <a:rPr lang="en-GB" b="1" dirty="0"/>
              <a:t>. Harlow: Pearson.</a:t>
            </a:r>
            <a:endParaRPr lang="en-GB" dirty="0"/>
          </a:p>
          <a:p>
            <a:r>
              <a:rPr lang="en-GB" b="1" dirty="0"/>
              <a:t>Enterprise Research Centre (2025) </a:t>
            </a:r>
            <a:r>
              <a:rPr lang="en-GB" b="1" i="1" dirty="0"/>
              <a:t>The State of Small Business Britain 2025</a:t>
            </a:r>
            <a:r>
              <a:rPr lang="en-GB" b="1" dirty="0"/>
              <a:t>. ERC.</a:t>
            </a:r>
            <a:endParaRPr lang="en-GB" dirty="0"/>
          </a:p>
          <a:p>
            <a:r>
              <a:rPr lang="en-GB" b="1" dirty="0"/>
              <a:t>NHS England (2020) </a:t>
            </a:r>
            <a:r>
              <a:rPr lang="en-GB" b="1" i="1" dirty="0"/>
              <a:t>Cause and Effect: The Fishbone Tool</a:t>
            </a:r>
            <a:r>
              <a:rPr lang="en-GB" b="1" dirty="0"/>
              <a:t>. Available at: </a:t>
            </a:r>
            <a:r>
              <a:rPr lang="en-GB" b="1" dirty="0">
                <a:hlinkClick r:id="rId2" tooltip="aqua.nhs.uk"/>
              </a:rPr>
              <a:t>https://aqua.nhs.uk/wp-content/uploads/2023/07/qsir-cause-and-effect-fishbone.pdf</a:t>
            </a:r>
            <a:r>
              <a:rPr lang="en-GB" b="1" dirty="0"/>
              <a:t> (Accessed: [12.07.2026]).</a:t>
            </a:r>
            <a:endParaRPr lang="en-GB" dirty="0"/>
          </a:p>
          <a:p>
            <a:r>
              <a:rPr lang="en-GB" b="1" dirty="0"/>
              <a:t>University of Oxford (2020) </a:t>
            </a:r>
            <a:r>
              <a:rPr lang="en-GB" b="1" i="1" dirty="0"/>
              <a:t>Fishbone Diagram Guide – Focus Toolkit</a:t>
            </a:r>
            <a:r>
              <a:rPr lang="en-GB" b="1" dirty="0"/>
              <a:t>. Available at: </a:t>
            </a:r>
            <a:r>
              <a:rPr lang="en-GB" b="1" dirty="0">
                <a:hlinkClick r:id="rId3" tooltip="assets-oxweb.admin.ox.ac.uk"/>
              </a:rPr>
              <a:t>https://assets-oxweb.admin.ox.ac.uk/2026-01/fishbonecauseandeffectpdf.pdf</a:t>
            </a:r>
            <a:r>
              <a:rPr lang="en-GB" b="1" dirty="0"/>
              <a:t> (Accessed: 12.07.2026).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E21010F4412842A7801E7AF9F0F67E" ma:contentTypeVersion="4" ma:contentTypeDescription="Create a new document." ma:contentTypeScope="" ma:versionID="b5c6810374a14b511e38fff60e62ef59">
  <xsd:schema xmlns:xsd="http://www.w3.org/2001/XMLSchema" xmlns:xs="http://www.w3.org/2001/XMLSchema" xmlns:p="http://schemas.microsoft.com/office/2006/metadata/properties" xmlns:ns3="6f5c9bb2-abcb-45ef-a70c-8db46bf99631" targetNamespace="http://schemas.microsoft.com/office/2006/metadata/properties" ma:root="true" ma:fieldsID="31f9cf1b015143a434b0dab02cd0ed3f" ns3:_="">
    <xsd:import namespace="6f5c9bb2-abcb-45ef-a70c-8db46bf996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5c9bb2-abcb-45ef-a70c-8db46bf996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0AF11A-21BE-4C46-872A-4C1C3D986C54}">
  <ds:schemaRefs>
    <ds:schemaRef ds:uri="6f5c9bb2-abcb-45ef-a70c-8db46bf9963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F50484D-E9F3-44D4-AF0C-9BFEEC89EF5C}">
  <ds:schemaRefs>
    <ds:schemaRef ds:uri="6f5c9bb2-abcb-45ef-a70c-8db46bf99631"/>
    <ds:schemaRef ds:uri="http://schemas.microsoft.com/office/2006/documentManagement/types"/>
    <ds:schemaRef ds:uri="http://www.w3.org/XML/1998/namespace"/>
    <ds:schemaRef ds:uri="http://purl.org/dc/elements/1.1/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0B6442F-9E14-4B64-8B70-4956A81D577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166</TotalTime>
  <Words>568</Words>
  <Application>Microsoft Office PowerPoint</Application>
  <PresentationFormat>Widescreen</PresentationFormat>
  <Paragraphs>95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 :Problem Solving and Decision Making MODULE CODE :LCLM4004 STUDENT NAME : Olesea Paluta STUDENT ID : 2528729 LECTURER: Charles Obinwa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Olesea Paluta (2528729)</cp:lastModifiedBy>
  <cp:revision>57</cp:revision>
  <dcterms:created xsi:type="dcterms:W3CDTF">2024-10-08T15:58:04Z</dcterms:created>
  <dcterms:modified xsi:type="dcterms:W3CDTF">2026-07-12T14:49:45Z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0x01010023E21010F4412842A7801E7AF9F0F67E</vt:lpwstr>
  </property>
</Properties>
</file>