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256" r:id="rId2"/>
    <p:sldId id="271" r:id="rId3"/>
    <p:sldId id="272" r:id="rId4"/>
    <p:sldId id="258" r:id="rId5"/>
    <p:sldId id="260" r:id="rId6"/>
    <p:sldId id="273" r:id="rId7"/>
    <p:sldId id="262" r:id="rId8"/>
    <p:sldId id="280" r:id="rId9"/>
    <p:sldId id="281" r:id="rId10"/>
    <p:sldId id="276" r:id="rId11"/>
    <p:sldId id="282" r:id="rId12"/>
    <p:sldId id="277" r:id="rId13"/>
    <p:sldId id="279" r:id="rId14"/>
    <p:sldId id="267" r:id="rId15"/>
    <p:sldId id="285" r:id="rId16"/>
    <p:sldId id="265" r:id="rId17"/>
    <p:sldId id="268" r:id="rId18"/>
    <p:sldId id="269" r:id="rId19"/>
    <p:sldId id="283" r:id="rId20"/>
    <p:sldId id="284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200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handoutMaster" Target="handoutMasters/handout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26/09/2017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5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2A2176A7-D754-0649-8BF2-B8D29CB51BA1}" type="slidenum">
              <a:rPr lang="en-US" sz="1200"/>
              <a:pPr eaLnBrk="1" hangingPunct="1"/>
              <a:t>14</a:t>
            </a:fld>
            <a:endParaRPr 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E4C57B2-273C-254E-851C-BC25BEAE8F91}" type="slidenum">
              <a:rPr lang="en-US" sz="1200"/>
              <a:pPr eaLnBrk="1" hangingPunct="1"/>
              <a:t>17</a:t>
            </a:fld>
            <a:endParaRPr 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1BB36938-74FE-6A49-A988-6C957C9523CB}" type="slidenum">
              <a:rPr lang="en-US" sz="1200"/>
              <a:pPr eaLnBrk="1" hangingPunct="1"/>
              <a:t>18</a:t>
            </a:fld>
            <a:endParaRPr 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26/09/2017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3.png"/><Relationship Id="rId12" Type="http://schemas.openxmlformats.org/officeDocument/2006/relationships/image" Target="../media/image14.png"/><Relationship Id="rId13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image" Target="../media/image9.png"/><Relationship Id="rId8" Type="http://schemas.openxmlformats.org/officeDocument/2006/relationships/image" Target="../media/image10.png"/><Relationship Id="rId9" Type="http://schemas.openxmlformats.org/officeDocument/2006/relationships/image" Target="../media/image11.png"/><Relationship Id="rId10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4291" y="3913281"/>
            <a:ext cx="5867400" cy="1470025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charset="0"/>
              </a:rPr>
              <a:t>Introduction to the Independent Study (Dissertation) Module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SHSS6070</a:t>
            </a:r>
          </a:p>
          <a:p>
            <a:pPr>
              <a:defRPr/>
            </a:pPr>
            <a:r>
              <a:rPr lang="en-GB" smtClean="0">
                <a:latin typeface="Verdana" charset="0"/>
              </a:rPr>
              <a:t>September 2017</a:t>
            </a:r>
            <a:r>
              <a:rPr lang="en-GB" dirty="0" smtClean="0">
                <a:latin typeface="Verdana" charset="0"/>
              </a:rPr>
              <a:t>-2018</a:t>
            </a:r>
            <a:endParaRPr lang="en-GB" dirty="0">
              <a:latin typeface="Verdana" charset="0"/>
            </a:endParaRP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be covered today: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a dissertation / independent study?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support to expect</a:t>
            </a:r>
            <a:r>
              <a:rPr lang="en-US" dirty="0" smtClean="0"/>
              <a:t>…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does a dissertation actually look like?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you can do now, if you wish to select this module</a:t>
            </a:r>
            <a:r>
              <a:rPr lang="en-US" dirty="0" smtClean="0"/>
              <a:t>…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191107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1. What is a ‘dissertation’?</a:t>
            </a:r>
            <a:r>
              <a:rPr lang="en-GB" sz="3100" dirty="0">
                <a:solidFill>
                  <a:schemeClr val="bg1"/>
                </a:solidFill>
              </a:rPr>
              <a:t/>
            </a:r>
            <a:br>
              <a:rPr lang="en-GB" sz="3100" dirty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tx1"/>
                </a:solidFill>
              </a:rPr>
              <a:t/>
            </a:r>
            <a:br>
              <a:rPr lang="en-GB" sz="1600" dirty="0" smtClean="0">
                <a:solidFill>
                  <a:schemeClr val="tx1"/>
                </a:solidFill>
              </a:rPr>
            </a:br>
            <a:r>
              <a:rPr lang="en-GB" sz="1800" dirty="0" smtClean="0">
                <a:solidFill>
                  <a:schemeClr val="tx1"/>
                </a:solidFill>
                <a:latin typeface="+mn-lt"/>
              </a:rPr>
              <a:t>…It is the </a:t>
            </a:r>
            <a:r>
              <a:rPr lang="en-GB" sz="1800" dirty="0">
                <a:solidFill>
                  <a:schemeClr val="tx1"/>
                </a:solidFill>
                <a:latin typeface="+mn-lt"/>
              </a:rPr>
              <a:t>opportunity </a:t>
            </a:r>
            <a:r>
              <a:rPr lang="en-GB" sz="1800" dirty="0">
                <a:latin typeface="+mn-lt"/>
              </a:rPr>
              <a:t>to engage in </a:t>
            </a:r>
            <a:r>
              <a:rPr lang="en-GB" sz="1800" dirty="0" smtClean="0">
                <a:latin typeface="+mn-lt"/>
              </a:rPr>
              <a:t>a </a:t>
            </a:r>
            <a:r>
              <a:rPr lang="en-GB" sz="1800" dirty="0">
                <a:latin typeface="+mn-lt"/>
              </a:rPr>
              <a:t>substantial self managed project, in a field of study related to their </a:t>
            </a:r>
            <a:r>
              <a:rPr lang="en-GB" sz="1800" dirty="0" smtClean="0">
                <a:latin typeface="+mn-lt"/>
              </a:rPr>
              <a:t>degree.</a:t>
            </a:r>
            <a:br>
              <a:rPr lang="en-GB" sz="1800" dirty="0" smtClean="0">
                <a:latin typeface="+mn-lt"/>
              </a:rPr>
            </a:br>
            <a:r>
              <a:rPr lang="en-GB" sz="1600" dirty="0" smtClean="0">
                <a:latin typeface="Verdana" charset="0"/>
              </a:rPr>
              <a:t/>
            </a:r>
            <a:br>
              <a:rPr lang="en-GB" sz="1600" dirty="0" smtClean="0">
                <a:latin typeface="Verdana" charset="0"/>
              </a:rPr>
            </a:br>
            <a:r>
              <a:rPr lang="en-GB" sz="1600" dirty="0" smtClean="0">
                <a:latin typeface="Verdana" charset="0"/>
              </a:rPr>
              <a:t>-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0"/>
            <a:ext cx="7313613" cy="1143000"/>
          </a:xfrm>
        </p:spPr>
        <p:txBody>
          <a:bodyPr anchor="ctr"/>
          <a:lstStyle/>
          <a:p>
            <a:pPr eaLnBrk="1" hangingPunct="1">
              <a:defRPr/>
            </a:pPr>
            <a:r>
              <a:rPr lang="en-GB" dirty="0" smtClean="0">
                <a:cs typeface="+mj-cs"/>
              </a:rPr>
              <a:t>1. What </a:t>
            </a:r>
            <a:r>
              <a:rPr lang="en-GB" dirty="0">
                <a:cs typeface="+mj-cs"/>
              </a:rPr>
              <a:t>is a dissertation?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11200" y="1052513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dissertation is to:</a:t>
            </a: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To provide students with the opportunity to engage in a substantial self managed project, in a field of study related to their degree.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For </a:t>
            </a:r>
            <a:r>
              <a:rPr lang="en-GB" sz="2400" dirty="0"/>
              <a:t>students to build on concepts, skills and techniques developed in previous modules, and to demonstrate the ability to direct their own studies.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569" y="462741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This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 a suitable topic for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</a:t>
            </a:r>
            <a:r>
              <a:rPr lang="en-GB" altLang="en-US" sz="2000" dirty="0" smtClean="0"/>
              <a:t>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 smtClean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</a:t>
            </a:r>
            <a:r>
              <a:rPr lang="en-GB" altLang="en-US" sz="2000" dirty="0" smtClean="0"/>
              <a:t>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</a:t>
            </a:r>
            <a:r>
              <a:rPr lang="en-GB" altLang="en-US" sz="2000" dirty="0" smtClean="0"/>
              <a:t>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2. </a:t>
            </a:r>
            <a:r>
              <a:rPr lang="en-GB" sz="3100" dirty="0" smtClean="0"/>
              <a:t>Why </a:t>
            </a:r>
            <a:r>
              <a:rPr lang="en-GB" sz="3100" dirty="0"/>
              <a:t>this module may be beneficial for you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smtClean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Future career - </a:t>
            </a:r>
            <a:r>
              <a:rPr lang="en-GB" sz="2000" dirty="0"/>
              <a:t>You should be an authority on your area of study after completing the dissertation</a:t>
            </a:r>
            <a:r>
              <a:rPr lang="en-GB" sz="2000" dirty="0" smtClean="0"/>
              <a:t>!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CV –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Think about interviews in 9-12 months time…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Getting a job is a competitive business.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Having a relevant dissertation on your  CV may set you apart from other applicants with a similar degree. 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take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4886036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64924"/>
            <a:ext cx="7583488" cy="1143000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latin typeface="Arial" charset="0"/>
                <a:cs typeface="+mj-cs"/>
              </a:rPr>
              <a:t>3. How will I be assessed</a:t>
            </a:r>
            <a:r>
              <a:rPr lang="en-GB" dirty="0">
                <a:latin typeface="Arial" charset="0"/>
                <a:cs typeface="+mj-cs"/>
              </a:rPr>
              <a:t>?</a:t>
            </a:r>
            <a:endParaRPr lang="en-US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/>
              <a:t>Project Proposal – 1500 words (Due at </a:t>
            </a:r>
            <a:r>
              <a:rPr lang="en-GB" sz="3200" dirty="0" smtClean="0"/>
              <a:t>the end of October – or sooner) </a:t>
            </a:r>
            <a:endParaRPr lang="en-GB" sz="3200" dirty="0"/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/>
              <a:t>Independent Study (Dissertation) </a:t>
            </a:r>
            <a:r>
              <a:rPr lang="en-GB" sz="3200" dirty="0" smtClean="0"/>
              <a:t>– 10,500 </a:t>
            </a:r>
            <a:r>
              <a:rPr lang="en-GB" sz="3200" dirty="0"/>
              <a:t>words </a:t>
            </a:r>
            <a:r>
              <a:rPr lang="en-GB" sz="3200" dirty="0" smtClean="0"/>
              <a:t>(Due - end </a:t>
            </a:r>
            <a:r>
              <a:rPr lang="en-GB" sz="3200" dirty="0"/>
              <a:t>of April</a:t>
            </a:r>
            <a:r>
              <a:rPr lang="en-GB" sz="3200" dirty="0" smtClean="0"/>
              <a:t>).</a:t>
            </a:r>
            <a:endParaRPr lang="en-GB" sz="320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dirty="0" smtClean="0"/>
              <a:t>How </a:t>
            </a:r>
            <a:r>
              <a:rPr lang="en-GB" sz="3200" dirty="0"/>
              <a:t>is this broken down? </a:t>
            </a: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i="1" dirty="0" smtClean="0">
                <a:solidFill>
                  <a:srgbClr val="0070C0"/>
                </a:solidFill>
              </a:rPr>
              <a:t>Approximately</a:t>
            </a:r>
            <a:r>
              <a:rPr lang="en-GB" sz="3200" i="1" dirty="0">
                <a:solidFill>
                  <a:srgbClr val="0070C0"/>
                </a:solidFill>
              </a:rPr>
              <a:t>…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Abstract – 300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Introduction – 1400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Review of Literature – 2500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Methodology – 1300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Results – 1600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Discussion – 2500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Conclusion – 500 words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b="1" i="1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b="1" i="1" dirty="0" smtClean="0"/>
              <a:t>Each </a:t>
            </a:r>
            <a:r>
              <a:rPr lang="en-GB" sz="3200" b="1" i="1" dirty="0"/>
              <a:t>chapter has a lecture (or more) </a:t>
            </a:r>
            <a:r>
              <a:rPr lang="en-GB" sz="3200" b="1" i="1" dirty="0" smtClean="0"/>
              <a:t>+ tutor support devoted </a:t>
            </a:r>
            <a:r>
              <a:rPr lang="en-GB" sz="3200" b="1" i="1" dirty="0"/>
              <a:t>to it</a:t>
            </a:r>
            <a:r>
              <a:rPr lang="en-GB" sz="3200" b="1" i="1" dirty="0" smtClean="0"/>
              <a:t>…</a:t>
            </a:r>
            <a:endParaRPr lang="en-GB" sz="32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273" y="4507347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smtClean="0"/>
              <a:t>Lectures: semester </a:t>
            </a:r>
            <a:r>
              <a:rPr lang="en-GB" sz="2800" dirty="0"/>
              <a:t>1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70000" lnSpcReduction="20000"/>
          </a:bodyPr>
          <a:lstStyle/>
          <a:p>
            <a:pPr>
              <a:spcBef>
                <a:spcPts val="0"/>
              </a:spcBef>
            </a:pPr>
            <a:r>
              <a:rPr lang="en-GB" sz="2600" dirty="0" smtClean="0"/>
              <a:t>A </a:t>
            </a:r>
            <a:r>
              <a:rPr lang="en-GB" sz="2600" dirty="0"/>
              <a:t>weekly lecture schedule and handbook will be </a:t>
            </a:r>
            <a:r>
              <a:rPr lang="en-GB" sz="2600" dirty="0" smtClean="0"/>
              <a:t>provided at the start of term...</a:t>
            </a: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dirty="0" smtClean="0"/>
              <a:t>You </a:t>
            </a:r>
            <a:r>
              <a:rPr lang="en-GB" sz="2600" dirty="0"/>
              <a:t>will have a lead lecture every week (attendance expected) + </a:t>
            </a:r>
            <a:r>
              <a:rPr lang="en-GB" sz="2600" dirty="0" smtClean="0"/>
              <a:t>some additional </a:t>
            </a:r>
            <a:r>
              <a:rPr lang="en-GB" sz="2600" b="1" i="1" dirty="0"/>
              <a:t>optional </a:t>
            </a:r>
            <a:r>
              <a:rPr lang="en-GB" sz="2600" dirty="0"/>
              <a:t>workshops for certain topics (e.g. putting together an interview </a:t>
            </a:r>
            <a:r>
              <a:rPr lang="en-GB" sz="2600" dirty="0" smtClean="0"/>
              <a:t>schedule)</a:t>
            </a: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Lectures are provided on generating ideas / writing a proposal / </a:t>
            </a:r>
            <a:endParaRPr lang="en-GB" sz="2600" dirty="0" smtClean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You will have a lead lecture on each </a:t>
            </a:r>
            <a:r>
              <a:rPr lang="en-GB" sz="2600" dirty="0"/>
              <a:t>chapter of the dissertation </a:t>
            </a:r>
            <a:r>
              <a:rPr lang="en-GB" sz="2600" dirty="0" smtClean="0"/>
              <a:t>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In addition…</a:t>
            </a: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Data analysis – </a:t>
            </a:r>
            <a:r>
              <a:rPr lang="en-GB" sz="2600" dirty="0" smtClean="0"/>
              <a:t>re-capped </a:t>
            </a:r>
            <a:r>
              <a:rPr lang="en-GB" sz="2600" dirty="0"/>
              <a:t>from </a:t>
            </a:r>
            <a:r>
              <a:rPr lang="en-GB" sz="2600" dirty="0" smtClean="0"/>
              <a:t>Research Methods (RM) </a:t>
            </a:r>
            <a:r>
              <a:rPr lang="en-GB" sz="2600" dirty="0"/>
              <a:t>+ support from </a:t>
            </a:r>
            <a:r>
              <a:rPr lang="en-GB" sz="2600" dirty="0" smtClean="0"/>
              <a:t>tutors</a:t>
            </a:r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Your project supervisor  will provide you with RM support and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Support will therefore </a:t>
            </a:r>
            <a:r>
              <a:rPr lang="en-GB" sz="2600" dirty="0"/>
              <a:t>be provided by your supervisor alongside these lectures</a:t>
            </a:r>
            <a:r>
              <a:rPr lang="en-GB" sz="2600" dirty="0" smtClean="0"/>
              <a:t>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Suggested </a:t>
            </a:r>
            <a:r>
              <a:rPr lang="en-GB" sz="2600" dirty="0"/>
              <a:t>deadlines will be provided for </a:t>
            </a:r>
            <a:r>
              <a:rPr lang="en-GB" sz="2600" dirty="0" smtClean="0"/>
              <a:t>chapters of </a:t>
            </a:r>
            <a:r>
              <a:rPr lang="en-GB" sz="2600" dirty="0"/>
              <a:t>the dissertation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Lectures: semester </a:t>
            </a:r>
            <a:r>
              <a:rPr lang="en-GB" dirty="0" smtClean="0"/>
              <a:t>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Chapters of the dissertation continued…Results and discussion.</a:t>
            </a:r>
          </a:p>
          <a:p>
            <a:r>
              <a:rPr lang="en-GB" dirty="0" smtClean="0"/>
              <a:t>Plus workshops (optional) relating to other topics such as data analysis (quantitative and qualitative)</a:t>
            </a:r>
          </a:p>
          <a:p>
            <a:r>
              <a:rPr lang="en-GB" dirty="0" smtClean="0"/>
              <a:t>Regular tutorials available with your supervisor.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289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184996"/>
            <a:ext cx="7583488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5. What </a:t>
            </a:r>
            <a:r>
              <a:rPr lang="en-GB" dirty="0"/>
              <a:t>support to expect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3"/>
            <a:ext cx="7583488" cy="436784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Lectures + workshops  + dissertation supervision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Who </a:t>
            </a:r>
            <a:r>
              <a:rPr lang="en-GB" dirty="0"/>
              <a:t>will be my supervisor?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dirty="0"/>
              <a:t>You may have a preference as to a supervisor…This is fine, however please remember that:</a:t>
            </a:r>
          </a:p>
          <a:p>
            <a:pPr lvl="1">
              <a:spcBef>
                <a:spcPts val="0"/>
              </a:spcBef>
            </a:pPr>
            <a:r>
              <a:rPr lang="en-GB" dirty="0"/>
              <a:t>Students are allocated a dissertation supervisor based on their discipline / topic / title identified.</a:t>
            </a:r>
          </a:p>
          <a:p>
            <a:pPr lvl="1">
              <a:spcBef>
                <a:spcPts val="0"/>
              </a:spcBef>
            </a:pPr>
            <a:r>
              <a:rPr lang="en-GB" dirty="0"/>
              <a:t>Lists will be provided which will detail the lecturers various areas of expertise / research / teaching</a:t>
            </a:r>
          </a:p>
          <a:p>
            <a:pPr lvl="1">
              <a:spcBef>
                <a:spcPts val="0"/>
              </a:spcBef>
            </a:pPr>
            <a:r>
              <a:rPr lang="en-GB" dirty="0"/>
              <a:t>Some dissertation ideas and topics will be provided for selection – linked to staff</a:t>
            </a:r>
          </a:p>
          <a:p>
            <a:pPr lvl="1">
              <a:spcBef>
                <a:spcPts val="0"/>
              </a:spcBef>
            </a:pPr>
            <a:r>
              <a:rPr lang="en-GB" dirty="0"/>
              <a:t>You may devise your own research question within the disciplines / research areas identified by staff 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073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 smtClean="0"/>
              <a:t>Supervision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>
              <a:spcBef>
                <a:spcPts val="0"/>
              </a:spcBef>
            </a:pPr>
            <a:r>
              <a:rPr lang="en-US" dirty="0"/>
              <a:t>If a supervisor’s </a:t>
            </a:r>
            <a:r>
              <a:rPr lang="en-US" dirty="0" smtClean="0"/>
              <a:t>student allocation </a:t>
            </a:r>
            <a:r>
              <a:rPr lang="en-US" dirty="0"/>
              <a:t>is full, you will need to choose a topic which fits with an available </a:t>
            </a:r>
            <a:r>
              <a:rPr lang="en-US" dirty="0" smtClean="0"/>
              <a:t>supervisor’s </a:t>
            </a:r>
            <a:r>
              <a:rPr lang="en-US" dirty="0"/>
              <a:t>areas of expertise. </a:t>
            </a:r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you do not wish to do anything that is still available then you have the option of selecting the experimental research module instead.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6. What </a:t>
            </a:r>
            <a:r>
              <a:rPr lang="en-GB" dirty="0"/>
              <a:t>does a dissertation actually look like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r>
              <a:rPr lang="en-GB" dirty="0" smtClean="0"/>
              <a:t>See examples provided…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1760681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201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There is a specific order of tasks that need to be carried out PRIOR to any data being gathered…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the 30</a:t>
            </a:r>
            <a:r>
              <a:rPr lang="en-GB" baseline="30000" dirty="0" smtClean="0"/>
              <a:t>th</a:t>
            </a:r>
            <a:r>
              <a:rPr lang="en-GB" dirty="0" smtClean="0"/>
              <a:t> of June, all students thinking of selecting the module, </a:t>
            </a:r>
            <a:r>
              <a:rPr lang="en-GB" dirty="0" smtClean="0"/>
              <a:t>were </a:t>
            </a:r>
            <a:r>
              <a:rPr lang="en-GB" dirty="0" smtClean="0"/>
              <a:t>asked to decide which discipline they would like to work in. </a:t>
            </a:r>
          </a:p>
          <a:p>
            <a:r>
              <a:rPr lang="en-GB" dirty="0" smtClean="0"/>
              <a:t>If you have a topic / title of interest at this point – that is fine.</a:t>
            </a:r>
          </a:p>
          <a:p>
            <a:r>
              <a:rPr lang="en-GB" dirty="0" smtClean="0"/>
              <a:t>You will be allocated a supervisor  </a:t>
            </a:r>
          </a:p>
          <a:p>
            <a:r>
              <a:rPr lang="en-GB" dirty="0" smtClean="0"/>
              <a:t>There </a:t>
            </a:r>
            <a:r>
              <a:rPr lang="en-GB" dirty="0" smtClean="0"/>
              <a:t>is a clear order of tasks if you do make a start (will be shared in due course).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94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/>
          <a:lstStyle/>
          <a:p>
            <a:pPr eaLnBrk="1" hangingPunct="1">
              <a:defRPr/>
            </a:pPr>
            <a:r>
              <a:rPr lang="en-GB" sz="3200" dirty="0" smtClean="0">
                <a:latin typeface="Arial" charset="0"/>
                <a:cs typeface="+mj-cs"/>
              </a:rPr>
              <a:t>How does this all work time-wise?!</a:t>
            </a:r>
            <a:endParaRPr lang="en-GB" sz="3200" dirty="0">
              <a:latin typeface="Arial" charset="0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79463" y="2235200"/>
            <a:ext cx="7583488" cy="4156364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smtClean="0"/>
              <a:t>By the </a:t>
            </a:r>
            <a:r>
              <a:rPr lang="en-GB" sz="2000" dirty="0" smtClean="0"/>
              <a:t>end of next week you will need to:</a:t>
            </a:r>
            <a:endParaRPr lang="en-GB" sz="2000" dirty="0" smtClean="0"/>
          </a:p>
          <a:p>
            <a:pPr lvl="1">
              <a:spcBef>
                <a:spcPts val="0"/>
              </a:spcBef>
            </a:pPr>
            <a:r>
              <a:rPr lang="en-GB" dirty="0" smtClean="0"/>
              <a:t>Identify provisional discipline / topic for study. </a:t>
            </a:r>
          </a:p>
          <a:p>
            <a:pPr lvl="1">
              <a:spcBef>
                <a:spcPts val="0"/>
              </a:spcBef>
            </a:pPr>
            <a:r>
              <a:rPr lang="en-GB" dirty="0" smtClean="0"/>
              <a:t>Read </a:t>
            </a:r>
            <a:r>
              <a:rPr lang="en-GB" dirty="0"/>
              <a:t>around topics of interest </a:t>
            </a:r>
          </a:p>
          <a:p>
            <a:pPr lvl="1">
              <a:spcBef>
                <a:spcPts val="0"/>
              </a:spcBef>
            </a:pPr>
            <a:r>
              <a:rPr lang="en-GB" dirty="0" smtClean="0"/>
              <a:t>Be allocated a supervisor / meet or make e-mail contact to discuss ideas and method. 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58982" y="1779156"/>
            <a:ext cx="5135418" cy="86836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100" dirty="0" smtClean="0">
                <a:latin typeface="Verdana" charset="0"/>
                <a:cs typeface="+mn-cs"/>
              </a:rPr>
              <a:t>Starting the </a:t>
            </a:r>
            <a:r>
              <a:rPr lang="en-GB" sz="2100" dirty="0" smtClean="0">
                <a:latin typeface="Verdana" charset="0"/>
                <a:cs typeface="+mn-cs"/>
              </a:rPr>
              <a:t>process… </a:t>
            </a:r>
            <a:endParaRPr lang="en-GB" sz="2100" dirty="0">
              <a:latin typeface="Verdana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381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Order of tasks….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2545"/>
            <a:ext cx="7583488" cy="4849091"/>
          </a:xfrm>
        </p:spPr>
        <p:txBody>
          <a:bodyPr>
            <a:normAutofit/>
          </a:bodyPr>
          <a:lstStyle/>
          <a:p>
            <a:pPr marL="349250" lvl="1" indent="0">
              <a:spcBef>
                <a:spcPts val="0"/>
              </a:spcBef>
              <a:buNone/>
            </a:pPr>
            <a:endParaRPr lang="en-GB" sz="1400" dirty="0" smtClean="0"/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 smtClean="0">
                <a:solidFill>
                  <a:schemeClr val="tx1"/>
                </a:solidFill>
              </a:rPr>
              <a:t>Discuss </a:t>
            </a:r>
            <a:r>
              <a:rPr lang="en-GB" sz="1800" dirty="0">
                <a:solidFill>
                  <a:schemeClr val="tx1"/>
                </a:solidFill>
              </a:rPr>
              <a:t>your proposed idea for provisional approval</a:t>
            </a:r>
          </a:p>
          <a:p>
            <a:pPr lvl="2"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Why is it worthwhile researching?</a:t>
            </a:r>
          </a:p>
          <a:p>
            <a:pPr lvl="2"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Method – most appropriate</a:t>
            </a:r>
          </a:p>
          <a:p>
            <a:pPr lvl="2">
              <a:spcBef>
                <a:spcPts val="0"/>
              </a:spcBef>
              <a:buFont typeface="+mj-lt"/>
              <a:buAutoNum type="arabicPeriod"/>
            </a:pPr>
            <a:endParaRPr lang="en-GB" dirty="0">
              <a:solidFill>
                <a:schemeClr val="tx1"/>
              </a:solidFill>
            </a:endParaRP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Prepare a draft project proposal – rationale for the study (submit for feedback)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Receive approval for the project from supervisor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Prepare ethics form – submit to supervisor for feedback and approval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Read around the topic and gather resources for literature review 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Write formal proposal following feedback from tutor – submit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Identify potential participants </a:t>
            </a:r>
          </a:p>
          <a:p>
            <a:pPr marL="0" lvl="1" indent="0">
              <a:spcBef>
                <a:spcPts val="2000"/>
              </a:spcBef>
              <a:buNone/>
            </a:pPr>
            <a:r>
              <a:rPr lang="en-GB" sz="1800" dirty="0">
                <a:solidFill>
                  <a:schemeClr val="tx1"/>
                </a:solidFill>
              </a:rPr>
              <a:t>Further details will be provided regarding the </a:t>
            </a:r>
            <a:r>
              <a:rPr lang="en-GB" sz="1800" dirty="0" smtClean="0">
                <a:solidFill>
                  <a:schemeClr val="tx1"/>
                </a:solidFill>
              </a:rPr>
              <a:t>above </a:t>
            </a:r>
            <a:r>
              <a:rPr lang="en-GB" sz="1800" dirty="0">
                <a:solidFill>
                  <a:schemeClr val="tx1"/>
                </a:solidFill>
              </a:rPr>
              <a:t>– this is just a brief outline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Several students have now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completed some of the </a:t>
            </a:r>
            <a:r>
              <a:rPr lang="en-GB" dirty="0" smtClean="0">
                <a:solidFill>
                  <a:schemeClr val="tx1"/>
                </a:solidFill>
              </a:rPr>
              <a:t>above and are at </a:t>
            </a:r>
            <a:r>
              <a:rPr lang="en-GB" dirty="0" smtClean="0">
                <a:solidFill>
                  <a:schemeClr val="tx1"/>
                </a:solidFill>
              </a:rPr>
              <a:t>a CONSIDERABLE advantage!!</a:t>
            </a:r>
            <a:r>
              <a:rPr lang="en-GB" dirty="0" smtClean="0">
                <a:solidFill>
                  <a:schemeClr val="tx1"/>
                </a:solidFill>
              </a:rPr>
              <a:t>! </a:t>
            </a:r>
            <a:r>
              <a:rPr lang="en-GB" dirty="0" smtClean="0">
                <a:solidFill>
                  <a:schemeClr val="tx1"/>
                </a:solidFill>
              </a:rPr>
              <a:t>Time to catch up.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019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j-cs"/>
              </a:rPr>
              <a:t>Please think very carefully before selecting the dissertation if…</a:t>
            </a:r>
            <a:endParaRPr lang="en-US" dirty="0">
              <a:solidFill>
                <a:schemeClr val="tx1"/>
              </a:solidFill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827213"/>
            <a:ext cx="7783512" cy="4114800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n-cs"/>
              </a:rPr>
              <a:t>You are poor at time management, even when deadlines are provided. 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n-cs"/>
              </a:rPr>
              <a:t>You struggle to motivate yourself to do your academic work. 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n-cs"/>
              </a:rPr>
              <a:t>Your marks are generally in the low 40</a:t>
            </a:r>
            <a:r>
              <a:rPr lang="ja-JP" altLang="en-GB" dirty="0">
                <a:solidFill>
                  <a:schemeClr val="tx1"/>
                </a:solidFill>
                <a:cs typeface="+mn-cs"/>
              </a:rPr>
              <a:t>’</a:t>
            </a:r>
            <a:r>
              <a:rPr lang="en-GB" dirty="0">
                <a:solidFill>
                  <a:schemeClr val="tx1"/>
                </a:solidFill>
                <a:cs typeface="+mn-cs"/>
              </a:rPr>
              <a:t>s. </a:t>
            </a:r>
          </a:p>
          <a:p>
            <a:pPr>
              <a:buFont typeface="Wingdings" charset="0"/>
              <a:buNone/>
              <a:defRPr/>
            </a:pPr>
            <a:r>
              <a:rPr lang="en-GB" sz="2400" dirty="0">
                <a:solidFill>
                  <a:schemeClr val="tx1"/>
                </a:solidFill>
                <a:cs typeface="+mn-cs"/>
              </a:rPr>
              <a:t>All modules are equally demanding. </a:t>
            </a:r>
          </a:p>
          <a:p>
            <a:pPr>
              <a:buFont typeface="Wingdings" charset="0"/>
              <a:buNone/>
              <a:defRPr/>
            </a:pPr>
            <a:r>
              <a:rPr lang="en-GB" sz="2400" dirty="0">
                <a:solidFill>
                  <a:schemeClr val="tx1"/>
                </a:solidFill>
                <a:cs typeface="+mn-cs"/>
              </a:rPr>
              <a:t>Students on all 3 modules will get the mark that they deserve.</a:t>
            </a:r>
            <a:endParaRPr lang="en-US" sz="2400" dirty="0">
              <a:solidFill>
                <a:schemeClr val="tx1"/>
              </a:solidFill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7595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>
              <a:defRPr/>
            </a:pPr>
            <a:endParaRPr lang="en-US">
              <a:latin typeface="Arial" charset="0"/>
              <a:cs typeface="+mj-cs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charset="0"/>
              <a:buNone/>
              <a:defRPr/>
            </a:pPr>
            <a:r>
              <a:rPr lang="en-GB" sz="4100" dirty="0">
                <a:solidFill>
                  <a:schemeClr val="tx1"/>
                </a:solidFill>
                <a:latin typeface="+mj-lt"/>
                <a:cs typeface="+mn-cs"/>
              </a:rPr>
              <a:t>How can I find a suitable topic for my dissertation?</a:t>
            </a:r>
          </a:p>
          <a:p>
            <a:pPr eaLnBrk="1" hangingPunct="1">
              <a:buFont typeface="Wingdings" charset="0"/>
              <a:buNone/>
              <a:defRPr/>
            </a:pPr>
            <a:endParaRPr lang="en-GB" sz="4100" dirty="0">
              <a:latin typeface="Verdana" charset="0"/>
              <a:cs typeface="+mn-cs"/>
            </a:endParaRPr>
          </a:p>
          <a:p>
            <a:pPr eaLnBrk="1" hangingPunct="1">
              <a:buFont typeface="Wingdings" charset="0"/>
              <a:buNone/>
              <a:defRPr/>
            </a:pPr>
            <a:endParaRPr lang="en-GB" dirty="0">
              <a:latin typeface="Verdana" charset="0"/>
              <a:cs typeface="+mn-cs"/>
            </a:endParaRPr>
          </a:p>
          <a:p>
            <a:pPr eaLnBrk="1" hangingPunct="1">
              <a:buFont typeface="Wingdings" charset="0"/>
              <a:buNone/>
              <a:defRPr/>
            </a:pPr>
            <a:endParaRPr lang="en-GB" dirty="0">
              <a:latin typeface="Verdana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0450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7863" y="591397"/>
            <a:ext cx="7583488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>
                <a:latin typeface="Arial" charset="0"/>
                <a:cs typeface="+mj-cs"/>
              </a:rPr>
              <a:t/>
            </a:r>
            <a:br>
              <a:rPr lang="en-GB" dirty="0" smtClean="0">
                <a:latin typeface="Arial" charset="0"/>
                <a:cs typeface="+mj-cs"/>
              </a:rPr>
            </a:br>
            <a:r>
              <a:rPr lang="en-GB" dirty="0" smtClean="0">
                <a:latin typeface="Arial" charset="0"/>
                <a:cs typeface="+mj-cs"/>
              </a:rPr>
              <a:t>Selecting a discipline / topic…</a:t>
            </a:r>
            <a:endParaRPr lang="en-GB" dirty="0">
              <a:latin typeface="Arial" charset="0"/>
              <a:cs typeface="+mj-cs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42988" y="1827213"/>
            <a:ext cx="7640637" cy="41148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Task: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What modules have you studied so far…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Which </a:t>
            </a:r>
            <a:r>
              <a:rPr lang="en-GB" dirty="0">
                <a:latin typeface="Arial" charset="0"/>
                <a:cs typeface="+mj-cs"/>
              </a:rPr>
              <a:t>disciplines have you </a:t>
            </a:r>
            <a:r>
              <a:rPr lang="en-GB" dirty="0" smtClean="0">
                <a:latin typeface="Arial" charset="0"/>
                <a:cs typeface="+mj-cs"/>
              </a:rPr>
              <a:t>‘done </a:t>
            </a:r>
            <a:r>
              <a:rPr lang="en-GB" dirty="0">
                <a:latin typeface="Arial" charset="0"/>
                <a:cs typeface="+mj-cs"/>
              </a:rPr>
              <a:t>well </a:t>
            </a:r>
            <a:r>
              <a:rPr lang="en-GB" dirty="0" smtClean="0">
                <a:latin typeface="Arial" charset="0"/>
                <a:cs typeface="+mj-cs"/>
              </a:rPr>
              <a:t>in’ </a:t>
            </a:r>
            <a:r>
              <a:rPr lang="en-GB" dirty="0">
                <a:latin typeface="Arial" charset="0"/>
                <a:cs typeface="+mj-cs"/>
              </a:rPr>
              <a:t>so far</a:t>
            </a:r>
            <a:r>
              <a:rPr lang="en-GB" dirty="0" smtClean="0">
                <a:latin typeface="Arial" charset="0"/>
                <a:cs typeface="+mj-cs"/>
              </a:rPr>
              <a:t>?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What </a:t>
            </a:r>
            <a:r>
              <a:rPr lang="en-GB" dirty="0">
                <a:latin typeface="Arial" charset="0"/>
                <a:cs typeface="+mj-cs"/>
              </a:rPr>
              <a:t>interests you</a:t>
            </a:r>
            <a:r>
              <a:rPr lang="en-GB" dirty="0" smtClean="0">
                <a:latin typeface="Arial" charset="0"/>
                <a:cs typeface="+mj-cs"/>
              </a:rPr>
              <a:t>?</a:t>
            </a:r>
            <a:endParaRPr lang="en-GB" dirty="0" smtClean="0">
              <a:latin typeface="Verdana" charset="0"/>
              <a:cs typeface="+mn-cs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dirty="0" smtClean="0">
              <a:latin typeface="Verdana" charset="0"/>
              <a:cs typeface="+mn-cs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dirty="0" smtClean="0">
                <a:latin typeface="Verdana" charset="0"/>
                <a:cs typeface="+mn-cs"/>
              </a:rPr>
              <a:t>A </a:t>
            </a:r>
            <a:r>
              <a:rPr lang="en-GB" dirty="0">
                <a:latin typeface="Verdana" charset="0"/>
                <a:cs typeface="+mn-cs"/>
              </a:rPr>
              <a:t>long time will be spent on the topic.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latin typeface="Verdana" charset="0"/>
                <a:cs typeface="+mn-cs"/>
              </a:rPr>
              <a:t>You will have to keep working away through some aspects of the project that may not be very exciting.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latin typeface="Verdana" charset="0"/>
                <a:cs typeface="+mn-cs"/>
              </a:rPr>
              <a:t>Much easier if the topic will remain interesting to you!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latin typeface="Verdana" charset="0"/>
                <a:cs typeface="+mn-cs"/>
              </a:rPr>
              <a:t>Are there any areas of your course which you have found interesting and would like to investigate further?</a:t>
            </a:r>
          </a:p>
        </p:txBody>
      </p:sp>
    </p:spTree>
    <p:extLst>
      <p:ext uri="{BB962C8B-B14F-4D97-AF65-F5344CB8AC3E}">
        <p14:creationId xmlns:p14="http://schemas.microsoft.com/office/powerpoint/2010/main" val="3519805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Area of interest?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GB" sz="2400" dirty="0">
                <a:solidFill>
                  <a:schemeClr val="tx1"/>
                </a:solidFill>
              </a:rPr>
              <a:t>You may have conducted a small project within a previous </a:t>
            </a:r>
            <a:r>
              <a:rPr lang="en-GB" sz="2400" dirty="0" smtClean="0">
                <a:solidFill>
                  <a:schemeClr val="tx1"/>
                </a:solidFill>
              </a:rPr>
              <a:t>module which </a:t>
            </a:r>
            <a:r>
              <a:rPr lang="en-GB" sz="2400" dirty="0">
                <a:solidFill>
                  <a:schemeClr val="tx1"/>
                </a:solidFill>
              </a:rPr>
              <a:t>you now wish to expand on…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 e.g</a:t>
            </a:r>
            <a:r>
              <a:rPr lang="en-GB" sz="2400" dirty="0">
                <a:solidFill>
                  <a:schemeClr val="tx1"/>
                </a:solidFill>
              </a:rPr>
              <a:t>. discovering outdoor lifestyles / work placement / exercise physiology / research </a:t>
            </a:r>
            <a:r>
              <a:rPr lang="en-GB" sz="2400" dirty="0" smtClean="0">
                <a:solidFill>
                  <a:schemeClr val="tx1"/>
                </a:solidFill>
              </a:rPr>
              <a:t>methods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Lots of options!!!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Including: physiology </a:t>
            </a:r>
            <a:r>
              <a:rPr lang="en-GB" sz="2400" dirty="0">
                <a:solidFill>
                  <a:schemeClr val="tx1"/>
                </a:solidFill>
              </a:rPr>
              <a:t>lab testing / training </a:t>
            </a:r>
            <a:r>
              <a:rPr lang="en-GB" sz="2400" dirty="0" smtClean="0">
                <a:solidFill>
                  <a:schemeClr val="tx1"/>
                </a:solidFill>
              </a:rPr>
              <a:t>intervention (strength / endurance)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physical education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outdoor education </a:t>
            </a:r>
            <a:r>
              <a:rPr lang="en-GB" sz="2400" dirty="0">
                <a:solidFill>
                  <a:schemeClr val="tx1"/>
                </a:solidFill>
              </a:rPr>
              <a:t>/ p</a:t>
            </a:r>
            <a:r>
              <a:rPr lang="en-GB" sz="2400" dirty="0" smtClean="0">
                <a:solidFill>
                  <a:schemeClr val="tx1"/>
                </a:solidFill>
              </a:rPr>
              <a:t>sychology (sport, exercise, green exercise)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sociology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nutrition (dietary analysis, health promotion)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Evaluation of a </a:t>
            </a:r>
            <a:r>
              <a:rPr lang="en-GB" sz="2400" dirty="0">
                <a:solidFill>
                  <a:schemeClr val="tx1"/>
                </a:solidFill>
              </a:rPr>
              <a:t>scheme </a:t>
            </a:r>
            <a:r>
              <a:rPr lang="en-GB" sz="2400" dirty="0" smtClean="0">
                <a:solidFill>
                  <a:schemeClr val="tx1"/>
                </a:solidFill>
              </a:rPr>
              <a:t>or programme (GP </a:t>
            </a:r>
            <a:r>
              <a:rPr lang="en-GB" sz="2400" dirty="0">
                <a:solidFill>
                  <a:schemeClr val="tx1"/>
                </a:solidFill>
              </a:rPr>
              <a:t>referral / Healthy </a:t>
            </a:r>
            <a:r>
              <a:rPr lang="en-GB" sz="2400" dirty="0" smtClean="0">
                <a:solidFill>
                  <a:schemeClr val="tx1"/>
                </a:solidFill>
              </a:rPr>
              <a:t>Schools / PE based)</a:t>
            </a:r>
            <a:endParaRPr lang="en-GB" sz="24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844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 smtClean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949823"/>
            <a:ext cx="6363855" cy="4487921"/>
          </a:xfrm>
        </p:spPr>
        <p:txBody>
          <a:bodyPr>
            <a:normAutofit/>
          </a:bodyPr>
          <a:lstStyle/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 smtClean="0"/>
              <a:t>list of staff areas of supervision and potential topics </a:t>
            </a:r>
            <a:r>
              <a:rPr lang="en-GB" dirty="0" smtClean="0"/>
              <a:t>will be placed on Moodle.</a:t>
            </a:r>
          </a:p>
          <a:p>
            <a:r>
              <a:rPr lang="en-GB" dirty="0" smtClean="0"/>
              <a:t>If </a:t>
            </a:r>
            <a:r>
              <a:rPr lang="en-GB" dirty="0" smtClean="0"/>
              <a:t>you decide to change discipline / topic that is fine, however it may mean a change of supervisor (e.g. if you switch from endurance training to biomechanics)!</a:t>
            </a:r>
          </a:p>
          <a:p>
            <a:r>
              <a:rPr lang="en-GB" dirty="0" smtClean="0"/>
              <a:t>Nothing is final until you have registered on the </a:t>
            </a:r>
            <a:r>
              <a:rPr lang="en-GB" dirty="0" smtClean="0"/>
              <a:t>module. </a:t>
            </a:r>
            <a:endParaRPr lang="en-GB" dirty="0" smtClean="0"/>
          </a:p>
          <a:p>
            <a:r>
              <a:rPr lang="en-GB" dirty="0" smtClean="0"/>
              <a:t>You can still decide to do the experimental research / literature review instead.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291</TotalTime>
  <Words>1437</Words>
  <Application>Microsoft Macintosh PowerPoint</Application>
  <PresentationFormat>On-screen Show (4:3)</PresentationFormat>
  <Paragraphs>146</Paragraphs>
  <Slides>20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Pixel</vt:lpstr>
      <vt:lpstr>Introduction to the Independent Study (Dissertation) Module</vt:lpstr>
      <vt:lpstr>Topics to be covered today:</vt:lpstr>
      <vt:lpstr>1. What is a ‘dissertation’?  …It is the opportunity to engage in a substantial self managed project, in a field of study related to their degree.  - What modules have you studied as part of   your degree? - Your dissertation can be linked to ANY area of your degree that you have studied (ideally up to level 5) Task: What have you studied so far?</vt:lpstr>
      <vt:lpstr>1. What is a dissertation?</vt:lpstr>
      <vt:lpstr>This module provides an opportunity for you to demonstrate, and have assessed, the extent and quality of your capabilities in: </vt:lpstr>
      <vt:lpstr> 2. Why this module may be beneficial for you </vt:lpstr>
      <vt:lpstr>3. How will I be assessed?</vt:lpstr>
      <vt:lpstr>4. How the module is structured / organised… Lectures: semester 1</vt:lpstr>
      <vt:lpstr>Lectures: semester 2</vt:lpstr>
      <vt:lpstr>5. What support to expect…</vt:lpstr>
      <vt:lpstr>Supervision continued…</vt:lpstr>
      <vt:lpstr>6. What does a dissertation actually look like?</vt:lpstr>
      <vt:lpstr>There is a specific order of tasks that need to be carried out PRIOR to any data being gathered…</vt:lpstr>
      <vt:lpstr>How does this all work time-wise?!</vt:lpstr>
      <vt:lpstr>Order of tasks….</vt:lpstr>
      <vt:lpstr>Please think very carefully before selecting the dissertation if…</vt:lpstr>
      <vt:lpstr>PowerPoint Presentation</vt:lpstr>
      <vt:lpstr> Selecting a discipline / topic…</vt:lpstr>
      <vt:lpstr>Area of interest? </vt:lpstr>
      <vt:lpstr>What next…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SHOE4</cp:lastModifiedBy>
  <cp:revision>26</cp:revision>
  <cp:lastPrinted>2017-05-09T15:55:18Z</cp:lastPrinted>
  <dcterms:created xsi:type="dcterms:W3CDTF">2017-05-09T11:06:03Z</dcterms:created>
  <dcterms:modified xsi:type="dcterms:W3CDTF">2017-09-26T21:08:24Z</dcterms:modified>
</cp:coreProperties>
</file>