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61" r:id="rId4"/>
    <p:sldId id="258" r:id="rId5"/>
    <p:sldId id="259" r:id="rId6"/>
    <p:sldId id="260" r:id="rId7"/>
    <p:sldId id="262" r:id="rId8"/>
    <p:sldId id="264" r:id="rId9"/>
    <p:sldId id="263" r:id="rId10"/>
    <p:sldId id="265" r:id="rId11"/>
    <p:sldId id="266" r:id="rId12"/>
    <p:sldId id="267" r:id="rId13"/>
    <p:sldId id="271" r:id="rId14"/>
    <p:sldId id="270" r:id="rId15"/>
    <p:sldId id="268" r:id="rId16"/>
    <p:sldId id="269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76" y="6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DF9C053E-EC49-4C75-8380-983ECC1A3E74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4684D283-2DEA-47CC-B429-B919ED16A97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0904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C053E-EC49-4C75-8380-983ECC1A3E74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4D283-2DEA-47CC-B429-B919ED16A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135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C053E-EC49-4C75-8380-983ECC1A3E74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4D283-2DEA-47CC-B429-B919ED16A97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2601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C053E-EC49-4C75-8380-983ECC1A3E74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4D283-2DEA-47CC-B429-B919ED16A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911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C053E-EC49-4C75-8380-983ECC1A3E74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4D283-2DEA-47CC-B429-B919ED16A975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3952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C053E-EC49-4C75-8380-983ECC1A3E74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4D283-2DEA-47CC-B429-B919ED16A97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7526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C053E-EC49-4C75-8380-983ECC1A3E74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4D283-2DEA-47CC-B429-B919ED16A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1582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C053E-EC49-4C75-8380-983ECC1A3E74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4D283-2DEA-47CC-B429-B919ED16A97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4897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C053E-EC49-4C75-8380-983ECC1A3E74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4D283-2DEA-47CC-B429-B919ED16A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4173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C053E-EC49-4C75-8380-983ECC1A3E74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4D283-2DEA-47CC-B429-B919ED16A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143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C053E-EC49-4C75-8380-983ECC1A3E74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4D283-2DEA-47CC-B429-B919ED16A97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10172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C053E-EC49-4C75-8380-983ECC1A3E74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4D283-2DEA-47CC-B429-B919ED16A97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9722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C053E-EC49-4C75-8380-983ECC1A3E74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4D283-2DEA-47CC-B429-B919ED16A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5991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C053E-EC49-4C75-8380-983ECC1A3E74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4D283-2DEA-47CC-B429-B919ED16A97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27477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C053E-EC49-4C75-8380-983ECC1A3E74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4D283-2DEA-47CC-B429-B919ED16A97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99343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C053E-EC49-4C75-8380-983ECC1A3E74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4D283-2DEA-47CC-B429-B919ED16A97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39017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C053E-EC49-4C75-8380-983ECC1A3E74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4D283-2DEA-47CC-B429-B919ED16A97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8277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F9C053E-EC49-4C75-8380-983ECC1A3E74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684D283-2DEA-47CC-B429-B919ED16A9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005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entencingcouncil.org.uk/outlines/general-theft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entencingcouncil.org.uk/sentencing-and-the-council/about-sentencing-guidelines/about-published-guidelines/burglary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uk.westlaw.com/Document/I9B10ADF1E42711DA8FC2A0F0355337E9/View/FullText.html?originationContext=document&amp;transitionType=DocumentItem&amp;ppcid=dc32573932f947a5949867f118aef022&amp;contextData=(sc.Search)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entencingcouncil.org.uk/offences/magistrates-court/item/common-assault-racially-or-religiously-aggravated-common-assault-common-assault-on-emergency-worker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uk.westlaw.com/Document/I423EAF00E42811DA8FC2A0F0355337E9/View/FullText.html?navigationPath=Search/v1/results/navigation/i0ad740370000017ec49a47c29c9ac0d1&amp;transitionType=SearchItem&amp;listSource=Search&amp;listPageSource=0109ff896a4b5f6a8c84ab99dc9bc2d4&amp;list=RESEARCH_COMBINED_WLUK&amp;rank=1&amp;comp=wluk&amp;navId=1B74738A4BFA07D9CB5F30D8C5F52E58&amp;contextData=%28sc.Default%29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entencingcouncil.org.uk/offences/magistrates-court/item/assault-occasioning-actual-bodily-harm-racially-or-religiously-aggravated-abh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ilii.org/uk/cases/UKHL/1991/15.html" TargetMode="External"/><Relationship Id="rId2" Type="http://schemas.openxmlformats.org/officeDocument/2006/relationships/hyperlink" Target="https://www.bailii.org/ew/cases/EWCA/Crim/2014/889.html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entencingcouncil.org.uk/offences/crown-court/item/causing-grievous-bodily-harm-with-intent-to-do-grievous-bodily-harm-wounding-with-intent-to-do-gbh-2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F0AC0-C376-4243-0760-54297A4F243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Basic offences revision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A8F03E-6178-D629-048F-EF6B6F1CB8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19630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30E3C-5BF5-4FBC-2C63-E7E860EE59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2" y="982132"/>
            <a:ext cx="4802185" cy="1303867"/>
          </a:xfrm>
        </p:spPr>
        <p:txBody>
          <a:bodyPr>
            <a:normAutofit/>
          </a:bodyPr>
          <a:lstStyle/>
          <a:p>
            <a:r>
              <a:rPr lang="en-GB" dirty="0"/>
              <a:t>Theft.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79873-1560-41AE-9D30-BF78E7A5D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12" y="2556932"/>
            <a:ext cx="4802184" cy="3318936"/>
          </a:xfrm>
        </p:spPr>
        <p:txBody>
          <a:bodyPr>
            <a:normAutofit/>
          </a:bodyPr>
          <a:lstStyle/>
          <a:p>
            <a:r>
              <a:rPr lang="en-GB" dirty="0"/>
              <a:t>S. 1 Theft Act 1968</a:t>
            </a:r>
          </a:p>
          <a:p>
            <a:r>
              <a:rPr lang="en-GB" dirty="0"/>
              <a:t>“A person is guilty of theft if he </a:t>
            </a:r>
            <a:r>
              <a:rPr lang="en-GB" b="1" dirty="0"/>
              <a:t>dishonestly</a:t>
            </a:r>
            <a:r>
              <a:rPr lang="en-GB" dirty="0"/>
              <a:t> </a:t>
            </a:r>
            <a:r>
              <a:rPr lang="en-GB" b="1" dirty="0"/>
              <a:t>appropriates</a:t>
            </a:r>
            <a:r>
              <a:rPr lang="en-GB" dirty="0"/>
              <a:t> </a:t>
            </a:r>
            <a:r>
              <a:rPr lang="en-GB" b="1" dirty="0"/>
              <a:t>property</a:t>
            </a:r>
            <a:r>
              <a:rPr lang="en-GB" dirty="0"/>
              <a:t> </a:t>
            </a:r>
            <a:r>
              <a:rPr lang="en-GB" b="1" dirty="0"/>
              <a:t>belonging to another </a:t>
            </a:r>
            <a:r>
              <a:rPr lang="en-GB" dirty="0"/>
              <a:t>with the </a:t>
            </a:r>
            <a:r>
              <a:rPr lang="en-GB" b="1" dirty="0"/>
              <a:t>intention</a:t>
            </a:r>
            <a:r>
              <a:rPr lang="en-GB" dirty="0"/>
              <a:t> of </a:t>
            </a:r>
            <a:r>
              <a:rPr lang="en-GB" b="1" dirty="0"/>
              <a:t>permanently depriving</a:t>
            </a:r>
            <a:r>
              <a:rPr lang="en-GB" dirty="0"/>
              <a:t> the other of it.”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B1AF87-B3E2-6233-A3A1-DC72F0858A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013" r="1" b="667"/>
          <a:stretch/>
        </p:blipFill>
        <p:spPr>
          <a:xfrm>
            <a:off x="1412683" y="1410208"/>
            <a:ext cx="3876801" cy="3858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1032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D4404-3109-95D0-5461-E274A0E0D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Theft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72E0F7-7487-D692-957E-9C0035A482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Either way offence;</a:t>
            </a:r>
          </a:p>
          <a:p>
            <a:r>
              <a:rPr lang="en-GB" dirty="0"/>
              <a:t>Summary conviction – up to 12 months imprisonment</a:t>
            </a:r>
          </a:p>
          <a:p>
            <a:r>
              <a:rPr lang="en-GB" dirty="0"/>
              <a:t>Indictment –  up to 7 yrs imprisonment</a:t>
            </a:r>
          </a:p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General theft – Sentencing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40262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CB35F-7CDD-CDD6-C87C-E5542053B0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Burglary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88B4D-4825-3214-072D-C450DEFE5F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Section </a:t>
            </a:r>
            <a:r>
              <a:rPr lang="en-GB" b="1" dirty="0"/>
              <a:t>9 </a:t>
            </a:r>
            <a:r>
              <a:rPr lang="en-GB" dirty="0"/>
              <a:t>Theft Act 1968</a:t>
            </a:r>
          </a:p>
          <a:p>
            <a:r>
              <a:rPr lang="en-GB" b="1" dirty="0"/>
              <a:t>(1) </a:t>
            </a:r>
            <a:r>
              <a:rPr lang="en-GB" dirty="0"/>
              <a:t>A person is guilty of burglary if –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b="1" dirty="0"/>
              <a:t>(a) </a:t>
            </a:r>
            <a:r>
              <a:rPr lang="en-GB" dirty="0"/>
              <a:t>he enters any building or part of a building as a trespasser and with intent to …….</a:t>
            </a:r>
          </a:p>
          <a:p>
            <a:pPr marL="0" indent="0">
              <a:buNone/>
            </a:pPr>
            <a:r>
              <a:rPr lang="en-GB" dirty="0"/>
              <a:t>(2)….. Steal anything in the building or part of a building in question, inflict on any person Grievous bodily harm therein, and of doing unlawful damage to the building or anything therein.</a:t>
            </a:r>
          </a:p>
        </p:txBody>
      </p:sp>
    </p:spTree>
    <p:extLst>
      <p:ext uri="{BB962C8B-B14F-4D97-AF65-F5344CB8AC3E}">
        <p14:creationId xmlns:p14="http://schemas.microsoft.com/office/powerpoint/2010/main" val="7246921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D1DF7-29BE-91C1-9E1E-85C428FA29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Burglary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6A005F-6755-FFA8-1E0D-3488779B4B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Section </a:t>
            </a:r>
            <a:r>
              <a:rPr lang="en-GB" b="1" dirty="0"/>
              <a:t>9 </a:t>
            </a:r>
            <a:r>
              <a:rPr lang="en-GB" dirty="0"/>
              <a:t>Theft Act 1968</a:t>
            </a:r>
          </a:p>
          <a:p>
            <a:r>
              <a:rPr lang="en-GB" b="1" dirty="0"/>
              <a:t>(1) </a:t>
            </a:r>
            <a:r>
              <a:rPr lang="en-GB" dirty="0"/>
              <a:t>A person is guilty of burglary if –</a:t>
            </a:r>
          </a:p>
          <a:p>
            <a:r>
              <a:rPr lang="en-GB" b="1" dirty="0"/>
              <a:t>(b) </a:t>
            </a:r>
            <a:r>
              <a:rPr lang="en-GB" dirty="0"/>
              <a:t>having entered any building or part of a building as a trespasser he steals or attempts to steal anything in the building or that part of it or inflicts or attempts to inflict on any person therein any grievous bodily harm.</a:t>
            </a:r>
          </a:p>
        </p:txBody>
      </p:sp>
    </p:spTree>
    <p:extLst>
      <p:ext uri="{BB962C8B-B14F-4D97-AF65-F5344CB8AC3E}">
        <p14:creationId xmlns:p14="http://schemas.microsoft.com/office/powerpoint/2010/main" val="10010697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73EA0-DEF4-66B4-9DF5-3F47095D9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Burglary sentencing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4E257-7780-9E0A-08EA-8E3C3AE30D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Either way offence;</a:t>
            </a:r>
          </a:p>
          <a:p>
            <a:r>
              <a:rPr lang="en-GB" dirty="0"/>
              <a:t>Summary conviction – up to 12 months imprisonment</a:t>
            </a:r>
          </a:p>
          <a:p>
            <a:r>
              <a:rPr lang="en-GB" dirty="0"/>
              <a:t>Dwelling burglary – 14 yrs imprisonment</a:t>
            </a:r>
          </a:p>
          <a:p>
            <a:r>
              <a:rPr lang="en-GB" dirty="0"/>
              <a:t>Other (for example commercial premises) – 10 yrs imprisonment.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Burglary offences – Sentencing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12851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6BAEE-4F6E-4E89-D2E8-CC9F18144D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Robbery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85516-363F-22C1-4495-4AC8E1A730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Sec 8 Theft Act 1968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(1)A person is guilty of robbery if he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steals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, and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immediately before 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or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at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the time 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of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doing so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, and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in order to do so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, he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uses force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 on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any person 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or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puts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 or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seeks to put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any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 person in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fear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 of being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then and there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subjected 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to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force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.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(2)A person guilty of robbery, or of an assault with intent to rob, shall on conviction on indictment be liable to imprisonment for life.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37097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2F0C0-A55C-2926-C393-203DF7751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Assault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FFE60-8433-47E8-C4B2-2F9A829205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Sec 39 Criminal Justice Act 1988</a:t>
            </a:r>
          </a:p>
          <a:p>
            <a:r>
              <a:rPr lang="en-GB" dirty="0"/>
              <a:t>Two offences namely;</a:t>
            </a:r>
          </a:p>
          <a:p>
            <a:r>
              <a:rPr lang="en-GB" b="0" i="0" dirty="0">
                <a:solidFill>
                  <a:srgbClr val="444444"/>
                </a:solidFill>
                <a:effectLst/>
                <a:latin typeface="+mj-lt"/>
                <a:cs typeface="Gautami" panose="020B0502040204020203" pitchFamily="34" charset="0"/>
              </a:rPr>
              <a:t>Common assault is an act by which a person intentionally or recklessly causes another to suffer or apprehend immediate unlawful violence. </a:t>
            </a:r>
          </a:p>
          <a:p>
            <a:r>
              <a:rPr lang="en-GB" b="0" i="0" dirty="0">
                <a:solidFill>
                  <a:srgbClr val="444444"/>
                </a:solidFill>
                <a:effectLst/>
                <a:latin typeface="+mj-lt"/>
                <a:cs typeface="Gautami" panose="020B0502040204020203" pitchFamily="34" charset="0"/>
              </a:rPr>
              <a:t>And;</a:t>
            </a:r>
          </a:p>
          <a:p>
            <a:r>
              <a:rPr lang="en-GB" b="0" i="0" dirty="0">
                <a:solidFill>
                  <a:srgbClr val="444444"/>
                </a:solidFill>
                <a:effectLst/>
                <a:latin typeface="+mj-lt"/>
                <a:cs typeface="Gautami" panose="020B0502040204020203" pitchFamily="34" charset="0"/>
              </a:rPr>
              <a:t>Battery is committed by the intentional or reckless application of unlawful force to another person. (This is charged as “assault by beating”).</a:t>
            </a:r>
          </a:p>
          <a:p>
            <a:endParaRPr lang="en-GB" dirty="0">
              <a:solidFill>
                <a:srgbClr val="444444"/>
              </a:solidFill>
              <a:latin typeface="+mj-lt"/>
              <a:cs typeface="Gautami" panose="020B0502040204020203" pitchFamily="34" charset="0"/>
            </a:endParaRPr>
          </a:p>
          <a:p>
            <a:r>
              <a:rPr lang="en-GB" sz="1200" b="1" i="0" dirty="0">
                <a:solidFill>
                  <a:srgbClr val="444444"/>
                </a:solidFill>
                <a:effectLst/>
                <a:latin typeface="Garamond" panose="02020404030301010803" pitchFamily="18" charset="0"/>
              </a:rPr>
              <a:t>DPP v Taylor and Little </a:t>
            </a:r>
            <a:r>
              <a:rPr lang="en-GB" sz="1200" b="1" i="0" u="none" strike="noStrike" dirty="0">
                <a:solidFill>
                  <a:srgbClr val="005DAA"/>
                </a:solidFill>
                <a:effectLst/>
                <a:latin typeface="Garamond" panose="02020404030301010803" pitchFamily="18" charset="0"/>
                <a:hlinkClick r:id="rId2"/>
              </a:rPr>
              <a:t>[1992] Q.B. 645</a:t>
            </a:r>
            <a:r>
              <a:rPr lang="en-GB" sz="1200" b="0" i="0" dirty="0">
                <a:solidFill>
                  <a:srgbClr val="444444"/>
                </a:solidFill>
                <a:effectLst/>
                <a:latin typeface="Lato" panose="020F0502020204030203" pitchFamily="34" charset="0"/>
              </a:rPr>
              <a:t>.</a:t>
            </a:r>
            <a:endParaRPr lang="en-GB" sz="1200" dirty="0">
              <a:latin typeface="+mj-lt"/>
              <a:cs typeface="Gautam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05710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C878D9A-77BE-4701-AE3D-EEFC53CD5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43BE08-0ED1-4B73-AC6D-B7E26A5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6B2094-7FC0-45FC-BFED-3CB88CEE6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AB1B25-772E-2F92-291B-54F6AA1EDD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GB" sz="4100" b="1" i="0">
                <a:solidFill>
                  <a:srgbClr val="FFFFFF"/>
                </a:solidFill>
                <a:effectLst/>
                <a:latin typeface="Garamond" panose="02020404030301010803" pitchFamily="18" charset="0"/>
              </a:rPr>
              <a:t>Common assault and battery.</a:t>
            </a:r>
            <a:br>
              <a:rPr lang="en-GB" sz="4100" b="1" i="0">
                <a:solidFill>
                  <a:srgbClr val="FFFFFF"/>
                </a:solidFill>
                <a:effectLst/>
                <a:latin typeface="Garamond" panose="02020404030301010803" pitchFamily="18" charset="0"/>
              </a:rPr>
            </a:br>
            <a:r>
              <a:rPr lang="en-GB" sz="4100" b="1" i="0">
                <a:solidFill>
                  <a:srgbClr val="FFFFFF"/>
                </a:solidFill>
                <a:effectLst/>
                <a:latin typeface="Garamond" panose="02020404030301010803" pitchFamily="18" charset="0"/>
              </a:rPr>
              <a:t>Sentencing</a:t>
            </a:r>
            <a:endParaRPr lang="en-GB" sz="4100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A4B640-BB7F-4272-A710-068DBA9F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15F62-9375-CA7B-6761-B23A3B1F6A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934" y="0"/>
            <a:ext cx="6932004" cy="6736556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800" b="1" i="0" dirty="0">
                <a:effectLst/>
                <a:latin typeface="Garamond" panose="02020404030301010803" pitchFamily="18" charset="0"/>
              </a:rPr>
              <a:t>Section 39</a:t>
            </a:r>
            <a:br>
              <a:rPr lang="en-GB" sz="2800" b="0" i="0" dirty="0">
                <a:effectLst/>
                <a:latin typeface="Garamond" panose="02020404030301010803" pitchFamily="18" charset="0"/>
              </a:rPr>
            </a:br>
            <a:r>
              <a:rPr lang="en-GB" sz="2800" b="0" i="0" dirty="0">
                <a:effectLst/>
                <a:latin typeface="Garamond" panose="02020404030301010803" pitchFamily="18" charset="0"/>
              </a:rPr>
              <a:t>Triable only summarily</a:t>
            </a:r>
            <a:br>
              <a:rPr lang="en-GB" sz="2800" b="0" i="0" dirty="0">
                <a:effectLst/>
                <a:latin typeface="Garamond" panose="02020404030301010803" pitchFamily="18" charset="0"/>
              </a:rPr>
            </a:br>
            <a:r>
              <a:rPr lang="en-GB" sz="2800" b="0" i="0" dirty="0">
                <a:effectLst/>
                <a:latin typeface="Garamond" panose="02020404030301010803" pitchFamily="18" charset="0"/>
              </a:rPr>
              <a:t>Maximum: 6 months’ custody</a:t>
            </a:r>
          </a:p>
          <a:p>
            <a:pPr>
              <a:lnSpc>
                <a:spcPct val="90000"/>
              </a:lnSpc>
            </a:pPr>
            <a:r>
              <a:rPr lang="en-GB" sz="2800" b="0" i="0" dirty="0">
                <a:effectLst/>
                <a:latin typeface="Garamond" panose="02020404030301010803" pitchFamily="18" charset="0"/>
              </a:rPr>
              <a:t>Offence range: Discharge – 26 weeks’ custody</a:t>
            </a:r>
          </a:p>
          <a:p>
            <a:pPr>
              <a:lnSpc>
                <a:spcPct val="90000"/>
              </a:lnSpc>
            </a:pPr>
            <a:r>
              <a:rPr lang="en-GB" sz="2800" b="1" i="0" dirty="0">
                <a:effectLst/>
                <a:latin typeface="Garamond" panose="02020404030301010803" pitchFamily="18" charset="0"/>
              </a:rPr>
              <a:t>Racially or religiously aggravated offence – Section 29</a:t>
            </a:r>
            <a:br>
              <a:rPr lang="en-GB" sz="2800" b="0" i="0" dirty="0">
                <a:effectLst/>
                <a:latin typeface="Garamond" panose="02020404030301010803" pitchFamily="18" charset="0"/>
              </a:rPr>
            </a:br>
            <a:r>
              <a:rPr lang="en-GB" sz="2800" b="0" i="0" dirty="0">
                <a:effectLst/>
                <a:latin typeface="Garamond" panose="02020404030301010803" pitchFamily="18" charset="0"/>
              </a:rPr>
              <a:t>Triable either way</a:t>
            </a:r>
            <a:br>
              <a:rPr lang="en-GB" sz="2800" b="0" i="0" dirty="0">
                <a:effectLst/>
                <a:latin typeface="Garamond" panose="02020404030301010803" pitchFamily="18" charset="0"/>
              </a:rPr>
            </a:br>
            <a:r>
              <a:rPr lang="en-GB" sz="2800" b="0" i="0" dirty="0">
                <a:effectLst/>
                <a:latin typeface="Garamond" panose="02020404030301010803" pitchFamily="18" charset="0"/>
              </a:rPr>
              <a:t>Maximum: 2 years’ custody</a:t>
            </a:r>
          </a:p>
          <a:p>
            <a:pPr>
              <a:lnSpc>
                <a:spcPct val="90000"/>
              </a:lnSpc>
            </a:pPr>
            <a:r>
              <a:rPr lang="en-GB" sz="2800" b="1" i="0" dirty="0">
                <a:effectLst/>
                <a:latin typeface="Garamond" panose="02020404030301010803" pitchFamily="18" charset="0"/>
              </a:rPr>
              <a:t>Offence committed against an emergency worker – Section 1</a:t>
            </a:r>
            <a:br>
              <a:rPr lang="en-GB" sz="2800" b="0" i="0" dirty="0">
                <a:effectLst/>
                <a:latin typeface="Garamond" panose="02020404030301010803" pitchFamily="18" charset="0"/>
              </a:rPr>
            </a:br>
            <a:r>
              <a:rPr lang="en-GB" sz="2800" b="0" i="0" dirty="0">
                <a:effectLst/>
                <a:latin typeface="Garamond" panose="02020404030301010803" pitchFamily="18" charset="0"/>
              </a:rPr>
              <a:t>Triable either way</a:t>
            </a:r>
            <a:br>
              <a:rPr lang="en-GB" sz="2800" b="0" i="0" dirty="0">
                <a:effectLst/>
                <a:latin typeface="Garamond" panose="02020404030301010803" pitchFamily="18" charset="0"/>
              </a:rPr>
            </a:br>
            <a:r>
              <a:rPr lang="en-GB" sz="2800" b="0" i="0" dirty="0">
                <a:effectLst/>
                <a:latin typeface="Garamond" panose="02020404030301010803" pitchFamily="18" charset="0"/>
              </a:rPr>
              <a:t>Maximum: 2 years’ custody (1 year’s custody for offences committed before 28 June 2022)</a:t>
            </a:r>
          </a:p>
          <a:p>
            <a:pPr>
              <a:lnSpc>
                <a:spcPct val="90000"/>
              </a:lnSpc>
            </a:pPr>
            <a:endParaRPr lang="en-GB" sz="1900" dirty="0"/>
          </a:p>
          <a:p>
            <a:pPr>
              <a:lnSpc>
                <a:spcPct val="90000"/>
              </a:lnSpc>
            </a:pPr>
            <a:r>
              <a:rPr lang="en-GB" sz="1900" dirty="0">
                <a:hlinkClick r:id="rId3"/>
              </a:rPr>
              <a:t>Common assault / Racially or religiously aggravated common assault/ Battery/ Common assault on emergency worker – Sentencing</a:t>
            </a: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8338471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3ABD2-D7E7-2C04-0C8A-6D79F687A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Actual Bodily Harm (ABH)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DB1FE-24F4-D71F-561C-D8CC07937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Sec 47 Offences Against the Person Act 1861</a:t>
            </a:r>
          </a:p>
          <a:p>
            <a:r>
              <a:rPr lang="en-GB" b="0" i="0" dirty="0">
                <a:solidFill>
                  <a:srgbClr val="444444"/>
                </a:solidFill>
                <a:effectLst/>
                <a:latin typeface="+mj-lt"/>
              </a:rPr>
              <a:t>This offence is committed when a person intentionally or recklessly assaults another, thereby causing actual bodily harm (ABH). </a:t>
            </a:r>
            <a:endParaRPr lang="en-GB" dirty="0">
              <a:solidFill>
                <a:srgbClr val="444444"/>
              </a:solidFill>
              <a:latin typeface="+mj-lt"/>
            </a:endParaRPr>
          </a:p>
          <a:p>
            <a:r>
              <a:rPr lang="en-GB" b="0" i="0" dirty="0">
                <a:solidFill>
                  <a:srgbClr val="444444"/>
                </a:solidFill>
                <a:effectLst/>
                <a:latin typeface="+mj-lt"/>
              </a:rPr>
              <a:t>Harm need not be permanent but must be more than transient and trifling: </a:t>
            </a:r>
          </a:p>
          <a:p>
            <a:r>
              <a:rPr lang="en-GB" b="0" i="0" u="none" strike="noStrike" dirty="0">
                <a:solidFill>
                  <a:srgbClr val="005DAA"/>
                </a:solidFill>
                <a:effectLst/>
                <a:latin typeface="+mj-lt"/>
                <a:hlinkClick r:id="rId2"/>
              </a:rPr>
              <a:t>R v Donovan</a:t>
            </a:r>
            <a:endParaRPr lang="en-GB" dirty="0">
              <a:latin typeface="+mj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05263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2E623-D04B-7C61-AE1A-83840659CA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ABH Sentencing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9CE72-55C3-561C-C234-3F09F4D113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l"/>
            <a:r>
              <a:rPr lang="en-GB" b="1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  <a:t>Assault occasioning actual bodily harm, </a:t>
            </a:r>
            <a:r>
              <a:rPr lang="en-GB" b="0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  <a:t>Offences against the Person Act 1861 (section 47)</a:t>
            </a:r>
            <a:br>
              <a:rPr lang="en-GB" b="1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</a:br>
            <a:r>
              <a:rPr lang="en-GB" b="1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  <a:t>Racially or religiously aggravated ABH, </a:t>
            </a:r>
            <a:r>
              <a:rPr lang="en-GB" b="0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  <a:t>Crime and Disorder Act 1998 (section 29)</a:t>
            </a:r>
          </a:p>
          <a:p>
            <a:pPr algn="l"/>
            <a:r>
              <a:rPr lang="en-GB" b="0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  <a:t>Triable either way</a:t>
            </a:r>
          </a:p>
          <a:p>
            <a:pPr algn="l"/>
            <a:r>
              <a:rPr lang="en-GB" b="1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  <a:t>Section 47</a:t>
            </a:r>
            <a:br>
              <a:rPr lang="en-GB" b="0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</a:br>
            <a:r>
              <a:rPr lang="en-GB" b="0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  <a:t>Maximum: 5 years’ custody</a:t>
            </a:r>
          </a:p>
          <a:p>
            <a:pPr algn="l"/>
            <a:r>
              <a:rPr lang="en-GB" b="0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  <a:t>Offence range: Fine – 4 years’ custody</a:t>
            </a:r>
          </a:p>
          <a:p>
            <a:pPr algn="l"/>
            <a:r>
              <a:rPr lang="en-GB" b="1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  <a:t>Section 29</a:t>
            </a:r>
            <a:br>
              <a:rPr lang="en-GB" b="0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</a:br>
            <a:r>
              <a:rPr lang="en-GB" b="0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  <a:t>Maximum: 7 years’ custody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6D4BC3-4F61-C72C-4741-B24934F010DE}"/>
              </a:ext>
            </a:extLst>
          </p:cNvPr>
          <p:cNvSpPr txBox="1"/>
          <p:nvPr/>
        </p:nvSpPr>
        <p:spPr>
          <a:xfrm>
            <a:off x="8971473" y="5507928"/>
            <a:ext cx="232338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hlinkClick r:id="rId2"/>
              </a:rPr>
              <a:t>Assault occasioning actual bodily harm / Racially or religiously aggravated ABH – Sentencing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5279168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07340-93F6-DB4B-A08E-66F37FCBE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449853"/>
          </a:xfrm>
        </p:spPr>
        <p:txBody>
          <a:bodyPr>
            <a:normAutofit fontScale="90000"/>
          </a:bodyPr>
          <a:lstStyle/>
          <a:p>
            <a:r>
              <a:rPr lang="en-GB" dirty="0"/>
              <a:t>Unlawful wounding / Inflicting Grievous Bodily Harm (GBH).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C278D-FF44-33CB-EAB3-8B04E80A7E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0" i="0" dirty="0">
                <a:solidFill>
                  <a:srgbClr val="444444"/>
                </a:solidFill>
                <a:effectLst/>
                <a:latin typeface="+mj-lt"/>
              </a:rPr>
              <a:t>Sec 20 Offences Against the Persons Act 1861</a:t>
            </a:r>
          </a:p>
          <a:p>
            <a:r>
              <a:rPr lang="en-GB" sz="2800" b="0" i="0" dirty="0">
                <a:solidFill>
                  <a:srgbClr val="444444"/>
                </a:solidFill>
                <a:effectLst/>
                <a:latin typeface="+mj-lt"/>
              </a:rPr>
              <a:t>“</a:t>
            </a:r>
            <a:r>
              <a:rPr lang="en-GB" sz="2800" b="0" i="0" dirty="0">
                <a:solidFill>
                  <a:srgbClr val="1E1E1E"/>
                </a:solidFill>
                <a:effectLst/>
                <a:latin typeface="+mj-lt"/>
              </a:rPr>
              <a:t>Whosoever shall </a:t>
            </a:r>
            <a:r>
              <a:rPr lang="en-GB" sz="2800" b="1" i="0" dirty="0">
                <a:solidFill>
                  <a:srgbClr val="1E1E1E"/>
                </a:solidFill>
                <a:effectLst/>
                <a:latin typeface="+mj-lt"/>
              </a:rPr>
              <a:t>unlawfully</a:t>
            </a:r>
            <a:r>
              <a:rPr lang="en-GB" sz="2800" b="0" i="0" dirty="0">
                <a:solidFill>
                  <a:srgbClr val="1E1E1E"/>
                </a:solidFill>
                <a:effectLst/>
                <a:latin typeface="+mj-lt"/>
              </a:rPr>
              <a:t> and </a:t>
            </a:r>
            <a:r>
              <a:rPr lang="en-GB" sz="2800" b="1" i="0" dirty="0">
                <a:solidFill>
                  <a:srgbClr val="1E1E1E"/>
                </a:solidFill>
                <a:effectLst/>
                <a:latin typeface="+mj-lt"/>
              </a:rPr>
              <a:t>maliciously w</a:t>
            </a:r>
            <a:r>
              <a:rPr lang="en-GB" sz="2800" i="0" dirty="0">
                <a:solidFill>
                  <a:srgbClr val="1E1E1E"/>
                </a:solidFill>
                <a:effectLst/>
                <a:latin typeface="+mj-lt"/>
              </a:rPr>
              <a:t>ound</a:t>
            </a:r>
            <a:r>
              <a:rPr lang="en-GB" sz="2800" b="0" i="0" dirty="0">
                <a:solidFill>
                  <a:srgbClr val="1E1E1E"/>
                </a:solidFill>
                <a:effectLst/>
                <a:latin typeface="+mj-lt"/>
              </a:rPr>
              <a:t> or </a:t>
            </a:r>
            <a:r>
              <a:rPr lang="en-GB" sz="2800" b="1" i="0" dirty="0">
                <a:solidFill>
                  <a:srgbClr val="1E1E1E"/>
                </a:solidFill>
                <a:effectLst/>
                <a:latin typeface="+mj-lt"/>
              </a:rPr>
              <a:t>inflict</a:t>
            </a:r>
            <a:r>
              <a:rPr lang="en-GB" sz="2800" b="0" i="0" dirty="0">
                <a:solidFill>
                  <a:srgbClr val="1E1E1E"/>
                </a:solidFill>
                <a:effectLst/>
                <a:latin typeface="+mj-lt"/>
              </a:rPr>
              <a:t> any </a:t>
            </a:r>
            <a:r>
              <a:rPr lang="en-GB" sz="2800" b="1" i="0" dirty="0">
                <a:solidFill>
                  <a:srgbClr val="1E1E1E"/>
                </a:solidFill>
                <a:effectLst/>
                <a:latin typeface="+mj-lt"/>
              </a:rPr>
              <a:t>grievous bodily harm </a:t>
            </a:r>
            <a:r>
              <a:rPr lang="en-GB" sz="2800" b="0" i="0" dirty="0">
                <a:solidFill>
                  <a:srgbClr val="1E1E1E"/>
                </a:solidFill>
                <a:effectLst/>
                <a:latin typeface="+mj-lt"/>
              </a:rPr>
              <a:t>upon </a:t>
            </a:r>
            <a:r>
              <a:rPr lang="en-GB" sz="2800" b="1" i="0" dirty="0">
                <a:solidFill>
                  <a:srgbClr val="1E1E1E"/>
                </a:solidFill>
                <a:effectLst/>
                <a:latin typeface="+mj-lt"/>
              </a:rPr>
              <a:t>any other person</a:t>
            </a:r>
            <a:r>
              <a:rPr lang="en-GB" sz="2800" b="0" i="0" dirty="0">
                <a:solidFill>
                  <a:srgbClr val="1E1E1E"/>
                </a:solidFill>
                <a:effectLst/>
                <a:latin typeface="+mj-lt"/>
              </a:rPr>
              <a:t>, either with or without any weapon or instrument, shall be guilty of a misdemeanour,”</a:t>
            </a:r>
            <a:endParaRPr lang="en-GB" sz="2800" b="0" i="0" dirty="0">
              <a:solidFill>
                <a:srgbClr val="444444"/>
              </a:solidFill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108993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78157-0F3F-CC65-7062-84CB8F30FF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444444"/>
                </a:solidFill>
                <a:effectLst/>
                <a:latin typeface="+mj-lt"/>
              </a:rPr>
              <a:t>GBH means </a:t>
            </a:r>
            <a:r>
              <a:rPr lang="en-GB" b="1" i="0" dirty="0">
                <a:solidFill>
                  <a:srgbClr val="444444"/>
                </a:solidFill>
                <a:effectLst/>
                <a:latin typeface="+mj-lt"/>
              </a:rPr>
              <a:t>really serious </a:t>
            </a:r>
            <a:r>
              <a:rPr lang="en-GB" b="0" i="0" dirty="0">
                <a:solidFill>
                  <a:srgbClr val="444444"/>
                </a:solidFill>
                <a:effectLst/>
                <a:latin typeface="+mj-lt"/>
              </a:rPr>
              <a:t>harm. The harm does not have to be either permanent or dangerous: </a:t>
            </a:r>
            <a:r>
              <a:rPr lang="en-GB" b="0" i="0" u="none" strike="noStrike" dirty="0">
                <a:solidFill>
                  <a:srgbClr val="005DAA"/>
                </a:solidFill>
                <a:effectLst/>
                <a:latin typeface="+mj-lt"/>
                <a:hlinkClick r:id="rId2"/>
              </a:rPr>
              <a:t>Golding [2014] EWCA Crim 889</a:t>
            </a:r>
            <a:r>
              <a:rPr lang="en-GB" b="0" i="0" dirty="0">
                <a:solidFill>
                  <a:srgbClr val="444444"/>
                </a:solidFill>
                <a:effectLst/>
                <a:latin typeface="+mj-lt"/>
              </a:rPr>
              <a:t>.</a:t>
            </a:r>
          </a:p>
          <a:p>
            <a:r>
              <a:rPr lang="en-GB" dirty="0">
                <a:solidFill>
                  <a:srgbClr val="444444"/>
                </a:solidFill>
                <a:latin typeface="+mj-lt"/>
              </a:rPr>
              <a:t>W</a:t>
            </a:r>
            <a:r>
              <a:rPr lang="en-GB" b="0" i="0" dirty="0">
                <a:solidFill>
                  <a:srgbClr val="444444"/>
                </a:solidFill>
                <a:effectLst/>
                <a:latin typeface="+mj-lt"/>
              </a:rPr>
              <a:t>ounding requires evidence of a break in the continuity of the skin</a:t>
            </a:r>
          </a:p>
          <a:p>
            <a:r>
              <a:rPr lang="en-GB" b="0" i="0" dirty="0">
                <a:solidFill>
                  <a:srgbClr val="444444"/>
                </a:solidFill>
                <a:effectLst/>
                <a:latin typeface="+mj-lt"/>
              </a:rPr>
              <a:t>For a section 20 GBH the suspect </a:t>
            </a:r>
            <a:r>
              <a:rPr lang="en-GB" b="1" i="0" dirty="0">
                <a:solidFill>
                  <a:srgbClr val="444444"/>
                </a:solidFill>
                <a:effectLst/>
                <a:latin typeface="+mj-lt"/>
              </a:rPr>
              <a:t>must intend</a:t>
            </a:r>
            <a:r>
              <a:rPr lang="en-GB" b="0" i="0" dirty="0">
                <a:solidFill>
                  <a:srgbClr val="444444"/>
                </a:solidFill>
                <a:effectLst/>
                <a:latin typeface="+mj-lt"/>
              </a:rPr>
              <a:t>, or </a:t>
            </a:r>
            <a:r>
              <a:rPr lang="en-GB" b="1" i="0" dirty="0">
                <a:solidFill>
                  <a:srgbClr val="444444"/>
                </a:solidFill>
                <a:effectLst/>
                <a:latin typeface="+mj-lt"/>
              </a:rPr>
              <a:t>foresee</a:t>
            </a:r>
            <a:r>
              <a:rPr lang="en-GB" b="0" i="0" dirty="0">
                <a:solidFill>
                  <a:srgbClr val="444444"/>
                </a:solidFill>
                <a:effectLst/>
                <a:latin typeface="+mj-lt"/>
              </a:rPr>
              <a:t>, that the act might cause some harm:   </a:t>
            </a:r>
            <a:r>
              <a:rPr lang="en-GB" dirty="0">
                <a:hlinkClick r:id="rId3"/>
              </a:rPr>
              <a:t>R v Savage [1991] UKHL 15 (07 November 1991)</a:t>
            </a:r>
            <a:endParaRPr lang="en-GB" dirty="0">
              <a:latin typeface="+mj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69988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6247A-4401-4645-EE7D-B09B64FC4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Wounding and GBH (reckless) sentencing: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073B5-4D81-ABC1-9C83-F0E3113DD2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l"/>
            <a:r>
              <a:rPr lang="en-GB" sz="2800" b="1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  <a:t>Inflicting grievous bodily harm/unlawful wounding, </a:t>
            </a:r>
            <a:r>
              <a:rPr lang="en-GB" sz="2800" b="0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  <a:t>Offences against the Person Act 1861 (section 20)</a:t>
            </a:r>
          </a:p>
          <a:p>
            <a:pPr algn="l"/>
            <a:r>
              <a:rPr lang="en-GB" sz="2800" b="1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  <a:t>Racially or religiously aggravated GBH/unlawful wounding, </a:t>
            </a:r>
            <a:r>
              <a:rPr lang="en-GB" sz="2800" b="0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  <a:t>Crime and Disorder Act 1998 (section 29)</a:t>
            </a:r>
          </a:p>
          <a:p>
            <a:pPr algn="l"/>
            <a:r>
              <a:rPr lang="en-GB" sz="2800" b="0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  <a:t>Triable either way</a:t>
            </a:r>
          </a:p>
          <a:p>
            <a:pPr algn="l"/>
            <a:r>
              <a:rPr lang="en-GB" sz="2800" b="1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  <a:t>Section 20</a:t>
            </a:r>
            <a:br>
              <a:rPr lang="en-GB" sz="2800" b="1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</a:br>
            <a:r>
              <a:rPr lang="en-GB" sz="2800" b="0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  <a:t>Maximum: 5 years’ custody</a:t>
            </a:r>
          </a:p>
          <a:p>
            <a:pPr algn="l"/>
            <a:r>
              <a:rPr lang="en-GB" sz="2800" b="0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  <a:t>Offence range: Community order – 4 years 6 months’ custody</a:t>
            </a:r>
          </a:p>
          <a:p>
            <a:pPr algn="l"/>
            <a:r>
              <a:rPr lang="en-GB" sz="2800" b="1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  <a:t>Section 29</a:t>
            </a:r>
            <a:br>
              <a:rPr lang="en-GB" sz="2800" b="1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</a:br>
            <a:r>
              <a:rPr lang="en-GB" sz="2800" b="0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  <a:t>Maximum: 7 years’ custody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08961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CE190-19AA-AE2C-596E-38985EA41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Grievous Bodily Harm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941DA-0C91-F545-1194-D4626B980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 18 Offences Against the Persons Act 1861</a:t>
            </a:r>
          </a:p>
          <a:p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Whosoever shall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unlawfully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 and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maliciously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 by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any means 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whatsoever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wound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 or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cause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 any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grievous bodily harm 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to any person, with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intent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, to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do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 some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grievous bodily harm 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to any person, or with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intent to resist 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or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prevent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 the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lawful apprehension 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or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detainer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 of </a:t>
            </a:r>
            <a:r>
              <a:rPr lang="en-GB" b="1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any person</a:t>
            </a:r>
            <a:r>
              <a:rPr lang="en-GB" b="0" i="0" dirty="0">
                <a:solidFill>
                  <a:srgbClr val="1E1E1E"/>
                </a:solidFill>
                <a:effectLst/>
                <a:latin typeface="Garamond" panose="02020404030301010803" pitchFamily="18" charset="0"/>
              </a:rPr>
              <a:t>, shall be guilty of felon.</a:t>
            </a:r>
            <a:endParaRPr lang="en-GB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96215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DD296-F39A-A1F4-8E80-8DEE5E8F9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GBH with intent sentencing 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04493A-1DF2-C49D-8B36-99E7D32007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2800" b="0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  <a:t>Triable only on indictment</a:t>
            </a:r>
          </a:p>
          <a:p>
            <a:br>
              <a:rPr lang="en-GB" sz="2800" dirty="0">
                <a:latin typeface="Garamond" panose="02020404030301010803" pitchFamily="18" charset="0"/>
              </a:rPr>
            </a:br>
            <a:r>
              <a:rPr lang="en-GB" sz="2800" b="0" i="0" dirty="0">
                <a:solidFill>
                  <a:srgbClr val="565656"/>
                </a:solidFill>
                <a:effectLst/>
                <a:latin typeface="Garamond" panose="02020404030301010803" pitchFamily="18" charset="0"/>
              </a:rPr>
              <a:t>Maximum: Life imprisonment</a:t>
            </a:r>
          </a:p>
          <a:p>
            <a:endParaRPr lang="en-GB" sz="2800" b="0" i="0" dirty="0">
              <a:solidFill>
                <a:srgbClr val="565656"/>
              </a:solidFill>
              <a:effectLst/>
              <a:latin typeface="Garamond" panose="02020404030301010803" pitchFamily="18" charset="0"/>
            </a:endParaRPr>
          </a:p>
          <a:p>
            <a:r>
              <a:rPr lang="en-GB" sz="1400" dirty="0">
                <a:hlinkClick r:id="rId2"/>
              </a:rPr>
              <a:t>Causing grievous bodily harm with intent to do grievous bodily harm / Wounding with intent to do GBH – Sentencing</a:t>
            </a:r>
            <a:endParaRPr lang="en-GB" sz="1400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84761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919F2-B531-1AAB-6EBC-04727780E4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exercises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C8436C-B51C-1676-16F9-A3A28E634E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2815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935</Words>
  <Application>Microsoft Office PowerPoint</Application>
  <PresentationFormat>Widescreen</PresentationFormat>
  <Paragraphs>81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Garamond</vt:lpstr>
      <vt:lpstr>Lato</vt:lpstr>
      <vt:lpstr>Organic</vt:lpstr>
      <vt:lpstr>Basic offences revision</vt:lpstr>
      <vt:lpstr>Theft.</vt:lpstr>
      <vt:lpstr>Theft</vt:lpstr>
      <vt:lpstr>Burglary</vt:lpstr>
      <vt:lpstr>Burglary</vt:lpstr>
      <vt:lpstr>Burglary sentencing</vt:lpstr>
      <vt:lpstr>Robbery</vt:lpstr>
      <vt:lpstr>Common Assault </vt:lpstr>
      <vt:lpstr>Common assault and battery. Sentencing</vt:lpstr>
      <vt:lpstr>Actual Bodily Harm (ABH)</vt:lpstr>
      <vt:lpstr>ABH Sentencing</vt:lpstr>
      <vt:lpstr>Unlawful wounding / Inflicting Grievous Bodily Harm (GBH).</vt:lpstr>
      <vt:lpstr>PowerPoint Presentation</vt:lpstr>
      <vt:lpstr>Wounding and GBH (reckless) sentencing:  </vt:lpstr>
      <vt:lpstr>Grievous Bodily Harm </vt:lpstr>
      <vt:lpstr>GBH with intent sentencing : </vt:lpstr>
      <vt:lpstr>Case exercises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11</cp:revision>
  <dcterms:created xsi:type="dcterms:W3CDTF">2025-02-19T11:02:58Z</dcterms:created>
  <dcterms:modified xsi:type="dcterms:W3CDTF">2025-02-19T12:42:13Z</dcterms:modified>
</cp:coreProperties>
</file>