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002A0AF-C6A5-4930-BBB3-5584F1308C4E}" v="4" dt="2026-06-13T21:20:02.11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ina Saibel" userId="a30efe24962d5438" providerId="LiveId" clId="{C2180F5B-927E-4594-AF2F-5488F629C904}"/>
    <pc:docChg chg="undo custSel modSld">
      <pc:chgData name="Nina Saibel" userId="a30efe24962d5438" providerId="LiveId" clId="{C2180F5B-927E-4594-AF2F-5488F629C904}" dt="2026-06-13T21:22:13.198" v="29" actId="20577"/>
      <pc:docMkLst>
        <pc:docMk/>
      </pc:docMkLst>
      <pc:sldChg chg="modSp mod">
        <pc:chgData name="Nina Saibel" userId="a30efe24962d5438" providerId="LiveId" clId="{C2180F5B-927E-4594-AF2F-5488F629C904}" dt="2026-06-13T21:22:13.198" v="29" actId="20577"/>
        <pc:sldMkLst>
          <pc:docMk/>
          <pc:sldMk cId="290497125" sldId="256"/>
        </pc:sldMkLst>
        <pc:spChg chg="mod">
          <ac:chgData name="Nina Saibel" userId="a30efe24962d5438" providerId="LiveId" clId="{C2180F5B-927E-4594-AF2F-5488F629C904}" dt="2026-06-13T21:22:13.198" v="29" actId="20577"/>
          <ac:spMkLst>
            <pc:docMk/>
            <pc:sldMk cId="290497125" sldId="256"/>
            <ac:spMk id="2" creationId="{11245BA1-3981-589A-7DC4-FDBBE6FB8245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DCFF5E-498A-0B96-95A5-99447524FA7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8C46A47-6337-FA28-626D-AE10BD7D89A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7D16CF-104B-52D9-DD4E-FFEB63BC13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F202AB-968D-6C4A-8833-AAE4A0D69D6F}" type="datetimeFigureOut">
              <a:rPr lang="en-US" smtClean="0"/>
              <a:t>6/13/2026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7381BA-EC1D-A872-B92B-E0A05CDB4B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48B5BB-6C34-1B13-DE3F-6A34D818B1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4B9EB-2E7F-0742-8F67-FA244A5A68C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46954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BAF391-5573-964A-C275-D66203F422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869F13-3ADC-CF04-50AA-65E65A8610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7B829A-89D9-90D0-FE06-94D9356767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F202AB-968D-6C4A-8833-AAE4A0D69D6F}" type="datetimeFigureOut">
              <a:rPr lang="en-US" smtClean="0"/>
              <a:t>6/13/2026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B15F6B-97BC-E3E8-84B4-F1D70D075C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410289-45D3-6959-1EAD-3346AF7432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4B9EB-2E7F-0742-8F67-FA244A5A68C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41791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F630ED-38A9-D603-6A8E-5A5493F4DA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0F9919-980C-C9A5-0D47-92D1988DE1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60F244-DB57-C880-0350-E726073ADD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F202AB-968D-6C4A-8833-AAE4A0D69D6F}" type="datetimeFigureOut">
              <a:rPr lang="en-US" smtClean="0"/>
              <a:t>6/13/2026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0823B9-90FD-24A7-0D48-7C6F5E158C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453290-93B9-7D9E-99F6-EFA2B515BA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4B9EB-2E7F-0742-8F67-FA244A5A68C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40381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6B4B7C-2F7A-E330-92DC-5DF4C0F9E9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7198A0-9893-B48A-8303-CAA02A06C30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70ABFFB-1756-BC3C-D840-490799FA631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217C2A3-E1C4-DE3D-C6EA-3D944BE4D5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F202AB-968D-6C4A-8833-AAE4A0D69D6F}" type="datetimeFigureOut">
              <a:rPr lang="en-US" smtClean="0"/>
              <a:t>6/13/2026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5B42B63-3C34-053A-9BB0-46853D60C0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A8C455A-3A23-657D-2F9A-CDCA3CBADE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4B9EB-2E7F-0742-8F67-FA244A5A68C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43921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E83CF0-BAE8-900B-34A6-2BA590CBF5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382D95E-A6C5-640C-1C3C-6E4B651CFA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1512C3D-0540-E23A-6148-9564E39036A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C5D8AE7-CC08-7CE1-5116-A72526DD5E0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C44309E-2B66-0BD7-DF82-367BFF89C1F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371B119-9204-89F1-8357-C48A02F8DE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F202AB-968D-6C4A-8833-AAE4A0D69D6F}" type="datetimeFigureOut">
              <a:rPr lang="en-US" smtClean="0"/>
              <a:t>6/13/2026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04FCEAA-1282-B893-5DA1-15D7704440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64CA06A-709E-9387-3819-7882B9559F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4B9EB-2E7F-0742-8F67-FA244A5A68C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82069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0F41C2-25D0-DAB5-34AA-6AF358220B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E24D47D-F998-15ED-7AF3-4CFB494CFF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F202AB-968D-6C4A-8833-AAE4A0D69D6F}" type="datetimeFigureOut">
              <a:rPr lang="en-US" smtClean="0"/>
              <a:t>6/13/2026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7378FD8-D579-4499-D194-4AC6391D68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2BAEF16-2A5B-CF80-D191-E0591F41F6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4B9EB-2E7F-0742-8F67-FA244A5A68C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62025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E4C1BFB-CA9B-F66D-7D9B-DEADE7E6CE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F202AB-968D-6C4A-8833-AAE4A0D69D6F}" type="datetimeFigureOut">
              <a:rPr lang="en-US" smtClean="0"/>
              <a:t>6/13/2026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D54C98B-AD66-D88C-B454-8F231C8DCE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E986596-A6E0-6CAE-9E8C-86F2694856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4B9EB-2E7F-0742-8F67-FA244A5A68C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43352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5F03D3-4317-FE53-523B-44EBC5EB2E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75AF28-06A7-234F-8179-4BC9FAE579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D343B64-EDC4-3224-663F-827599714EE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B70EFD4-D6DD-A22E-3940-6E5C7AAD7D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F202AB-968D-6C4A-8833-AAE4A0D69D6F}" type="datetimeFigureOut">
              <a:rPr lang="en-US" smtClean="0"/>
              <a:t>6/13/2026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41FF02F-8A8B-5DF0-7B92-6F6CC12004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EEC4961-4F47-778E-0BC4-000E27D38F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4B9EB-2E7F-0742-8F67-FA244A5A68C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53051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4382BF-C5ED-2B68-549E-5B458D6286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71EAA6D-5D9C-C447-D989-91E98D662C0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9027D8E-D77E-0ED8-D731-C3B613D5BC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67473D0-C0CE-90F0-D99D-95741D7D01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F202AB-968D-6C4A-8833-AAE4A0D69D6F}" type="datetimeFigureOut">
              <a:rPr lang="en-US" smtClean="0"/>
              <a:t>6/13/2026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E044208-09C2-5451-F250-45DCA9B8B9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C9B3677-D9FF-2009-4ADA-E9657A9C1B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4B9EB-2E7F-0742-8F67-FA244A5A68C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27768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DA7E-FC8F-C05A-828F-6EEC6C383C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9B325E9-82D8-62DC-4879-C9F61981B74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3BD404-2499-C8AE-710E-4D73E4C521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F202AB-968D-6C4A-8833-AAE4A0D69D6F}" type="datetimeFigureOut">
              <a:rPr lang="en-US" smtClean="0"/>
              <a:t>6/13/2026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C7C474-7D54-61A2-64F1-84E1318D9C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0D08AA-02B9-9AD4-E1D1-B24EFDB291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4B9EB-2E7F-0742-8F67-FA244A5A68C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48889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A7A8B46-5631-896E-C83E-13ADB835F6C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0B6DBBC-A05D-2511-FC11-52FF08FF079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0E7DDC-5C07-47A1-57B6-16CA9A3FAD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F202AB-968D-6C4A-8833-AAE4A0D69D6F}" type="datetimeFigureOut">
              <a:rPr lang="en-US" smtClean="0"/>
              <a:t>6/13/2026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AFCD58-46E7-0889-1E87-872B4DAF0B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7514C-364A-8B35-5870-82BC2EF5AB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4B9EB-2E7F-0742-8F67-FA244A5A68C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53866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154BF52-8456-4195-F899-46239EFC8B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FE01C6C-43CE-6354-3C6E-ADC77B8E32A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C283FF-F18A-C6C0-9F9D-CEE5A3F30AF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DF202AB-968D-6C4A-8833-AAE4A0D69D6F}" type="datetimeFigureOut">
              <a:rPr lang="en-US" smtClean="0"/>
              <a:t>6/13/2026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D9E7AC-0607-9353-D7E8-57536FED0C6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C38BB4-2912-069D-73A0-6B88AEAAAF1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384B9EB-2E7F-0742-8F67-FA244A5A68C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07123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escoplc.com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Oval 26">
            <a:extLst>
              <a:ext uri="{FF2B5EF4-FFF2-40B4-BE49-F238E27FC236}">
                <a16:creationId xmlns:a16="http://schemas.microsoft.com/office/drawing/2014/main" id="{A99050EE-26AF-4253-BD50-F0FCD965A8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284" y="575361"/>
            <a:ext cx="5707277" cy="5707277"/>
          </a:xfrm>
          <a:prstGeom prst="ellipse">
            <a:avLst/>
          </a:pr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245BA1-3981-589A-7DC4-FDBBE6FB824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1748452"/>
            <a:ext cx="3910781" cy="2685896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br>
              <a:rPr lang="en-US" sz="28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br>
              <a:rPr lang="en-US" sz="28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br>
              <a:rPr lang="en-US" sz="28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br>
              <a:rPr lang="en-US" sz="28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br>
              <a:rPr lang="en-US" sz="28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br>
              <a:rPr lang="en-US" sz="28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r>
              <a:rPr lang="en-US" sz="28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Student Name: Lupu Florentina-Elena </a:t>
            </a:r>
            <a:br>
              <a:rPr lang="en-US" sz="28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r>
              <a:rPr lang="en-US" sz="28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Student ID: 2420426</a:t>
            </a:r>
            <a:br>
              <a:rPr lang="en-US" sz="28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r>
              <a:rPr lang="en-US" sz="28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Professor Name: Aso Abdullah</a:t>
            </a:r>
          </a:p>
        </p:txBody>
      </p:sp>
      <p:grpSp>
        <p:nvGrpSpPr>
          <p:cNvPr id="29" name="Graphic 190">
            <a:extLst>
              <a:ext uri="{FF2B5EF4-FFF2-40B4-BE49-F238E27FC236}">
                <a16:creationId xmlns:a16="http://schemas.microsoft.com/office/drawing/2014/main" id="{00E015F5-1A99-4E40-BC3D-770780299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93117" y="1193254"/>
            <a:ext cx="1291642" cy="429215"/>
            <a:chOff x="2504802" y="1755501"/>
            <a:chExt cx="1598829" cy="531293"/>
          </a:xfrm>
          <a:solidFill>
            <a:schemeClr val="bg1"/>
          </a:solidFill>
        </p:grpSpPr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3FE6F571-2BB7-46DA-A3D9-B32ADDC16A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2113855"/>
              <a:ext cx="1598614" cy="172939"/>
            </a:xfrm>
            <a:custGeom>
              <a:avLst/>
              <a:gdLst>
                <a:gd name="connsiteX0" fmla="*/ 1248648 w 1598614"/>
                <a:gd name="connsiteY0" fmla="*/ 172939 h 172939"/>
                <a:gd name="connsiteX1" fmla="*/ 1123031 w 1598614"/>
                <a:gd name="connsiteY1" fmla="*/ 92708 h 172939"/>
                <a:gd name="connsiteX2" fmla="*/ 1024085 w 1598614"/>
                <a:gd name="connsiteY2" fmla="*/ 29469 h 172939"/>
                <a:gd name="connsiteX3" fmla="*/ 925140 w 1598614"/>
                <a:gd name="connsiteY3" fmla="*/ 92708 h 172939"/>
                <a:gd name="connsiteX4" fmla="*/ 799522 w 1598614"/>
                <a:gd name="connsiteY4" fmla="*/ 172939 h 172939"/>
                <a:gd name="connsiteX5" fmla="*/ 799522 w 1598614"/>
                <a:gd name="connsiteY5" fmla="*/ 172939 h 172939"/>
                <a:gd name="connsiteX6" fmla="*/ 673905 w 1598614"/>
                <a:gd name="connsiteY6" fmla="*/ 92708 h 172939"/>
                <a:gd name="connsiteX7" fmla="*/ 574959 w 1598614"/>
                <a:gd name="connsiteY7" fmla="*/ 29469 h 172939"/>
                <a:gd name="connsiteX8" fmla="*/ 476014 w 1598614"/>
                <a:gd name="connsiteY8" fmla="*/ 92708 h 172939"/>
                <a:gd name="connsiteX9" fmla="*/ 350396 w 1598614"/>
                <a:gd name="connsiteY9" fmla="*/ 172939 h 172939"/>
                <a:gd name="connsiteX10" fmla="*/ 224778 w 1598614"/>
                <a:gd name="connsiteY10" fmla="*/ 92708 h 172939"/>
                <a:gd name="connsiteX11" fmla="*/ 125833 w 1598614"/>
                <a:gd name="connsiteY11" fmla="*/ 29469 h 172939"/>
                <a:gd name="connsiteX12" fmla="*/ 26887 w 1598614"/>
                <a:gd name="connsiteY12" fmla="*/ 92708 h 172939"/>
                <a:gd name="connsiteX13" fmla="*/ 0 w 1598614"/>
                <a:gd name="connsiteY13" fmla="*/ 80232 h 172939"/>
                <a:gd name="connsiteX14" fmla="*/ 125618 w 1598614"/>
                <a:gd name="connsiteY14" fmla="*/ 0 h 172939"/>
                <a:gd name="connsiteX15" fmla="*/ 251235 w 1598614"/>
                <a:gd name="connsiteY15" fmla="*/ 80232 h 172939"/>
                <a:gd name="connsiteX16" fmla="*/ 350181 w 1598614"/>
                <a:gd name="connsiteY16" fmla="*/ 143471 h 172939"/>
                <a:gd name="connsiteX17" fmla="*/ 449126 w 1598614"/>
                <a:gd name="connsiteY17" fmla="*/ 80232 h 172939"/>
                <a:gd name="connsiteX18" fmla="*/ 574744 w 1598614"/>
                <a:gd name="connsiteY18" fmla="*/ 0 h 172939"/>
                <a:gd name="connsiteX19" fmla="*/ 700362 w 1598614"/>
                <a:gd name="connsiteY19" fmla="*/ 80232 h 172939"/>
                <a:gd name="connsiteX20" fmla="*/ 799307 w 1598614"/>
                <a:gd name="connsiteY20" fmla="*/ 143471 h 172939"/>
                <a:gd name="connsiteX21" fmla="*/ 799307 w 1598614"/>
                <a:gd name="connsiteY21" fmla="*/ 143471 h 172939"/>
                <a:gd name="connsiteX22" fmla="*/ 898253 w 1598614"/>
                <a:gd name="connsiteY22" fmla="*/ 80232 h 172939"/>
                <a:gd name="connsiteX23" fmla="*/ 1023870 w 1598614"/>
                <a:gd name="connsiteY23" fmla="*/ 0 h 172939"/>
                <a:gd name="connsiteX24" fmla="*/ 1149488 w 1598614"/>
                <a:gd name="connsiteY24" fmla="*/ 80232 h 172939"/>
                <a:gd name="connsiteX25" fmla="*/ 1248433 w 1598614"/>
                <a:gd name="connsiteY25" fmla="*/ 143471 h 172939"/>
                <a:gd name="connsiteX26" fmla="*/ 1347379 w 1598614"/>
                <a:gd name="connsiteY26" fmla="*/ 80232 h 172939"/>
                <a:gd name="connsiteX27" fmla="*/ 1472997 w 1598614"/>
                <a:gd name="connsiteY27" fmla="*/ 0 h 172939"/>
                <a:gd name="connsiteX28" fmla="*/ 1598614 w 1598614"/>
                <a:gd name="connsiteY28" fmla="*/ 80232 h 172939"/>
                <a:gd name="connsiteX29" fmla="*/ 1571942 w 1598614"/>
                <a:gd name="connsiteY29" fmla="*/ 92708 h 172939"/>
                <a:gd name="connsiteX30" fmla="*/ 1472997 w 1598614"/>
                <a:gd name="connsiteY30" fmla="*/ 29469 h 172939"/>
                <a:gd name="connsiteX31" fmla="*/ 1374051 w 1598614"/>
                <a:gd name="connsiteY31" fmla="*/ 92708 h 172939"/>
                <a:gd name="connsiteX32" fmla="*/ 1248648 w 1598614"/>
                <a:gd name="connsiteY32" fmla="*/ 172939 h 172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614" h="172939">
                  <a:moveTo>
                    <a:pt x="1248648" y="172939"/>
                  </a:moveTo>
                  <a:cubicBezTo>
                    <a:pt x="1194229" y="172939"/>
                    <a:pt x="1146046" y="142180"/>
                    <a:pt x="1123031" y="92708"/>
                  </a:cubicBezTo>
                  <a:cubicBezTo>
                    <a:pt x="1104962" y="53775"/>
                    <a:pt x="1067105" y="29469"/>
                    <a:pt x="1024085" y="29469"/>
                  </a:cubicBezTo>
                  <a:cubicBezTo>
                    <a:pt x="981066" y="29469"/>
                    <a:pt x="943208" y="53775"/>
                    <a:pt x="925140" y="92708"/>
                  </a:cubicBezTo>
                  <a:cubicBezTo>
                    <a:pt x="902124" y="142180"/>
                    <a:pt x="853942" y="172939"/>
                    <a:pt x="799522" y="172939"/>
                  </a:cubicBezTo>
                  <a:cubicBezTo>
                    <a:pt x="799522" y="172939"/>
                    <a:pt x="799522" y="172939"/>
                    <a:pt x="799522" y="172939"/>
                  </a:cubicBezTo>
                  <a:cubicBezTo>
                    <a:pt x="744887" y="172939"/>
                    <a:pt x="696920" y="142180"/>
                    <a:pt x="673905" y="92708"/>
                  </a:cubicBezTo>
                  <a:cubicBezTo>
                    <a:pt x="655836" y="53775"/>
                    <a:pt x="617979" y="29469"/>
                    <a:pt x="574959" y="29469"/>
                  </a:cubicBezTo>
                  <a:cubicBezTo>
                    <a:pt x="531939" y="29469"/>
                    <a:pt x="494082" y="53775"/>
                    <a:pt x="476014" y="92708"/>
                  </a:cubicBezTo>
                  <a:cubicBezTo>
                    <a:pt x="452998" y="142180"/>
                    <a:pt x="405031" y="172939"/>
                    <a:pt x="350396" y="172939"/>
                  </a:cubicBezTo>
                  <a:cubicBezTo>
                    <a:pt x="295976" y="172939"/>
                    <a:pt x="247794" y="142180"/>
                    <a:pt x="224778" y="92708"/>
                  </a:cubicBezTo>
                  <a:cubicBezTo>
                    <a:pt x="206710" y="53775"/>
                    <a:pt x="168853" y="29469"/>
                    <a:pt x="125833" y="29469"/>
                  </a:cubicBezTo>
                  <a:cubicBezTo>
                    <a:pt x="82813" y="29469"/>
                    <a:pt x="44956" y="53775"/>
                    <a:pt x="26887" y="92708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268" y="30759"/>
                    <a:pt x="969235" y="0"/>
                    <a:pt x="1023870" y="0"/>
                  </a:cubicBezTo>
                  <a:cubicBezTo>
                    <a:pt x="1078505" y="0"/>
                    <a:pt x="1126472" y="30759"/>
                    <a:pt x="1149488" y="80232"/>
                  </a:cubicBezTo>
                  <a:cubicBezTo>
                    <a:pt x="1167556" y="119165"/>
                    <a:pt x="1205414" y="143471"/>
                    <a:pt x="1248433" y="143471"/>
                  </a:cubicBezTo>
                  <a:cubicBezTo>
                    <a:pt x="1291453" y="143471"/>
                    <a:pt x="1329311" y="119165"/>
                    <a:pt x="1347379" y="80232"/>
                  </a:cubicBezTo>
                  <a:cubicBezTo>
                    <a:pt x="1370394" y="30759"/>
                    <a:pt x="1418361" y="0"/>
                    <a:pt x="1472997" y="0"/>
                  </a:cubicBezTo>
                  <a:cubicBezTo>
                    <a:pt x="1527632" y="0"/>
                    <a:pt x="1575814" y="30759"/>
                    <a:pt x="1598614" y="80232"/>
                  </a:cubicBezTo>
                  <a:lnTo>
                    <a:pt x="1571942" y="92708"/>
                  </a:lnTo>
                  <a:cubicBezTo>
                    <a:pt x="1553874" y="53775"/>
                    <a:pt x="1515801" y="29469"/>
                    <a:pt x="1472997" y="29469"/>
                  </a:cubicBezTo>
                  <a:cubicBezTo>
                    <a:pt x="1429977" y="29469"/>
                    <a:pt x="1392119" y="53775"/>
                    <a:pt x="1374051" y="92708"/>
                  </a:cubicBezTo>
                  <a:cubicBezTo>
                    <a:pt x="1351251" y="142180"/>
                    <a:pt x="1303069" y="172939"/>
                    <a:pt x="1248648" y="172939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A905CC16-753C-4B9F-B3E2-C456795AE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1755501"/>
              <a:ext cx="1598829" cy="172724"/>
            </a:xfrm>
            <a:custGeom>
              <a:avLst/>
              <a:gdLst>
                <a:gd name="connsiteX0" fmla="*/ 1248648 w 1598829"/>
                <a:gd name="connsiteY0" fmla="*/ 172724 h 172724"/>
                <a:gd name="connsiteX1" fmla="*/ 1123031 w 1598829"/>
                <a:gd name="connsiteY1" fmla="*/ 92492 h 172724"/>
                <a:gd name="connsiteX2" fmla="*/ 1024085 w 1598829"/>
                <a:gd name="connsiteY2" fmla="*/ 29253 h 172724"/>
                <a:gd name="connsiteX3" fmla="*/ 925140 w 1598829"/>
                <a:gd name="connsiteY3" fmla="*/ 92492 h 172724"/>
                <a:gd name="connsiteX4" fmla="*/ 799522 w 1598829"/>
                <a:gd name="connsiteY4" fmla="*/ 172724 h 172724"/>
                <a:gd name="connsiteX5" fmla="*/ 799522 w 1598829"/>
                <a:gd name="connsiteY5" fmla="*/ 172724 h 172724"/>
                <a:gd name="connsiteX6" fmla="*/ 673905 w 1598829"/>
                <a:gd name="connsiteY6" fmla="*/ 92492 h 172724"/>
                <a:gd name="connsiteX7" fmla="*/ 574959 w 1598829"/>
                <a:gd name="connsiteY7" fmla="*/ 29253 h 172724"/>
                <a:gd name="connsiteX8" fmla="*/ 476014 w 1598829"/>
                <a:gd name="connsiteY8" fmla="*/ 92492 h 172724"/>
                <a:gd name="connsiteX9" fmla="*/ 350396 w 1598829"/>
                <a:gd name="connsiteY9" fmla="*/ 172724 h 172724"/>
                <a:gd name="connsiteX10" fmla="*/ 224778 w 1598829"/>
                <a:gd name="connsiteY10" fmla="*/ 92492 h 172724"/>
                <a:gd name="connsiteX11" fmla="*/ 125833 w 1598829"/>
                <a:gd name="connsiteY11" fmla="*/ 29253 h 172724"/>
                <a:gd name="connsiteX12" fmla="*/ 26887 w 1598829"/>
                <a:gd name="connsiteY12" fmla="*/ 92492 h 172724"/>
                <a:gd name="connsiteX13" fmla="*/ 0 w 1598829"/>
                <a:gd name="connsiteY13" fmla="*/ 80232 h 172724"/>
                <a:gd name="connsiteX14" fmla="*/ 125618 w 1598829"/>
                <a:gd name="connsiteY14" fmla="*/ 0 h 172724"/>
                <a:gd name="connsiteX15" fmla="*/ 251235 w 1598829"/>
                <a:gd name="connsiteY15" fmla="*/ 80232 h 172724"/>
                <a:gd name="connsiteX16" fmla="*/ 350181 w 1598829"/>
                <a:gd name="connsiteY16" fmla="*/ 143471 h 172724"/>
                <a:gd name="connsiteX17" fmla="*/ 449126 w 1598829"/>
                <a:gd name="connsiteY17" fmla="*/ 80232 h 172724"/>
                <a:gd name="connsiteX18" fmla="*/ 574744 w 1598829"/>
                <a:gd name="connsiteY18" fmla="*/ 0 h 172724"/>
                <a:gd name="connsiteX19" fmla="*/ 700362 w 1598829"/>
                <a:gd name="connsiteY19" fmla="*/ 80232 h 172724"/>
                <a:gd name="connsiteX20" fmla="*/ 799307 w 1598829"/>
                <a:gd name="connsiteY20" fmla="*/ 143471 h 172724"/>
                <a:gd name="connsiteX21" fmla="*/ 799307 w 1598829"/>
                <a:gd name="connsiteY21" fmla="*/ 143471 h 172724"/>
                <a:gd name="connsiteX22" fmla="*/ 898253 w 1598829"/>
                <a:gd name="connsiteY22" fmla="*/ 80232 h 172724"/>
                <a:gd name="connsiteX23" fmla="*/ 1024085 w 1598829"/>
                <a:gd name="connsiteY23" fmla="*/ 0 h 172724"/>
                <a:gd name="connsiteX24" fmla="*/ 1149703 w 1598829"/>
                <a:gd name="connsiteY24" fmla="*/ 80232 h 172724"/>
                <a:gd name="connsiteX25" fmla="*/ 1248648 w 1598829"/>
                <a:gd name="connsiteY25" fmla="*/ 143471 h 172724"/>
                <a:gd name="connsiteX26" fmla="*/ 1347594 w 1598829"/>
                <a:gd name="connsiteY26" fmla="*/ 80232 h 172724"/>
                <a:gd name="connsiteX27" fmla="*/ 1473212 w 1598829"/>
                <a:gd name="connsiteY27" fmla="*/ 0 h 172724"/>
                <a:gd name="connsiteX28" fmla="*/ 1598829 w 1598829"/>
                <a:gd name="connsiteY28" fmla="*/ 80232 h 172724"/>
                <a:gd name="connsiteX29" fmla="*/ 1572157 w 1598829"/>
                <a:gd name="connsiteY29" fmla="*/ 92492 h 172724"/>
                <a:gd name="connsiteX30" fmla="*/ 1473212 w 1598829"/>
                <a:gd name="connsiteY30" fmla="*/ 29253 h 172724"/>
                <a:gd name="connsiteX31" fmla="*/ 1374266 w 1598829"/>
                <a:gd name="connsiteY31" fmla="*/ 92492 h 172724"/>
                <a:gd name="connsiteX32" fmla="*/ 1248648 w 1598829"/>
                <a:gd name="connsiteY32" fmla="*/ 172724 h 17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829" h="172724">
                  <a:moveTo>
                    <a:pt x="1248648" y="172724"/>
                  </a:moveTo>
                  <a:cubicBezTo>
                    <a:pt x="1194229" y="172724"/>
                    <a:pt x="1146046" y="141965"/>
                    <a:pt x="1123031" y="92492"/>
                  </a:cubicBezTo>
                  <a:cubicBezTo>
                    <a:pt x="1104962" y="53560"/>
                    <a:pt x="1067105" y="29253"/>
                    <a:pt x="1024085" y="29253"/>
                  </a:cubicBezTo>
                  <a:cubicBezTo>
                    <a:pt x="981066" y="29253"/>
                    <a:pt x="943208" y="53560"/>
                    <a:pt x="925140" y="92492"/>
                  </a:cubicBezTo>
                  <a:cubicBezTo>
                    <a:pt x="902124" y="141965"/>
                    <a:pt x="853942" y="172724"/>
                    <a:pt x="799522" y="172724"/>
                  </a:cubicBezTo>
                  <a:cubicBezTo>
                    <a:pt x="799522" y="172724"/>
                    <a:pt x="799522" y="172724"/>
                    <a:pt x="799522" y="172724"/>
                  </a:cubicBezTo>
                  <a:cubicBezTo>
                    <a:pt x="744887" y="172724"/>
                    <a:pt x="696920" y="141965"/>
                    <a:pt x="673905" y="92492"/>
                  </a:cubicBezTo>
                  <a:cubicBezTo>
                    <a:pt x="655836" y="53560"/>
                    <a:pt x="617979" y="29253"/>
                    <a:pt x="574959" y="29253"/>
                  </a:cubicBezTo>
                  <a:cubicBezTo>
                    <a:pt x="531939" y="29253"/>
                    <a:pt x="494082" y="53560"/>
                    <a:pt x="476014" y="92492"/>
                  </a:cubicBezTo>
                  <a:cubicBezTo>
                    <a:pt x="452998" y="141965"/>
                    <a:pt x="405031" y="172724"/>
                    <a:pt x="350396" y="172724"/>
                  </a:cubicBezTo>
                  <a:cubicBezTo>
                    <a:pt x="295976" y="172724"/>
                    <a:pt x="247794" y="141965"/>
                    <a:pt x="224778" y="92492"/>
                  </a:cubicBezTo>
                  <a:cubicBezTo>
                    <a:pt x="206710" y="53560"/>
                    <a:pt x="168853" y="29253"/>
                    <a:pt x="125833" y="29253"/>
                  </a:cubicBezTo>
                  <a:cubicBezTo>
                    <a:pt x="82813" y="29253"/>
                    <a:pt x="44956" y="53560"/>
                    <a:pt x="26887" y="92492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483" y="30759"/>
                    <a:pt x="969450" y="0"/>
                    <a:pt x="1024085" y="0"/>
                  </a:cubicBezTo>
                  <a:cubicBezTo>
                    <a:pt x="1078720" y="0"/>
                    <a:pt x="1126688" y="30759"/>
                    <a:pt x="1149703" y="80232"/>
                  </a:cubicBezTo>
                  <a:cubicBezTo>
                    <a:pt x="1167771" y="119165"/>
                    <a:pt x="1205629" y="143471"/>
                    <a:pt x="1248648" y="143471"/>
                  </a:cubicBezTo>
                  <a:cubicBezTo>
                    <a:pt x="1291668" y="143471"/>
                    <a:pt x="1329526" y="119165"/>
                    <a:pt x="1347594" y="80232"/>
                  </a:cubicBezTo>
                  <a:cubicBezTo>
                    <a:pt x="1370610" y="30759"/>
                    <a:pt x="1418792" y="0"/>
                    <a:pt x="1473212" y="0"/>
                  </a:cubicBezTo>
                  <a:cubicBezTo>
                    <a:pt x="1527847" y="0"/>
                    <a:pt x="1576029" y="30759"/>
                    <a:pt x="1598829" y="80232"/>
                  </a:cubicBezTo>
                  <a:lnTo>
                    <a:pt x="1572157" y="92492"/>
                  </a:lnTo>
                  <a:cubicBezTo>
                    <a:pt x="1554089" y="53560"/>
                    <a:pt x="1516016" y="29253"/>
                    <a:pt x="1473212" y="29253"/>
                  </a:cubicBezTo>
                  <a:cubicBezTo>
                    <a:pt x="1430192" y="29253"/>
                    <a:pt x="1392335" y="53560"/>
                    <a:pt x="1374266" y="92492"/>
                  </a:cubicBezTo>
                  <a:cubicBezTo>
                    <a:pt x="1351251" y="141965"/>
                    <a:pt x="1303069" y="172724"/>
                    <a:pt x="1248648" y="172724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3" name="Graphic 212">
            <a:extLst>
              <a:ext uri="{FF2B5EF4-FFF2-40B4-BE49-F238E27FC236}">
                <a16:creationId xmlns:a16="http://schemas.microsoft.com/office/drawing/2014/main" id="{D0C78466-EB6E-45A0-99A6-A00789ACD9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7727" y="421588"/>
            <a:ext cx="1291468" cy="1291468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35" name="Graphic 212">
            <a:extLst>
              <a:ext uri="{FF2B5EF4-FFF2-40B4-BE49-F238E27FC236}">
                <a16:creationId xmlns:a16="http://schemas.microsoft.com/office/drawing/2014/main" id="{E99F76E4-5DFD-4DBE-B042-66FBCD118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7727" y="421588"/>
            <a:ext cx="1291468" cy="1291468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grpSp>
        <p:nvGrpSpPr>
          <p:cNvPr id="37" name="Graphic 4">
            <a:extLst>
              <a:ext uri="{FF2B5EF4-FFF2-40B4-BE49-F238E27FC236}">
                <a16:creationId xmlns:a16="http://schemas.microsoft.com/office/drawing/2014/main" id="{5468B3A9-705E-43C3-A742-0619B0D8F2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0915" y="4748271"/>
            <a:ext cx="1330536" cy="1330521"/>
            <a:chOff x="5734037" y="3067039"/>
            <a:chExt cx="724483" cy="724489"/>
          </a:xfrm>
          <a:solidFill>
            <a:schemeClr val="bg1"/>
          </a:solidFill>
        </p:grpSpPr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29D439AD-5D67-497C-B831-D17FC3E592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7" name="Freeform: Shape 38">
              <a:extLst>
                <a:ext uri="{FF2B5EF4-FFF2-40B4-BE49-F238E27FC236}">
                  <a16:creationId xmlns:a16="http://schemas.microsoft.com/office/drawing/2014/main" id="{23F54BF2-C71C-45C5-9408-3B5E011B0F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8" name="Freeform: Shape 39">
              <a:extLst>
                <a:ext uri="{FF2B5EF4-FFF2-40B4-BE49-F238E27FC236}">
                  <a16:creationId xmlns:a16="http://schemas.microsoft.com/office/drawing/2014/main" id="{2BBABE17-DB56-44AB-934B-63C07C79F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9" name="Freeform: Shape 40">
              <a:extLst>
                <a:ext uri="{FF2B5EF4-FFF2-40B4-BE49-F238E27FC236}">
                  <a16:creationId xmlns:a16="http://schemas.microsoft.com/office/drawing/2014/main" id="{CB483D20-A128-4076-AF54-88646172B8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0" name="Freeform: Shape 41">
              <a:extLst>
                <a:ext uri="{FF2B5EF4-FFF2-40B4-BE49-F238E27FC236}">
                  <a16:creationId xmlns:a16="http://schemas.microsoft.com/office/drawing/2014/main" id="{E5EFA818-FDDA-49E9-B11F-E9DC1854A9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1" name="Freeform: Shape 42">
              <a:extLst>
                <a:ext uri="{FF2B5EF4-FFF2-40B4-BE49-F238E27FC236}">
                  <a16:creationId xmlns:a16="http://schemas.microsoft.com/office/drawing/2014/main" id="{EA1F8728-F8F7-4828-A718-A15E7663EA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2" name="Freeform: Shape 43">
              <a:extLst>
                <a:ext uri="{FF2B5EF4-FFF2-40B4-BE49-F238E27FC236}">
                  <a16:creationId xmlns:a16="http://schemas.microsoft.com/office/drawing/2014/main" id="{8DA1F73F-AA1D-41D7-BAAB-292FD94A3E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3" name="Freeform: Shape 44">
              <a:extLst>
                <a:ext uri="{FF2B5EF4-FFF2-40B4-BE49-F238E27FC236}">
                  <a16:creationId xmlns:a16="http://schemas.microsoft.com/office/drawing/2014/main" id="{D9441DEA-C85E-4B9C-A48D-8437854C4C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15EBAA20-1368-4495-8D7C-820FAD8ECF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0FB92591-626C-4D2B-A3E6-EC8742D67B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D392448D-513F-4528-9D8D-A151982041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61946BAE-1546-4EA4-A108-A799BF5D2C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42A8EC93-6A35-4D37-A8CB-59362BF875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AFC3ECA2-E914-4D83-ABF9-B9FFD96E92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712B1108-9AAC-4F10-A64F-0D6963E518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284CDA0C-B2AB-4791-83B1-C053C061D6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F857BF6B-E0CA-49C0-8827-B44CE8B928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6D7B06A7-ADDF-4F27-B11F-08422FC180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E8B0DA6C-71D7-4FCB-AE4C-035E0ADB50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EB078173-ADFB-480D-91A4-4D71C0109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AAA4027A-C97B-4C9A-B04C-EBE2112200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C06DA92D-C6D0-4C7D-98CF-D9576912E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D6601653-3941-4C9B-BD39-62EECE23AE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2BC4A394-4FFE-4BFE-9A59-2B624E071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EB4EABA5-FDCF-4F6F-8FF1-6FDFF5058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10F3C940-2320-488A-B24C-AB0A4FB539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F525BA82-37D8-47ED-AFF6-AE57124A4E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C2D78955-C80F-4DA3-83AA-D28A5A6FAD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BC23DAAC-7C06-4012-8CBB-8E3126B68B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60D19F80-DC80-49EC-8EDD-7889092C18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11F50BB3-EA39-4693-BAE1-1101EF0A41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00EFD45B-69A8-47F6-A5BF-779F7EB49F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9E53C464-7272-4EBC-830B-CB29A96988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B6BF10CE-C2AD-487A-9402-8D5C746ECF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1064C7FE-F8EB-47EF-97FA-348A520599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A991C553-06A1-4F26-BBBC-80F7E11E7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BCE9C081-2191-4C84-956E-F106BB015C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292F6F03-BC34-40C6-8F17-7A169CD72F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A5101B80-7351-4F0F-AB7D-3E40B4D266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0570EE1D-95AC-4660-8E96-7C8A36FEB6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385D9A56-2D15-4E0A-B981-E168F09064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28D0BA2F-9273-4EAA-AD17-C4EFE11403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512CC54E-7976-4DC9-984C-45C2A23A72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C8A3FC72-9FF9-41F6-97E0-45A0FEE946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48918C16-C9B6-40D5-93A0-DB547B644A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A05612C6-4858-4854-A3D3-90CF1E1C75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A8E88D77-C726-4008-849C-DA7361F885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24CFE7CA-C955-4365-90C3-6272CB9A3C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38B43FC8-B81C-490A-A346-4C6235DA8A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214D0221-0C97-4C71-B535-7506956EF8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ED0C44EA-BD25-49A3-9EB8-9D8DED7C19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A3C9CCF2-15CC-4F7D-87F5-7FFEBAC9C2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8AA321D8-1D2C-472C-A2DB-EBB74498DD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724680C1-4BB5-45DB-A558-82514418CF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C94F4CEF-82DD-4CFB-8EE3-4AB115F6A0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4F186C9C-C620-4426-A674-E40F808F66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8929942C-BA3F-40EF-94DD-4A5C22C5B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D234974B-3555-465B-95A7-1C63CE7386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0E38F9FD-48AC-4C3E-9E75-D1C0B555E0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3AA72E26-5C3D-4231-9042-E00AE43E80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6684433D-3C9E-4C19-A801-D51CF3064F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DADB0C3D-A021-4F40-93B3-76B61334F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41781C18-F408-401D-8A86-99FFBB9895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9D958D9F-E4B0-48B1-ADA4-3053AFB5D9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43EFCD46-F0FB-499C-81B9-3508FE5C8C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2B6A130F-CB85-4BDA-8DDF-8DAAB2F7D0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9359DA40-CA94-4B1F-9BE6-C800BEEC77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73304FCD-8DAD-4BC8-A16E-84DDCA07FF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BCB4864C-8F67-4BE7-89CC-664EA25EC5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845F543D-67FC-4640-A2A1-69DA6D0528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DBDB2A9C-60E5-4F7E-BA2B-4DD1595FB9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72B10DA2-D88E-4952-BDB5-102E61B4B2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AC5F5BED-3698-4F52-9977-D8CA2DC031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E19CCEBC-AD20-45B2-A751-42B40BB31C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3A978AD9-9A35-4B89-B3BC-61E54AD9EB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77D8C808-AFC9-42DD-B253-0048903791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EECD0BF1-7C64-407E-8306-4C447B1D32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953B0F94-AC35-4CB2-878D-1DC7D68BE9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08EA50C2-BB5F-4368-AA91-67B207C1AB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DE45A7FE-0A45-45F6-8417-EBDA5A12D8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DA8B8DC8-F88C-432E-A8C2-8D13FE874F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D02C5430-233D-49F7-B852-181D2B2F61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76DB286F-9E15-441C-8697-57007B76C1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534DC0EE-15B7-44AE-A7DC-8B5E22688A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4FBE9900-F640-4248-9C4C-EDBE5E00AF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37FF04AF-F86B-49F8-AAB5-DA696591A1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710DCFEA-4572-47A3-A6BE-7B21F5758C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BA42ED8E-CCC8-478F-9EF4-625B633071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146DF8F4-DF09-4E6C-887F-C9269E56A5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7FF3916E-5C82-4956-A88B-81BFAC91B8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7E5CF7AE-ED45-4AB5-9AEB-56FC964BFA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7CFB132C-BEB1-4897-B1A4-97422811F6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4EE49F21-E336-41BC-8256-85A9AB597F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C62510EE-BDCD-4393-9AD7-2D0C9A722D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2420F94B-4F00-4C6C-97E3-BA5B5E6871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E712560A-A110-4132-85D5-21BBBFA8C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D1E3102B-23D5-43AE-A67D-583AAA52BA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9D5ABE4E-EB80-423C-BBCE-9C1B77D9B0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BEB8CCC5-38F5-4892-A00B-14B645BBDF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8860175F-F7D5-4464-AD61-5B435528FE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E28C20B0-98AA-4A5B-8CE1-236A3F6CAA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8A56719F-13F0-4B75-8C04-DAACD8FD86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B30555DA-285C-4859-83DE-B16FF6DB13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67AF00E9-C8D6-41C4-9703-5468F51639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D07F88BD-A2E8-4F25-BB43-9372C6C9F3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DFAE35DA-8283-4F4B-8C00-FF8EFE39B3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4340DEBE-A255-48E2-B7B2-AE881651CE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FE968FB9-507A-4F2E-B346-15995081B1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4DA99BD8-9C2B-46BF-AA27-ED405540D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50C84F67-D2C2-48DF-8537-DF99C6024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F5CAEB9A-26A6-4FBF-916B-19FC9B0BFC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E4DEDE1B-4819-4E4B-849E-330D7DF56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C441B73E-F19C-4313-8F46-F600603B36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014FE805-EF51-4859-A6DF-CF75F9A0F5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624CF2A5-BD9E-4570-8560-063BC70F26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6BEC415C-7946-43B2-9AC8-348B6B5CD0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1B615AD5-3365-43D4-8E16-377A2A2F97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9D184DFD-DD33-491E-90FF-6E4ECA2668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31B62FE1-0262-4B09-ABEA-8AA010137D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20C539C6-FAA9-4EBE-93D9-1F946E1449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8C6EF3FF-09E5-4099-A49B-CA364A6E8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B3C5E06F-8F1E-4771-AAE4-B34B1D6A3D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538D5AE9-76CC-4AE4-B026-656EDCB01B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30F1A9B9-52AB-4527-BD4A-1802F7C960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46A57D78-C020-4EEF-971D-0C8802889A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7666D7A3-5ABF-4EDE-A0C5-F2099B2D86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13BC460A-E0FF-4658-A2FD-A3AF4D51DF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26467CC2-3AB3-4D37-8323-385B7399F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563A1F58-33CE-4EDF-B902-3F43F69DA2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DDCFAB2F-7E88-4A57-999A-2506A1FE71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571BEB66-3787-441F-BB54-80C05C6F13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641DC095-611E-4979-8664-6C0EB878FC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210B9ECF-D859-4919-A9D6-3208548F00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4FBC31D4-7E98-452C-8A87-822DE0432C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E302346C-F328-435B-87ED-447C6F8542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B94F507E-9E94-432E-AE8A-A6CB2C5D05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1FFAC4F0-FD7F-4943-B60E-E276F8B23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A8A5D871-92FD-43C3-BF94-0B524FA7D3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6A79A241-1665-453E-ADD4-18892D4F85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81EABE18-4189-4E07-93C9-9B76673E3E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B658A0EE-6F09-4EF7-B5E7-F23A556BD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15EB019C-C95B-4DE3-BD17-DC20F8007A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2948B3ED-79C1-47C8-B712-0BFB5536C3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13387DB9-900B-422D-90F7-C5C7EB5D59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48FDCCF3-E6D6-4CD0-9D47-02FE785C7A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BC14E8F6-33F6-47CE-9A24-EA71D71496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F78CC38F-63FC-4552-B17B-8D79D3C8F8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89042823-A002-49CE-B03D-ED1291DC13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96EFC6CE-198B-489B-B1EE-72CE842628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49FEA23D-54D9-45D7-9325-1E2F638C9C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2DB04EE3-370F-49CE-BCFE-C2999C3CF2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8BCBCC34-797D-41A8-8AD1-7E03E1BBFF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0" name="Freeform: Shape 189">
              <a:extLst>
                <a:ext uri="{FF2B5EF4-FFF2-40B4-BE49-F238E27FC236}">
                  <a16:creationId xmlns:a16="http://schemas.microsoft.com/office/drawing/2014/main" id="{AFF5C1F8-0EDE-4835-89E6-1FCB2EA395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1" name="Freeform: Shape 190">
              <a:extLst>
                <a:ext uri="{FF2B5EF4-FFF2-40B4-BE49-F238E27FC236}">
                  <a16:creationId xmlns:a16="http://schemas.microsoft.com/office/drawing/2014/main" id="{6171D504-6300-457C-AFCC-064DBB3FCC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62ACE739-C8C4-4495-B04C-C3AFC4481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3F4771CD-CDCA-4FFE-8EF5-E42D1781E7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A10C0BFE-A8F9-4E21-9DFD-37A4D26C62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4D8D4EF9-4EF7-4538-A4AE-439F9335EA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7E0500AB-5662-43B9-95C2-2EC80CC54F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984021AD-A6A2-4CDA-A953-72FBA7598B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FD1FBF47-CAC8-4385-9DC7-C9BB6167E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FBAEE482-005F-4288-8D66-09EA246C45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2C5DCF49-33DE-4AFF-818E-42F59F280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866903F3-208B-46D5-925B-254DC74291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2" name="Freeform: Shape 201">
              <a:extLst>
                <a:ext uri="{FF2B5EF4-FFF2-40B4-BE49-F238E27FC236}">
                  <a16:creationId xmlns:a16="http://schemas.microsoft.com/office/drawing/2014/main" id="{2550D219-E342-4A38-BB89-575C1EE7A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3" name="Freeform: Shape 202">
              <a:extLst>
                <a:ext uri="{FF2B5EF4-FFF2-40B4-BE49-F238E27FC236}">
                  <a16:creationId xmlns:a16="http://schemas.microsoft.com/office/drawing/2014/main" id="{5B5485FC-95D0-4660-9594-2C9BD3B776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4" name="Freeform: Shape 203">
              <a:extLst>
                <a:ext uri="{FF2B5EF4-FFF2-40B4-BE49-F238E27FC236}">
                  <a16:creationId xmlns:a16="http://schemas.microsoft.com/office/drawing/2014/main" id="{2EA358DA-C7E8-4DF8-B7D6-CC5829565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5" name="Freeform: Shape 204">
              <a:extLst>
                <a:ext uri="{FF2B5EF4-FFF2-40B4-BE49-F238E27FC236}">
                  <a16:creationId xmlns:a16="http://schemas.microsoft.com/office/drawing/2014/main" id="{7990E8BB-4369-4845-8436-A6F3FE1D1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6" name="Freeform: Shape 205">
              <a:extLst>
                <a:ext uri="{FF2B5EF4-FFF2-40B4-BE49-F238E27FC236}">
                  <a16:creationId xmlns:a16="http://schemas.microsoft.com/office/drawing/2014/main" id="{D6C050C5-1951-434B-A7FE-D271E73F82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208" name="Graphic 4">
            <a:extLst>
              <a:ext uri="{FF2B5EF4-FFF2-40B4-BE49-F238E27FC236}">
                <a16:creationId xmlns:a16="http://schemas.microsoft.com/office/drawing/2014/main" id="{773717CC-ECEE-4ABF-BA61-C59F468017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0915" y="4748271"/>
            <a:ext cx="1330536" cy="1330521"/>
            <a:chOff x="5734037" y="3067039"/>
            <a:chExt cx="724483" cy="724489"/>
          </a:xfrm>
          <a:solidFill>
            <a:schemeClr val="bg1">
              <a:alpha val="60000"/>
            </a:schemeClr>
          </a:solidFill>
        </p:grpSpPr>
        <p:sp>
          <p:nvSpPr>
            <p:cNvPr id="209" name="Freeform: Shape 208">
              <a:extLst>
                <a:ext uri="{FF2B5EF4-FFF2-40B4-BE49-F238E27FC236}">
                  <a16:creationId xmlns:a16="http://schemas.microsoft.com/office/drawing/2014/main" id="{9A4FAE41-62DF-4B8E-BD66-8EC206E0E3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0" name="Freeform: Shape 209">
              <a:extLst>
                <a:ext uri="{FF2B5EF4-FFF2-40B4-BE49-F238E27FC236}">
                  <a16:creationId xmlns:a16="http://schemas.microsoft.com/office/drawing/2014/main" id="{564C7F1F-5546-40DC-A16B-C9A3E45777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1" name="Freeform: Shape 210">
              <a:extLst>
                <a:ext uri="{FF2B5EF4-FFF2-40B4-BE49-F238E27FC236}">
                  <a16:creationId xmlns:a16="http://schemas.microsoft.com/office/drawing/2014/main" id="{45583216-FC24-4B75-9703-DBEC401FF8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2" name="Freeform: Shape 211">
              <a:extLst>
                <a:ext uri="{FF2B5EF4-FFF2-40B4-BE49-F238E27FC236}">
                  <a16:creationId xmlns:a16="http://schemas.microsoft.com/office/drawing/2014/main" id="{2FD0A70D-2E7E-4048-8145-0F45EDBBCE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3" name="Freeform: Shape 212">
              <a:extLst>
                <a:ext uri="{FF2B5EF4-FFF2-40B4-BE49-F238E27FC236}">
                  <a16:creationId xmlns:a16="http://schemas.microsoft.com/office/drawing/2014/main" id="{B703C78E-D176-4455-B7B5-2DB4F418DB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4" name="Freeform: Shape 213">
              <a:extLst>
                <a:ext uri="{FF2B5EF4-FFF2-40B4-BE49-F238E27FC236}">
                  <a16:creationId xmlns:a16="http://schemas.microsoft.com/office/drawing/2014/main" id="{AD23B98E-D1FB-4BD9-BA4A-060BC8266E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5" name="Freeform: Shape 214">
              <a:extLst>
                <a:ext uri="{FF2B5EF4-FFF2-40B4-BE49-F238E27FC236}">
                  <a16:creationId xmlns:a16="http://schemas.microsoft.com/office/drawing/2014/main" id="{C1541992-EEDB-4D6B-BDA9-B66E58A170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6" name="Freeform: Shape 215">
              <a:extLst>
                <a:ext uri="{FF2B5EF4-FFF2-40B4-BE49-F238E27FC236}">
                  <a16:creationId xmlns:a16="http://schemas.microsoft.com/office/drawing/2014/main" id="{08072B3B-B852-4186-ACFE-F614251324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7" name="Freeform: Shape 216">
              <a:extLst>
                <a:ext uri="{FF2B5EF4-FFF2-40B4-BE49-F238E27FC236}">
                  <a16:creationId xmlns:a16="http://schemas.microsoft.com/office/drawing/2014/main" id="{7B5DD2CA-BCBA-4F3E-B472-840067686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8" name="Freeform: Shape 217">
              <a:extLst>
                <a:ext uri="{FF2B5EF4-FFF2-40B4-BE49-F238E27FC236}">
                  <a16:creationId xmlns:a16="http://schemas.microsoft.com/office/drawing/2014/main" id="{C7335DFE-05E4-4D45-B035-1D85E7648E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9" name="Freeform: Shape 218">
              <a:extLst>
                <a:ext uri="{FF2B5EF4-FFF2-40B4-BE49-F238E27FC236}">
                  <a16:creationId xmlns:a16="http://schemas.microsoft.com/office/drawing/2014/main" id="{ADCF9375-A092-491A-960D-A4DBB376C3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95341599-7E99-490F-9AF8-07EAE5C8DB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1" name="Freeform: Shape 220">
              <a:extLst>
                <a:ext uri="{FF2B5EF4-FFF2-40B4-BE49-F238E27FC236}">
                  <a16:creationId xmlns:a16="http://schemas.microsoft.com/office/drawing/2014/main" id="{E1C55EB0-818A-46E6-8D53-5503100290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2" name="Freeform: Shape 221">
              <a:extLst>
                <a:ext uri="{FF2B5EF4-FFF2-40B4-BE49-F238E27FC236}">
                  <a16:creationId xmlns:a16="http://schemas.microsoft.com/office/drawing/2014/main" id="{319B036C-5BD8-4F3B-8935-96D50F410D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3" name="Freeform: Shape 222">
              <a:extLst>
                <a:ext uri="{FF2B5EF4-FFF2-40B4-BE49-F238E27FC236}">
                  <a16:creationId xmlns:a16="http://schemas.microsoft.com/office/drawing/2014/main" id="{A8445880-106C-4DC8-A250-D132F0D6F3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4" name="Freeform: Shape 223">
              <a:extLst>
                <a:ext uri="{FF2B5EF4-FFF2-40B4-BE49-F238E27FC236}">
                  <a16:creationId xmlns:a16="http://schemas.microsoft.com/office/drawing/2014/main" id="{952AA1DD-5DBE-43CD-9B85-63C7626929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5" name="Freeform: Shape 224">
              <a:extLst>
                <a:ext uri="{FF2B5EF4-FFF2-40B4-BE49-F238E27FC236}">
                  <a16:creationId xmlns:a16="http://schemas.microsoft.com/office/drawing/2014/main" id="{2A412466-ED73-4944-83CE-224B1769C2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6" name="Freeform: Shape 225">
              <a:extLst>
                <a:ext uri="{FF2B5EF4-FFF2-40B4-BE49-F238E27FC236}">
                  <a16:creationId xmlns:a16="http://schemas.microsoft.com/office/drawing/2014/main" id="{807E195A-10DB-494C-A547-E1D0C6F616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7" name="Freeform: Shape 226">
              <a:extLst>
                <a:ext uri="{FF2B5EF4-FFF2-40B4-BE49-F238E27FC236}">
                  <a16:creationId xmlns:a16="http://schemas.microsoft.com/office/drawing/2014/main" id="{4CD4AECE-734D-4B90-984F-B2ABFA2B6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8" name="Freeform: Shape 227">
              <a:extLst>
                <a:ext uri="{FF2B5EF4-FFF2-40B4-BE49-F238E27FC236}">
                  <a16:creationId xmlns:a16="http://schemas.microsoft.com/office/drawing/2014/main" id="{2927072E-8001-4AD1-A4C4-2EDBA3BF87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9" name="Freeform: Shape 228">
              <a:extLst>
                <a:ext uri="{FF2B5EF4-FFF2-40B4-BE49-F238E27FC236}">
                  <a16:creationId xmlns:a16="http://schemas.microsoft.com/office/drawing/2014/main" id="{499D6F50-E593-46A3-81D8-73389276B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0" name="Freeform: Shape 229">
              <a:extLst>
                <a:ext uri="{FF2B5EF4-FFF2-40B4-BE49-F238E27FC236}">
                  <a16:creationId xmlns:a16="http://schemas.microsoft.com/office/drawing/2014/main" id="{7A96E600-84B4-452B-AE40-295FC5807E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1" name="Freeform: Shape 230">
              <a:extLst>
                <a:ext uri="{FF2B5EF4-FFF2-40B4-BE49-F238E27FC236}">
                  <a16:creationId xmlns:a16="http://schemas.microsoft.com/office/drawing/2014/main" id="{CBBA17AC-C1AB-4BFC-A051-457275D1D6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2" name="Freeform: Shape 231">
              <a:extLst>
                <a:ext uri="{FF2B5EF4-FFF2-40B4-BE49-F238E27FC236}">
                  <a16:creationId xmlns:a16="http://schemas.microsoft.com/office/drawing/2014/main" id="{488E850C-90D5-4D0F-A57D-7809327EF3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3" name="Freeform: Shape 232">
              <a:extLst>
                <a:ext uri="{FF2B5EF4-FFF2-40B4-BE49-F238E27FC236}">
                  <a16:creationId xmlns:a16="http://schemas.microsoft.com/office/drawing/2014/main" id="{9F98D808-AB13-4D8D-B4C5-9D32153462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4" name="Freeform: Shape 233">
              <a:extLst>
                <a:ext uri="{FF2B5EF4-FFF2-40B4-BE49-F238E27FC236}">
                  <a16:creationId xmlns:a16="http://schemas.microsoft.com/office/drawing/2014/main" id="{95AFFBC0-FF37-4117-86FA-21ABDA17AB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5" name="Freeform: Shape 234">
              <a:extLst>
                <a:ext uri="{FF2B5EF4-FFF2-40B4-BE49-F238E27FC236}">
                  <a16:creationId xmlns:a16="http://schemas.microsoft.com/office/drawing/2014/main" id="{ED0AC42A-17B0-4154-968C-CAE2A04C28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6" name="Freeform: Shape 235">
              <a:extLst>
                <a:ext uri="{FF2B5EF4-FFF2-40B4-BE49-F238E27FC236}">
                  <a16:creationId xmlns:a16="http://schemas.microsoft.com/office/drawing/2014/main" id="{4A7A31A0-8490-4B9D-B9CC-7FF28053EB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7" name="Freeform: Shape 236">
              <a:extLst>
                <a:ext uri="{FF2B5EF4-FFF2-40B4-BE49-F238E27FC236}">
                  <a16:creationId xmlns:a16="http://schemas.microsoft.com/office/drawing/2014/main" id="{8188899C-6A74-43D8-B36C-F86B278C89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8" name="Freeform: Shape 237">
              <a:extLst>
                <a:ext uri="{FF2B5EF4-FFF2-40B4-BE49-F238E27FC236}">
                  <a16:creationId xmlns:a16="http://schemas.microsoft.com/office/drawing/2014/main" id="{1537EAA6-95B6-4674-A7B9-40F9AB7F59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9" name="Freeform: Shape 238">
              <a:extLst>
                <a:ext uri="{FF2B5EF4-FFF2-40B4-BE49-F238E27FC236}">
                  <a16:creationId xmlns:a16="http://schemas.microsoft.com/office/drawing/2014/main" id="{F4B29507-C08F-4764-B703-0EB33A0FAC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0" name="Freeform: Shape 239">
              <a:extLst>
                <a:ext uri="{FF2B5EF4-FFF2-40B4-BE49-F238E27FC236}">
                  <a16:creationId xmlns:a16="http://schemas.microsoft.com/office/drawing/2014/main" id="{4200E500-6A99-47FC-A30F-FA4C85DA8C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1" name="Freeform: Shape 240">
              <a:extLst>
                <a:ext uri="{FF2B5EF4-FFF2-40B4-BE49-F238E27FC236}">
                  <a16:creationId xmlns:a16="http://schemas.microsoft.com/office/drawing/2014/main" id="{9558677C-76AD-451F-AEEE-C5FEE4179C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2" name="Freeform: Shape 241">
              <a:extLst>
                <a:ext uri="{FF2B5EF4-FFF2-40B4-BE49-F238E27FC236}">
                  <a16:creationId xmlns:a16="http://schemas.microsoft.com/office/drawing/2014/main" id="{79E472E5-A81A-44E7-AEBA-C3A593497B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3" name="Freeform: Shape 242">
              <a:extLst>
                <a:ext uri="{FF2B5EF4-FFF2-40B4-BE49-F238E27FC236}">
                  <a16:creationId xmlns:a16="http://schemas.microsoft.com/office/drawing/2014/main" id="{5CD54F54-9E41-4635-A533-6CC6515E13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4" name="Freeform: Shape 243">
              <a:extLst>
                <a:ext uri="{FF2B5EF4-FFF2-40B4-BE49-F238E27FC236}">
                  <a16:creationId xmlns:a16="http://schemas.microsoft.com/office/drawing/2014/main" id="{B22D6F46-74C0-49D9-8CD8-BC125E973D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5" name="Freeform: Shape 244">
              <a:extLst>
                <a:ext uri="{FF2B5EF4-FFF2-40B4-BE49-F238E27FC236}">
                  <a16:creationId xmlns:a16="http://schemas.microsoft.com/office/drawing/2014/main" id="{C6FAA6EC-EDF6-4522-ACD8-8D4F7FF872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6" name="Freeform: Shape 245">
              <a:extLst>
                <a:ext uri="{FF2B5EF4-FFF2-40B4-BE49-F238E27FC236}">
                  <a16:creationId xmlns:a16="http://schemas.microsoft.com/office/drawing/2014/main" id="{5F8364DC-ED1A-482D-A418-7941B199CB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7" name="Freeform: Shape 246">
              <a:extLst>
                <a:ext uri="{FF2B5EF4-FFF2-40B4-BE49-F238E27FC236}">
                  <a16:creationId xmlns:a16="http://schemas.microsoft.com/office/drawing/2014/main" id="{1896D361-70A8-4528-940B-F306550F88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8" name="Freeform: Shape 247">
              <a:extLst>
                <a:ext uri="{FF2B5EF4-FFF2-40B4-BE49-F238E27FC236}">
                  <a16:creationId xmlns:a16="http://schemas.microsoft.com/office/drawing/2014/main" id="{4D1CB00A-0CE1-4E25-ADCE-9562845F54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9" name="Freeform: Shape 248">
              <a:extLst>
                <a:ext uri="{FF2B5EF4-FFF2-40B4-BE49-F238E27FC236}">
                  <a16:creationId xmlns:a16="http://schemas.microsoft.com/office/drawing/2014/main" id="{E1B6761E-B7C6-4218-B95F-F6DEC0066D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0" name="Freeform: Shape 249">
              <a:extLst>
                <a:ext uri="{FF2B5EF4-FFF2-40B4-BE49-F238E27FC236}">
                  <a16:creationId xmlns:a16="http://schemas.microsoft.com/office/drawing/2014/main" id="{CA081177-DAC3-4667-91A1-4CC885D4A1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1" name="Freeform: Shape 250">
              <a:extLst>
                <a:ext uri="{FF2B5EF4-FFF2-40B4-BE49-F238E27FC236}">
                  <a16:creationId xmlns:a16="http://schemas.microsoft.com/office/drawing/2014/main" id="{435007DC-BB8D-43BA-9598-AE79AA262E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2" name="Freeform: Shape 251">
              <a:extLst>
                <a:ext uri="{FF2B5EF4-FFF2-40B4-BE49-F238E27FC236}">
                  <a16:creationId xmlns:a16="http://schemas.microsoft.com/office/drawing/2014/main" id="{46628B8A-02EC-44EF-B52C-5EBAFBCF9C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3" name="Freeform: Shape 252">
              <a:extLst>
                <a:ext uri="{FF2B5EF4-FFF2-40B4-BE49-F238E27FC236}">
                  <a16:creationId xmlns:a16="http://schemas.microsoft.com/office/drawing/2014/main" id="{2DACEC99-8F4C-495C-8EAA-670A3A02ED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4" name="Freeform: Shape 253">
              <a:extLst>
                <a:ext uri="{FF2B5EF4-FFF2-40B4-BE49-F238E27FC236}">
                  <a16:creationId xmlns:a16="http://schemas.microsoft.com/office/drawing/2014/main" id="{C8EFEAD4-1425-4357-9D8A-F326DABC6E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5" name="Freeform: Shape 254">
              <a:extLst>
                <a:ext uri="{FF2B5EF4-FFF2-40B4-BE49-F238E27FC236}">
                  <a16:creationId xmlns:a16="http://schemas.microsoft.com/office/drawing/2014/main" id="{FDA70E94-A082-47D4-B4F8-142AEF1DC3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6" name="Freeform: Shape 255">
              <a:extLst>
                <a:ext uri="{FF2B5EF4-FFF2-40B4-BE49-F238E27FC236}">
                  <a16:creationId xmlns:a16="http://schemas.microsoft.com/office/drawing/2014/main" id="{10E96E8A-1EEA-4F1D-8CFE-12DC9B9E7A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7" name="Freeform: Shape 256">
              <a:extLst>
                <a:ext uri="{FF2B5EF4-FFF2-40B4-BE49-F238E27FC236}">
                  <a16:creationId xmlns:a16="http://schemas.microsoft.com/office/drawing/2014/main" id="{B12D7CC4-A548-4FF7-A6B2-9151CFA9E3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8" name="Freeform: Shape 257">
              <a:extLst>
                <a:ext uri="{FF2B5EF4-FFF2-40B4-BE49-F238E27FC236}">
                  <a16:creationId xmlns:a16="http://schemas.microsoft.com/office/drawing/2014/main" id="{CB3F1C68-B597-4669-87F8-C80124ABE0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9" name="Freeform: Shape 258">
              <a:extLst>
                <a:ext uri="{FF2B5EF4-FFF2-40B4-BE49-F238E27FC236}">
                  <a16:creationId xmlns:a16="http://schemas.microsoft.com/office/drawing/2014/main" id="{A57037D2-0958-4F34-815F-C8CA7F86AE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0" name="Freeform: Shape 259">
              <a:extLst>
                <a:ext uri="{FF2B5EF4-FFF2-40B4-BE49-F238E27FC236}">
                  <a16:creationId xmlns:a16="http://schemas.microsoft.com/office/drawing/2014/main" id="{30AF3969-3F11-4157-B4B9-33B1314623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1" name="Freeform: Shape 260">
              <a:extLst>
                <a:ext uri="{FF2B5EF4-FFF2-40B4-BE49-F238E27FC236}">
                  <a16:creationId xmlns:a16="http://schemas.microsoft.com/office/drawing/2014/main" id="{51D613E3-18F5-4426-ADEB-DEC123E16B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2" name="Freeform: Shape 261">
              <a:extLst>
                <a:ext uri="{FF2B5EF4-FFF2-40B4-BE49-F238E27FC236}">
                  <a16:creationId xmlns:a16="http://schemas.microsoft.com/office/drawing/2014/main" id="{1DC25548-A3A9-4018-A29B-6972D353F9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3" name="Freeform: Shape 262">
              <a:extLst>
                <a:ext uri="{FF2B5EF4-FFF2-40B4-BE49-F238E27FC236}">
                  <a16:creationId xmlns:a16="http://schemas.microsoft.com/office/drawing/2014/main" id="{7EDE6372-94D2-435D-BD43-A20072D807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4" name="Freeform: Shape 263">
              <a:extLst>
                <a:ext uri="{FF2B5EF4-FFF2-40B4-BE49-F238E27FC236}">
                  <a16:creationId xmlns:a16="http://schemas.microsoft.com/office/drawing/2014/main" id="{729575A6-77E2-4199-8F0A-27C89330A0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5" name="Freeform: Shape 264">
              <a:extLst>
                <a:ext uri="{FF2B5EF4-FFF2-40B4-BE49-F238E27FC236}">
                  <a16:creationId xmlns:a16="http://schemas.microsoft.com/office/drawing/2014/main" id="{12EB506D-59AD-4011-80F8-36A2BDB954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6" name="Freeform: Shape 265">
              <a:extLst>
                <a:ext uri="{FF2B5EF4-FFF2-40B4-BE49-F238E27FC236}">
                  <a16:creationId xmlns:a16="http://schemas.microsoft.com/office/drawing/2014/main" id="{92FD46FA-14EB-46A2-B4A3-ECD1F49BAC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7" name="Freeform: Shape 266">
              <a:extLst>
                <a:ext uri="{FF2B5EF4-FFF2-40B4-BE49-F238E27FC236}">
                  <a16:creationId xmlns:a16="http://schemas.microsoft.com/office/drawing/2014/main" id="{1CD84E07-49A9-40E3-B34C-91C156C9C6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8" name="Freeform: Shape 267">
              <a:extLst>
                <a:ext uri="{FF2B5EF4-FFF2-40B4-BE49-F238E27FC236}">
                  <a16:creationId xmlns:a16="http://schemas.microsoft.com/office/drawing/2014/main" id="{F3090306-C384-44A0-8C38-77397133BA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9" name="Freeform: Shape 268">
              <a:extLst>
                <a:ext uri="{FF2B5EF4-FFF2-40B4-BE49-F238E27FC236}">
                  <a16:creationId xmlns:a16="http://schemas.microsoft.com/office/drawing/2014/main" id="{3515E97E-31A4-4273-AB55-8EAD74CB9E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0" name="Freeform: Shape 269">
              <a:extLst>
                <a:ext uri="{FF2B5EF4-FFF2-40B4-BE49-F238E27FC236}">
                  <a16:creationId xmlns:a16="http://schemas.microsoft.com/office/drawing/2014/main" id="{792F63CA-0494-43E2-A0AA-37C35C8326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1" name="Freeform: Shape 270">
              <a:extLst>
                <a:ext uri="{FF2B5EF4-FFF2-40B4-BE49-F238E27FC236}">
                  <a16:creationId xmlns:a16="http://schemas.microsoft.com/office/drawing/2014/main" id="{5389A040-E4CC-4CE7-8B9F-40ECA9ACE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2" name="Freeform: Shape 271">
              <a:extLst>
                <a:ext uri="{FF2B5EF4-FFF2-40B4-BE49-F238E27FC236}">
                  <a16:creationId xmlns:a16="http://schemas.microsoft.com/office/drawing/2014/main" id="{1BA51B23-705C-49BE-B606-8A9B623E0A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3" name="Freeform: Shape 272">
              <a:extLst>
                <a:ext uri="{FF2B5EF4-FFF2-40B4-BE49-F238E27FC236}">
                  <a16:creationId xmlns:a16="http://schemas.microsoft.com/office/drawing/2014/main" id="{B16EF17A-F451-4B5B-9052-33A9116E9D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4" name="Freeform: Shape 273">
              <a:extLst>
                <a:ext uri="{FF2B5EF4-FFF2-40B4-BE49-F238E27FC236}">
                  <a16:creationId xmlns:a16="http://schemas.microsoft.com/office/drawing/2014/main" id="{1B20B7D1-27D7-4E1A-A317-E9E7A105A9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5" name="Freeform: Shape 274">
              <a:extLst>
                <a:ext uri="{FF2B5EF4-FFF2-40B4-BE49-F238E27FC236}">
                  <a16:creationId xmlns:a16="http://schemas.microsoft.com/office/drawing/2014/main" id="{1E3FADAF-FD1D-45B2-A40D-EBDD536E75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6" name="Freeform: Shape 275">
              <a:extLst>
                <a:ext uri="{FF2B5EF4-FFF2-40B4-BE49-F238E27FC236}">
                  <a16:creationId xmlns:a16="http://schemas.microsoft.com/office/drawing/2014/main" id="{301257BA-BCE2-4479-A04F-A9DBFAF92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7" name="Freeform: Shape 276">
              <a:extLst>
                <a:ext uri="{FF2B5EF4-FFF2-40B4-BE49-F238E27FC236}">
                  <a16:creationId xmlns:a16="http://schemas.microsoft.com/office/drawing/2014/main" id="{619D0ABC-04D9-405A-A52F-5EEC01762A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8" name="Freeform: Shape 277">
              <a:extLst>
                <a:ext uri="{FF2B5EF4-FFF2-40B4-BE49-F238E27FC236}">
                  <a16:creationId xmlns:a16="http://schemas.microsoft.com/office/drawing/2014/main" id="{123AE5C7-608A-47A7-B7A1-55662B70BF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9" name="Freeform: Shape 278">
              <a:extLst>
                <a:ext uri="{FF2B5EF4-FFF2-40B4-BE49-F238E27FC236}">
                  <a16:creationId xmlns:a16="http://schemas.microsoft.com/office/drawing/2014/main" id="{957BDA1A-3081-45EB-A31E-3F98EC6DC3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0" name="Freeform: Shape 279">
              <a:extLst>
                <a:ext uri="{FF2B5EF4-FFF2-40B4-BE49-F238E27FC236}">
                  <a16:creationId xmlns:a16="http://schemas.microsoft.com/office/drawing/2014/main" id="{683DDA50-C794-4DC5-8297-CFDEB8DCB4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1" name="Freeform: Shape 280">
              <a:extLst>
                <a:ext uri="{FF2B5EF4-FFF2-40B4-BE49-F238E27FC236}">
                  <a16:creationId xmlns:a16="http://schemas.microsoft.com/office/drawing/2014/main" id="{FA42024A-A832-4635-9CE6-B968232CE8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2" name="Freeform: Shape 281">
              <a:extLst>
                <a:ext uri="{FF2B5EF4-FFF2-40B4-BE49-F238E27FC236}">
                  <a16:creationId xmlns:a16="http://schemas.microsoft.com/office/drawing/2014/main" id="{564D00AA-3E68-4F56-80A0-08D5DFFB61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3" name="Freeform: Shape 282">
              <a:extLst>
                <a:ext uri="{FF2B5EF4-FFF2-40B4-BE49-F238E27FC236}">
                  <a16:creationId xmlns:a16="http://schemas.microsoft.com/office/drawing/2014/main" id="{D988A711-E3E8-4172-AFE1-60E93FF10A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4" name="Freeform: Shape 283">
              <a:extLst>
                <a:ext uri="{FF2B5EF4-FFF2-40B4-BE49-F238E27FC236}">
                  <a16:creationId xmlns:a16="http://schemas.microsoft.com/office/drawing/2014/main" id="{7A89FF34-EE34-461C-A3EF-73AC3801B9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5" name="Freeform: Shape 284">
              <a:extLst>
                <a:ext uri="{FF2B5EF4-FFF2-40B4-BE49-F238E27FC236}">
                  <a16:creationId xmlns:a16="http://schemas.microsoft.com/office/drawing/2014/main" id="{80D55E43-BE59-444D-B32B-9C0306A126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6" name="Freeform: Shape 285">
              <a:extLst>
                <a:ext uri="{FF2B5EF4-FFF2-40B4-BE49-F238E27FC236}">
                  <a16:creationId xmlns:a16="http://schemas.microsoft.com/office/drawing/2014/main" id="{639C823F-B16B-4DF7-BA6E-0D832AAB2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7" name="Freeform: Shape 286">
              <a:extLst>
                <a:ext uri="{FF2B5EF4-FFF2-40B4-BE49-F238E27FC236}">
                  <a16:creationId xmlns:a16="http://schemas.microsoft.com/office/drawing/2014/main" id="{2E623C08-172F-41EA-90CB-59ED0D583B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8" name="Freeform: Shape 287">
              <a:extLst>
                <a:ext uri="{FF2B5EF4-FFF2-40B4-BE49-F238E27FC236}">
                  <a16:creationId xmlns:a16="http://schemas.microsoft.com/office/drawing/2014/main" id="{94C0577F-0FF9-47D5-8C6D-FC7B4CC318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9" name="Freeform: Shape 288">
              <a:extLst>
                <a:ext uri="{FF2B5EF4-FFF2-40B4-BE49-F238E27FC236}">
                  <a16:creationId xmlns:a16="http://schemas.microsoft.com/office/drawing/2014/main" id="{30C80E9D-7909-4C52-ACAD-80FF874F99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0" name="Freeform: Shape 289">
              <a:extLst>
                <a:ext uri="{FF2B5EF4-FFF2-40B4-BE49-F238E27FC236}">
                  <a16:creationId xmlns:a16="http://schemas.microsoft.com/office/drawing/2014/main" id="{2B9598CE-4E74-4A54-BAB8-59379D2114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1" name="Freeform: Shape 290">
              <a:extLst>
                <a:ext uri="{FF2B5EF4-FFF2-40B4-BE49-F238E27FC236}">
                  <a16:creationId xmlns:a16="http://schemas.microsoft.com/office/drawing/2014/main" id="{E7188EAA-47E1-4B73-8682-C74A0421BE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2" name="Freeform: Shape 291">
              <a:extLst>
                <a:ext uri="{FF2B5EF4-FFF2-40B4-BE49-F238E27FC236}">
                  <a16:creationId xmlns:a16="http://schemas.microsoft.com/office/drawing/2014/main" id="{36900E8B-61F2-411F-B29F-A9CDC6E811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3" name="Freeform: Shape 292">
              <a:extLst>
                <a:ext uri="{FF2B5EF4-FFF2-40B4-BE49-F238E27FC236}">
                  <a16:creationId xmlns:a16="http://schemas.microsoft.com/office/drawing/2014/main" id="{0A25598A-334A-487D-9604-4753EAE81E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4" name="Freeform: Shape 293">
              <a:extLst>
                <a:ext uri="{FF2B5EF4-FFF2-40B4-BE49-F238E27FC236}">
                  <a16:creationId xmlns:a16="http://schemas.microsoft.com/office/drawing/2014/main" id="{C8DBE472-045A-491C-AB7C-4153EE2B00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5" name="Freeform: Shape 294">
              <a:extLst>
                <a:ext uri="{FF2B5EF4-FFF2-40B4-BE49-F238E27FC236}">
                  <a16:creationId xmlns:a16="http://schemas.microsoft.com/office/drawing/2014/main" id="{2F6DD374-5D5F-48BB-8135-8F37EE2C23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6" name="Freeform: Shape 295">
              <a:extLst>
                <a:ext uri="{FF2B5EF4-FFF2-40B4-BE49-F238E27FC236}">
                  <a16:creationId xmlns:a16="http://schemas.microsoft.com/office/drawing/2014/main" id="{386B8A5A-00D0-4291-937B-931B3F19CD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7" name="Freeform: Shape 296">
              <a:extLst>
                <a:ext uri="{FF2B5EF4-FFF2-40B4-BE49-F238E27FC236}">
                  <a16:creationId xmlns:a16="http://schemas.microsoft.com/office/drawing/2014/main" id="{89C10BFA-8067-495D-810E-1F4085F7B4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8" name="Freeform: Shape 297">
              <a:extLst>
                <a:ext uri="{FF2B5EF4-FFF2-40B4-BE49-F238E27FC236}">
                  <a16:creationId xmlns:a16="http://schemas.microsoft.com/office/drawing/2014/main" id="{51F94E69-8294-4AB3-A457-3BD4ACF085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9" name="Freeform: Shape 298">
              <a:extLst>
                <a:ext uri="{FF2B5EF4-FFF2-40B4-BE49-F238E27FC236}">
                  <a16:creationId xmlns:a16="http://schemas.microsoft.com/office/drawing/2014/main" id="{AD2859C5-45C5-4EE2-8272-0FA7A02353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0" name="Freeform: Shape 299">
              <a:extLst>
                <a:ext uri="{FF2B5EF4-FFF2-40B4-BE49-F238E27FC236}">
                  <a16:creationId xmlns:a16="http://schemas.microsoft.com/office/drawing/2014/main" id="{14AFB321-1B9D-41AF-9686-8C689A3F4B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1" name="Freeform: Shape 300">
              <a:extLst>
                <a:ext uri="{FF2B5EF4-FFF2-40B4-BE49-F238E27FC236}">
                  <a16:creationId xmlns:a16="http://schemas.microsoft.com/office/drawing/2014/main" id="{5C4403F4-D893-4E4C-8DFE-E79AE6A62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2" name="Freeform: Shape 301">
              <a:extLst>
                <a:ext uri="{FF2B5EF4-FFF2-40B4-BE49-F238E27FC236}">
                  <a16:creationId xmlns:a16="http://schemas.microsoft.com/office/drawing/2014/main" id="{BA894316-677B-4B51-AF19-0D3FAF96A7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3" name="Freeform: Shape 302">
              <a:extLst>
                <a:ext uri="{FF2B5EF4-FFF2-40B4-BE49-F238E27FC236}">
                  <a16:creationId xmlns:a16="http://schemas.microsoft.com/office/drawing/2014/main" id="{07FDE9AD-8F5A-44B0-AC7E-30148150D0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4" name="Freeform: Shape 303">
              <a:extLst>
                <a:ext uri="{FF2B5EF4-FFF2-40B4-BE49-F238E27FC236}">
                  <a16:creationId xmlns:a16="http://schemas.microsoft.com/office/drawing/2014/main" id="{A4D0E6BA-489D-4EA4-994E-225F7D078B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5" name="Freeform: Shape 304">
              <a:extLst>
                <a:ext uri="{FF2B5EF4-FFF2-40B4-BE49-F238E27FC236}">
                  <a16:creationId xmlns:a16="http://schemas.microsoft.com/office/drawing/2014/main" id="{7EDFBCCB-EC92-4860-BBDB-2EC6355FEE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6" name="Freeform: Shape 305">
              <a:extLst>
                <a:ext uri="{FF2B5EF4-FFF2-40B4-BE49-F238E27FC236}">
                  <a16:creationId xmlns:a16="http://schemas.microsoft.com/office/drawing/2014/main" id="{459DBA8E-2EB0-4C51-A161-2C595B89D4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7" name="Freeform: Shape 306">
              <a:extLst>
                <a:ext uri="{FF2B5EF4-FFF2-40B4-BE49-F238E27FC236}">
                  <a16:creationId xmlns:a16="http://schemas.microsoft.com/office/drawing/2014/main" id="{FB1BA285-9A95-49B7-A098-F38400D92B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8" name="Freeform: Shape 307">
              <a:extLst>
                <a:ext uri="{FF2B5EF4-FFF2-40B4-BE49-F238E27FC236}">
                  <a16:creationId xmlns:a16="http://schemas.microsoft.com/office/drawing/2014/main" id="{D29C405E-90F5-4AB5-8B5F-3CA2F1815A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9" name="Freeform: Shape 308">
              <a:extLst>
                <a:ext uri="{FF2B5EF4-FFF2-40B4-BE49-F238E27FC236}">
                  <a16:creationId xmlns:a16="http://schemas.microsoft.com/office/drawing/2014/main" id="{F7214FFD-3321-412F-9CA5-4BC6E874F9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0" name="Freeform: Shape 309">
              <a:extLst>
                <a:ext uri="{FF2B5EF4-FFF2-40B4-BE49-F238E27FC236}">
                  <a16:creationId xmlns:a16="http://schemas.microsoft.com/office/drawing/2014/main" id="{5F16C3D8-64A1-443D-92A7-EA97518A63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1" name="Freeform: Shape 310">
              <a:extLst>
                <a:ext uri="{FF2B5EF4-FFF2-40B4-BE49-F238E27FC236}">
                  <a16:creationId xmlns:a16="http://schemas.microsoft.com/office/drawing/2014/main" id="{7E4EFAB9-436A-4B6B-A16B-8DA3F614A8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2" name="Freeform: Shape 311">
              <a:extLst>
                <a:ext uri="{FF2B5EF4-FFF2-40B4-BE49-F238E27FC236}">
                  <a16:creationId xmlns:a16="http://schemas.microsoft.com/office/drawing/2014/main" id="{037DDFC3-D7A5-443D-8417-D723296DA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3" name="Freeform: Shape 312">
              <a:extLst>
                <a:ext uri="{FF2B5EF4-FFF2-40B4-BE49-F238E27FC236}">
                  <a16:creationId xmlns:a16="http://schemas.microsoft.com/office/drawing/2014/main" id="{253AC142-F4B4-47E8-BBEE-F7D0F8547F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4" name="Freeform: Shape 313">
              <a:extLst>
                <a:ext uri="{FF2B5EF4-FFF2-40B4-BE49-F238E27FC236}">
                  <a16:creationId xmlns:a16="http://schemas.microsoft.com/office/drawing/2014/main" id="{890AAA82-94E2-41D0-AE92-9C87195CC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5" name="Freeform: Shape 314">
              <a:extLst>
                <a:ext uri="{FF2B5EF4-FFF2-40B4-BE49-F238E27FC236}">
                  <a16:creationId xmlns:a16="http://schemas.microsoft.com/office/drawing/2014/main" id="{FD33B856-EF4E-40FC-BDA0-9E26203D03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6" name="Freeform: Shape 315">
              <a:extLst>
                <a:ext uri="{FF2B5EF4-FFF2-40B4-BE49-F238E27FC236}">
                  <a16:creationId xmlns:a16="http://schemas.microsoft.com/office/drawing/2014/main" id="{24AEBF58-C8A2-4D00-9AFB-B5012AEA36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7" name="Freeform: Shape 316">
              <a:extLst>
                <a:ext uri="{FF2B5EF4-FFF2-40B4-BE49-F238E27FC236}">
                  <a16:creationId xmlns:a16="http://schemas.microsoft.com/office/drawing/2014/main" id="{21270E55-4211-4529-BDC3-29B80BDF50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8" name="Freeform: Shape 317">
              <a:extLst>
                <a:ext uri="{FF2B5EF4-FFF2-40B4-BE49-F238E27FC236}">
                  <a16:creationId xmlns:a16="http://schemas.microsoft.com/office/drawing/2014/main" id="{16DD7E91-EFBB-4DD7-B30F-4A13C20BED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9" name="Freeform: Shape 318">
              <a:extLst>
                <a:ext uri="{FF2B5EF4-FFF2-40B4-BE49-F238E27FC236}">
                  <a16:creationId xmlns:a16="http://schemas.microsoft.com/office/drawing/2014/main" id="{96260F31-66FB-4E2C-801E-701C2B859A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0" name="Freeform: Shape 319">
              <a:extLst>
                <a:ext uri="{FF2B5EF4-FFF2-40B4-BE49-F238E27FC236}">
                  <a16:creationId xmlns:a16="http://schemas.microsoft.com/office/drawing/2014/main" id="{B5FEE1C9-3961-4400-AD3E-B5AD93A474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1" name="Freeform: Shape 320">
              <a:extLst>
                <a:ext uri="{FF2B5EF4-FFF2-40B4-BE49-F238E27FC236}">
                  <a16:creationId xmlns:a16="http://schemas.microsoft.com/office/drawing/2014/main" id="{34E1BE05-269F-4A13-99FE-2A973A0E77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2" name="Freeform: Shape 321">
              <a:extLst>
                <a:ext uri="{FF2B5EF4-FFF2-40B4-BE49-F238E27FC236}">
                  <a16:creationId xmlns:a16="http://schemas.microsoft.com/office/drawing/2014/main" id="{2D591FBD-65C6-46C4-AF19-875D652DCF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3" name="Freeform: Shape 322">
              <a:extLst>
                <a:ext uri="{FF2B5EF4-FFF2-40B4-BE49-F238E27FC236}">
                  <a16:creationId xmlns:a16="http://schemas.microsoft.com/office/drawing/2014/main" id="{85F7E635-CB45-4346-BBFB-10FF0576AF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4" name="Freeform: Shape 323">
              <a:extLst>
                <a:ext uri="{FF2B5EF4-FFF2-40B4-BE49-F238E27FC236}">
                  <a16:creationId xmlns:a16="http://schemas.microsoft.com/office/drawing/2014/main" id="{3BDAC885-F0B3-4D66-8587-4384652983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5" name="Freeform: Shape 324">
              <a:extLst>
                <a:ext uri="{FF2B5EF4-FFF2-40B4-BE49-F238E27FC236}">
                  <a16:creationId xmlns:a16="http://schemas.microsoft.com/office/drawing/2014/main" id="{3427A7E1-71C9-42CC-9CAF-53642DC4D0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6" name="Freeform: Shape 325">
              <a:extLst>
                <a:ext uri="{FF2B5EF4-FFF2-40B4-BE49-F238E27FC236}">
                  <a16:creationId xmlns:a16="http://schemas.microsoft.com/office/drawing/2014/main" id="{20BF60C4-2E5D-473E-96B6-D22BB8536F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7" name="Freeform: Shape 326">
              <a:extLst>
                <a:ext uri="{FF2B5EF4-FFF2-40B4-BE49-F238E27FC236}">
                  <a16:creationId xmlns:a16="http://schemas.microsoft.com/office/drawing/2014/main" id="{C4703732-1088-4448-ACC0-D8BD901B2C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8" name="Freeform: Shape 327">
              <a:extLst>
                <a:ext uri="{FF2B5EF4-FFF2-40B4-BE49-F238E27FC236}">
                  <a16:creationId xmlns:a16="http://schemas.microsoft.com/office/drawing/2014/main" id="{6777D706-23BF-4962-98D3-D5AE7DF4EC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9" name="Freeform: Shape 328">
              <a:extLst>
                <a:ext uri="{FF2B5EF4-FFF2-40B4-BE49-F238E27FC236}">
                  <a16:creationId xmlns:a16="http://schemas.microsoft.com/office/drawing/2014/main" id="{783FF777-4C59-44D0-9441-2B40E0A70E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0" name="Freeform: Shape 329">
              <a:extLst>
                <a:ext uri="{FF2B5EF4-FFF2-40B4-BE49-F238E27FC236}">
                  <a16:creationId xmlns:a16="http://schemas.microsoft.com/office/drawing/2014/main" id="{2037F33C-65F4-44B6-9CB2-D32D1552C6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1" name="Freeform: Shape 330">
              <a:extLst>
                <a:ext uri="{FF2B5EF4-FFF2-40B4-BE49-F238E27FC236}">
                  <a16:creationId xmlns:a16="http://schemas.microsoft.com/office/drawing/2014/main" id="{E73BA403-F3FD-4D76-A516-5698375D64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2" name="Freeform: Shape 331">
              <a:extLst>
                <a:ext uri="{FF2B5EF4-FFF2-40B4-BE49-F238E27FC236}">
                  <a16:creationId xmlns:a16="http://schemas.microsoft.com/office/drawing/2014/main" id="{0AF0D29B-415A-4327-A4B4-B5DC8F0AC0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3" name="Freeform: Shape 332">
              <a:extLst>
                <a:ext uri="{FF2B5EF4-FFF2-40B4-BE49-F238E27FC236}">
                  <a16:creationId xmlns:a16="http://schemas.microsoft.com/office/drawing/2014/main" id="{374A9388-F55E-4F94-817D-5BFF0B59E7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4" name="Freeform: Shape 333">
              <a:extLst>
                <a:ext uri="{FF2B5EF4-FFF2-40B4-BE49-F238E27FC236}">
                  <a16:creationId xmlns:a16="http://schemas.microsoft.com/office/drawing/2014/main" id="{30C52183-F223-4E0A-B713-C91589CEB8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5" name="Freeform: Shape 334">
              <a:extLst>
                <a:ext uri="{FF2B5EF4-FFF2-40B4-BE49-F238E27FC236}">
                  <a16:creationId xmlns:a16="http://schemas.microsoft.com/office/drawing/2014/main" id="{A6BEE030-DC6B-4CB1-A01B-95CC82552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6" name="Freeform: Shape 335">
              <a:extLst>
                <a:ext uri="{FF2B5EF4-FFF2-40B4-BE49-F238E27FC236}">
                  <a16:creationId xmlns:a16="http://schemas.microsoft.com/office/drawing/2014/main" id="{2D41CF67-37BB-443C-85CF-2A05174FD4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7" name="Freeform: Shape 336">
              <a:extLst>
                <a:ext uri="{FF2B5EF4-FFF2-40B4-BE49-F238E27FC236}">
                  <a16:creationId xmlns:a16="http://schemas.microsoft.com/office/drawing/2014/main" id="{65A449CF-396F-45B8-B268-6824A4E89B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8" name="Freeform: Shape 337">
              <a:extLst>
                <a:ext uri="{FF2B5EF4-FFF2-40B4-BE49-F238E27FC236}">
                  <a16:creationId xmlns:a16="http://schemas.microsoft.com/office/drawing/2014/main" id="{9C20A7EF-7013-4D6C-ADD8-868A931DF2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9" name="Freeform: Shape 338">
              <a:extLst>
                <a:ext uri="{FF2B5EF4-FFF2-40B4-BE49-F238E27FC236}">
                  <a16:creationId xmlns:a16="http://schemas.microsoft.com/office/drawing/2014/main" id="{F787692C-3BA9-4D4D-82F8-E497797AAE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0" name="Freeform: Shape 339">
              <a:extLst>
                <a:ext uri="{FF2B5EF4-FFF2-40B4-BE49-F238E27FC236}">
                  <a16:creationId xmlns:a16="http://schemas.microsoft.com/office/drawing/2014/main" id="{A6D539D6-A55E-40F5-83AC-A77340524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1" name="Freeform: Shape 340">
              <a:extLst>
                <a:ext uri="{FF2B5EF4-FFF2-40B4-BE49-F238E27FC236}">
                  <a16:creationId xmlns:a16="http://schemas.microsoft.com/office/drawing/2014/main" id="{D4D7922F-CA55-4202-B99F-ED303E7044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2" name="Freeform: Shape 341">
              <a:extLst>
                <a:ext uri="{FF2B5EF4-FFF2-40B4-BE49-F238E27FC236}">
                  <a16:creationId xmlns:a16="http://schemas.microsoft.com/office/drawing/2014/main" id="{4120C846-A602-4B6C-9C07-11D2B0F8A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3" name="Freeform: Shape 342">
              <a:extLst>
                <a:ext uri="{FF2B5EF4-FFF2-40B4-BE49-F238E27FC236}">
                  <a16:creationId xmlns:a16="http://schemas.microsoft.com/office/drawing/2014/main" id="{84B5D527-4684-45F5-84CE-73642492DB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4" name="Freeform: Shape 343">
              <a:extLst>
                <a:ext uri="{FF2B5EF4-FFF2-40B4-BE49-F238E27FC236}">
                  <a16:creationId xmlns:a16="http://schemas.microsoft.com/office/drawing/2014/main" id="{FF31CF21-8169-4D45-A115-9CF8D37189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5" name="Freeform: Shape 344">
              <a:extLst>
                <a:ext uri="{FF2B5EF4-FFF2-40B4-BE49-F238E27FC236}">
                  <a16:creationId xmlns:a16="http://schemas.microsoft.com/office/drawing/2014/main" id="{DA8762B9-9CD8-4676-93F5-6C9358A940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6" name="Freeform: Shape 345">
              <a:extLst>
                <a:ext uri="{FF2B5EF4-FFF2-40B4-BE49-F238E27FC236}">
                  <a16:creationId xmlns:a16="http://schemas.microsoft.com/office/drawing/2014/main" id="{A183E80A-70D1-4F52-A92D-D396648CCB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7" name="Freeform: Shape 346">
              <a:extLst>
                <a:ext uri="{FF2B5EF4-FFF2-40B4-BE49-F238E27FC236}">
                  <a16:creationId xmlns:a16="http://schemas.microsoft.com/office/drawing/2014/main" id="{83FBB0F7-E17E-4890-9B66-3625BA1468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8" name="Freeform: Shape 347">
              <a:extLst>
                <a:ext uri="{FF2B5EF4-FFF2-40B4-BE49-F238E27FC236}">
                  <a16:creationId xmlns:a16="http://schemas.microsoft.com/office/drawing/2014/main" id="{708E7BF1-2D4D-44AB-A5CC-0ED91B8462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9" name="Freeform: Shape 348">
              <a:extLst>
                <a:ext uri="{FF2B5EF4-FFF2-40B4-BE49-F238E27FC236}">
                  <a16:creationId xmlns:a16="http://schemas.microsoft.com/office/drawing/2014/main" id="{4B468C4E-6F63-4172-AE1F-8965744DBC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0" name="Freeform: Shape 349">
              <a:extLst>
                <a:ext uri="{FF2B5EF4-FFF2-40B4-BE49-F238E27FC236}">
                  <a16:creationId xmlns:a16="http://schemas.microsoft.com/office/drawing/2014/main" id="{974C7149-F567-4D55-8F48-511DCF3A81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1" name="Freeform: Shape 350">
              <a:extLst>
                <a:ext uri="{FF2B5EF4-FFF2-40B4-BE49-F238E27FC236}">
                  <a16:creationId xmlns:a16="http://schemas.microsoft.com/office/drawing/2014/main" id="{54A551FA-7E10-4D28-9A10-B9A06C0780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2" name="Freeform: Shape 351">
              <a:extLst>
                <a:ext uri="{FF2B5EF4-FFF2-40B4-BE49-F238E27FC236}">
                  <a16:creationId xmlns:a16="http://schemas.microsoft.com/office/drawing/2014/main" id="{1D04F3C0-CE2C-4B8D-A5BD-0E994FD8D9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3" name="Freeform: Shape 352">
              <a:extLst>
                <a:ext uri="{FF2B5EF4-FFF2-40B4-BE49-F238E27FC236}">
                  <a16:creationId xmlns:a16="http://schemas.microsoft.com/office/drawing/2014/main" id="{D2EA9230-DD52-48A9-B268-56744EA506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4" name="Freeform: Shape 353">
              <a:extLst>
                <a:ext uri="{FF2B5EF4-FFF2-40B4-BE49-F238E27FC236}">
                  <a16:creationId xmlns:a16="http://schemas.microsoft.com/office/drawing/2014/main" id="{043A05F5-A8CF-4D01-AF12-95D1ECAE46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5" name="Freeform: Shape 354">
              <a:extLst>
                <a:ext uri="{FF2B5EF4-FFF2-40B4-BE49-F238E27FC236}">
                  <a16:creationId xmlns:a16="http://schemas.microsoft.com/office/drawing/2014/main" id="{1F47C6BC-BD1A-4291-B018-05E5A72E4B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6" name="Freeform: Shape 355">
              <a:extLst>
                <a:ext uri="{FF2B5EF4-FFF2-40B4-BE49-F238E27FC236}">
                  <a16:creationId xmlns:a16="http://schemas.microsoft.com/office/drawing/2014/main" id="{E5B89844-FD17-4048-A3F5-35E390C6EF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7" name="Freeform: Shape 356">
              <a:extLst>
                <a:ext uri="{FF2B5EF4-FFF2-40B4-BE49-F238E27FC236}">
                  <a16:creationId xmlns:a16="http://schemas.microsoft.com/office/drawing/2014/main" id="{B5593F34-8B0E-4D34-9781-B594E2F5D7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8" name="Freeform: Shape 357">
              <a:extLst>
                <a:ext uri="{FF2B5EF4-FFF2-40B4-BE49-F238E27FC236}">
                  <a16:creationId xmlns:a16="http://schemas.microsoft.com/office/drawing/2014/main" id="{4428E4BB-2263-4D19-8254-C9B54B8565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9" name="Freeform: Shape 358">
              <a:extLst>
                <a:ext uri="{FF2B5EF4-FFF2-40B4-BE49-F238E27FC236}">
                  <a16:creationId xmlns:a16="http://schemas.microsoft.com/office/drawing/2014/main" id="{2366216E-6EA2-4872-8370-C5EC22520F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0" name="Freeform: Shape 359">
              <a:extLst>
                <a:ext uri="{FF2B5EF4-FFF2-40B4-BE49-F238E27FC236}">
                  <a16:creationId xmlns:a16="http://schemas.microsoft.com/office/drawing/2014/main" id="{D66F8E3F-BF33-4F99-A1F0-EB5885BF2C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1" name="Freeform: Shape 360">
              <a:extLst>
                <a:ext uri="{FF2B5EF4-FFF2-40B4-BE49-F238E27FC236}">
                  <a16:creationId xmlns:a16="http://schemas.microsoft.com/office/drawing/2014/main" id="{EB506747-ED9D-43EA-BD67-DF7971849E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2" name="Freeform: Shape 361">
              <a:extLst>
                <a:ext uri="{FF2B5EF4-FFF2-40B4-BE49-F238E27FC236}">
                  <a16:creationId xmlns:a16="http://schemas.microsoft.com/office/drawing/2014/main" id="{AC803CE8-FFF7-40EA-AF62-102724C324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3" name="Freeform: Shape 362">
              <a:extLst>
                <a:ext uri="{FF2B5EF4-FFF2-40B4-BE49-F238E27FC236}">
                  <a16:creationId xmlns:a16="http://schemas.microsoft.com/office/drawing/2014/main" id="{7EF6FFCA-06CC-4395-AEB0-425719A42D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4" name="Freeform: Shape 363">
              <a:extLst>
                <a:ext uri="{FF2B5EF4-FFF2-40B4-BE49-F238E27FC236}">
                  <a16:creationId xmlns:a16="http://schemas.microsoft.com/office/drawing/2014/main" id="{0D95F285-AAC0-4F32-8665-2677878BD3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5" name="Freeform: Shape 364">
              <a:extLst>
                <a:ext uri="{FF2B5EF4-FFF2-40B4-BE49-F238E27FC236}">
                  <a16:creationId xmlns:a16="http://schemas.microsoft.com/office/drawing/2014/main" id="{8DFCCA2E-BF12-4D26-A5A4-A03387546A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6" name="Freeform: Shape 365">
              <a:extLst>
                <a:ext uri="{FF2B5EF4-FFF2-40B4-BE49-F238E27FC236}">
                  <a16:creationId xmlns:a16="http://schemas.microsoft.com/office/drawing/2014/main" id="{2ABEAC60-6AC3-4D6A-95F9-2E79F6BE00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7" name="Freeform: Shape 366">
              <a:extLst>
                <a:ext uri="{FF2B5EF4-FFF2-40B4-BE49-F238E27FC236}">
                  <a16:creationId xmlns:a16="http://schemas.microsoft.com/office/drawing/2014/main" id="{FA6015B7-49FE-4729-B2F4-585F0F305F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8" name="Freeform: Shape 367">
              <a:extLst>
                <a:ext uri="{FF2B5EF4-FFF2-40B4-BE49-F238E27FC236}">
                  <a16:creationId xmlns:a16="http://schemas.microsoft.com/office/drawing/2014/main" id="{D611DEB1-76FE-4625-9449-88E52D15F4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9" name="Freeform: Shape 368">
              <a:extLst>
                <a:ext uri="{FF2B5EF4-FFF2-40B4-BE49-F238E27FC236}">
                  <a16:creationId xmlns:a16="http://schemas.microsoft.com/office/drawing/2014/main" id="{97F031C1-1AA7-4CA7-ADD3-E0577626E1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0" name="Freeform: Shape 369">
              <a:extLst>
                <a:ext uri="{FF2B5EF4-FFF2-40B4-BE49-F238E27FC236}">
                  <a16:creationId xmlns:a16="http://schemas.microsoft.com/office/drawing/2014/main" id="{96F5D0CB-22E6-4536-8403-F42527F31F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1" name="Freeform: Shape 370">
              <a:extLst>
                <a:ext uri="{FF2B5EF4-FFF2-40B4-BE49-F238E27FC236}">
                  <a16:creationId xmlns:a16="http://schemas.microsoft.com/office/drawing/2014/main" id="{A32718AB-7401-4F66-9C77-E06C3CF7CD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2" name="Freeform: Shape 371">
              <a:extLst>
                <a:ext uri="{FF2B5EF4-FFF2-40B4-BE49-F238E27FC236}">
                  <a16:creationId xmlns:a16="http://schemas.microsoft.com/office/drawing/2014/main" id="{85B6B5F1-D1E4-45A3-8117-348D02D2A3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3" name="Freeform: Shape 372">
              <a:extLst>
                <a:ext uri="{FF2B5EF4-FFF2-40B4-BE49-F238E27FC236}">
                  <a16:creationId xmlns:a16="http://schemas.microsoft.com/office/drawing/2014/main" id="{534869FD-184C-42DB-B9DA-293DB67E5E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4" name="Freeform: Shape 373">
              <a:extLst>
                <a:ext uri="{FF2B5EF4-FFF2-40B4-BE49-F238E27FC236}">
                  <a16:creationId xmlns:a16="http://schemas.microsoft.com/office/drawing/2014/main" id="{A781504F-CAFD-4201-B288-8B4A809B43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5" name="Freeform: Shape 374">
              <a:extLst>
                <a:ext uri="{FF2B5EF4-FFF2-40B4-BE49-F238E27FC236}">
                  <a16:creationId xmlns:a16="http://schemas.microsoft.com/office/drawing/2014/main" id="{D9FC8348-2BA6-4631-8AA7-D63CD898C5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6" name="Freeform: Shape 375">
              <a:extLst>
                <a:ext uri="{FF2B5EF4-FFF2-40B4-BE49-F238E27FC236}">
                  <a16:creationId xmlns:a16="http://schemas.microsoft.com/office/drawing/2014/main" id="{C1AF95A2-64EA-45E2-A43B-1EBD569109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7" name="Freeform: Shape 376">
              <a:extLst>
                <a:ext uri="{FF2B5EF4-FFF2-40B4-BE49-F238E27FC236}">
                  <a16:creationId xmlns:a16="http://schemas.microsoft.com/office/drawing/2014/main" id="{CFC80050-240D-434A-BFCB-DE4DA4FAFB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3" name="Subtitle 2">
            <a:extLst>
              <a:ext uri="{FF2B5EF4-FFF2-40B4-BE49-F238E27FC236}">
                <a16:creationId xmlns:a16="http://schemas.microsoft.com/office/drawing/2014/main" id="{FFD229A0-DE3D-783E-C5D6-9031BC66078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77270" y="1130846"/>
            <a:ext cx="4974771" cy="4351338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US" b="1" dirty="0">
                <a:solidFill>
                  <a:schemeClr val="bg1"/>
                </a:solidFill>
              </a:rPr>
              <a:t>Understanding Organisational Structure and Culture (LCBB4009)</a:t>
            </a:r>
            <a:br>
              <a:rPr lang="en-US" dirty="0">
                <a:solidFill>
                  <a:schemeClr val="bg1"/>
                </a:solidFill>
              </a:rPr>
            </a:br>
            <a:br>
              <a:rPr lang="en-US" dirty="0">
                <a:solidFill>
                  <a:schemeClr val="bg1"/>
                </a:solidFill>
              </a:rPr>
            </a:br>
            <a:br>
              <a:rPr lang="en-US" dirty="0">
                <a:solidFill>
                  <a:schemeClr val="bg1"/>
                </a:solidFill>
              </a:rPr>
            </a:br>
            <a:r>
              <a:rPr lang="en-US" b="1" dirty="0">
                <a:solidFill>
                  <a:schemeClr val="bg1"/>
                </a:solidFill>
              </a:rPr>
              <a:t>Three Ways of Designing Organisational Structure: Tesco PLC</a:t>
            </a:r>
          </a:p>
        </p:txBody>
      </p:sp>
      <p:pic>
        <p:nvPicPr>
          <p:cNvPr id="4" name="Picture 3" descr="Discover University of Wales Trinity Saint David">
            <a:extLst>
              <a:ext uri="{FF2B5EF4-FFF2-40B4-BE49-F238E27FC236}">
                <a16:creationId xmlns:a16="http://schemas.microsoft.com/office/drawing/2014/main" id="{031BB378-E50B-33BF-94B3-426CBB63A00F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4896" y="322252"/>
            <a:ext cx="1844040" cy="746760"/>
          </a:xfrm>
          <a:prstGeom prst="rect">
            <a:avLst/>
          </a:prstGeom>
          <a:solidFill>
            <a:sysClr val="window" lastClr="FFFFFF"/>
          </a:solidFill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904971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13" descr="Cubes connected with a red line">
            <a:extLst>
              <a:ext uri="{FF2B5EF4-FFF2-40B4-BE49-F238E27FC236}">
                <a16:creationId xmlns:a16="http://schemas.microsoft.com/office/drawing/2014/main" id="{F83E56EF-A7E1-4845-9D82-84C8069F0C4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343" r="13912" b="-1"/>
          <a:stretch>
            <a:fillRect/>
          </a:stretch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81777C-734F-13FA-CC11-B2BC30433D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317" y="405685"/>
            <a:ext cx="5464968" cy="1559301"/>
          </a:xfrm>
        </p:spPr>
        <p:txBody>
          <a:bodyPr>
            <a:normAutofit/>
          </a:bodyPr>
          <a:lstStyle/>
          <a:p>
            <a:r>
              <a:rPr lang="en-GB" sz="4000" b="1"/>
              <a:t>PRESENTATION OUTLINE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C0602D-E63D-D2E6-39E6-FA50928972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317" y="2743200"/>
            <a:ext cx="5247340" cy="3496878"/>
          </a:xfrm>
        </p:spPr>
        <p:txBody>
          <a:bodyPr anchor="ctr">
            <a:normAutofit/>
          </a:bodyPr>
          <a:lstStyle/>
          <a:p>
            <a:endParaRPr lang="en-GB" sz="1900" b="1"/>
          </a:p>
          <a:p>
            <a:r>
              <a:rPr lang="en-GB" sz="1900" b="1"/>
              <a:t>Contents</a:t>
            </a:r>
          </a:p>
          <a:p>
            <a:r>
              <a:rPr lang="en-GB" sz="1900"/>
              <a:t>Introduction to organisational structure</a:t>
            </a:r>
          </a:p>
          <a:p>
            <a:r>
              <a:rPr lang="en-GB" sz="1900"/>
              <a:t>Importance of organisational structure</a:t>
            </a:r>
          </a:p>
          <a:p>
            <a:r>
              <a:rPr lang="en-GB" sz="1900"/>
              <a:t>Functional structure</a:t>
            </a:r>
          </a:p>
          <a:p>
            <a:r>
              <a:rPr lang="en-GB" sz="1900"/>
              <a:t>Divisional structure</a:t>
            </a:r>
          </a:p>
          <a:p>
            <a:r>
              <a:rPr lang="en-GB" sz="1900"/>
              <a:t>Matrix structure</a:t>
            </a:r>
          </a:p>
          <a:p>
            <a:r>
              <a:rPr lang="en-GB" sz="1900"/>
              <a:t>Comparison of structures</a:t>
            </a:r>
          </a:p>
          <a:p>
            <a:r>
              <a:rPr lang="en-GB" sz="1900"/>
              <a:t>Conclusion</a:t>
            </a:r>
          </a:p>
        </p:txBody>
      </p:sp>
    </p:spTree>
    <p:extLst>
      <p:ext uri="{BB962C8B-B14F-4D97-AF65-F5344CB8AC3E}">
        <p14:creationId xmlns:p14="http://schemas.microsoft.com/office/powerpoint/2010/main" val="41545922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!!Rectangle">
            <a:extLst>
              <a:ext uri="{FF2B5EF4-FFF2-40B4-BE49-F238E27FC236}">
                <a16:creationId xmlns:a16="http://schemas.microsoft.com/office/drawing/2014/main" id="{362810D9-2C5A-477D-949C-C191895477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8467"/>
            <a:ext cx="12191999" cy="6866467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A 3D pattern of ring shapes connected by lines">
            <a:extLst>
              <a:ext uri="{FF2B5EF4-FFF2-40B4-BE49-F238E27FC236}">
                <a16:creationId xmlns:a16="http://schemas.microsoft.com/office/drawing/2014/main" id="{7F253B7F-0B76-A79B-A508-C29173154FF2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5000"/>
          </a:blip>
          <a:srcRect/>
          <a:stretch>
            <a:fillRect/>
          </a:stretch>
        </p:blipFill>
        <p:spPr>
          <a:xfrm>
            <a:off x="20" y="-9107"/>
            <a:ext cx="1219198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9D5FC87-376C-71B5-CE7C-76A3E5C485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591344"/>
            <a:ext cx="3200400" cy="5585619"/>
          </a:xfrm>
        </p:spPr>
        <p:txBody>
          <a:bodyPr>
            <a:normAutofit/>
          </a:bodyPr>
          <a:lstStyle/>
          <a:p>
            <a:r>
              <a:rPr lang="en-GB" sz="2800" b="1">
                <a:solidFill>
                  <a:srgbClr val="FFFFFF"/>
                </a:solidFill>
              </a:rPr>
              <a:t>ORGANISATIONAL STRUCTURE AND ITS IMPORTANCE</a:t>
            </a:r>
          </a:p>
        </p:txBody>
      </p:sp>
      <p:sp>
        <p:nvSpPr>
          <p:cNvPr id="11" name="Arc 10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BA0AF4-1386-204A-8D90-4A4CFA0685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sz="2200" b="1">
                <a:solidFill>
                  <a:srgbClr val="FFFFFF"/>
                </a:solidFill>
              </a:rPr>
              <a:t>What is Organisational Structure?</a:t>
            </a:r>
          </a:p>
          <a:p>
            <a:r>
              <a:rPr lang="en-GB" sz="2200">
                <a:solidFill>
                  <a:srgbClr val="FFFFFF"/>
                </a:solidFill>
              </a:rPr>
              <a:t>Organisational structure defines reporting relationships and responsibilities.</a:t>
            </a:r>
          </a:p>
          <a:p>
            <a:r>
              <a:rPr lang="en-GB" sz="2200">
                <a:solidFill>
                  <a:srgbClr val="FFFFFF"/>
                </a:solidFill>
              </a:rPr>
              <a:t>It shows how tasks are coordinated within a business.</a:t>
            </a:r>
          </a:p>
          <a:p>
            <a:r>
              <a:rPr lang="en-GB" sz="2200">
                <a:solidFill>
                  <a:srgbClr val="FFFFFF"/>
                </a:solidFill>
              </a:rPr>
              <a:t>Organisational charts visually represent the structure.</a:t>
            </a:r>
          </a:p>
          <a:p>
            <a:r>
              <a:rPr lang="en-GB" sz="2200" b="1">
                <a:solidFill>
                  <a:srgbClr val="FFFFFF"/>
                </a:solidFill>
              </a:rPr>
              <a:t>Importance</a:t>
            </a:r>
          </a:p>
          <a:p>
            <a:r>
              <a:rPr lang="en-GB" sz="2200">
                <a:solidFill>
                  <a:srgbClr val="FFFFFF"/>
                </a:solidFill>
              </a:rPr>
              <a:t>Improves communication</a:t>
            </a:r>
          </a:p>
          <a:p>
            <a:r>
              <a:rPr lang="en-GB" sz="2200">
                <a:solidFill>
                  <a:srgbClr val="FFFFFF"/>
                </a:solidFill>
              </a:rPr>
              <a:t>Clarifies employee responsibilities</a:t>
            </a:r>
          </a:p>
          <a:p>
            <a:r>
              <a:rPr lang="en-GB" sz="2200">
                <a:solidFill>
                  <a:srgbClr val="FFFFFF"/>
                </a:solidFill>
              </a:rPr>
              <a:t>Supports decision-making</a:t>
            </a:r>
          </a:p>
          <a:p>
            <a:r>
              <a:rPr lang="en-GB" sz="2200">
                <a:solidFill>
                  <a:srgbClr val="FFFFFF"/>
                </a:solidFill>
              </a:rPr>
              <a:t>Increases efficiency and productivity</a:t>
            </a:r>
          </a:p>
          <a:p>
            <a:r>
              <a:rPr lang="en-GB" sz="2200">
                <a:solidFill>
                  <a:srgbClr val="FFFFFF"/>
                </a:solidFill>
              </a:rPr>
              <a:t>Helps achieve organisational goals</a:t>
            </a:r>
            <a:endParaRPr lang="en-US" sz="2200">
              <a:solidFill>
                <a:srgbClr val="FFFFFF"/>
              </a:solidFill>
            </a:endParaRPr>
          </a:p>
          <a:p>
            <a:r>
              <a:rPr lang="en-GB" sz="2200">
                <a:solidFill>
                  <a:srgbClr val="FFFFFF"/>
                </a:solidFill>
              </a:rPr>
              <a:t>(Robbins &amp; Coulter, 2024)</a:t>
            </a:r>
          </a:p>
          <a:p>
            <a:endParaRPr lang="en-GB" sz="2200">
              <a:solidFill>
                <a:srgbClr val="FFFFFF"/>
              </a:solidFill>
            </a:endParaRPr>
          </a:p>
          <a:p>
            <a:endParaRPr lang="en-US" sz="22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21939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Rows of shopping trolleys">
            <a:extLst>
              <a:ext uri="{FF2B5EF4-FFF2-40B4-BE49-F238E27FC236}">
                <a16:creationId xmlns:a16="http://schemas.microsoft.com/office/drawing/2014/main" id="{30CB0271-4CEC-B33B-363F-A956B53DBEF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700" r="25699" b="-2"/>
          <a:stretch>
            <a:fillRect/>
          </a:stretch>
        </p:blipFill>
        <p:spPr>
          <a:xfrm>
            <a:off x="3306519" y="1587"/>
            <a:ext cx="4846882" cy="6856413"/>
          </a:xfrm>
          <a:custGeom>
            <a:avLst/>
            <a:gdLst/>
            <a:ahLst/>
            <a:cxnLst/>
            <a:rect l="l" t="t" r="r" b="b"/>
            <a:pathLst>
              <a:path w="5110407" h="6856413">
                <a:moveTo>
                  <a:pt x="121782" y="0"/>
                </a:moveTo>
                <a:lnTo>
                  <a:pt x="4731440" y="0"/>
                </a:lnTo>
                <a:lnTo>
                  <a:pt x="4775629" y="179775"/>
                </a:lnTo>
                <a:cubicBezTo>
                  <a:pt x="5052916" y="1415453"/>
                  <a:pt x="5165791" y="2739148"/>
                  <a:pt x="5084710" y="4108260"/>
                </a:cubicBezTo>
                <a:cubicBezTo>
                  <a:pt x="5038379" y="4890611"/>
                  <a:pt x="4930907" y="5650759"/>
                  <a:pt x="4768709" y="6381464"/>
                </a:cubicBezTo>
                <a:lnTo>
                  <a:pt x="4653290" y="6856413"/>
                </a:lnTo>
                <a:lnTo>
                  <a:pt x="0" y="6856413"/>
                </a:lnTo>
                <a:lnTo>
                  <a:pt x="21062" y="6803488"/>
                </a:lnTo>
                <a:cubicBezTo>
                  <a:pt x="355644" y="5917239"/>
                  <a:pt x="573134" y="4914171"/>
                  <a:pt x="636462" y="3844830"/>
                </a:cubicBezTo>
                <a:cubicBezTo>
                  <a:pt x="713862" y="2537857"/>
                  <a:pt x="550895" y="1302013"/>
                  <a:pt x="203879" y="236924"/>
                </a:cubicBez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9507E44-2650-89B9-4CD2-50776FF5FE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012" y="485775"/>
            <a:ext cx="2825506" cy="5719762"/>
          </a:xfrm>
        </p:spPr>
        <p:txBody>
          <a:bodyPr>
            <a:normAutofit/>
          </a:bodyPr>
          <a:lstStyle/>
          <a:p>
            <a:r>
              <a:rPr lang="en-GB" sz="3600" b="1"/>
              <a:t>ABOUT TESCO PLC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B02563-5830-A6FC-4A9A-CDA057E532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6925" y="485774"/>
            <a:ext cx="3292475" cy="5719763"/>
          </a:xfrm>
        </p:spPr>
        <p:txBody>
          <a:bodyPr anchor="ctr">
            <a:normAutofit/>
          </a:bodyPr>
          <a:lstStyle/>
          <a:p>
            <a:r>
              <a:rPr lang="en-GB" sz="1700" b="1"/>
              <a:t>Tesco PLC</a:t>
            </a:r>
          </a:p>
          <a:p>
            <a:r>
              <a:rPr lang="en-GB" sz="1700"/>
              <a:t>Founded in 1919</a:t>
            </a:r>
          </a:p>
          <a:p>
            <a:r>
              <a:rPr lang="en-GB" sz="1700"/>
              <a:t>Largest supermarket retailer in the UK</a:t>
            </a:r>
          </a:p>
          <a:p>
            <a:r>
              <a:rPr lang="en-GB" sz="1700"/>
              <a:t>Operates stores across the UK and internationally</a:t>
            </a:r>
          </a:p>
          <a:p>
            <a:r>
              <a:rPr lang="en-GB" sz="1700"/>
              <a:t>Employs over 300,000 people</a:t>
            </a:r>
          </a:p>
          <a:p>
            <a:r>
              <a:rPr lang="en-GB" sz="1700"/>
              <a:t>Offers groceries, clothing, banking and online services</a:t>
            </a:r>
          </a:p>
          <a:p>
            <a:r>
              <a:rPr lang="en-GB" sz="1700" b="1"/>
              <a:t>Why Structure Matters at Tesco</a:t>
            </a:r>
          </a:p>
          <a:p>
            <a:r>
              <a:rPr lang="en-GB" sz="1700"/>
              <a:t>Large workforce</a:t>
            </a:r>
          </a:p>
          <a:p>
            <a:r>
              <a:rPr lang="en-GB" sz="1700"/>
              <a:t>Multiple product categories</a:t>
            </a:r>
          </a:p>
          <a:p>
            <a:r>
              <a:rPr lang="en-GB" sz="1700"/>
              <a:t>Numerous store formats</a:t>
            </a:r>
          </a:p>
          <a:p>
            <a:r>
              <a:rPr lang="en-GB" sz="1700"/>
              <a:t>National operations require coordination</a:t>
            </a:r>
          </a:p>
          <a:p>
            <a:r>
              <a:rPr lang="en-GB" sz="1700"/>
              <a:t>(Tesco PLC, 2025)</a:t>
            </a:r>
          </a:p>
          <a:p>
            <a:endParaRPr lang="en-US" sz="1700"/>
          </a:p>
        </p:txBody>
      </p:sp>
    </p:spTree>
    <p:extLst>
      <p:ext uri="{BB962C8B-B14F-4D97-AF65-F5344CB8AC3E}">
        <p14:creationId xmlns:p14="http://schemas.microsoft.com/office/powerpoint/2010/main" val="5046078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90B25F5-27FB-5A3A-101A-09A78BB6DE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8069" y="381935"/>
            <a:ext cx="4008583" cy="5974414"/>
          </a:xfrm>
        </p:spPr>
        <p:txBody>
          <a:bodyPr anchor="ctr">
            <a:normAutofit/>
          </a:bodyPr>
          <a:lstStyle/>
          <a:p>
            <a:r>
              <a:rPr lang="en-GB" sz="5000" b="1">
                <a:solidFill>
                  <a:srgbClr val="FFFFFF"/>
                </a:solidFill>
              </a:rPr>
              <a:t>FUNCTIONAL STRUCTURE</a:t>
            </a:r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0474DF76-993E-44DE-AFB0-C416182ACE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3892" y="554152"/>
            <a:ext cx="574177" cy="1075866"/>
            <a:chOff x="613892" y="554152"/>
            <a:chExt cx="574177" cy="1075866"/>
          </a:xfrm>
          <a:solidFill>
            <a:srgbClr val="FFFFFF"/>
          </a:solidFill>
        </p:grpSpPr>
        <p:sp>
          <p:nvSpPr>
            <p:cNvPr id="13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3061" y="554152"/>
              <a:ext cx="171515" cy="171515"/>
            </a:xfrm>
            <a:custGeom>
              <a:avLst/>
              <a:gdLst>
                <a:gd name="connsiteX0" fmla="*/ 159874 w 171515"/>
                <a:gd name="connsiteY0" fmla="*/ 74116 h 171515"/>
                <a:gd name="connsiteX1" fmla="*/ 97399 w 171515"/>
                <a:gd name="connsiteY1" fmla="*/ 74116 h 171515"/>
                <a:gd name="connsiteX2" fmla="*/ 97399 w 171515"/>
                <a:gd name="connsiteY2" fmla="*/ 11641 h 171515"/>
                <a:gd name="connsiteX3" fmla="*/ 85758 w 171515"/>
                <a:gd name="connsiteY3" fmla="*/ 0 h 171515"/>
                <a:gd name="connsiteX4" fmla="*/ 74116 w 171515"/>
                <a:gd name="connsiteY4" fmla="*/ 11641 h 171515"/>
                <a:gd name="connsiteX5" fmla="*/ 74116 w 171515"/>
                <a:gd name="connsiteY5" fmla="*/ 74116 h 171515"/>
                <a:gd name="connsiteX6" fmla="*/ 11641 w 171515"/>
                <a:gd name="connsiteY6" fmla="*/ 74116 h 171515"/>
                <a:gd name="connsiteX7" fmla="*/ 0 w 171515"/>
                <a:gd name="connsiteY7" fmla="*/ 85758 h 171515"/>
                <a:gd name="connsiteX8" fmla="*/ 11641 w 171515"/>
                <a:gd name="connsiteY8" fmla="*/ 97399 h 171515"/>
                <a:gd name="connsiteX9" fmla="*/ 74116 w 171515"/>
                <a:gd name="connsiteY9" fmla="*/ 97399 h 171515"/>
                <a:gd name="connsiteX10" fmla="*/ 74116 w 171515"/>
                <a:gd name="connsiteY10" fmla="*/ 159874 h 171515"/>
                <a:gd name="connsiteX11" fmla="*/ 85758 w 171515"/>
                <a:gd name="connsiteY11" fmla="*/ 171515 h 171515"/>
                <a:gd name="connsiteX12" fmla="*/ 97399 w 171515"/>
                <a:gd name="connsiteY12" fmla="*/ 159874 h 171515"/>
                <a:gd name="connsiteX13" fmla="*/ 97399 w 171515"/>
                <a:gd name="connsiteY13" fmla="*/ 97399 h 171515"/>
                <a:gd name="connsiteX14" fmla="*/ 159874 w 171515"/>
                <a:gd name="connsiteY14" fmla="*/ 97399 h 171515"/>
                <a:gd name="connsiteX15" fmla="*/ 171515 w 171515"/>
                <a:gd name="connsiteY15" fmla="*/ 85758 h 171515"/>
                <a:gd name="connsiteX16" fmla="*/ 159874 w 171515"/>
                <a:gd name="connsiteY16" fmla="*/ 74116 h 171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71515" h="171515">
                  <a:moveTo>
                    <a:pt x="159874" y="74116"/>
                  </a:moveTo>
                  <a:lnTo>
                    <a:pt x="97399" y="74116"/>
                  </a:lnTo>
                  <a:lnTo>
                    <a:pt x="97399" y="11641"/>
                  </a:lnTo>
                  <a:cubicBezTo>
                    <a:pt x="97399" y="5212"/>
                    <a:pt x="92187" y="0"/>
                    <a:pt x="85758" y="0"/>
                  </a:cubicBezTo>
                  <a:cubicBezTo>
                    <a:pt x="79328" y="0"/>
                    <a:pt x="74116" y="5212"/>
                    <a:pt x="74116" y="11641"/>
                  </a:cubicBezTo>
                  <a:lnTo>
                    <a:pt x="74116" y="74116"/>
                  </a:lnTo>
                  <a:lnTo>
                    <a:pt x="11641" y="74116"/>
                  </a:lnTo>
                  <a:cubicBezTo>
                    <a:pt x="5212" y="74116"/>
                    <a:pt x="0" y="79328"/>
                    <a:pt x="0" y="85758"/>
                  </a:cubicBezTo>
                  <a:cubicBezTo>
                    <a:pt x="0" y="92187"/>
                    <a:pt x="5212" y="97399"/>
                    <a:pt x="11641" y="97399"/>
                  </a:cubicBezTo>
                  <a:lnTo>
                    <a:pt x="74116" y="97399"/>
                  </a:lnTo>
                  <a:lnTo>
                    <a:pt x="74116" y="159874"/>
                  </a:lnTo>
                  <a:cubicBezTo>
                    <a:pt x="74116" y="166303"/>
                    <a:pt x="79328" y="171515"/>
                    <a:pt x="85758" y="171515"/>
                  </a:cubicBezTo>
                  <a:cubicBezTo>
                    <a:pt x="92187" y="171515"/>
                    <a:pt x="97399" y="166303"/>
                    <a:pt x="97399" y="159874"/>
                  </a:cubicBezTo>
                  <a:lnTo>
                    <a:pt x="97399" y="97399"/>
                  </a:lnTo>
                  <a:lnTo>
                    <a:pt x="159874" y="97399"/>
                  </a:lnTo>
                  <a:cubicBezTo>
                    <a:pt x="166303" y="97399"/>
                    <a:pt x="171515" y="92187"/>
                    <a:pt x="171515" y="85758"/>
                  </a:cubicBezTo>
                  <a:cubicBezTo>
                    <a:pt x="171515" y="79328"/>
                    <a:pt x="166303" y="74116"/>
                    <a:pt x="159874" y="74116"/>
                  </a:cubicBezTo>
                  <a:close/>
                </a:path>
              </a:pathLst>
            </a:custGeom>
            <a:grpFill/>
            <a:ln w="77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5643" y="837005"/>
              <a:ext cx="112426" cy="112426"/>
            </a:xfrm>
            <a:custGeom>
              <a:avLst/>
              <a:gdLst>
                <a:gd name="connsiteX0" fmla="*/ 112426 w 112426"/>
                <a:gd name="connsiteY0" fmla="*/ 56213 h 112426"/>
                <a:gd name="connsiteX1" fmla="*/ 56213 w 112426"/>
                <a:gd name="connsiteY1" fmla="*/ 112426 h 112426"/>
                <a:gd name="connsiteX2" fmla="*/ 0 w 112426"/>
                <a:gd name="connsiteY2" fmla="*/ 56213 h 112426"/>
                <a:gd name="connsiteX3" fmla="*/ 56213 w 112426"/>
                <a:gd name="connsiteY3" fmla="*/ 0 h 112426"/>
                <a:gd name="connsiteX4" fmla="*/ 112426 w 112426"/>
                <a:gd name="connsiteY4" fmla="*/ 56213 h 112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2426" h="112426">
                  <a:moveTo>
                    <a:pt x="112426" y="56213"/>
                  </a:moveTo>
                  <a:cubicBezTo>
                    <a:pt x="112426" y="87259"/>
                    <a:pt x="87259" y="112426"/>
                    <a:pt x="56213" y="112426"/>
                  </a:cubicBezTo>
                  <a:cubicBezTo>
                    <a:pt x="25167" y="112426"/>
                    <a:pt x="0" y="87259"/>
                    <a:pt x="0" y="56213"/>
                  </a:cubicBezTo>
                  <a:cubicBezTo>
                    <a:pt x="0" y="25167"/>
                    <a:pt x="25167" y="0"/>
                    <a:pt x="56213" y="0"/>
                  </a:cubicBezTo>
                  <a:cubicBezTo>
                    <a:pt x="87259" y="0"/>
                    <a:pt x="112426" y="25167"/>
                    <a:pt x="112426" y="56213"/>
                  </a:cubicBezTo>
                  <a:close/>
                </a:path>
              </a:pathLst>
            </a:custGeom>
            <a:grpFill/>
            <a:ln w="51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3892" y="1472473"/>
              <a:ext cx="157545" cy="157545"/>
            </a:xfrm>
            <a:custGeom>
              <a:avLst/>
              <a:gdLst>
                <a:gd name="connsiteX0" fmla="*/ 78773 w 157545"/>
                <a:gd name="connsiteY0" fmla="*/ 23283 h 157545"/>
                <a:gd name="connsiteX1" fmla="*/ 134262 w 157545"/>
                <a:gd name="connsiteY1" fmla="*/ 78773 h 157545"/>
                <a:gd name="connsiteX2" fmla="*/ 78773 w 157545"/>
                <a:gd name="connsiteY2" fmla="*/ 134262 h 157545"/>
                <a:gd name="connsiteX3" fmla="*/ 23283 w 157545"/>
                <a:gd name="connsiteY3" fmla="*/ 78773 h 157545"/>
                <a:gd name="connsiteX4" fmla="*/ 78773 w 157545"/>
                <a:gd name="connsiteY4" fmla="*/ 23283 h 157545"/>
                <a:gd name="connsiteX5" fmla="*/ 78773 w 157545"/>
                <a:gd name="connsiteY5" fmla="*/ 0 h 157545"/>
                <a:gd name="connsiteX6" fmla="*/ 0 w 157545"/>
                <a:gd name="connsiteY6" fmla="*/ 78773 h 157545"/>
                <a:gd name="connsiteX7" fmla="*/ 78773 w 157545"/>
                <a:gd name="connsiteY7" fmla="*/ 157545 h 157545"/>
                <a:gd name="connsiteX8" fmla="*/ 157545 w 157545"/>
                <a:gd name="connsiteY8" fmla="*/ 78773 h 157545"/>
                <a:gd name="connsiteX9" fmla="*/ 78773 w 157545"/>
                <a:gd name="connsiteY9" fmla="*/ 0 h 157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7545" h="157545">
                  <a:moveTo>
                    <a:pt x="78773" y="23283"/>
                  </a:moveTo>
                  <a:cubicBezTo>
                    <a:pt x="109419" y="23283"/>
                    <a:pt x="134262" y="48126"/>
                    <a:pt x="134262" y="78773"/>
                  </a:cubicBezTo>
                  <a:cubicBezTo>
                    <a:pt x="134262" y="109419"/>
                    <a:pt x="109419" y="134262"/>
                    <a:pt x="78773" y="134262"/>
                  </a:cubicBezTo>
                  <a:cubicBezTo>
                    <a:pt x="48126" y="134262"/>
                    <a:pt x="23283" y="109419"/>
                    <a:pt x="23283" y="78773"/>
                  </a:cubicBezTo>
                  <a:cubicBezTo>
                    <a:pt x="23312" y="48139"/>
                    <a:pt x="48139" y="23312"/>
                    <a:pt x="78773" y="23283"/>
                  </a:cubicBezTo>
                  <a:moveTo>
                    <a:pt x="78773" y="0"/>
                  </a:moveTo>
                  <a:cubicBezTo>
                    <a:pt x="35268" y="0"/>
                    <a:pt x="0" y="35268"/>
                    <a:pt x="0" y="78773"/>
                  </a:cubicBezTo>
                  <a:cubicBezTo>
                    <a:pt x="0" y="122277"/>
                    <a:pt x="35268" y="157545"/>
                    <a:pt x="78773" y="157545"/>
                  </a:cubicBezTo>
                  <a:cubicBezTo>
                    <a:pt x="122277" y="157545"/>
                    <a:pt x="157545" y="122277"/>
                    <a:pt x="157545" y="78773"/>
                  </a:cubicBezTo>
                  <a:cubicBezTo>
                    <a:pt x="157545" y="35268"/>
                    <a:pt x="122277" y="0"/>
                    <a:pt x="78773" y="0"/>
                  </a:cubicBezTo>
                  <a:close/>
                </a:path>
              </a:pathLst>
            </a:custGeom>
            <a:grpFill/>
            <a:ln w="75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45FADD-C20D-85D0-A4DC-42A2D77AE9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7233" y="518400"/>
            <a:ext cx="4771607" cy="5837949"/>
          </a:xfrm>
        </p:spPr>
        <p:txBody>
          <a:bodyPr anchor="ctr">
            <a:normAutofit fontScale="92500" lnSpcReduction="10000"/>
          </a:bodyPr>
          <a:lstStyle/>
          <a:p>
            <a:r>
              <a:rPr lang="en-GB" sz="1400" b="1" dirty="0">
                <a:solidFill>
                  <a:schemeClr val="tx1">
                    <a:alpha val="80000"/>
                  </a:schemeClr>
                </a:solidFill>
              </a:rPr>
              <a:t>Functional Structure</a:t>
            </a:r>
          </a:p>
          <a:p>
            <a:r>
              <a:rPr lang="en-GB" sz="1400" dirty="0">
                <a:solidFill>
                  <a:schemeClr val="tx1">
                    <a:alpha val="80000"/>
                  </a:schemeClr>
                </a:solidFill>
              </a:rPr>
              <a:t>Employees are grouped according to specialised functions.</a:t>
            </a:r>
          </a:p>
          <a:p>
            <a:r>
              <a:rPr lang="en-GB" sz="1400" b="1" dirty="0">
                <a:solidFill>
                  <a:schemeClr val="tx1">
                    <a:alpha val="80000"/>
                  </a:schemeClr>
                </a:solidFill>
              </a:rPr>
              <a:t>Tesco Functional Structure</a:t>
            </a:r>
          </a:p>
          <a:p>
            <a:r>
              <a:rPr lang="en-GB" sz="1400" dirty="0">
                <a:solidFill>
                  <a:schemeClr val="tx1">
                    <a:alpha val="80000"/>
                  </a:schemeClr>
                </a:solidFill>
              </a:rPr>
              <a:t>CEO</a:t>
            </a:r>
          </a:p>
          <a:p>
            <a:r>
              <a:rPr lang="en-GB" sz="1400" dirty="0">
                <a:solidFill>
                  <a:schemeClr val="tx1">
                    <a:alpha val="80000"/>
                  </a:schemeClr>
                </a:solidFill>
              </a:rPr>
              <a:t> Finance Department</a:t>
            </a:r>
          </a:p>
          <a:p>
            <a:r>
              <a:rPr lang="en-GB" sz="1400" dirty="0">
                <a:solidFill>
                  <a:schemeClr val="tx1">
                    <a:alpha val="80000"/>
                  </a:schemeClr>
                </a:solidFill>
              </a:rPr>
              <a:t> Human Resources Department</a:t>
            </a:r>
          </a:p>
          <a:p>
            <a:r>
              <a:rPr lang="en-GB" sz="1400" dirty="0">
                <a:solidFill>
                  <a:schemeClr val="tx1">
                    <a:alpha val="80000"/>
                  </a:schemeClr>
                </a:solidFill>
              </a:rPr>
              <a:t>Marketing Department</a:t>
            </a:r>
          </a:p>
          <a:p>
            <a:r>
              <a:rPr lang="en-GB" sz="1400" dirty="0">
                <a:solidFill>
                  <a:schemeClr val="tx1">
                    <a:alpha val="80000"/>
                  </a:schemeClr>
                </a:solidFill>
              </a:rPr>
              <a:t>Operations Department</a:t>
            </a:r>
          </a:p>
          <a:p>
            <a:r>
              <a:rPr lang="en-GB" sz="1400" dirty="0">
                <a:solidFill>
                  <a:schemeClr val="tx1">
                    <a:alpha val="80000"/>
                  </a:schemeClr>
                </a:solidFill>
              </a:rPr>
              <a:t> IT Department</a:t>
            </a:r>
          </a:p>
          <a:p>
            <a:r>
              <a:rPr lang="en-GB" sz="1400" dirty="0">
                <a:solidFill>
                  <a:schemeClr val="tx1">
                    <a:alpha val="80000"/>
                  </a:schemeClr>
                </a:solidFill>
              </a:rPr>
              <a:t> Supply Chain Department</a:t>
            </a:r>
          </a:p>
          <a:p>
            <a:r>
              <a:rPr lang="en-GB" sz="1400" b="1" dirty="0">
                <a:solidFill>
                  <a:schemeClr val="tx1">
                    <a:alpha val="80000"/>
                  </a:schemeClr>
                </a:solidFill>
              </a:rPr>
              <a:t>Advantages</a:t>
            </a:r>
          </a:p>
          <a:p>
            <a:r>
              <a:rPr lang="en-GB" sz="1400" dirty="0">
                <a:solidFill>
                  <a:schemeClr val="tx1">
                    <a:alpha val="80000"/>
                  </a:schemeClr>
                </a:solidFill>
              </a:rPr>
              <a:t>High level of specialisation</a:t>
            </a:r>
          </a:p>
          <a:p>
            <a:r>
              <a:rPr lang="en-GB" sz="1400" dirty="0">
                <a:solidFill>
                  <a:schemeClr val="tx1">
                    <a:alpha val="80000"/>
                  </a:schemeClr>
                </a:solidFill>
              </a:rPr>
              <a:t>Increased efficiency</a:t>
            </a:r>
          </a:p>
          <a:p>
            <a:r>
              <a:rPr lang="en-GB" sz="1400" dirty="0">
                <a:solidFill>
                  <a:schemeClr val="tx1">
                    <a:alpha val="80000"/>
                  </a:schemeClr>
                </a:solidFill>
              </a:rPr>
              <a:t>Clear reporting relationships</a:t>
            </a:r>
          </a:p>
          <a:p>
            <a:r>
              <a:rPr lang="en-GB" sz="1400" dirty="0">
                <a:solidFill>
                  <a:schemeClr val="tx1">
                    <a:alpha val="80000"/>
                  </a:schemeClr>
                </a:solidFill>
              </a:rPr>
              <a:t>Better employee expertise</a:t>
            </a:r>
          </a:p>
          <a:p>
            <a:r>
              <a:rPr lang="en-GB" sz="1400" b="1" dirty="0">
                <a:solidFill>
                  <a:schemeClr val="tx1">
                    <a:alpha val="80000"/>
                  </a:schemeClr>
                </a:solidFill>
              </a:rPr>
              <a:t>Disadvantages</a:t>
            </a:r>
          </a:p>
          <a:p>
            <a:r>
              <a:rPr lang="en-GB" sz="1400" dirty="0">
                <a:solidFill>
                  <a:schemeClr val="tx1">
                    <a:alpha val="80000"/>
                  </a:schemeClr>
                </a:solidFill>
              </a:rPr>
              <a:t>Limited communication between departments</a:t>
            </a:r>
          </a:p>
          <a:p>
            <a:r>
              <a:rPr lang="en-GB" sz="1400" dirty="0">
                <a:solidFill>
                  <a:schemeClr val="tx1">
                    <a:alpha val="80000"/>
                  </a:schemeClr>
                </a:solidFill>
              </a:rPr>
              <a:t>Slower decision-making</a:t>
            </a:r>
          </a:p>
          <a:p>
            <a:r>
              <a:rPr lang="en-GB" sz="1400" dirty="0">
                <a:solidFill>
                  <a:schemeClr val="tx1">
                    <a:alpha val="80000"/>
                  </a:schemeClr>
                </a:solidFill>
              </a:rPr>
              <a:t>Departmental silos may develop</a:t>
            </a:r>
            <a:endParaRPr lang="en-US" sz="1400" dirty="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GB" sz="1400" dirty="0">
                <a:solidFill>
                  <a:schemeClr val="tx1">
                    <a:alpha val="80000"/>
                  </a:schemeClr>
                </a:solidFill>
              </a:rPr>
              <a:t>(Daft, 2023)</a:t>
            </a:r>
          </a:p>
          <a:p>
            <a:endParaRPr lang="en-GB" sz="1100" dirty="0">
              <a:solidFill>
                <a:schemeClr val="tx1">
                  <a:alpha val="80000"/>
                </a:schemeClr>
              </a:solidFill>
            </a:endParaRP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890141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6CC7D015-0DD8-420F-A568-AC4FEDC412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DC595556-C814-4F1F-B0E5-71812F38A8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3D Hologram from iPad">
            <a:extLst>
              <a:ext uri="{FF2B5EF4-FFF2-40B4-BE49-F238E27FC236}">
                <a16:creationId xmlns:a16="http://schemas.microsoft.com/office/drawing/2014/main" id="{D0B6D5C8-EBEA-243F-38AE-88DD692EA2A7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t="6846" b="8884"/>
          <a:stretch>
            <a:fillRect/>
          </a:stretch>
        </p:blipFill>
        <p:spPr>
          <a:xfrm>
            <a:off x="-1" y="10"/>
            <a:ext cx="1219200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4579CF0-B965-E9ED-8F91-9D351446FD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7189"/>
            <a:ext cx="4155825" cy="5571898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FFFFFF"/>
                </a:solidFill>
              </a:rPr>
              <a:t>DIVISIONAL 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72582D-A29E-E62E-6099-059EE3CB9A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6552" y="557189"/>
            <a:ext cx="6167246" cy="5571898"/>
          </a:xfrm>
        </p:spPr>
        <p:txBody>
          <a:bodyPr anchor="ctr">
            <a:normAutofit fontScale="92500" lnSpcReduction="20000"/>
          </a:bodyPr>
          <a:lstStyle/>
          <a:p>
            <a:r>
              <a:rPr lang="en-GB" sz="1600" b="1" dirty="0">
                <a:solidFill>
                  <a:srgbClr val="FFFFFF"/>
                </a:solidFill>
              </a:rPr>
              <a:t>Divisional Structure</a:t>
            </a:r>
          </a:p>
          <a:p>
            <a:r>
              <a:rPr lang="en-GB" sz="1600" dirty="0">
                <a:solidFill>
                  <a:srgbClr val="FFFFFF"/>
                </a:solidFill>
              </a:rPr>
              <a:t>The organisation is divided according to products, services or locations.</a:t>
            </a:r>
          </a:p>
          <a:p>
            <a:r>
              <a:rPr lang="en-GB" sz="1600" b="1" dirty="0">
                <a:solidFill>
                  <a:srgbClr val="FFFFFF"/>
                </a:solidFill>
              </a:rPr>
              <a:t>Tesco Example</a:t>
            </a:r>
          </a:p>
          <a:p>
            <a:r>
              <a:rPr lang="en-GB" sz="1600" dirty="0">
                <a:solidFill>
                  <a:srgbClr val="FFFFFF"/>
                </a:solidFill>
              </a:rPr>
              <a:t>CEO</a:t>
            </a:r>
          </a:p>
          <a:p>
            <a:r>
              <a:rPr lang="en-GB" sz="1600" dirty="0">
                <a:solidFill>
                  <a:srgbClr val="FFFFFF"/>
                </a:solidFill>
              </a:rPr>
              <a:t> Tesco Extra</a:t>
            </a:r>
          </a:p>
          <a:p>
            <a:r>
              <a:rPr lang="en-GB" sz="1600" dirty="0">
                <a:solidFill>
                  <a:srgbClr val="FFFFFF"/>
                </a:solidFill>
              </a:rPr>
              <a:t> Tesco Superstore</a:t>
            </a:r>
          </a:p>
          <a:p>
            <a:r>
              <a:rPr lang="en-GB" sz="1600" dirty="0">
                <a:solidFill>
                  <a:srgbClr val="FFFFFF"/>
                </a:solidFill>
              </a:rPr>
              <a:t> Tesco Express</a:t>
            </a:r>
          </a:p>
          <a:p>
            <a:r>
              <a:rPr lang="en-GB" sz="1600" dirty="0">
                <a:solidFill>
                  <a:srgbClr val="FFFFFF"/>
                </a:solidFill>
              </a:rPr>
              <a:t> Tesco Online</a:t>
            </a:r>
          </a:p>
          <a:p>
            <a:r>
              <a:rPr lang="en-GB" sz="1600" dirty="0">
                <a:solidFill>
                  <a:srgbClr val="FFFFFF"/>
                </a:solidFill>
              </a:rPr>
              <a:t>Tesco Bank</a:t>
            </a:r>
          </a:p>
          <a:p>
            <a:r>
              <a:rPr lang="en-GB" sz="1600" b="1" dirty="0">
                <a:solidFill>
                  <a:srgbClr val="FFFFFF"/>
                </a:solidFill>
              </a:rPr>
              <a:t>Advantages</a:t>
            </a:r>
          </a:p>
          <a:p>
            <a:r>
              <a:rPr lang="en-GB" sz="1600" dirty="0">
                <a:solidFill>
                  <a:srgbClr val="FFFFFF"/>
                </a:solidFill>
              </a:rPr>
              <a:t>Focus on customer needs</a:t>
            </a:r>
          </a:p>
          <a:p>
            <a:r>
              <a:rPr lang="en-GB" sz="1600" dirty="0">
                <a:solidFill>
                  <a:srgbClr val="FFFFFF"/>
                </a:solidFill>
              </a:rPr>
              <a:t>Faster responses to market changes</a:t>
            </a:r>
          </a:p>
          <a:p>
            <a:r>
              <a:rPr lang="en-GB" sz="1600" dirty="0">
                <a:solidFill>
                  <a:srgbClr val="FFFFFF"/>
                </a:solidFill>
              </a:rPr>
              <a:t>Greater accountability</a:t>
            </a:r>
          </a:p>
          <a:p>
            <a:r>
              <a:rPr lang="en-GB" sz="1600" b="1" dirty="0">
                <a:solidFill>
                  <a:srgbClr val="FFFFFF"/>
                </a:solidFill>
              </a:rPr>
              <a:t>Disadvantages</a:t>
            </a:r>
          </a:p>
          <a:p>
            <a:r>
              <a:rPr lang="en-GB" sz="1600" dirty="0">
                <a:solidFill>
                  <a:srgbClr val="FFFFFF"/>
                </a:solidFill>
              </a:rPr>
              <a:t>Duplication of resources</a:t>
            </a:r>
          </a:p>
          <a:p>
            <a:r>
              <a:rPr lang="en-GB" sz="1600" dirty="0">
                <a:solidFill>
                  <a:srgbClr val="FFFFFF"/>
                </a:solidFill>
              </a:rPr>
              <a:t>Higher operating costs</a:t>
            </a:r>
          </a:p>
          <a:p>
            <a:r>
              <a:rPr lang="en-GB" sz="1600" dirty="0">
                <a:solidFill>
                  <a:srgbClr val="FFFFFF"/>
                </a:solidFill>
              </a:rPr>
              <a:t>Potential inconsistency between divisions</a:t>
            </a:r>
            <a:endParaRPr lang="en-US" sz="1600" dirty="0">
              <a:solidFill>
                <a:srgbClr val="FFFFFF"/>
              </a:solidFill>
            </a:endParaRPr>
          </a:p>
          <a:p>
            <a:r>
              <a:rPr lang="en-GB" sz="1600" dirty="0">
                <a:solidFill>
                  <a:srgbClr val="FFFFFF"/>
                </a:solidFill>
              </a:rPr>
              <a:t>(Johnson et al., 2023)</a:t>
            </a:r>
          </a:p>
          <a:p>
            <a:endParaRPr lang="en-GB" sz="13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47543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9528" y="554152"/>
            <a:ext cx="5742189" cy="574218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EEE302-99A9-B31B-32EE-121475B30A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5072" y="1289765"/>
            <a:ext cx="3651101" cy="4270963"/>
          </a:xfrm>
        </p:spPr>
        <p:txBody>
          <a:bodyPr anchor="ctr">
            <a:normAutofit/>
          </a:bodyPr>
          <a:lstStyle/>
          <a:p>
            <a:pPr algn="ctr"/>
            <a:r>
              <a:rPr lang="en-GB" sz="4800" b="1">
                <a:solidFill>
                  <a:srgbClr val="FFFFFF"/>
                </a:solidFill>
              </a:rPr>
              <a:t>MATRIX STRUCTURE</a:t>
            </a:r>
          </a:p>
        </p:txBody>
      </p:sp>
      <p:sp>
        <p:nvSpPr>
          <p:cNvPr id="12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3493" y="374394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2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4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0109" y="1084507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2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F9F106-18B1-EB00-C4DE-07D9388C0F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7233" y="518400"/>
            <a:ext cx="4771607" cy="5837949"/>
          </a:xfrm>
        </p:spPr>
        <p:txBody>
          <a:bodyPr anchor="ctr">
            <a:normAutofit/>
          </a:bodyPr>
          <a:lstStyle/>
          <a:p>
            <a:r>
              <a:rPr lang="en-GB" sz="1400" b="1">
                <a:solidFill>
                  <a:schemeClr val="tx1">
                    <a:alpha val="80000"/>
                  </a:schemeClr>
                </a:solidFill>
              </a:rPr>
              <a:t>Matrix Structure</a:t>
            </a:r>
          </a:p>
          <a:p>
            <a:r>
              <a:rPr lang="en-GB" sz="1400">
                <a:solidFill>
                  <a:schemeClr val="tx1">
                    <a:alpha val="80000"/>
                  </a:schemeClr>
                </a:solidFill>
              </a:rPr>
              <a:t>Employees report to both a functional manager and a project manager.</a:t>
            </a:r>
          </a:p>
          <a:p>
            <a:r>
              <a:rPr lang="en-GB" sz="1400" b="1">
                <a:solidFill>
                  <a:schemeClr val="tx1">
                    <a:alpha val="80000"/>
                  </a:schemeClr>
                </a:solidFill>
              </a:rPr>
              <a:t>Tesco Example</a:t>
            </a:r>
          </a:p>
          <a:p>
            <a:r>
              <a:rPr lang="en-GB" sz="1400">
                <a:solidFill>
                  <a:schemeClr val="tx1">
                    <a:alpha val="80000"/>
                  </a:schemeClr>
                </a:solidFill>
              </a:rPr>
              <a:t>Digital Transformation Project</a:t>
            </a:r>
          </a:p>
          <a:p>
            <a:r>
              <a:rPr lang="en-GB" sz="1400">
                <a:solidFill>
                  <a:schemeClr val="tx1">
                    <a:alpha val="80000"/>
                  </a:schemeClr>
                </a:solidFill>
              </a:rPr>
              <a:t>Marketing Manager ← Employee → Project Manager</a:t>
            </a:r>
          </a:p>
          <a:p>
            <a:r>
              <a:rPr lang="en-GB" sz="1400">
                <a:solidFill>
                  <a:schemeClr val="tx1">
                    <a:alpha val="80000"/>
                  </a:schemeClr>
                </a:solidFill>
              </a:rPr>
              <a:t>IT Manager ← Employee → Project Manager</a:t>
            </a:r>
          </a:p>
          <a:p>
            <a:r>
              <a:rPr lang="en-GB" sz="1400">
                <a:solidFill>
                  <a:schemeClr val="tx1">
                    <a:alpha val="80000"/>
                  </a:schemeClr>
                </a:solidFill>
              </a:rPr>
              <a:t>Operations Manager ← Employee → Project Manager</a:t>
            </a:r>
          </a:p>
          <a:p>
            <a:r>
              <a:rPr lang="en-GB" sz="1400" b="1">
                <a:solidFill>
                  <a:schemeClr val="tx1">
                    <a:alpha val="80000"/>
                  </a:schemeClr>
                </a:solidFill>
              </a:rPr>
              <a:t>Advantages</a:t>
            </a:r>
          </a:p>
          <a:p>
            <a:r>
              <a:rPr lang="en-GB" sz="1400">
                <a:solidFill>
                  <a:schemeClr val="tx1">
                    <a:alpha val="80000"/>
                  </a:schemeClr>
                </a:solidFill>
              </a:rPr>
              <a:t>Improved collaboration</a:t>
            </a:r>
          </a:p>
          <a:p>
            <a:r>
              <a:rPr lang="en-GB" sz="1400">
                <a:solidFill>
                  <a:schemeClr val="tx1">
                    <a:alpha val="80000"/>
                  </a:schemeClr>
                </a:solidFill>
              </a:rPr>
              <a:t>Better innovation</a:t>
            </a:r>
          </a:p>
          <a:p>
            <a:r>
              <a:rPr lang="en-GB" sz="1400">
                <a:solidFill>
                  <a:schemeClr val="tx1">
                    <a:alpha val="80000"/>
                  </a:schemeClr>
                </a:solidFill>
              </a:rPr>
              <a:t>Flexible use of resources</a:t>
            </a:r>
          </a:p>
          <a:p>
            <a:r>
              <a:rPr lang="en-GB" sz="1400">
                <a:solidFill>
                  <a:schemeClr val="tx1">
                    <a:alpha val="80000"/>
                  </a:schemeClr>
                </a:solidFill>
              </a:rPr>
              <a:t>Encourages teamwork</a:t>
            </a:r>
          </a:p>
          <a:p>
            <a:r>
              <a:rPr lang="en-GB" sz="1400" b="1">
                <a:solidFill>
                  <a:schemeClr val="tx1">
                    <a:alpha val="80000"/>
                  </a:schemeClr>
                </a:solidFill>
              </a:rPr>
              <a:t>Disadvantages</a:t>
            </a:r>
          </a:p>
          <a:p>
            <a:r>
              <a:rPr lang="en-GB" sz="1400">
                <a:solidFill>
                  <a:schemeClr val="tx1">
                    <a:alpha val="80000"/>
                  </a:schemeClr>
                </a:solidFill>
              </a:rPr>
              <a:t>Dual authority can create confusion</a:t>
            </a:r>
          </a:p>
          <a:p>
            <a:r>
              <a:rPr lang="en-GB" sz="1400">
                <a:solidFill>
                  <a:schemeClr val="tx1">
                    <a:alpha val="80000"/>
                  </a:schemeClr>
                </a:solidFill>
              </a:rPr>
              <a:t>Potential conflict between managers</a:t>
            </a:r>
          </a:p>
          <a:p>
            <a:r>
              <a:rPr lang="en-GB" sz="1400">
                <a:solidFill>
                  <a:schemeClr val="tx1">
                    <a:alpha val="80000"/>
                  </a:schemeClr>
                </a:solidFill>
              </a:rPr>
              <a:t>More complex communication</a:t>
            </a:r>
            <a:endParaRPr lang="en-US" sz="140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GB" sz="1400">
                <a:solidFill>
                  <a:schemeClr val="tx1">
                    <a:alpha val="80000"/>
                  </a:schemeClr>
                </a:solidFill>
              </a:rPr>
              <a:t>(Robbins &amp; Coulter, 2024)</a:t>
            </a:r>
          </a:p>
          <a:p>
            <a:endParaRPr lang="en-GB" sz="1400">
              <a:solidFill>
                <a:schemeClr val="tx1">
                  <a:alpha val="80000"/>
                </a:schemeClr>
              </a:solidFill>
            </a:endParaRPr>
          </a:p>
        </p:txBody>
      </p:sp>
      <p:sp>
        <p:nvSpPr>
          <p:cNvPr id="16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36547" y="5751820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2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1744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209277-DED9-02DA-C6ED-16FB1794A3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COMPARISON OF THE THREE STRUCTURES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DBD368-F6EF-2787-CD6B-2753B7FAB8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  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EEC244B6-CC20-15E9-84AE-AB9DD473257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27336340"/>
              </p:ext>
            </p:extLst>
          </p:nvPr>
        </p:nvGraphicFramePr>
        <p:xfrm>
          <a:off x="838201" y="1825625"/>
          <a:ext cx="9646683" cy="170688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3215561">
                  <a:extLst>
                    <a:ext uri="{9D8B030D-6E8A-4147-A177-3AD203B41FA5}">
                      <a16:colId xmlns:a16="http://schemas.microsoft.com/office/drawing/2014/main" val="3331105073"/>
                    </a:ext>
                  </a:extLst>
                </a:gridCol>
                <a:gridCol w="3215561">
                  <a:extLst>
                    <a:ext uri="{9D8B030D-6E8A-4147-A177-3AD203B41FA5}">
                      <a16:colId xmlns:a16="http://schemas.microsoft.com/office/drawing/2014/main" val="3614002481"/>
                    </a:ext>
                  </a:extLst>
                </a:gridCol>
                <a:gridCol w="3215561">
                  <a:extLst>
                    <a:ext uri="{9D8B030D-6E8A-4147-A177-3AD203B41FA5}">
                      <a16:colId xmlns:a16="http://schemas.microsoft.com/office/drawing/2014/main" val="3635579942"/>
                    </a:ext>
                  </a:extLst>
                </a:gridCol>
              </a:tblGrid>
              <a:tr h="33139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Structure</a:t>
                      </a: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Main Strength</a:t>
                      </a: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Main Weakness</a:t>
                      </a: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1892619408"/>
                  </a:ext>
                </a:extLst>
              </a:tr>
              <a:tr h="33139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Functional</a:t>
                      </a: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Specialisation</a:t>
                      </a: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Departmental barriers</a:t>
                      </a: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2187129141"/>
                  </a:ext>
                </a:extLst>
              </a:tr>
              <a:tr h="33139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Divisional</a:t>
                      </a: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Customer focus</a:t>
                      </a: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Resource duplication</a:t>
                      </a: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3597171054"/>
                  </a:ext>
                </a:extLst>
              </a:tr>
              <a:tr h="33139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Matrix</a:t>
                      </a: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Flexibility</a:t>
                      </a: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effectLst/>
                        </a:rPr>
                        <a:t>Dual reporting</a:t>
                      </a: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3447329285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3E392C4C-E00B-EB54-5285-C21A095829BD}"/>
              </a:ext>
            </a:extLst>
          </p:cNvPr>
          <p:cNvSpPr txBox="1"/>
          <p:nvPr/>
        </p:nvSpPr>
        <p:spPr>
          <a:xfrm>
            <a:off x="838198" y="3667442"/>
            <a:ext cx="9646683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/>
              <a:t>Evaluation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Functional structure improves efficiency.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Divisional structure improves responsiveness.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Matrix structure improves collaboration.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Large organisations often combine multiple structures.</a:t>
            </a:r>
            <a:endParaRPr lang="en-US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(Daft, 2023)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122516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!!Rectangle">
            <a:extLst>
              <a:ext uri="{FF2B5EF4-FFF2-40B4-BE49-F238E27FC236}">
                <a16:creationId xmlns:a16="http://schemas.microsoft.com/office/drawing/2014/main" id="{362810D9-2C5A-477D-949C-C191895477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8467"/>
            <a:ext cx="12191999" cy="6866467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Empty office desk">
            <a:extLst>
              <a:ext uri="{FF2B5EF4-FFF2-40B4-BE49-F238E27FC236}">
                <a16:creationId xmlns:a16="http://schemas.microsoft.com/office/drawing/2014/main" id="{8AB55707-7A68-FF34-CF9D-0C375FD03112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5000"/>
          </a:blip>
          <a:srcRect t="16667"/>
          <a:stretch>
            <a:fillRect/>
          </a:stretch>
        </p:blipFill>
        <p:spPr>
          <a:xfrm>
            <a:off x="20" y="-9107"/>
            <a:ext cx="1219198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7247C7D-EA46-340F-2C44-F8ECA4E95E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591344"/>
            <a:ext cx="3200400" cy="5585619"/>
          </a:xfrm>
        </p:spPr>
        <p:txBody>
          <a:bodyPr>
            <a:normAutofit/>
          </a:bodyPr>
          <a:lstStyle/>
          <a:p>
            <a:r>
              <a:rPr lang="en-GB" sz="3700" b="1">
                <a:solidFill>
                  <a:srgbClr val="FFFFFF"/>
                </a:solidFill>
              </a:rPr>
              <a:t>CONCLUSION</a:t>
            </a:r>
          </a:p>
        </p:txBody>
      </p:sp>
      <p:sp>
        <p:nvSpPr>
          <p:cNvPr id="11" name="Arc 10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03A6BC-4AB3-8857-B64B-205B6F3A92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b="1">
                <a:solidFill>
                  <a:srgbClr val="FFFFFF"/>
                </a:solidFill>
              </a:rPr>
              <a:t>Conclusion</a:t>
            </a:r>
          </a:p>
          <a:p>
            <a:r>
              <a:rPr lang="en-GB">
                <a:solidFill>
                  <a:srgbClr val="FFFFFF"/>
                </a:solidFill>
              </a:rPr>
              <a:t>Organisational structure influences organisational performance.</a:t>
            </a:r>
          </a:p>
          <a:p>
            <a:r>
              <a:rPr lang="en-GB">
                <a:solidFill>
                  <a:srgbClr val="FFFFFF"/>
                </a:solidFill>
              </a:rPr>
              <a:t>Tesco uses different structural approaches to support its operations.</a:t>
            </a:r>
          </a:p>
          <a:p>
            <a:r>
              <a:rPr lang="en-GB">
                <a:solidFill>
                  <a:srgbClr val="FFFFFF"/>
                </a:solidFill>
              </a:rPr>
              <a:t>Functional structures improve efficiency.</a:t>
            </a:r>
          </a:p>
          <a:p>
            <a:r>
              <a:rPr lang="en-GB">
                <a:solidFill>
                  <a:srgbClr val="FFFFFF"/>
                </a:solidFill>
              </a:rPr>
              <a:t>Divisional structures improve customer focus.</a:t>
            </a:r>
          </a:p>
          <a:p>
            <a:r>
              <a:rPr lang="en-GB">
                <a:solidFill>
                  <a:srgbClr val="FFFFFF"/>
                </a:solidFill>
              </a:rPr>
              <a:t>Matrix structures improve flexibility and innovation.</a:t>
            </a:r>
          </a:p>
          <a:p>
            <a:r>
              <a:rPr lang="en-GB">
                <a:solidFill>
                  <a:srgbClr val="FFFFFF"/>
                </a:solidFill>
              </a:rPr>
              <a:t>Choosing the correct structure helps organisations achieve long-term success.</a:t>
            </a:r>
          </a:p>
        </p:txBody>
      </p:sp>
    </p:spTree>
    <p:extLst>
      <p:ext uri="{BB962C8B-B14F-4D97-AF65-F5344CB8AC3E}">
        <p14:creationId xmlns:p14="http://schemas.microsoft.com/office/powerpoint/2010/main" val="36953239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8A8EAB8-D2FF-444D-B34B-7D32F106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D2111E-0D89-8A6B-1506-4BBFCF0583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4141" y="1450655"/>
            <a:ext cx="3932030" cy="3956690"/>
          </a:xfrm>
        </p:spPr>
        <p:txBody>
          <a:bodyPr anchor="ctr">
            <a:normAutofit/>
          </a:bodyPr>
          <a:lstStyle/>
          <a:p>
            <a:r>
              <a:rPr lang="en-GB" sz="5000" b="1">
                <a:solidFill>
                  <a:schemeClr val="bg1"/>
                </a:solidFill>
              </a:rPr>
              <a:t>REFERENCES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067633D1-6EE6-4118-B9F0-B363477BEE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014141" y="1450655"/>
            <a:ext cx="393203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AD7FFC6-42A9-49CB-B5E9-B3F6B03833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014141" y="5408571"/>
            <a:ext cx="393203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2CAF3C-D434-798A-F137-3B37D8257B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1108061"/>
            <a:ext cx="5008901" cy="4571972"/>
          </a:xfrm>
        </p:spPr>
        <p:txBody>
          <a:bodyPr anchor="ctr">
            <a:normAutofit/>
          </a:bodyPr>
          <a:lstStyle/>
          <a:p>
            <a:endParaRPr lang="en-GB" sz="2000" b="1">
              <a:solidFill>
                <a:schemeClr val="bg1"/>
              </a:solidFill>
            </a:endParaRPr>
          </a:p>
          <a:p>
            <a:r>
              <a:rPr lang="en-GB" sz="2000">
                <a:solidFill>
                  <a:schemeClr val="bg1"/>
                </a:solidFill>
              </a:rPr>
              <a:t>Daft, R. L. (2023) </a:t>
            </a:r>
            <a:r>
              <a:rPr lang="en-GB" sz="2000" i="1">
                <a:solidFill>
                  <a:schemeClr val="bg1"/>
                </a:solidFill>
              </a:rPr>
              <a:t>Organization Theory and Design</a:t>
            </a:r>
            <a:r>
              <a:rPr lang="en-GB" sz="2000">
                <a:solidFill>
                  <a:schemeClr val="bg1"/>
                </a:solidFill>
              </a:rPr>
              <a:t>. 14th ed. Boston: Cengage. </a:t>
            </a:r>
          </a:p>
          <a:p>
            <a:r>
              <a:rPr lang="en-GB" sz="2000">
                <a:solidFill>
                  <a:schemeClr val="bg1"/>
                </a:solidFill>
              </a:rPr>
              <a:t>Johnson, G., Whittington, R., Scholes, K., Angwin, D. and Regnér, P. (2023) </a:t>
            </a:r>
            <a:r>
              <a:rPr lang="en-GB" sz="2000" i="1">
                <a:solidFill>
                  <a:schemeClr val="bg1"/>
                </a:solidFill>
              </a:rPr>
              <a:t>Exploring Strategy</a:t>
            </a:r>
            <a:r>
              <a:rPr lang="en-GB" sz="2000">
                <a:solidFill>
                  <a:schemeClr val="bg1"/>
                </a:solidFill>
              </a:rPr>
              <a:t>. 13th ed. Harlow: Pearson. </a:t>
            </a:r>
          </a:p>
          <a:p>
            <a:r>
              <a:rPr lang="en-GB" sz="2000">
                <a:solidFill>
                  <a:schemeClr val="bg1"/>
                </a:solidFill>
              </a:rPr>
              <a:t>Robbins, S. P. and Coulter, M. (2024) </a:t>
            </a:r>
            <a:r>
              <a:rPr lang="en-GB" sz="2000" i="1">
                <a:solidFill>
                  <a:schemeClr val="bg1"/>
                </a:solidFill>
              </a:rPr>
              <a:t>Management</a:t>
            </a:r>
            <a:r>
              <a:rPr lang="en-GB" sz="2000">
                <a:solidFill>
                  <a:schemeClr val="bg1"/>
                </a:solidFill>
              </a:rPr>
              <a:t>. 16th ed. Harlow: Pearson. </a:t>
            </a:r>
          </a:p>
          <a:p>
            <a:r>
              <a:rPr lang="en-GB" sz="2000">
                <a:solidFill>
                  <a:schemeClr val="bg1"/>
                </a:solidFill>
              </a:rPr>
              <a:t>Tesco PLC (2025) Annual Report and Financial Statements. Available at: </a:t>
            </a:r>
            <a:r>
              <a:rPr lang="en-GB" sz="2000">
                <a:solidFill>
                  <a:schemeClr val="bg1"/>
                </a:solidFill>
                <a:hlinkClick r:id="rId2"/>
              </a:rPr>
              <a:t>https://www.tescoplc.com</a:t>
            </a:r>
            <a:endParaRPr lang="en-GB" sz="2000">
              <a:solidFill>
                <a:schemeClr val="bg1"/>
              </a:solidFill>
            </a:endParaRPr>
          </a:p>
          <a:p>
            <a:r>
              <a:rPr lang="en-GB" sz="2000">
                <a:solidFill>
                  <a:schemeClr val="bg1"/>
                </a:solidFill>
              </a:rPr>
              <a:t>Tesco PLC (2025) Corporate Information. Available at: </a:t>
            </a:r>
            <a:r>
              <a:rPr lang="en-GB" sz="2000">
                <a:solidFill>
                  <a:schemeClr val="bg1"/>
                </a:solidFill>
                <a:hlinkClick r:id="rId2"/>
              </a:rPr>
              <a:t>https://www.tescoplc.com</a:t>
            </a:r>
            <a:endParaRPr lang="en-GB" sz="2000">
              <a:solidFill>
                <a:schemeClr val="bg1"/>
              </a:solidFill>
            </a:endParaRPr>
          </a:p>
          <a:p>
            <a:endParaRPr lang="en-US" sz="20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729905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B5B0058-AF13-4859-B429-4EDDE2A26F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C0CFD0-BEF6-C9EA-6FD9-1DF4C32C7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2670" y="1932443"/>
            <a:ext cx="8071706" cy="23876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Thank you!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C4521DE-248E-440D-AAD6-FD9E7D34B3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85285" y="0"/>
            <a:ext cx="0" cy="685800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42C13FA-4C0F-42D0-9626-5BA6040D8C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6252485"/>
            <a:ext cx="1219200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8723192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D38C5239C7AD241AEBCE7A5605A517A" ma:contentTypeVersion="6" ma:contentTypeDescription="Create a new document." ma:contentTypeScope="" ma:versionID="1dc0e8a8dc9bb55f303baa0eaac86d07">
  <xsd:schema xmlns:xsd="http://www.w3.org/2001/XMLSchema" xmlns:xs="http://www.w3.org/2001/XMLSchema" xmlns:p="http://schemas.microsoft.com/office/2006/metadata/properties" xmlns:ns3="37a0acea-1511-41cc-bfdb-5619dd373231" targetNamespace="http://schemas.microsoft.com/office/2006/metadata/properties" ma:root="true" ma:fieldsID="13050c655d3f563d9522639d87b8d40c" ns3:_="">
    <xsd:import namespace="37a0acea-1511-41cc-bfdb-5619dd373231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7a0acea-1511-41cc-bfdb-5619dd373231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37a0acea-1511-41cc-bfdb-5619dd373231" xsi:nil="true"/>
  </documentManagement>
</p:properties>
</file>

<file path=customXml/itemProps1.xml><?xml version="1.0" encoding="utf-8"?>
<ds:datastoreItem xmlns:ds="http://schemas.openxmlformats.org/officeDocument/2006/customXml" ds:itemID="{CC03A1C3-6C87-422D-ADC1-02B7BFF765AC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867CA4D6-A2E4-4205-8C97-7AFE008D132B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37a0acea-1511-41cc-bfdb-5619dd373231"/>
    <ds:schemaRef ds:uri="http://schemas.microsoft.com/office/2006/metadata/properties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A8946A4D-CD42-46E9-A152-0AF199ECF1B4}">
  <ds:schemaRefs>
    <ds:schemaRef ds:uri="http://schemas.microsoft.com/office/2006/metadata/properties"/>
    <ds:schemaRef ds:uri="http://www.w3.org/2000/xmlns/"/>
    <ds:schemaRef ds:uri="37a0acea-1511-41cc-bfdb-5619dd373231"/>
    <ds:schemaRef ds:uri="http://www.w3.org/2001/XMLSchema-instance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596</Words>
  <Application>Microsoft Office PowerPoint</Application>
  <PresentationFormat>Widescreen</PresentationFormat>
  <Paragraphs>131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Aptos</vt:lpstr>
      <vt:lpstr>Aptos Display</vt:lpstr>
      <vt:lpstr>Arial</vt:lpstr>
      <vt:lpstr>Calibri</vt:lpstr>
      <vt:lpstr>Office Theme</vt:lpstr>
      <vt:lpstr>      Student Name: Lupu Florentina-Elena  Student ID: 2420426 Professor Name: Aso Abdullah</vt:lpstr>
      <vt:lpstr>PRESENTATION OUTLINE</vt:lpstr>
      <vt:lpstr>ORGANISATIONAL STRUCTURE AND ITS IMPORTANCE</vt:lpstr>
      <vt:lpstr>ABOUT TESCO PLC</vt:lpstr>
      <vt:lpstr>FUNCTIONAL STRUCTURE</vt:lpstr>
      <vt:lpstr>DIVISIONAL STRUCTURE</vt:lpstr>
      <vt:lpstr>MATRIX STRUCTURE</vt:lpstr>
      <vt:lpstr>COMPARISON OF THE THREE STRUCTURES</vt:lpstr>
      <vt:lpstr>CONCLUSION</vt:lpstr>
      <vt:lpstr>REFERENCES</vt:lpstr>
      <vt:lpstr>Thank you!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Understanding Organisational Structure and Culture (LCBB4009)   Three Ways of Designing Organisational Structure: Tesco PLC   Component 1: Individual Presentation   Student Name: Ioan Saibel Student ID: XXXXXXX Submission Date: 21 June 2026</dc:title>
  <dc:creator>Ioan Saibel (2420427)</dc:creator>
  <cp:lastModifiedBy>Nina Saibel</cp:lastModifiedBy>
  <cp:revision>5</cp:revision>
  <dcterms:created xsi:type="dcterms:W3CDTF">2026-06-04T05:11:15Z</dcterms:created>
  <dcterms:modified xsi:type="dcterms:W3CDTF">2026-06-13T21:22:21Z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0x0101002D38C5239C7AD241AEBCE7A5605A517A</vt:lpwstr>
  </property>
</Properties>
</file>