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286"/>
    <p:restoredTop sz="94753"/>
  </p:normalViewPr>
  <p:slideViewPr>
    <p:cSldViewPr snapToGrid="0">
      <p:cViewPr varScale="1">
        <p:scale>
          <a:sx n="106" d="100"/>
          <a:sy n="106" d="100"/>
        </p:scale>
        <p:origin x="87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E14EB-B78D-6DFA-8703-03DA1D806A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B784BB-1836-5136-E598-901D6C3B21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84556F-30FE-DA7C-1F72-7FC9175321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3597B-FAAF-1440-8D5D-8FA11D64E5D4}" type="datetimeFigureOut">
              <a:rPr lang="en-US" smtClean="0"/>
              <a:t>1/20/25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D525D6-1C1B-AEE8-931E-D8B0643F24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F9192B-F9F8-C03D-8890-2D8F3E07A2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1729F-3B12-9F4F-8FCF-81037B9B76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1811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7E27F-4FA1-0098-879F-0C30CA882E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9C98D4-4BF8-DD0C-7313-D7BF430412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EA3A61-50C2-B5B5-8D28-0FA6F6376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3597B-FAAF-1440-8D5D-8FA11D64E5D4}" type="datetimeFigureOut">
              <a:rPr lang="en-US" smtClean="0"/>
              <a:t>1/20/25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636813-0D2D-3843-CAD4-CE32D39C4F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93B77A-007C-CD4C-FB76-BDCC1C802A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1729F-3B12-9F4F-8FCF-81037B9B76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6666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3362E-B56A-3B51-A734-26BD17F74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3A7835-8534-9194-7A96-CE1F5EB5BB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7527EA-DA9F-DF48-9DED-1EC2AA297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3597B-FAAF-1440-8D5D-8FA11D64E5D4}" type="datetimeFigureOut">
              <a:rPr lang="en-US" smtClean="0"/>
              <a:t>1/20/25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8954BE-809B-EECC-5239-F367492140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26323A-8A9C-B8D2-7B63-3076DB44A8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1729F-3B12-9F4F-8FCF-81037B9B76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7900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6311F-C13A-1DF1-C88D-538A02581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E1FCAB-8135-E2CF-E64E-DB3EDB758E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33C2B4-740F-39C9-8671-FDEADFF1FD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9C3354-FF21-4E17-3730-8588DC8B6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3597B-FAAF-1440-8D5D-8FA11D64E5D4}" type="datetimeFigureOut">
              <a:rPr lang="en-US" smtClean="0"/>
              <a:t>1/20/25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CD4497-244A-978E-AB15-0456C8767A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CD64A0-54F5-F9F6-CB45-B5CB6BD6E1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1729F-3B12-9F4F-8FCF-81037B9B76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8474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88A79-82CF-43D6-4A62-335B5A3F18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ADDAC8-71D6-F19D-9822-C1C2DE21C7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B19DC1-4DC0-2ACC-35AA-4E5B7DFF00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297405-7180-EF5F-E6F0-F426450010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AB26F5-E4AD-AF4D-470B-7606924231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D3B996-E00E-1624-0D75-A48CF2CB8A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3597B-FAAF-1440-8D5D-8FA11D64E5D4}" type="datetimeFigureOut">
              <a:rPr lang="en-US" smtClean="0"/>
              <a:t>1/20/25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85F965-0023-DEC4-4B62-7F07A20484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CCB950-EA12-CC40-314E-F907FB1B7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1729F-3B12-9F4F-8FCF-81037B9B76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1036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5C65C-7363-A49B-3B2B-5B0817F995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6DEF57-49FD-B80D-FB2F-7180A0A155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3597B-FAAF-1440-8D5D-8FA11D64E5D4}" type="datetimeFigureOut">
              <a:rPr lang="en-US" smtClean="0"/>
              <a:t>1/20/25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B04963-3A1A-AFB6-F48E-45DC419984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3C2179-DC35-41A7-F824-B7652292E9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1729F-3B12-9F4F-8FCF-81037B9B76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2210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FC03E0-80B5-4470-425F-C98420665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3597B-FAAF-1440-8D5D-8FA11D64E5D4}" type="datetimeFigureOut">
              <a:rPr lang="en-US" smtClean="0"/>
              <a:t>1/20/25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50087D7-4410-FFDA-428C-BC3B7E3788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D1E968-2661-CE59-BCED-6D601E15D7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1729F-3B12-9F4F-8FCF-81037B9B76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8532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33E1C4-ABCA-B536-DE1E-A3014CCB8F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8695F7-CFD3-ACDE-2A0E-91F777198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C8FF9A-C43A-4752-F5B2-ECBD7A1EB4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18DFE3-3076-9FB1-EF65-7FFDACA8C6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3597B-FAAF-1440-8D5D-8FA11D64E5D4}" type="datetimeFigureOut">
              <a:rPr lang="en-US" smtClean="0"/>
              <a:t>1/20/25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37718D-F7A7-FE2A-E9CA-3A4FCBD60D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595CE4-8C4B-2070-D00E-1B5B81CA09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1729F-3B12-9F4F-8FCF-81037B9B76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8453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0F29B-2985-D899-2D29-F03B97C46D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6F218C-921A-3B70-0A4D-C91A955C2F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CC9E1A-8240-D141-BAD8-11D0A48816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F9A00E-230C-AF65-C49D-BEA96899F5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3597B-FAAF-1440-8D5D-8FA11D64E5D4}" type="datetimeFigureOut">
              <a:rPr lang="en-US" smtClean="0"/>
              <a:t>1/20/25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E6873D-94F7-4342-0CFF-AB2EC2816C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E65AC1-8E5D-FA4B-AE41-D2992A1D6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1729F-3B12-9F4F-8FCF-81037B9B76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0998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94BFC-1506-A46B-75DA-8438E65FA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F9F68B-35A7-6429-2E19-78287E5779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5C93BE-0C6C-FCF9-53EA-721F942656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3597B-FAAF-1440-8D5D-8FA11D64E5D4}" type="datetimeFigureOut">
              <a:rPr lang="en-US" smtClean="0"/>
              <a:t>1/20/25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8AD38A-D6A2-9AF2-E239-FC3645C37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DB38FF-DD89-3AFD-D0BC-BBE9A11A1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1729F-3B12-9F4F-8FCF-81037B9B76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5490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6EBE07-9DF9-F498-B41D-84740C4CBD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BB2009-5656-DC52-DE05-C28871A702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A3E48-F1CD-564C-8E32-6F322AE256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3597B-FAAF-1440-8D5D-8FA11D64E5D4}" type="datetimeFigureOut">
              <a:rPr lang="en-US" smtClean="0"/>
              <a:t>1/20/25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909A2C-2B61-2D52-BDDB-60C7655A1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7CC8EA-01DF-E248-EDD2-FDB4355F43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1729F-3B12-9F4F-8FCF-81037B9B76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0249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84B13C-7399-B206-7611-2BC92EE6E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C4F43F-A7D2-5185-E0C3-EDC86E5225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715C51-EE50-6DCB-0AE8-1098E1266A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6D3597B-FAAF-1440-8D5D-8FA11D64E5D4}" type="datetimeFigureOut">
              <a:rPr lang="en-US" smtClean="0"/>
              <a:t>1/20/25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51D0CE-07BB-7B20-3652-634D181229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AE0226-E0FE-B246-A178-6409FE14B3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9C1729F-3B12-9F4F-8FCF-81037B9B76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1724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egislation.gov.uk/ukpga/2000/11/contents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bu.org.uk/publications/grenfell-tower-fire-background-atrocit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3500372-98F5-2BF7-339F-3E3356359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b="1" i="0" u="none" strike="noStrike">
                <a:effectLst/>
                <a:latin typeface="Calibri" panose="020F0502020204030204" pitchFamily="34" charset="0"/>
              </a:rPr>
              <a:t>Introduction: framing the issue</a:t>
            </a:r>
            <a:endParaRPr lang="en-US" sz="4000"/>
          </a:p>
        </p:txBody>
      </p:sp>
      <p:sp>
        <p:nvSpPr>
          <p:cNvPr id="9" name="Content Placeholder 4">
            <a:extLst>
              <a:ext uri="{FF2B5EF4-FFF2-40B4-BE49-F238E27FC236}">
                <a16:creationId xmlns:a16="http://schemas.microsoft.com/office/drawing/2014/main" id="{6752C073-08EA-926E-9CE6-1C78362812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pPr marL="0" indent="0" rtl="0" fontAlgn="base">
              <a:buNone/>
            </a:pPr>
            <a:r>
              <a:rPr lang="en-GB" sz="1100" b="0" i="0" u="none" strike="noStrike" dirty="0">
                <a:effectLst/>
                <a:latin typeface="Aptos" panose="020B0004020202020204" pitchFamily="34" charset="0"/>
              </a:rPr>
              <a:t>All over the world, it is broadly recognised that the messages spread by the media across all forms have a massive influence on shaping societal attitudes and perceptions (Kosho , 2016). </a:t>
            </a:r>
            <a:r>
              <a:rPr lang="en-US" sz="1100" b="0" i="0" u="none" strike="noStrike" dirty="0">
                <a:effectLst/>
                <a:latin typeface="Aptos" panose="020B0004020202020204" pitchFamily="34" charset="0"/>
              </a:rPr>
              <a:t>​</a:t>
            </a:r>
            <a:endParaRPr lang="en-US" sz="1100" b="0" i="0" u="none" strike="noStrike" dirty="0">
              <a:effectLst/>
              <a:latin typeface="Segoe UI" panose="020B0502040204020203" pitchFamily="34" charset="0"/>
            </a:endParaRPr>
          </a:p>
          <a:p>
            <a:pPr marL="0" indent="0" rtl="0" fontAlgn="base">
              <a:buNone/>
            </a:pPr>
            <a:endParaRPr lang="en-GB" sz="1100" b="0" i="0" u="none" strike="noStrike" dirty="0">
              <a:effectLst/>
              <a:latin typeface="Aptos" panose="020B0004020202020204" pitchFamily="34" charset="0"/>
            </a:endParaRPr>
          </a:p>
          <a:p>
            <a:pPr marL="0" indent="0" rtl="0" fontAlgn="base">
              <a:buNone/>
            </a:pPr>
            <a:r>
              <a:rPr lang="en-GB" sz="1100" b="0" i="0" u="none" strike="noStrike" dirty="0">
                <a:effectLst/>
                <a:latin typeface="Aptos" panose="020B0004020202020204" pitchFamily="34" charset="0"/>
              </a:rPr>
              <a:t>The media covers a wide variety of stories including the COVID-19 pandemic, terrorism and even knife attacks, Therefore the big question of today’s presentation is</a:t>
            </a:r>
            <a:r>
              <a:rPr lang="en-GB" sz="1100" b="1" i="0" u="none" strike="noStrike" dirty="0">
                <a:effectLst/>
                <a:latin typeface="Aptos" panose="020B0004020202020204" pitchFamily="34" charset="0"/>
              </a:rPr>
              <a:t> </a:t>
            </a:r>
          </a:p>
          <a:p>
            <a:pPr marL="0" indent="0" algn="ctr" rtl="0" fontAlgn="base">
              <a:buNone/>
            </a:pPr>
            <a:r>
              <a:rPr lang="en-GB" sz="1100" b="1" i="0" u="none" strike="noStrike" dirty="0">
                <a:effectLst/>
                <a:latin typeface="Aptos" panose="020B0004020202020204" pitchFamily="34" charset="0"/>
              </a:rPr>
              <a:t>‘Do media outlets have a responsibility on the impact of public safety and perception?’</a:t>
            </a:r>
            <a:r>
              <a:rPr lang="en-GB" sz="1100" b="0" i="0" u="none" strike="noStrike" dirty="0">
                <a:effectLst/>
                <a:latin typeface="Aptos" panose="020B0004020202020204" pitchFamily="34" charset="0"/>
              </a:rPr>
              <a:t>​</a:t>
            </a:r>
            <a:endParaRPr lang="en-GB" sz="1100" dirty="0">
              <a:latin typeface="Segoe UI" panose="020B0502040204020203" pitchFamily="34" charset="0"/>
            </a:endParaRPr>
          </a:p>
          <a:p>
            <a:pPr marL="0" indent="0" rtl="0" fontAlgn="base">
              <a:buNone/>
            </a:pPr>
            <a:r>
              <a:rPr lang="en-GB" sz="1100" b="0" i="0" u="none" strike="noStrike" dirty="0">
                <a:effectLst/>
                <a:latin typeface="Aptos" panose="020B0004020202020204" pitchFamily="34" charset="0"/>
              </a:rPr>
              <a:t>This is very important to discuss as the media have a very large influence on public behaviour and perception. This was reinforced by </a:t>
            </a:r>
            <a:r>
              <a:rPr lang="en-GB" sz="1100" b="0" i="0" u="none" strike="noStrike" dirty="0">
                <a:effectLst/>
                <a:latin typeface="Rubik"/>
              </a:rPr>
              <a:t>(Liao, 2023) and also stated that:</a:t>
            </a:r>
            <a:r>
              <a:rPr lang="en-US" sz="1100" b="0" i="0" u="none" strike="noStrike" dirty="0">
                <a:effectLst/>
                <a:latin typeface="Rubik"/>
              </a:rPr>
              <a:t>​</a:t>
            </a:r>
            <a:endParaRPr lang="en-US" sz="1100" b="0" i="0" u="none" strike="noStrike" dirty="0">
              <a:effectLst/>
              <a:latin typeface="Segoe UI" panose="020B0502040204020203" pitchFamily="34" charset="0"/>
            </a:endParaRPr>
          </a:p>
          <a:p>
            <a:pPr marL="0" indent="0" rtl="0" fontAlgn="base">
              <a:buNone/>
            </a:pPr>
            <a:r>
              <a:rPr lang="en-GB" sz="1100" b="0" i="0" u="none" strike="noStrike" dirty="0">
                <a:effectLst/>
                <a:latin typeface="Rubik"/>
              </a:rPr>
              <a:t>​</a:t>
            </a:r>
            <a:endParaRPr lang="en-GB" sz="1100" b="0" i="0" u="none" strike="noStrike" dirty="0">
              <a:effectLst/>
              <a:latin typeface="Segoe UI" panose="020B0502040204020203" pitchFamily="34" charset="0"/>
            </a:endParaRPr>
          </a:p>
          <a:p>
            <a:pPr marL="0" indent="0" rtl="0" fontAlgn="base">
              <a:buNone/>
            </a:pPr>
            <a:r>
              <a:rPr lang="en-GB" sz="1100" b="0" i="0" u="none" strike="noStrike" dirty="0">
                <a:effectLst/>
                <a:latin typeface="Rubik"/>
              </a:rPr>
              <a:t>"</a:t>
            </a:r>
            <a:r>
              <a:rPr lang="en-GB" sz="1100" b="0" i="0" u="none" strike="noStrike" dirty="0">
                <a:effectLst/>
                <a:latin typeface="Calibri" panose="020F0502020204030204" pitchFamily="34" charset="0"/>
              </a:rPr>
              <a:t>The media to which people are exposed significantly shapes their beliefs, opinions, and actions, substantially impacting their comprehension of altruism-related issues. Research has consistently shown that an individual's perceptions can be influenced by the extent of their exposure to a particular subject."</a:t>
            </a:r>
            <a:endParaRPr lang="en-GB" sz="1100" b="0" i="0" u="none" strike="noStrike" dirty="0">
              <a:effectLst/>
              <a:latin typeface="Segoe UI" panose="020B0502040204020203" pitchFamily="34" charset="0"/>
            </a:endParaRPr>
          </a:p>
          <a:p>
            <a:endParaRPr lang="en-US" sz="1100" dirty="0"/>
          </a:p>
        </p:txBody>
      </p:sp>
      <p:pic>
        <p:nvPicPr>
          <p:cNvPr id="29" name="Picture 28" descr="Analogue board showing flight information">
            <a:extLst>
              <a:ext uri="{FF2B5EF4-FFF2-40B4-BE49-F238E27FC236}">
                <a16:creationId xmlns:a16="http://schemas.microsoft.com/office/drawing/2014/main" id="{61182A2D-3A00-64CA-3F0D-67650D7DA2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584" r="26579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429657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77518F-F572-5F1C-6751-732A31C64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1900" b="1" i="0" u="none" strike="noStrike">
                <a:solidFill>
                  <a:schemeClr val="bg1"/>
                </a:solidFill>
                <a:effectLst/>
                <a:latin typeface="Aptos Display" panose="020B0004020202020204" pitchFamily="34" charset="0"/>
              </a:rPr>
              <a:t>The role of media in shaping public perception:</a:t>
            </a:r>
            <a:r>
              <a:rPr lang="en-US" sz="1900" b="0" i="0" u="none" strike="noStrike">
                <a:solidFill>
                  <a:schemeClr val="bg1"/>
                </a:solidFill>
                <a:effectLst/>
                <a:latin typeface="Aptos Display" panose="020B0004020202020204" pitchFamily="34" charset="0"/>
              </a:rPr>
              <a:t>​</a:t>
            </a:r>
            <a:br>
              <a:rPr lang="en-US" sz="1900" b="0" i="0" u="none" strike="noStrike">
                <a:solidFill>
                  <a:schemeClr val="bg1"/>
                </a:solidFill>
                <a:effectLst/>
                <a:latin typeface="Aptos Display" panose="020B0004020202020204" pitchFamily="34" charset="0"/>
              </a:rPr>
            </a:br>
            <a:r>
              <a:rPr lang="en-US" sz="1900" b="1" i="0" u="none" strike="noStrike">
                <a:solidFill>
                  <a:schemeClr val="bg1"/>
                </a:solidFill>
                <a:effectLst/>
                <a:latin typeface="Aptos Display" panose="020B0004020202020204" pitchFamily="34" charset="0"/>
              </a:rPr>
              <a:t>7/7 Bombings 2005</a:t>
            </a:r>
            <a:r>
              <a:rPr lang="en-US" sz="1900" b="0" i="0" u="none" strike="noStrike">
                <a:solidFill>
                  <a:schemeClr val="bg1"/>
                </a:solidFill>
                <a:effectLst/>
                <a:latin typeface="Aptos Display" panose="020B0004020202020204" pitchFamily="34" charset="0"/>
              </a:rPr>
              <a:t>​</a:t>
            </a:r>
            <a:br>
              <a:rPr lang="en-US" sz="1900" b="0" i="0" u="none" strike="noStrike">
                <a:solidFill>
                  <a:schemeClr val="bg1"/>
                </a:solidFill>
                <a:effectLst/>
                <a:latin typeface="Aptos Display" panose="020B0004020202020204" pitchFamily="34" charset="0"/>
              </a:rPr>
            </a:br>
            <a:r>
              <a:rPr lang="en-US" sz="1900" b="0" i="0" u="none" strike="noStrike">
                <a:solidFill>
                  <a:schemeClr val="bg1"/>
                </a:solidFill>
                <a:effectLst/>
                <a:latin typeface="Aptos Display" panose="020B0004020202020204" pitchFamily="34" charset="0"/>
              </a:rPr>
              <a:t>​</a:t>
            </a:r>
            <a:endParaRPr lang="en-US" sz="1900">
              <a:solidFill>
                <a:schemeClr val="bg1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ABD48-A6F6-31C8-E62F-8DCC9A58DC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 lnSpcReduction="10000"/>
          </a:bodyPr>
          <a:lstStyle/>
          <a:p>
            <a:pPr marL="0" indent="0" rtl="0" fontAlgn="base">
              <a:buNone/>
            </a:pPr>
            <a:r>
              <a:rPr lang="en-US" sz="1500" b="0" i="0" u="none" strike="noStrike" dirty="0">
                <a:effectLst/>
                <a:latin typeface="Aptos" panose="020B0004020202020204" pitchFamily="34" charset="0"/>
              </a:rPr>
              <a:t>Coverage of mass events such as the 7/7 bombings were narrated as terrorism and led to the public fearing for future attacks ​</a:t>
            </a:r>
            <a:endParaRPr lang="en-US" sz="1500" b="0" i="0" u="none" strike="noStrike" dirty="0">
              <a:effectLst/>
              <a:latin typeface="Segoe UI" panose="020B0502040204020203" pitchFamily="34" charset="0"/>
            </a:endParaRPr>
          </a:p>
          <a:p>
            <a:pPr marL="0" indent="0" rtl="0" fontAlgn="base">
              <a:buNone/>
            </a:pPr>
            <a:r>
              <a:rPr lang="en-US" sz="1500" b="0" i="0" u="none" strike="noStrike" dirty="0">
                <a:effectLst/>
                <a:latin typeface="Aptos" panose="020B0004020202020204" pitchFamily="34" charset="0"/>
              </a:rPr>
              <a:t>​</a:t>
            </a:r>
            <a:endParaRPr lang="en-US" sz="1500" b="0" i="0" u="none" strike="noStrike" dirty="0">
              <a:effectLst/>
              <a:latin typeface="Segoe UI" panose="020B0502040204020203" pitchFamily="34" charset="0"/>
            </a:endParaRPr>
          </a:p>
          <a:p>
            <a:pPr marL="0" indent="0" rtl="0" fontAlgn="base">
              <a:buNone/>
            </a:pPr>
            <a:r>
              <a:rPr lang="en-US" sz="1500" b="0" i="0" u="none" strike="noStrike" dirty="0">
                <a:effectLst/>
                <a:latin typeface="Aptos" panose="020B0004020202020204" pitchFamily="34" charset="0"/>
              </a:rPr>
              <a:t>The media portrayed wounded survivors, damage and emergency services on a 24-hour news cycle escalating fear and panic​</a:t>
            </a:r>
            <a:endParaRPr lang="en-US" sz="1500" b="0" i="0" u="none" strike="noStrike" dirty="0">
              <a:effectLst/>
              <a:latin typeface="Segoe UI" panose="020B0502040204020203" pitchFamily="34" charset="0"/>
            </a:endParaRPr>
          </a:p>
          <a:p>
            <a:pPr marL="0" indent="0" rtl="0" fontAlgn="base">
              <a:buNone/>
            </a:pPr>
            <a:r>
              <a:rPr lang="en-US" sz="1500" b="0" i="0" u="none" strike="noStrike" dirty="0">
                <a:effectLst/>
                <a:latin typeface="Aptos" panose="020B0004020202020204" pitchFamily="34" charset="0"/>
              </a:rPr>
              <a:t>​</a:t>
            </a:r>
            <a:endParaRPr lang="en-US" sz="1500" b="0" i="0" u="none" strike="noStrike" dirty="0">
              <a:effectLst/>
              <a:latin typeface="Segoe UI" panose="020B0502040204020203" pitchFamily="34" charset="0"/>
            </a:endParaRPr>
          </a:p>
          <a:p>
            <a:pPr marL="0" indent="0" rtl="0" fontAlgn="base">
              <a:buNone/>
            </a:pPr>
            <a:r>
              <a:rPr lang="en-US" sz="1500" b="0" i="0" u="none" strike="noStrike" dirty="0">
                <a:effectLst/>
                <a:latin typeface="Aptos" panose="020B0004020202020204" pitchFamily="34" charset="0"/>
              </a:rPr>
              <a:t>The media framed the attack as an act of war following the events of 9/11 and the Iraq war​</a:t>
            </a:r>
            <a:endParaRPr lang="en-US" sz="1500" b="0" i="0" u="none" strike="noStrike" dirty="0">
              <a:effectLst/>
              <a:latin typeface="Segoe UI" panose="020B0502040204020203" pitchFamily="34" charset="0"/>
            </a:endParaRPr>
          </a:p>
          <a:p>
            <a:pPr marL="0" indent="0" rtl="0" fontAlgn="base">
              <a:buNone/>
            </a:pPr>
            <a:r>
              <a:rPr lang="en-US" sz="1500" b="0" i="0" u="none" strike="noStrike" dirty="0">
                <a:effectLst/>
                <a:latin typeface="Aptos" panose="020B0004020202020204" pitchFamily="34" charset="0"/>
              </a:rPr>
              <a:t>​</a:t>
            </a:r>
            <a:endParaRPr lang="en-US" sz="1500" dirty="0">
              <a:latin typeface="Segoe UI" panose="020B0502040204020203" pitchFamily="34" charset="0"/>
            </a:endParaRPr>
          </a:p>
          <a:p>
            <a:pPr marL="0" indent="0" rtl="0" fontAlgn="base">
              <a:buNone/>
            </a:pPr>
            <a:r>
              <a:rPr lang="en-US" sz="1500" b="0" i="0" u="none" strike="noStrike" dirty="0">
                <a:effectLst/>
                <a:latin typeface="Aptos" panose="020B0004020202020204" pitchFamily="34" charset="0"/>
              </a:rPr>
              <a:t>Coverage went on extensively  for months afterward​</a:t>
            </a:r>
          </a:p>
          <a:p>
            <a:pPr marL="0" indent="0" rtl="0" fontAlgn="base">
              <a:buNone/>
            </a:pPr>
            <a:endParaRPr lang="en-US" sz="1500" b="0" i="0" u="none" strike="noStrike" dirty="0">
              <a:effectLst/>
              <a:latin typeface="Segoe UI" panose="020B0502040204020203" pitchFamily="34" charset="0"/>
            </a:endParaRPr>
          </a:p>
          <a:p>
            <a:pPr marL="0" indent="0" rtl="0" fontAlgn="base">
              <a:buNone/>
            </a:pPr>
            <a:r>
              <a:rPr lang="en-US" sz="1500" b="0" i="0" u="none" strike="noStrike" dirty="0">
                <a:effectLst/>
                <a:latin typeface="Aptos" panose="020B0004020202020204" pitchFamily="34" charset="0"/>
              </a:rPr>
              <a:t>Media was analyzed after to find it covered more about survivors, reconstruction, police officers and heroism.​</a:t>
            </a:r>
            <a:endParaRPr lang="en-US" sz="1500" b="0" i="0" u="none" strike="noStrike" dirty="0">
              <a:effectLst/>
              <a:latin typeface="Segoe UI" panose="020B0502040204020203" pitchFamily="34" charset="0"/>
            </a:endParaRPr>
          </a:p>
          <a:p>
            <a:pPr marL="0" indent="0" rtl="0" fontAlgn="base">
              <a:buNone/>
            </a:pPr>
            <a:r>
              <a:rPr lang="en-US" sz="1500" b="0" i="0" u="none" strike="noStrike" dirty="0">
                <a:effectLst/>
                <a:latin typeface="Aptos" panose="020B0004020202020204" pitchFamily="34" charset="0"/>
              </a:rPr>
              <a:t>​</a:t>
            </a:r>
            <a:endParaRPr lang="en-US" sz="1500" b="0" i="0" u="none" strike="noStrike" dirty="0">
              <a:effectLst/>
              <a:latin typeface="Segoe UI" panose="020B0502040204020203" pitchFamily="34" charset="0"/>
            </a:endParaRPr>
          </a:p>
          <a:p>
            <a:pPr marL="0" indent="0" rtl="0" fontAlgn="base">
              <a:buNone/>
            </a:pPr>
            <a:r>
              <a:rPr lang="en-US" sz="1500" b="0" i="0" u="none" strike="noStrike" dirty="0" err="1">
                <a:effectLst/>
                <a:latin typeface="Calibri" panose="020F0502020204030204" pitchFamily="34" charset="0"/>
              </a:rPr>
              <a:t>Lockey</a:t>
            </a:r>
            <a:r>
              <a:rPr lang="en-US" sz="1500" b="0" i="0" u="none" strike="noStrike" dirty="0">
                <a:effectLst/>
                <a:latin typeface="Calibri" panose="020F0502020204030204" pitchFamily="34" charset="0"/>
              </a:rPr>
              <a:t>, D.J. et al, (2005) and Matthews, J., (2016). ​</a:t>
            </a:r>
            <a:r>
              <a:rPr lang="en-US" sz="1500" b="0" i="0" u="none" strike="noStrike" dirty="0">
                <a:effectLst/>
                <a:latin typeface="Rubik"/>
              </a:rPr>
              <a:t>  ​</a:t>
            </a:r>
            <a:endParaRPr lang="en-US" sz="1500" b="0" i="0" u="none" strike="noStrike" dirty="0">
              <a:effectLst/>
              <a:latin typeface="Segoe UI" panose="020B0502040204020203" pitchFamily="34" charset="0"/>
            </a:endParaRPr>
          </a:p>
          <a:p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14597043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2FEA35-B6BD-480F-213C-6E372E762F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2200" b="1" i="0" u="none" strike="noStrike">
                <a:solidFill>
                  <a:srgbClr val="FFFFFF"/>
                </a:solidFill>
                <a:effectLst/>
                <a:latin typeface="Aptos Display" panose="020B0004020202020204" pitchFamily="34" charset="0"/>
              </a:rPr>
              <a:t>The role of media in shaping public perception:</a:t>
            </a:r>
            <a:r>
              <a:rPr lang="en-US" sz="2200" b="0" i="0" u="none" strike="noStrike">
                <a:solidFill>
                  <a:srgbClr val="FFFFFF"/>
                </a:solidFill>
                <a:effectLst/>
                <a:latin typeface="Aptos Display" panose="020B0004020202020204" pitchFamily="34" charset="0"/>
              </a:rPr>
              <a:t>​</a:t>
            </a:r>
            <a:br>
              <a:rPr lang="en-US" sz="2200" b="0" i="0" u="none" strike="noStrike">
                <a:solidFill>
                  <a:srgbClr val="FFFFFF"/>
                </a:solidFill>
                <a:effectLst/>
                <a:latin typeface="Aptos Display" panose="020B0004020202020204" pitchFamily="34" charset="0"/>
              </a:rPr>
            </a:br>
            <a:r>
              <a:rPr lang="en-US" sz="2200" b="1" i="0" u="none" strike="noStrike">
                <a:solidFill>
                  <a:srgbClr val="FFFFFF"/>
                </a:solidFill>
                <a:effectLst/>
                <a:latin typeface="Aptos Display" panose="020B0004020202020204" pitchFamily="34" charset="0"/>
              </a:rPr>
              <a:t>Grenfell tower 2017</a:t>
            </a:r>
            <a:r>
              <a:rPr lang="en-US" sz="2200" b="0" i="0" u="none" strike="noStrike">
                <a:solidFill>
                  <a:srgbClr val="FFFFFF"/>
                </a:solidFill>
                <a:effectLst/>
                <a:latin typeface="Aptos Display" panose="020B0004020202020204" pitchFamily="34" charset="0"/>
              </a:rPr>
              <a:t>​</a:t>
            </a:r>
            <a:br>
              <a:rPr lang="en-US" sz="2200" b="0" i="0" u="none" strike="noStrike">
                <a:solidFill>
                  <a:srgbClr val="FFFFFF"/>
                </a:solidFill>
                <a:effectLst/>
                <a:latin typeface="Aptos Display" panose="020B0004020202020204" pitchFamily="34" charset="0"/>
              </a:rPr>
            </a:br>
            <a:r>
              <a:rPr lang="en-US" sz="2200" b="0" i="0" u="none" strike="noStrike">
                <a:solidFill>
                  <a:srgbClr val="FFFFFF"/>
                </a:solidFill>
                <a:effectLst/>
                <a:latin typeface="Aptos Display" panose="020B0004020202020204" pitchFamily="34" charset="0"/>
              </a:rPr>
              <a:t>​</a:t>
            </a:r>
            <a:endParaRPr lang="en-US" sz="22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9A9392-178A-A082-7ADE-4FFF0BCD71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pPr marL="0" indent="0" rtl="0" fontAlgn="base">
              <a:buNone/>
            </a:pPr>
            <a:r>
              <a:rPr lang="en-US" sz="1700" b="0" i="0" u="none" strike="noStrike" dirty="0">
                <a:effectLst/>
                <a:latin typeface="Aptos" panose="020B0004020202020204" pitchFamily="34" charset="0"/>
              </a:rPr>
              <a:t>The media also cover traumatic events not just terrorism​</a:t>
            </a:r>
            <a:endParaRPr lang="en-US" sz="1700" b="0" i="0" u="none" strike="noStrike" dirty="0">
              <a:effectLst/>
              <a:latin typeface="Segoe UI" panose="020B0502040204020203" pitchFamily="34" charset="0"/>
            </a:endParaRPr>
          </a:p>
          <a:p>
            <a:pPr marL="0" indent="0" rtl="0" fontAlgn="base">
              <a:buNone/>
            </a:pPr>
            <a:endParaRPr lang="en-US" sz="1700" dirty="0">
              <a:latin typeface="Segoe UI" panose="020B0502040204020203" pitchFamily="34" charset="0"/>
            </a:endParaRPr>
          </a:p>
          <a:p>
            <a:pPr marL="0" indent="0" rtl="0" fontAlgn="base">
              <a:buNone/>
            </a:pPr>
            <a:r>
              <a:rPr lang="en-US" sz="1700" b="0" i="0" u="none" strike="noStrike" dirty="0">
                <a:effectLst/>
                <a:latin typeface="Aptos" panose="020B0004020202020204" pitchFamily="34" charset="0"/>
              </a:rPr>
              <a:t>Coverage of the Grenfell towers was used to call accountability from the government and building companies​</a:t>
            </a:r>
            <a:endParaRPr lang="en-US" sz="1700" b="0" i="0" u="none" strike="noStrike" dirty="0">
              <a:effectLst/>
              <a:latin typeface="Segoe UI" panose="020B0502040204020203" pitchFamily="34" charset="0"/>
            </a:endParaRPr>
          </a:p>
          <a:p>
            <a:pPr marL="0" indent="0" rtl="0" fontAlgn="base">
              <a:buNone/>
            </a:pPr>
            <a:r>
              <a:rPr lang="en-US" sz="1700" b="0" i="0" u="none" strike="noStrike" dirty="0">
                <a:effectLst/>
                <a:latin typeface="Aptos" panose="020B0004020202020204" pitchFamily="34" charset="0"/>
              </a:rPr>
              <a:t>​</a:t>
            </a:r>
            <a:endParaRPr lang="en-US" sz="1700" b="0" i="0" u="none" strike="noStrike" dirty="0">
              <a:effectLst/>
              <a:latin typeface="Segoe UI" panose="020B0502040204020203" pitchFamily="34" charset="0"/>
            </a:endParaRPr>
          </a:p>
          <a:p>
            <a:pPr marL="0" indent="0" rtl="0" fontAlgn="base">
              <a:buNone/>
            </a:pPr>
            <a:r>
              <a:rPr lang="en-US" sz="1700" b="0" i="0" u="none" strike="noStrike" dirty="0">
                <a:effectLst/>
                <a:latin typeface="Aptos" panose="020B0004020202020204" pitchFamily="34" charset="0"/>
              </a:rPr>
              <a:t>Media was used to expose systemic failures and demand accountability​</a:t>
            </a:r>
            <a:endParaRPr lang="en-US" sz="1700" b="0" i="0" u="none" strike="noStrike" dirty="0">
              <a:effectLst/>
              <a:latin typeface="Segoe UI" panose="020B0502040204020203" pitchFamily="34" charset="0"/>
            </a:endParaRPr>
          </a:p>
          <a:p>
            <a:pPr marL="0" indent="0" rtl="0" fontAlgn="base">
              <a:buNone/>
            </a:pPr>
            <a:r>
              <a:rPr lang="en-US" sz="1700" b="0" i="0" u="none" strike="noStrike" dirty="0">
                <a:effectLst/>
                <a:latin typeface="Aptos" panose="020B0004020202020204" pitchFamily="34" charset="0"/>
              </a:rPr>
              <a:t>​</a:t>
            </a:r>
            <a:endParaRPr lang="en-US" sz="1700" b="0" i="0" u="none" strike="noStrike" dirty="0">
              <a:effectLst/>
              <a:latin typeface="Segoe UI" panose="020B0502040204020203" pitchFamily="34" charset="0"/>
            </a:endParaRPr>
          </a:p>
          <a:p>
            <a:pPr marL="0" indent="0" rtl="0" fontAlgn="base">
              <a:buNone/>
            </a:pPr>
            <a:r>
              <a:rPr lang="en-US" sz="1700" b="0" i="0" u="none" strike="noStrike" dirty="0">
                <a:effectLst/>
                <a:latin typeface="Aptos" panose="020B0004020202020204" pitchFamily="34" charset="0"/>
              </a:rPr>
              <a:t>Used to analyze how the government were funding 'rich' areas and not the 'poor' areas​</a:t>
            </a:r>
            <a:endParaRPr lang="en-US" sz="1700" b="0" i="0" u="none" strike="noStrike" dirty="0">
              <a:effectLst/>
              <a:latin typeface="Segoe UI" panose="020B0502040204020203" pitchFamily="34" charset="0"/>
            </a:endParaRPr>
          </a:p>
          <a:p>
            <a:pPr marL="0" indent="0" rtl="0" fontAlgn="base">
              <a:buNone/>
            </a:pPr>
            <a:r>
              <a:rPr lang="en-US" sz="1700" b="0" i="0" u="none" strike="noStrike" dirty="0">
                <a:effectLst/>
                <a:latin typeface="Aptos" panose="020B0004020202020204" pitchFamily="34" charset="0"/>
              </a:rPr>
              <a:t>​</a:t>
            </a:r>
            <a:endParaRPr lang="en-US" sz="1700" b="0" i="0" u="none" strike="noStrike" dirty="0">
              <a:effectLst/>
              <a:latin typeface="Segoe UI" panose="020B0502040204020203" pitchFamily="34" charset="0"/>
            </a:endParaRPr>
          </a:p>
          <a:p>
            <a:pPr marL="0" indent="0" rtl="0" fontAlgn="base">
              <a:buNone/>
            </a:pPr>
            <a:r>
              <a:rPr lang="en-US" sz="1700" b="0" i="0" u="none" strike="noStrike" dirty="0">
                <a:effectLst/>
                <a:latin typeface="Calibri" panose="020F0502020204030204" pitchFamily="34" charset="0"/>
              </a:rPr>
              <a:t>Wrack, M. (2018) </a:t>
            </a:r>
            <a:endParaRPr lang="en-US" sz="1700" b="0" i="0" u="none" strike="noStrike" dirty="0">
              <a:effectLst/>
              <a:latin typeface="Segoe UI" panose="020B0502040204020203" pitchFamily="34" charset="0"/>
            </a:endParaRPr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7543053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ED5CB139-6105-B4C7-DD2A-27C3874BD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2800" b="1" i="0" u="none" strike="noStrike">
                <a:solidFill>
                  <a:schemeClr val="bg1"/>
                </a:solidFill>
                <a:effectLst/>
                <a:latin typeface="Aptos Display" panose="020B0004020202020204" pitchFamily="34" charset="0"/>
              </a:rPr>
              <a:t>How can the media 'influence' the public by covering terrorism?</a:t>
            </a:r>
            <a:r>
              <a:rPr lang="en-US" sz="2800" b="0" i="0" u="none" strike="noStrike">
                <a:solidFill>
                  <a:schemeClr val="bg1"/>
                </a:solidFill>
                <a:effectLst/>
                <a:latin typeface="Aptos Display" panose="020B0004020202020204" pitchFamily="34" charset="0"/>
              </a:rPr>
              <a:t>​</a:t>
            </a:r>
            <a:endParaRPr lang="en-US" sz="2800">
              <a:solidFill>
                <a:schemeClr val="bg1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B04509B-6215-4B64-C366-AFEC580242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pPr marL="0" indent="0" rtl="0" fontAlgn="base">
              <a:buNone/>
            </a:pPr>
            <a:r>
              <a:rPr lang="en-GB" sz="2000" b="0" i="0" u="none" strike="noStrike">
                <a:effectLst/>
                <a:latin typeface="Rubik"/>
              </a:rPr>
              <a:t>Terrorism act 2000 section 1</a:t>
            </a:r>
            <a:r>
              <a:rPr lang="en-US" sz="2000" b="0" i="0" u="none" strike="noStrike">
                <a:effectLst/>
                <a:latin typeface="Rubik"/>
              </a:rPr>
              <a:t>​</a:t>
            </a:r>
            <a:endParaRPr lang="en-US" sz="2000" b="0" i="0" u="none" strike="noStrike">
              <a:effectLst/>
              <a:latin typeface="Segoe UI" panose="020B0502040204020203" pitchFamily="34" charset="0"/>
            </a:endParaRPr>
          </a:p>
          <a:p>
            <a:pPr marL="0" indent="0" rtl="0" fontAlgn="base">
              <a:buNone/>
            </a:pPr>
            <a:r>
              <a:rPr lang="en-GB" sz="2000" b="0" i="0" u="none" strike="noStrike">
                <a:effectLst/>
                <a:latin typeface="Rubik"/>
              </a:rPr>
              <a:t>​</a:t>
            </a:r>
            <a:endParaRPr lang="en-GB" sz="2000" b="0" i="0" u="none" strike="noStrike">
              <a:effectLst/>
              <a:latin typeface="Arial" panose="020B0604020202020204" pitchFamily="34" charset="0"/>
            </a:endParaRPr>
          </a:p>
          <a:p>
            <a:pPr marL="0" indent="0" rtl="0" fontAlgn="base">
              <a:buNone/>
            </a:pPr>
            <a:r>
              <a:rPr lang="en-GB" sz="2000" b="0" i="0" u="none" strike="noStrike">
                <a:effectLst/>
                <a:latin typeface="Rubik"/>
              </a:rPr>
              <a:t>Coverage could be used to 'influence’</a:t>
            </a:r>
            <a:r>
              <a:rPr lang="en-US" sz="2000" b="0" i="0" u="none" strike="noStrike">
                <a:effectLst/>
                <a:latin typeface="Rubik"/>
              </a:rPr>
              <a:t>​</a:t>
            </a:r>
            <a:endParaRPr lang="en-US" sz="2000" b="0" i="0" u="none" strike="noStrike">
              <a:effectLst/>
              <a:latin typeface="Segoe UI" panose="020B0502040204020203" pitchFamily="34" charset="0"/>
            </a:endParaRPr>
          </a:p>
          <a:p>
            <a:pPr marL="0" indent="0" rtl="0" fontAlgn="base">
              <a:buNone/>
            </a:pPr>
            <a:endParaRPr lang="en-GB" sz="2000">
              <a:latin typeface="Rubik"/>
            </a:endParaRPr>
          </a:p>
          <a:p>
            <a:pPr marL="0" indent="0" rtl="0" fontAlgn="base">
              <a:buNone/>
            </a:pPr>
            <a:r>
              <a:rPr lang="en-GB" sz="2000" b="0" i="0" u="none" strike="noStrike">
                <a:effectLst/>
                <a:latin typeface="Rubik"/>
              </a:rPr>
              <a:t>The terrorism groups know that it would be broadcasted therefore promoting their beliefs and attacks</a:t>
            </a:r>
            <a:r>
              <a:rPr lang="en-US" sz="2000" b="0" i="0" u="none" strike="noStrike">
                <a:effectLst/>
                <a:latin typeface="Rubik"/>
              </a:rPr>
              <a:t>​</a:t>
            </a:r>
            <a:endParaRPr lang="en-US" sz="2000" b="0" i="0" u="none" strike="noStrike">
              <a:effectLst/>
              <a:latin typeface="Segoe UI" panose="020B0502040204020203" pitchFamily="34" charset="0"/>
            </a:endParaRPr>
          </a:p>
          <a:p>
            <a:pPr marL="0" indent="0" rtl="0" fontAlgn="base">
              <a:buNone/>
            </a:pPr>
            <a:endParaRPr lang="en-GB" sz="2000" b="0" i="0" u="none" strike="noStrike">
              <a:effectLst/>
              <a:latin typeface="Arial" panose="020B0604020202020204" pitchFamily="34" charset="0"/>
            </a:endParaRPr>
          </a:p>
          <a:p>
            <a:pPr marL="0" indent="0" rtl="0" fontAlgn="base">
              <a:buNone/>
            </a:pPr>
            <a:endParaRPr lang="en-GB" sz="2000" b="0" i="0" u="none" strike="noStrike">
              <a:effectLst/>
              <a:latin typeface="Arial" panose="020B0604020202020204" pitchFamily="34" charset="0"/>
            </a:endParaRPr>
          </a:p>
          <a:p>
            <a:pPr marL="0" indent="0" rtl="0" fontAlgn="base">
              <a:buNone/>
            </a:pPr>
            <a:endParaRPr lang="en-GB" sz="2000" b="0" i="0" u="none" strike="noStrike">
              <a:effectLst/>
              <a:latin typeface="Arial" panose="020B0604020202020204" pitchFamily="34" charset="0"/>
            </a:endParaRPr>
          </a:p>
          <a:p>
            <a:pPr marL="0" indent="0" rtl="0" fontAlgn="base">
              <a:buNone/>
            </a:pPr>
            <a:r>
              <a:rPr lang="en-GB" sz="2000" b="0" i="0" u="none" strike="noStrike">
                <a:effectLst/>
                <a:latin typeface="Calibri" panose="020F0502020204030204" pitchFamily="34" charset="0"/>
              </a:rPr>
              <a:t>https://www.legislation.gov.uk/ukpga/2000/11/section/1</a:t>
            </a:r>
            <a:endParaRPr lang="en-GB" sz="2000" b="0" i="0" u="none" strike="noStrike">
              <a:effectLst/>
              <a:latin typeface="Segoe UI" panose="020B0502040204020203" pitchFamily="34" charset="0"/>
            </a:endParaRP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902435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2805B-C44B-136F-C260-5536514CA5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B8117-8188-E157-5056-574205A2E7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Legislation.gov.uk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(2009) </a:t>
            </a:r>
            <a:r>
              <a:rPr lang="en-US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Terrorism act 2000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Legislation.gov.uk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 </a:t>
            </a:r>
            <a:r>
              <a:rPr lang="en-US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https://www.legislation.gov.uk/ukpga/2000/11/contents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(Accessed: 19 January 2025). </a:t>
            </a:r>
            <a:r>
              <a:rPr lang="en-US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​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8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Liao, C.-H. (2023)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Exploring the influence of public perception of mass media usage and attitudes towards mass media news on altruistic </a:t>
            </a:r>
            <a:r>
              <a:rPr lang="en-GB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behavior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Behavioral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sciences (Basel, Switzerland)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pmc.ncbi.nlm.nih.gov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/articles/PMC10451722/#:~:text=The%20media%20to%20which%20people,exposure%20to%20a%20particular%20subject. (Accessed: 19 January 2025). </a:t>
            </a:r>
          </a:p>
          <a:p>
            <a:pPr marL="0" indent="0">
              <a:buNone/>
            </a:pPr>
            <a:endParaRPr lang="en-US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Lockey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D.J., 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MacKenzie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R., Redhead, J., Wise, D., Harris, T., Weaver, A., Hines, K. and Davies, G.E., (2005).</a:t>
            </a:r>
            <a:r>
              <a:rPr lang="en-US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​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London bombings July 2005: the immediate pre-hospital medical response. </a:t>
            </a:r>
            <a:r>
              <a:rPr lang="en-US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Resuscitation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66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(2), 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pp.ix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-xii.</a:t>
            </a:r>
            <a:r>
              <a:rPr lang="en-US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​</a:t>
            </a:r>
          </a:p>
          <a:p>
            <a:pPr marL="0" indent="0">
              <a:buNone/>
            </a:pPr>
            <a:endParaRPr lang="en-US" sz="18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Matthews, J., (2016). Media performance in the aftermath of terror: Reporting templates, political ritual and the UK press coverage of the London Bombings, 2005. </a:t>
            </a:r>
            <a:r>
              <a:rPr lang="en-US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Journalism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17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(2), pp.173-189.</a:t>
            </a:r>
            <a:r>
              <a:rPr lang="en-US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​</a:t>
            </a:r>
          </a:p>
          <a:p>
            <a:pPr marL="0" indent="0"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7751183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F9D3CD-F171-E4BD-7AE2-CDA692213E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Media portrayals of crime create problems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John Howard Society of Canada. (2019).</a:t>
            </a:r>
            <a:r>
              <a:rPr lang="en-US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​</a:t>
            </a:r>
            <a:r>
              <a:rPr lang="en-GB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 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httDorson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D. (2019) 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ps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://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johnhoward.ca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/blog/media-portrayals-crime-create-problems/ (Accessed: 19 January 2025). </a:t>
            </a:r>
          </a:p>
          <a:p>
            <a:pPr marL="0" indent="0">
              <a:buNone/>
            </a:pPr>
            <a:endParaRPr lang="en-US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Mehraj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H.K., Bhat, A.N. and </a:t>
            </a:r>
            <a:r>
              <a:rPr lang="en-US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Mehraj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H.R., (2014). Impacts of media on society: A sociological perspective. </a:t>
            </a:r>
            <a:r>
              <a:rPr lang="en-US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Humanities and Social Science Invention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(6), pp.56-64.</a:t>
            </a:r>
            <a:r>
              <a:rPr lang="en-US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​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Kosho, J., 2016. Media influence on public opinion attitudes toward the migration crisis. 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International Journal of Scientific &amp; Technology Research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 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5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(5), pp.86-91.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Wrack, M. (2018) </a:t>
            </a:r>
            <a:r>
              <a:rPr lang="en-US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Grenfell Tower Fire: Background to an atrocity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Grenfell Tower fire: Background to an atrocity | Fire Brigades Union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 Available at: </a:t>
            </a:r>
            <a:r>
              <a:rPr lang="en-US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https://www.fbu.org.uk/publications/grenfell-tower-fire-background-atrocity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US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​ 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(Accessed: 17 January 2025). </a:t>
            </a:r>
            <a:endParaRPr lang="en-GB" sz="18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37547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503</TotalTime>
  <Words>829</Words>
  <Application>Microsoft Macintosh PowerPoint</Application>
  <PresentationFormat>Widescreen</PresentationFormat>
  <Paragraphs>56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Aptos</vt:lpstr>
      <vt:lpstr>Aptos Display</vt:lpstr>
      <vt:lpstr>Arial</vt:lpstr>
      <vt:lpstr>Calibri</vt:lpstr>
      <vt:lpstr>Rubik</vt:lpstr>
      <vt:lpstr>Segoe UI</vt:lpstr>
      <vt:lpstr>Office Theme</vt:lpstr>
      <vt:lpstr>Introduction: framing the issue</vt:lpstr>
      <vt:lpstr>The role of media in shaping public perception:​ 7/7 Bombings 2005​ ​</vt:lpstr>
      <vt:lpstr>The role of media in shaping public perception:​ Grenfell tower 2017​ ​</vt:lpstr>
      <vt:lpstr>How can the media 'influence' the public by covering terrorism?​</vt:lpstr>
      <vt:lpstr>References: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Connor Sturgess</dc:creator>
  <cp:lastModifiedBy>Connor Sturgess</cp:lastModifiedBy>
  <cp:revision>10</cp:revision>
  <dcterms:created xsi:type="dcterms:W3CDTF">2025-01-17T09:30:09Z</dcterms:created>
  <dcterms:modified xsi:type="dcterms:W3CDTF">2025-01-20T19:42:42Z</dcterms:modified>
</cp:coreProperties>
</file>