
<file path=[Content_Types].xml><?xml version="1.0" encoding="utf-8"?>
<Types xmlns="http://schemas.openxmlformats.org/package/2006/content-types">
  <Default ContentType="application/vnd.openxmlformats-officedocument.spreadsheetml.sheet" Extension="xlsx"/>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drawingml.chart+xml" PartName="/ppt/charts/chart3.xml"/>
  <Override ContentType="application/vnd.openxmlformats-officedocument.drawingml.chart+xml" PartName="/ppt/charts/chart2.xml"/>
  <Override ContentType="application/vnd.openxmlformats-officedocument.drawingml.chart+xml" PartName="/ppt/charts/chart1.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6858000" cy="12192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8" roundtripDataSignature="AMtx7mhjCrozjm5vTCO4pVSh5YCy3WH23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18" Type="http://customschemas.google.com/relationships/presentationmetadata" Target="metadata"/><Relationship Id="rId7" Type="http://schemas.openxmlformats.org/officeDocument/2006/relationships/slide" Target="slides/slide3.xml"/><Relationship Id="rId8" Type="http://schemas.openxmlformats.org/officeDocument/2006/relationships/slide" Target="slides/slide4.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Sheet1.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Sheet2.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Sheet3.xlsx"/></Relationships>
</file>

<file path=ppt/charts/chart1.xml><?xml version="1.0" encoding="utf-8"?>
<c:chartSpace xmlns:c="http://schemas.openxmlformats.org/drawingml/2006/chart" xmlns:a="http://schemas.openxmlformats.org/drawingml/2006/main" xmlns:r="http://schemas.openxmlformats.org/officeDocument/2006/relationships">
  <c:date1904 val="0"/>
  <c:roundedCorners val="1"/>
  <c:chart>
    <c:autoTitleDeleted val="1"/>
    <c:plotArea>
      <c:layout/>
      <c:lineChart>
        <c:varyColors val="0"/>
        <c:ser>
          <c:idx val="0"/>
          <c:order val="0"/>
          <c:tx>
            <c:strRef>
              <c:f>Sheet1!$B$1</c:f>
              <c:strCache>
                <c:ptCount val="1"/>
                <c:pt idx="0">
                  <c:v>Communication Performance</c:v>
                </c:pt>
              </c:strCache>
            </c:strRef>
          </c:tx>
          <c:spPr>
            <a:solidFill>
              <a:srgbClr val="E8622C"/>
            </a:solidFill>
            <a:ln w="38100" cap="flat">
              <a:solidFill>
                <a:srgbClr val="E8622C"/>
              </a:solidFill>
              <a:prstDash val="solid"/>
              <a:round/>
            </a:ln>
            <a:effectLst/>
          </c:spPr>
          <c:invertIfNegative val="0"/>
          <c:dLbls>
            <c:numFmt formatCode="#,##0" sourceLinked="0"/>
            <c:txPr>
              <a:bodyPr/>
              <a:lstStyle/>
              <a:p>
                <a:pPr>
                  <a:defRPr b="0" i="0" strike="noStrike" sz="1200" u="none">
                    <a:solidFill>
                      <a:srgbClr val="000000"/>
                    </a:solidFill>
                    <a:latin typeface="Arial"/>
                  </a:defRPr>
                </a:pPr>
              </a:p>
            </c:txPr>
            <c:showLegendKey val="0"/>
            <c:showVal val="0"/>
            <c:showCatName val="0"/>
            <c:showSerName val="0"/>
            <c:showPercent val="0"/>
            <c:showBubbleSize val="0"/>
            <c:showLeaderLines val="0"/>
          </c:dLbls>
          <c:marker>
            <c:symbol val="circle"/>
            <c:size val="6"/>
            <c:spPr>
              <a:solidFill>
                <a:srgbClr val="E8622C"/>
              </a:solidFill>
              <a:ln w="9525" cap="flat">
                <a:solidFill>
                  <a:srgbClr val="E8622C"/>
                </a:solidFill>
                <a:prstDash val="solid"/>
                <a:round/>
              </a:ln>
              <a:effectLst/>
            </c:spPr>
          </c:marker>
          <c:cat>
            <c:multiLvlStrRef>
              <c:f>Sheet1!$A$2:$A$7</c:f>
              <c:multiLvlStrCache>
                <c:ptCount val="6"/>
                <c:lvl>
                  <c:pt idx="0">
                    <c:v>Low</c:v>
                  </c:pt>
                  <c:pt idx="1">
                    <c:v/>
                  </c:pt>
                  <c:pt idx="2">
                    <c:v>Optimal</c:v>
                  </c:pt>
                  <c:pt idx="3">
                    <c:v/>
                  </c:pt>
                  <c:pt idx="4">
                    <c:v>Gary’s state</c:v>
                  </c:pt>
                  <c:pt idx="5">
                    <c:v>High</c:v>
                  </c:pt>
                </c:lvl>
              </c:multiLvlStrCache>
            </c:multiLvlStrRef>
          </c:cat>
          <c:val>
            <c:numRef>
              <c:f>Sheet1!$B$2:$B$7</c:f>
              <c:numCache>
                <c:formatCode>General</c:formatCode>
                <c:ptCount val="6"/>
                <c:pt idx="0">
                  <c:v>2</c:v>
                </c:pt>
                <c:pt idx="1">
                  <c:v>5</c:v>
                </c:pt>
                <c:pt idx="2">
                  <c:v>8</c:v>
                </c:pt>
                <c:pt idx="3">
                  <c:v>6</c:v>
                </c:pt>
                <c:pt idx="4">
                  <c:v>3</c:v>
                </c:pt>
                <c:pt idx="5">
                  <c:v>1.5</c:v>
                </c:pt>
              </c:numCache>
            </c:numRef>
          </c:val>
          <c:smooth val="1"/>
        </c:ser>
        <c:dLbls>
          <c:numFmt formatCode="#,##0" sourceLinked="0"/>
          <c:txPr>
            <a:bodyPr/>
            <a:lstStyle/>
            <a:p>
              <a:pPr>
                <a:defRPr b="0" i="0" strike="noStrike" sz="1200" u="none">
                  <a:solidFill>
                    <a:srgbClr val="000000"/>
                  </a:solidFill>
                  <a:latin typeface="Arial"/>
                </a:defRPr>
              </a:pPr>
            </a:p>
          </c:txPr>
          <c:showLegendKey val="0"/>
          <c:showVal val="0"/>
          <c:showCatName val="0"/>
          <c:showSerName val="0"/>
          <c:showPercent val="0"/>
          <c:showBubbleSize val="0"/>
          <c:showLeaderLines val="0"/>
        </c:dLbls>
        <c:marker val="1"/>
        <c:axId val="2094734554"/>
        <c:axId val="2094734552"/>
        <c:axId val="2094734556"/>
      </c:lineChart>
      <c:catAx>
        <c:axId val="2094734554"/>
        <c:scaling>
          <c:orientation val="minMax"/>
        </c:scaling>
        <c:delete val="0"/>
        <c:axPos val="b"/>
        <c:title>
          <c:tx>
            <c:rich>
              <a:bodyPr/>
              <a:lstStyle/>
              <a:p>
                <a:pPr>
                  <a:defRPr sz="1000" b="0" i="0" u="none" strike="noStrike">
                    <a:solidFill>
                      <a:srgbClr val="5B6B76"/>
                    </a:solidFill>
                    <a:latin typeface="Arial"/>
                  </a:defRPr>
                </a:pPr>
                <a:r>
                  <a:rPr sz="1000" b="0" i="0" u="none" strike="noStrike">
                    <a:solidFill>
                      <a:srgbClr val="5B6B76"/>
                    </a:solidFill>
                    <a:latin typeface="Arial"/>
                  </a:rPr>
                  <a:t>Stress / Arousal Level</a:t>
                </a:r>
              </a:p>
            </c:rich>
          </c:tx>
          <c:layout/>
          <c:overlay val="0"/>
        </c:title>
        <c:numFmt formatCode="General" sourceLinked="1"/>
        <c:majorTickMark val="out"/>
        <c:minorTickMark val="none"/>
        <c:tickLblPos val="low"/>
        <c:spPr>
          <a:ln w="12700" cap="flat">
            <a:solidFill>
              <a:srgbClr val="888888"/>
            </a:solidFill>
            <a:prstDash val="solid"/>
            <a:round/>
          </a:ln>
        </c:spPr>
        <c:txPr>
          <a:bodyPr/>
          <a:lstStyle/>
          <a:p>
            <a:pPr>
              <a:defRPr sz="950" b="0" i="0" u="none" strike="noStrike">
                <a:solidFill>
                  <a:srgbClr val="5B6B76"/>
                </a:solidFill>
                <a:latin typeface="Arial"/>
              </a:defRPr>
            </a:pPr>
            <a:endParaRPr lang="en-US"/>
          </a:p>
        </c:txPr>
        <c:crossAx val="2094734552"/>
        <c:crosses val="autoZero"/>
        <c:auto val="1"/>
        <c:lblAlgn val="ctr"/>
        <c:noMultiLvlLbl val="1"/>
      </c:catAx>
      <c:valAx>
        <c:axId val="2094734552"/>
        <c:scaling>
          <c:orientation val="minMax"/>
        </c:scaling>
        <c:delete val="1"/>
        <c:axPos val="l"/>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4"/>
        <c:crosses val="autoZero"/>
        <c:crossBetween val="between"/>
      </c:valAx>
      <c:spPr>
        <a:noFill/>
        <a:ln>
          <a:noFill/>
        </a:ln>
        <a:effectLst/>
      </c:spPr>
    </c:plotArea>
    <c:plotVisOnly val="1"/>
    <c:dispBlanksAs val="span"/>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roundedCorners val="1"/>
  <c:chart>
    <c:autoTitleDeleted val="1"/>
    <c:plotArea>
      <c:layout/>
      <c:barChart>
        <c:barDir val="bar"/>
        <c:grouping val="clustered"/>
        <c:varyColors val="0"/>
        <c:ser>
          <c:idx val="0"/>
          <c:order val="0"/>
          <c:tx>
            <c:strRef>
              <c:f>Sheet1!$B$1</c:f>
              <c:strCache>
                <c:ptCount val="1"/>
                <c:pt idx="0">
                  <c:v>Before</c:v>
                </c:pt>
              </c:strCache>
            </c:strRef>
          </c:tx>
          <c:spPr>
            <a:solidFill>
              <a:srgbClr val="97BFD1"/>
            </a:solidFill>
            <a:effectLst/>
          </c:spPr>
          <c:invertIfNegative val="0"/>
          <c:dLbls>
            <c:numFmt formatCode="#,##0" sourceLinked="0"/>
            <c:txPr>
              <a:bodyPr/>
              <a:lstStyle/>
              <a:p>
                <a:pPr>
                  <a:defRPr b="0" i="0" strike="noStrike" sz="950" u="none">
                    <a:solidFill>
                      <a:srgbClr val="1A2733"/>
                    </a:solidFill>
                    <a:latin typeface="Arial"/>
                  </a:defRPr>
                </a:pPr>
              </a:p>
            </c:txPr>
            <c:showLegendKey val="0"/>
            <c:showVal val="1"/>
            <c:showCatName val="0"/>
            <c:showSerName val="0"/>
            <c:showPercent val="0"/>
            <c:showBubbleSize val="0"/>
            <c:showLeaderLines val="0"/>
          </c:dLbls>
          <c:cat>
            <c:multiLvlStrRef>
              <c:f>Sheet1!$A$2:$A$3</c:f>
              <c:multiLvlStrCache>
                <c:ptCount val="2"/>
                <c:lvl>
                  <c:pt idx="0">
                    <c:v>Environmental</c:v>
                  </c:pt>
                  <c:pt idx="1">
                    <c:v>Language</c:v>
                  </c:pt>
                </c:lvl>
              </c:multiLvlStrCache>
            </c:multiLvlStrRef>
          </c:cat>
          <c:val>
            <c:numRef>
              <c:f>Sheet1!$B$2:$B$3</c:f>
              <c:numCache>
                <c:formatCode>General</c:formatCode>
                <c:ptCount val="2"/>
                <c:pt idx="0">
                  <c:v>45</c:v>
                </c:pt>
                <c:pt idx="1">
                  <c:v>40</c:v>
                </c:pt>
              </c:numCache>
            </c:numRef>
          </c:val>
        </c:ser>
        <c:ser>
          <c:idx val="1"/>
          <c:order val="1"/>
          <c:tx>
            <c:strRef>
              <c:f>Sheet1!$C$1</c:f>
              <c:strCache>
                <c:ptCount val="1"/>
                <c:pt idx="0">
                  <c:v>After Interventions</c:v>
                </c:pt>
              </c:strCache>
            </c:strRef>
          </c:tx>
          <c:spPr>
            <a:solidFill>
              <a:srgbClr val="E8622C"/>
            </a:solidFill>
            <a:effectLst/>
          </c:spPr>
          <c:invertIfNegative val="0"/>
          <c:dLbls>
            <c:numFmt formatCode="#,##0" sourceLinked="0"/>
            <c:txPr>
              <a:bodyPr/>
              <a:lstStyle/>
              <a:p>
                <a:pPr>
                  <a:defRPr b="0" i="0" strike="noStrike" sz="950" u="none">
                    <a:solidFill>
                      <a:srgbClr val="1A2733"/>
                    </a:solidFill>
                    <a:latin typeface="Arial"/>
                  </a:defRPr>
                </a:pPr>
              </a:p>
            </c:txPr>
            <c:showLegendKey val="0"/>
            <c:showVal val="1"/>
            <c:showCatName val="0"/>
            <c:showSerName val="0"/>
            <c:showPercent val="0"/>
            <c:showBubbleSize val="0"/>
            <c:showLeaderLines val="0"/>
          </c:dLbls>
          <c:cat>
            <c:multiLvlStrRef>
              <c:f>Sheet1!$A$2:$A$3</c:f>
              <c:multiLvlStrCache>
                <c:ptCount val="2"/>
                <c:lvl>
                  <c:pt idx="0">
                    <c:v>Environmental</c:v>
                  </c:pt>
                  <c:pt idx="1">
                    <c:v>Language</c:v>
                  </c:pt>
                </c:lvl>
              </c:multiLvlStrCache>
            </c:multiLvlStrRef>
          </c:cat>
          <c:val>
            <c:numRef>
              <c:f>Sheet1!$C$2:$C$3</c:f>
              <c:numCache>
                <c:formatCode>General</c:formatCode>
                <c:ptCount val="2"/>
                <c:pt idx="0">
                  <c:v>80</c:v>
                </c:pt>
                <c:pt idx="1">
                  <c:v>85</c:v>
                </c:pt>
              </c:numCache>
            </c:numRef>
          </c:val>
        </c:ser>
        <c:dLbls>
          <c:numFmt formatCode="#,##0" sourceLinked="0"/>
          <c:txPr>
            <a:bodyPr/>
            <a:lstStyle/>
            <a:p>
              <a:pPr>
                <a:defRPr b="0" i="0" strike="noStrike" sz="950" u="none">
                  <a:solidFill>
                    <a:srgbClr val="1A2733"/>
                  </a:solidFill>
                  <a:latin typeface="Arial"/>
                </a:defRPr>
              </a:pPr>
            </a:p>
          </c:txPr>
          <c:showLegendKey val="0"/>
          <c:showVal val="1"/>
          <c:showCatName val="0"/>
          <c:showSerName val="0"/>
          <c:showPercent val="0"/>
          <c:showBubbleSize val="0"/>
          <c:showLeaderLines val="0"/>
        </c:dLbls>
        <c:gapWidth val="50"/>
        <c:overlap val="0"/>
        <c:axId val="2094734554"/>
        <c:axId val="2094734552"/>
        <c:axId val="2094734556"/>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50" b="0" i="0" u="none" strike="noStrike">
                <a:solidFill>
                  <a:srgbClr val="1A2733"/>
                </a:solidFill>
                <a:latin typeface="Arial"/>
              </a:defRPr>
            </a:pPr>
            <a:endParaRPr lang="en-US"/>
          </a:p>
        </c:txPr>
        <c:crossAx val="2094734552"/>
        <c:crosses val="autoZero"/>
        <c:auto val="1"/>
        <c:lblAlgn val="ctr"/>
        <c:noMultiLvlLbl val="1"/>
      </c:catAx>
      <c:valAx>
        <c:axId val="2094734552"/>
        <c:scaling>
          <c:orientation val="minMax"/>
        </c:scaling>
        <c:delete val="1"/>
        <c:axPos val="b"/>
        <c:numFmt formatCode="General" sourceLinked="0"/>
        <c:majorTickMark val="out"/>
        <c:minorTickMark val="none"/>
        <c:tickLblPos val="low"/>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000">
              <a:solidFill>
                <a:srgbClr val="5B6B76"/>
              </a:solidFill>
            </a:defRPr>
          </a:pPr>
          <a:endParaRPr lang="en-US"/>
        </a:p>
      </c:txPr>
    </c:legend>
    <c:plotVisOnly val="1"/>
    <c:dispBlanksAs val="span"/>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roundedCorners val="1"/>
  <c:chart>
    <c:autoTitleDeleted val="1"/>
    <c:plotArea>
      <c:layout/>
      <c:radarChart>
        <c:radarStyle val="marker"/>
        <c:varyColors val="0"/>
        <c:ser>
          <c:idx val="0"/>
          <c:order val="0"/>
          <c:tx>
            <c:strRef>
              <c:f>Sheet1!$B$1</c:f>
              <c:strCache>
                <c:ptCount val="1"/>
                <c:pt idx="0">
                  <c:v>Current</c:v>
                </c:pt>
              </c:strCache>
            </c:strRef>
          </c:tx>
          <c:spPr>
            <a:solidFill>
              <a:srgbClr val="E8622C"/>
            </a:solidFill>
            <a:ln w="25400" cap="flat">
              <a:solidFill>
                <a:srgbClr val="E8622C"/>
              </a:solidFill>
              <a:prstDash val="solid"/>
              <a:round/>
            </a:ln>
            <a:effectLst/>
          </c:spPr>
          <c:invertIfNegative val="0"/>
          <c:marker>
            <c:symbol val="circle"/>
            <c:size val="6"/>
            <c:spPr>
              <a:solidFill>
                <a:srgbClr val="E8622C"/>
              </a:solidFill>
              <a:ln w="9525" cap="flat">
                <a:solidFill>
                  <a:srgbClr val="E8622C"/>
                </a:solidFill>
                <a:prstDash val="solid"/>
                <a:round/>
              </a:ln>
              <a:effectLst/>
            </c:spPr>
          </c:marker>
          <c:cat>
            <c:multiLvlStrRef>
              <c:f>Sheet1!$A$2:$A$6</c:f>
              <c:multiLvlStrCache>
                <c:ptCount val="5"/>
                <c:lvl>
                  <c:pt idx="0">
                    <c:v>Environmental</c:v>
                  </c:pt>
                  <c:pt idx="1">
                    <c:v>Language</c:v>
                  </c:pt>
                  <c:pt idx="2">
                    <c:v>Age</c:v>
                  </c:pt>
                  <c:pt idx="3">
                    <c:v>Cultural</c:v>
                  </c:pt>
                  <c:pt idx="4">
                    <c:v>Emotional</c:v>
                  </c:pt>
                </c:lvl>
              </c:multiLvlStrCache>
            </c:multiLvlStrRef>
          </c:cat>
          <c:val>
            <c:numRef>
              <c:f>Sheet1!$B$2:$B$6</c:f>
              <c:numCache>
                <c:formatCode>General</c:formatCode>
                <c:ptCount val="5"/>
                <c:pt idx="0">
                  <c:v>4</c:v>
                </c:pt>
                <c:pt idx="1">
                  <c:v>5</c:v>
                </c:pt>
                <c:pt idx="2">
                  <c:v>3</c:v>
                </c:pt>
                <c:pt idx="3">
                  <c:v>4</c:v>
                </c:pt>
                <c:pt idx="4">
                  <c:v>3</c:v>
                </c:pt>
              </c:numCache>
            </c:numRef>
          </c:val>
        </c:ser>
        <c:ser>
          <c:idx val="1"/>
          <c:order val="1"/>
          <c:tx>
            <c:strRef>
              <c:f>Sheet1!$C$1</c:f>
              <c:strCache>
                <c:ptCount val="1"/>
                <c:pt idx="0">
                  <c:v>Target</c:v>
                </c:pt>
              </c:strCache>
            </c:strRef>
          </c:tx>
          <c:spPr>
            <a:solidFill>
              <a:srgbClr val="97BFD1"/>
            </a:solidFill>
            <a:ln w="25400" cap="flat">
              <a:solidFill>
                <a:srgbClr val="97BFD1"/>
              </a:solidFill>
              <a:prstDash val="solid"/>
              <a:round/>
            </a:ln>
            <a:effectLst/>
          </c:spPr>
          <c:invertIfNegative val="0"/>
          <c:marker>
            <c:symbol val="circle"/>
            <c:size val="6"/>
            <c:spPr>
              <a:solidFill>
                <a:srgbClr val="97BFD1"/>
              </a:solidFill>
              <a:ln w="9525" cap="flat">
                <a:solidFill>
                  <a:srgbClr val="97BFD1"/>
                </a:solidFill>
                <a:prstDash val="solid"/>
                <a:round/>
              </a:ln>
              <a:effectLst/>
            </c:spPr>
          </c:marker>
          <c:cat>
            <c:multiLvlStrRef>
              <c:f>Sheet1!$A$2:$A$6</c:f>
              <c:multiLvlStrCache>
                <c:ptCount val="5"/>
                <c:lvl>
                  <c:pt idx="0">
                    <c:v>Environmental</c:v>
                  </c:pt>
                  <c:pt idx="1">
                    <c:v>Language</c:v>
                  </c:pt>
                  <c:pt idx="2">
                    <c:v>Age</c:v>
                  </c:pt>
                  <c:pt idx="3">
                    <c:v>Cultural</c:v>
                  </c:pt>
                  <c:pt idx="4">
                    <c:v>Emotional</c:v>
                  </c:pt>
                </c:lvl>
              </c:multiLvlStrCache>
            </c:multiLvlStrRef>
          </c:cat>
          <c:val>
            <c:numRef>
              <c:f>Sheet1!$C$2:$C$6</c:f>
              <c:numCache>
                <c:formatCode>General</c:formatCode>
                <c:ptCount val="5"/>
                <c:pt idx="0">
                  <c:v>1.5</c:v>
                </c:pt>
                <c:pt idx="1">
                  <c:v>2</c:v>
                </c:pt>
                <c:pt idx="2">
                  <c:v>1</c:v>
                </c:pt>
                <c:pt idx="3">
                  <c:v>1.5</c:v>
                </c:pt>
                <c:pt idx="4">
                  <c:v>1</c:v>
                </c:pt>
              </c:numCache>
            </c:numRef>
          </c:val>
        </c:ser>
        <c:dLbls>
          <c:numFmt formatCode="#,##0" sourceLinked="0"/>
          <c:txPr>
            <a:bodyPr/>
            <a:lstStyle/>
            <a:p>
              <a:pPr>
                <a:defRPr b="0" i="0" strike="noStrike" sz="1200" u="none">
                  <a:solidFill>
                    <a:srgbClr val="000000"/>
                  </a:solidFill>
                  <a:latin typeface="Arial"/>
                </a:defRPr>
              </a:pPr>
            </a:p>
          </c:txPr>
          <c:showLegendKey val="0"/>
          <c:showVal val="0"/>
          <c:showCatName val="0"/>
          <c:showSerName val="0"/>
          <c:showPercent val="0"/>
          <c:showBubbleSize val="0"/>
          <c:showLeaderLines val="0"/>
        </c:dLbls>
        <c:axId val="2094734554"/>
        <c:axId val="2094734552"/>
        <c:axId val="2094734556"/>
      </c:rad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FFFFFF"/>
                </a:solidFill>
                <a:latin typeface="Arial"/>
              </a:defRPr>
            </a:pPr>
            <a:endParaRPr lang="en-US"/>
          </a:p>
        </c:txPr>
        <c:crossAx val="2094734552"/>
        <c:crosses val="autoZero"/>
        <c:auto val="1"/>
        <c:lblAlgn val="ctr"/>
        <c:noMultiLvlLbl val="1"/>
      </c:catAx>
      <c:valAx>
        <c:axId val="2094734552"/>
        <c:scaling>
          <c:orientation val="minMax"/>
          <c:max val="5"/>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800" b="0" i="0" u="none" strike="noStrike">
                <a:solidFill>
                  <a:srgbClr val="97BFD1"/>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000">
              <a:solidFill>
                <a:srgbClr val="FFFFFF"/>
              </a:solidFill>
            </a:defRPr>
          </a:pPr>
          <a:endParaRPr lang="en-US"/>
        </a:p>
      </c:txPr>
    </c:legend>
    <c:plotVisOnly val="1"/>
    <c:dispBlanksAs val="span"/>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 name="Google Shape;1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 name="Shape 22"/>
        <p:cNvGrpSpPr/>
        <p:nvPr/>
      </p:nvGrpSpPr>
      <p:grpSpPr>
        <a:xfrm>
          <a:off x="0" y="0"/>
          <a:ext cx="0" cy="0"/>
          <a:chOff x="0" y="0"/>
          <a:chExt cx="0" cy="0"/>
        </a:xfrm>
      </p:grpSpPr>
      <p:sp>
        <p:nvSpPr>
          <p:cNvPr id="23" name="Google Shape;2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 name="Google Shape;24;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 name="Google Shape;25;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 name="Shape 51"/>
        <p:cNvGrpSpPr/>
        <p:nvPr/>
      </p:nvGrpSpPr>
      <p:grpSpPr>
        <a:xfrm>
          <a:off x="0" y="0"/>
          <a:ext cx="0" cy="0"/>
          <a:chOff x="0" y="0"/>
          <a:chExt cx="0" cy="0"/>
        </a:xfrm>
      </p:grpSpPr>
      <p:sp>
        <p:nvSpPr>
          <p:cNvPr id="52" name="Google Shape;5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3" name="Google Shape;53;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4" name="Google Shape;54;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4" name="Google Shape;64;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5" name="Google Shape;65;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5" name="Google Shape;75;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6" name="Google Shape;76;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9" name="Google Shape;89;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0" name="Google Shape;90;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3" name="Google Shape;103;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4" name="Google Shape;104;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7" name="Google Shape;117;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8" name="Google Shape;118;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2" name="Google Shape;132;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3" name="Google Shape;133;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7" name="Google Shape;147;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8" name="Google Shape;148;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5" name="Google Shape;165;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7" name="Google Shape;187;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8" name="Google Shape;188;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1" name="Google Shape;201;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2" name="Google Shape;202;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9"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chart" Target="../charts/char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chart" Target="../charts/char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chart" Target="../charts/char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34F5C"/>
        </a:solidFill>
      </p:bgPr>
    </p:bg>
    <p:spTree>
      <p:nvGrpSpPr>
        <p:cNvPr id="15" name="Shape 15"/>
        <p:cNvGrpSpPr/>
        <p:nvPr/>
      </p:nvGrpSpPr>
      <p:grpSpPr>
        <a:xfrm>
          <a:off x="0" y="0"/>
          <a:ext cx="0" cy="0"/>
          <a:chOff x="0" y="0"/>
          <a:chExt cx="0" cy="0"/>
        </a:xfrm>
      </p:grpSpPr>
      <p:sp>
        <p:nvSpPr>
          <p:cNvPr id="16" name="Google Shape;16;p1"/>
          <p:cNvSpPr/>
          <p:nvPr/>
        </p:nvSpPr>
        <p:spPr>
          <a:xfrm>
            <a:off x="822960" y="1417320"/>
            <a:ext cx="9144000" cy="3657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Times New Roman"/>
                <a:ea typeface="Times New Roman"/>
                <a:cs typeface="Times New Roman"/>
                <a:sym typeface="Times New Roman"/>
              </a:rPr>
              <a:t>GROUP PRESENTATION  •  </a:t>
            </a:r>
            <a:r>
              <a:rPr b="1" lang="en-US" sz="1300">
                <a:solidFill>
                  <a:srgbClr val="E8622C"/>
                </a:solidFill>
                <a:latin typeface="Times New Roman"/>
                <a:ea typeface="Times New Roman"/>
                <a:cs typeface="Times New Roman"/>
                <a:sym typeface="Times New Roman"/>
              </a:rPr>
              <a:t>Effective Teamwork and Communication</a:t>
            </a:r>
            <a:endParaRPr i="0" sz="1300" u="none" cap="none" strike="noStrike">
              <a:solidFill>
                <a:schemeClr val="dk1"/>
              </a:solidFill>
              <a:latin typeface="Times New Roman"/>
              <a:ea typeface="Times New Roman"/>
              <a:cs typeface="Times New Roman"/>
              <a:sym typeface="Times New Roman"/>
            </a:endParaRPr>
          </a:p>
        </p:txBody>
      </p:sp>
      <p:sp>
        <p:nvSpPr>
          <p:cNvPr id="17" name="Google Shape;17;p1"/>
          <p:cNvSpPr/>
          <p:nvPr/>
        </p:nvSpPr>
        <p:spPr>
          <a:xfrm>
            <a:off x="777240" y="1874520"/>
            <a:ext cx="9875520" cy="1828800"/>
          </a:xfrm>
          <a:prstGeom prst="rect">
            <a:avLst/>
          </a:prstGeom>
          <a:noFill/>
          <a:ln>
            <a:noFill/>
          </a:ln>
        </p:spPr>
        <p:txBody>
          <a:bodyPr anchorCtr="0" anchor="ctr" bIns="45700" lIns="91425" spcFirstLastPara="1" rIns="91425" wrap="square" tIns="45700">
            <a:noAutofit/>
          </a:bodyPr>
          <a:lstStyle/>
          <a:p>
            <a:pPr indent="0" lvl="0" marL="0" marR="0" rtl="0" algn="l">
              <a:lnSpc>
                <a:spcPct val="105000"/>
              </a:lnSpc>
              <a:spcBef>
                <a:spcPts val="0"/>
              </a:spcBef>
              <a:spcAft>
                <a:spcPts val="0"/>
              </a:spcAft>
              <a:buClr>
                <a:srgbClr val="FFFFFF"/>
              </a:buClr>
              <a:buSzPts val="4400"/>
              <a:buFont typeface="Cambria"/>
              <a:buNone/>
            </a:pPr>
            <a:r>
              <a:rPr b="1" i="0" lang="en-US" sz="4400" u="none" cap="none" strike="noStrike">
                <a:solidFill>
                  <a:srgbClr val="FFFFFF"/>
                </a:solidFill>
                <a:latin typeface="Times New Roman"/>
                <a:ea typeface="Times New Roman"/>
                <a:cs typeface="Times New Roman"/>
                <a:sym typeface="Times New Roman"/>
              </a:rPr>
              <a:t>Communication Breakdown</a:t>
            </a:r>
            <a:endParaRPr i="0" sz="4400" u="none" cap="none" strike="noStrike">
              <a:solidFill>
                <a:schemeClr val="dk1"/>
              </a:solidFill>
              <a:latin typeface="Times New Roman"/>
              <a:ea typeface="Times New Roman"/>
              <a:cs typeface="Times New Roman"/>
              <a:sym typeface="Times New Roman"/>
            </a:endParaRPr>
          </a:p>
          <a:p>
            <a:pPr indent="0" lvl="0" marL="0" marR="0" rtl="0" algn="l">
              <a:lnSpc>
                <a:spcPct val="105000"/>
              </a:lnSpc>
              <a:spcBef>
                <a:spcPts val="0"/>
              </a:spcBef>
              <a:spcAft>
                <a:spcPts val="0"/>
              </a:spcAft>
              <a:buClr>
                <a:srgbClr val="FFFFFF"/>
              </a:buClr>
              <a:buSzPts val="4400"/>
              <a:buFont typeface="Cambria"/>
              <a:buNone/>
            </a:pPr>
            <a:r>
              <a:rPr b="1" i="0" lang="en-US" sz="4400" u="none" cap="none" strike="noStrike">
                <a:solidFill>
                  <a:srgbClr val="FFFFFF"/>
                </a:solidFill>
                <a:latin typeface="Times New Roman"/>
                <a:ea typeface="Times New Roman"/>
                <a:cs typeface="Times New Roman"/>
                <a:sym typeface="Times New Roman"/>
              </a:rPr>
              <a:t>at Flight Foods Ltd</a:t>
            </a:r>
            <a:endParaRPr i="0" sz="4400" u="none" cap="none" strike="noStrike">
              <a:solidFill>
                <a:schemeClr val="dk1"/>
              </a:solidFill>
              <a:latin typeface="Times New Roman"/>
              <a:ea typeface="Times New Roman"/>
              <a:cs typeface="Times New Roman"/>
              <a:sym typeface="Times New Roman"/>
            </a:endParaRPr>
          </a:p>
        </p:txBody>
      </p:sp>
      <p:sp>
        <p:nvSpPr>
          <p:cNvPr id="18" name="Google Shape;18;p1"/>
          <p:cNvSpPr/>
          <p:nvPr/>
        </p:nvSpPr>
        <p:spPr>
          <a:xfrm>
            <a:off x="822960" y="3703320"/>
            <a:ext cx="8961120" cy="457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97BFD1"/>
              </a:buClr>
              <a:buSzPts val="1600"/>
              <a:buFont typeface="Calibri"/>
              <a:buNone/>
            </a:pPr>
            <a:r>
              <a:rPr i="1" lang="en-US" sz="1600" u="none" cap="none" strike="noStrike">
                <a:solidFill>
                  <a:srgbClr val="97BFD1"/>
                </a:solidFill>
                <a:latin typeface="Times New Roman"/>
                <a:ea typeface="Times New Roman"/>
                <a:cs typeface="Times New Roman"/>
                <a:sym typeface="Times New Roman"/>
              </a:rPr>
              <a:t>Diagnosing the barriers behind falling food-safety standards on the factory floor</a:t>
            </a:r>
            <a:endParaRPr i="0" sz="1600" u="none" cap="none" strike="noStrike">
              <a:solidFill>
                <a:schemeClr val="dk1"/>
              </a:solidFill>
              <a:latin typeface="Times New Roman"/>
              <a:ea typeface="Times New Roman"/>
              <a:cs typeface="Times New Roman"/>
              <a:sym typeface="Times New Roman"/>
            </a:endParaRPr>
          </a:p>
        </p:txBody>
      </p:sp>
      <p:cxnSp>
        <p:nvCxnSpPr>
          <p:cNvPr id="19" name="Google Shape;19;p1"/>
          <p:cNvCxnSpPr/>
          <p:nvPr/>
        </p:nvCxnSpPr>
        <p:spPr>
          <a:xfrm>
            <a:off x="822960" y="4343400"/>
            <a:ext cx="2743200" cy="0"/>
          </a:xfrm>
          <a:prstGeom prst="straightConnector1">
            <a:avLst/>
          </a:prstGeom>
          <a:noFill/>
          <a:ln cap="flat" cmpd="sng" w="25400">
            <a:solidFill>
              <a:srgbClr val="E8622C"/>
            </a:solidFill>
            <a:prstDash val="solid"/>
            <a:round/>
            <a:headEnd len="sm" w="sm" type="none"/>
            <a:tailEnd len="sm" w="sm" type="none"/>
          </a:ln>
        </p:spPr>
      </p:cxnSp>
      <p:sp>
        <p:nvSpPr>
          <p:cNvPr id="20" name="Google Shape;20;p1"/>
          <p:cNvSpPr/>
          <p:nvPr/>
        </p:nvSpPr>
        <p:spPr>
          <a:xfrm>
            <a:off x="822960" y="4617720"/>
            <a:ext cx="9144000" cy="822960"/>
          </a:xfrm>
          <a:prstGeom prst="rect">
            <a:avLst/>
          </a:prstGeom>
          <a:noFill/>
          <a:ln>
            <a:noFill/>
          </a:ln>
        </p:spPr>
        <p:txBody>
          <a:bodyPr anchorCtr="0" anchor="t" bIns="45700" lIns="91425" spcFirstLastPara="1" rIns="91425" wrap="square" tIns="45700">
            <a:noAutofit/>
          </a:bodyPr>
          <a:lstStyle/>
          <a:p>
            <a:pPr indent="0" lvl="0" marL="0" marR="0" rtl="0" algn="l">
              <a:lnSpc>
                <a:spcPct val="169230"/>
              </a:lnSpc>
              <a:spcBef>
                <a:spcPts val="0"/>
              </a:spcBef>
              <a:spcAft>
                <a:spcPts val="0"/>
              </a:spcAft>
              <a:buClr>
                <a:srgbClr val="FFFFFF"/>
              </a:buClr>
              <a:buSzPts val="1300"/>
              <a:buFont typeface="Calibri"/>
              <a:buNone/>
            </a:pPr>
            <a:r>
              <a:rPr b="1" i="0" lang="en-US" sz="1300" u="none" cap="none" strike="noStrike">
                <a:solidFill>
                  <a:srgbClr val="FFFFFF"/>
                </a:solidFill>
                <a:latin typeface="Times New Roman"/>
                <a:ea typeface="Times New Roman"/>
                <a:cs typeface="Times New Roman"/>
                <a:sym typeface="Times New Roman"/>
              </a:rPr>
              <a:t>Prepared by:  </a:t>
            </a:r>
            <a:r>
              <a:rPr i="0" lang="en-US" sz="1300" u="none" cap="none" strike="noStrike">
                <a:solidFill>
                  <a:srgbClr val="97BFD1"/>
                </a:solidFill>
                <a:latin typeface="Times New Roman"/>
                <a:ea typeface="Times New Roman"/>
                <a:cs typeface="Times New Roman"/>
                <a:sym typeface="Times New Roman"/>
              </a:rPr>
              <a:t>[Student Name 1, ID]  •  [Student Name 2, ID]  •  [Student Name 3, ID]</a:t>
            </a:r>
            <a:endParaRPr i="0" sz="1300" u="none" cap="none" strike="noStrike">
              <a:solidFill>
                <a:schemeClr val="dk1"/>
              </a:solidFill>
              <a:latin typeface="Times New Roman"/>
              <a:ea typeface="Times New Roman"/>
              <a:cs typeface="Times New Roman"/>
              <a:sym typeface="Times New Roman"/>
            </a:endParaRPr>
          </a:p>
          <a:p>
            <a:pPr indent="0" lvl="0" marL="0" marR="0" rtl="0" algn="l">
              <a:lnSpc>
                <a:spcPct val="169230"/>
              </a:lnSpc>
              <a:spcBef>
                <a:spcPts val="0"/>
              </a:spcBef>
              <a:spcAft>
                <a:spcPts val="0"/>
              </a:spcAft>
              <a:buClr>
                <a:srgbClr val="97BFD1"/>
              </a:buClr>
              <a:buSzPts val="1300"/>
              <a:buFont typeface="Calibri"/>
              <a:buNone/>
            </a:pPr>
            <a:r>
              <a:rPr i="0" lang="en-US" sz="1300" u="none" cap="none" strike="noStrike">
                <a:solidFill>
                  <a:srgbClr val="97BFD1"/>
                </a:solidFill>
                <a:latin typeface="Times New Roman"/>
                <a:ea typeface="Times New Roman"/>
                <a:cs typeface="Times New Roman"/>
                <a:sym typeface="Times New Roman"/>
              </a:rPr>
              <a:t>[Student Name 4, ID]  •  [Student Name 5, ID]</a:t>
            </a:r>
            <a:endParaRPr i="0" sz="1300" u="none" cap="none" strike="noStrike">
              <a:solidFill>
                <a:schemeClr val="dk1"/>
              </a:solidFill>
              <a:latin typeface="Times New Roman"/>
              <a:ea typeface="Times New Roman"/>
              <a:cs typeface="Times New Roman"/>
              <a:sym typeface="Times New Roman"/>
            </a:endParaRPr>
          </a:p>
        </p:txBody>
      </p:sp>
      <p:sp>
        <p:nvSpPr>
          <p:cNvPr id="21" name="Google Shape;21;p1"/>
          <p:cNvSpPr/>
          <p:nvPr/>
        </p:nvSpPr>
        <p:spPr>
          <a:xfrm>
            <a:off x="822960" y="617220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1100"/>
              <a:buFont typeface="Calibri"/>
              <a:buNone/>
            </a:pPr>
            <a:r>
              <a:rPr b="0" i="0" lang="en-US" sz="1100" u="none" cap="none" strike="noStrike">
                <a:solidFill>
                  <a:srgbClr val="5B6B76"/>
                </a:solidFill>
                <a:latin typeface="Calibri"/>
                <a:ea typeface="Calibri"/>
                <a:cs typeface="Calibri"/>
                <a:sym typeface="Calibri"/>
              </a:rPr>
              <a:t>Module: Business Communication   |   Assessment: Group Presentation (50%)</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6" name="Shape 26"/>
        <p:cNvGrpSpPr/>
        <p:nvPr/>
      </p:nvGrpSpPr>
      <p:grpSpPr>
        <a:xfrm>
          <a:off x="0" y="0"/>
          <a:ext cx="0" cy="0"/>
          <a:chOff x="0" y="0"/>
          <a:chExt cx="0" cy="0"/>
        </a:xfrm>
      </p:grpSpPr>
      <p:sp>
        <p:nvSpPr>
          <p:cNvPr id="27" name="Google Shape;27;p2"/>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Times New Roman"/>
                <a:ea typeface="Times New Roman"/>
                <a:cs typeface="Times New Roman"/>
                <a:sym typeface="Times New Roman"/>
              </a:rPr>
              <a:t>ROADMAP</a:t>
            </a:r>
            <a:endParaRPr i="0" sz="1300" u="none" cap="none" strike="noStrike">
              <a:solidFill>
                <a:schemeClr val="dk1"/>
              </a:solidFill>
              <a:latin typeface="Times New Roman"/>
              <a:ea typeface="Times New Roman"/>
              <a:cs typeface="Times New Roman"/>
              <a:sym typeface="Times New Roman"/>
            </a:endParaRPr>
          </a:p>
        </p:txBody>
      </p:sp>
      <p:sp>
        <p:nvSpPr>
          <p:cNvPr id="28" name="Google Shape;28;p2"/>
          <p:cNvSpPr/>
          <p:nvPr/>
        </p:nvSpPr>
        <p:spPr>
          <a:xfrm>
            <a:off x="548640" y="621792"/>
            <a:ext cx="10789920" cy="685800"/>
          </a:xfrm>
          <a:prstGeom prst="rect">
            <a:avLst/>
          </a:prstGeom>
          <a:solidFill>
            <a:srgbClr val="134F5C"/>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B3D5C"/>
              </a:buClr>
              <a:buSzPts val="3000"/>
              <a:buFont typeface="Cambria"/>
              <a:buNone/>
            </a:pPr>
            <a:r>
              <a:rPr b="1" i="0" lang="en-US" sz="3000" cap="none" strike="noStrike">
                <a:solidFill>
                  <a:schemeClr val="lt1"/>
                </a:solidFill>
                <a:latin typeface="Times New Roman"/>
                <a:ea typeface="Times New Roman"/>
                <a:cs typeface="Times New Roman"/>
                <a:sym typeface="Times New Roman"/>
              </a:rPr>
              <a:t>Presentation Overview</a:t>
            </a:r>
            <a:endParaRPr i="0" sz="3000" cap="none" strike="noStrike">
              <a:solidFill>
                <a:schemeClr val="lt1"/>
              </a:solidFill>
              <a:latin typeface="Times New Roman"/>
              <a:ea typeface="Times New Roman"/>
              <a:cs typeface="Times New Roman"/>
              <a:sym typeface="Times New Roman"/>
            </a:endParaRPr>
          </a:p>
        </p:txBody>
      </p:sp>
      <p:sp>
        <p:nvSpPr>
          <p:cNvPr id="29" name="Google Shape;29;p2"/>
          <p:cNvSpPr/>
          <p:nvPr/>
        </p:nvSpPr>
        <p:spPr>
          <a:xfrm>
            <a:off x="640080" y="1691640"/>
            <a:ext cx="502920" cy="502920"/>
          </a:xfrm>
          <a:prstGeom prst="ellipse">
            <a:avLst/>
          </a:prstGeom>
          <a:solidFill>
            <a:srgbClr val="0B3D5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Times New Roman"/>
              <a:ea typeface="Times New Roman"/>
              <a:cs typeface="Times New Roman"/>
              <a:sym typeface="Times New Roman"/>
            </a:endParaRPr>
          </a:p>
        </p:txBody>
      </p:sp>
      <p:sp>
        <p:nvSpPr>
          <p:cNvPr id="30" name="Google Shape;30;p2"/>
          <p:cNvSpPr/>
          <p:nvPr/>
        </p:nvSpPr>
        <p:spPr>
          <a:xfrm>
            <a:off x="640080" y="1691640"/>
            <a:ext cx="502920" cy="5029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Times New Roman"/>
                <a:ea typeface="Times New Roman"/>
                <a:cs typeface="Times New Roman"/>
                <a:sym typeface="Times New Roman"/>
              </a:rPr>
              <a:t>1</a:t>
            </a:r>
            <a:endParaRPr i="0" sz="1430" u="none" cap="none" strike="noStrike">
              <a:solidFill>
                <a:schemeClr val="dk1"/>
              </a:solidFill>
              <a:latin typeface="Times New Roman"/>
              <a:ea typeface="Times New Roman"/>
              <a:cs typeface="Times New Roman"/>
              <a:sym typeface="Times New Roman"/>
            </a:endParaRPr>
          </a:p>
        </p:txBody>
      </p:sp>
      <p:sp>
        <p:nvSpPr>
          <p:cNvPr id="31" name="Google Shape;31;p2"/>
          <p:cNvSpPr/>
          <p:nvPr/>
        </p:nvSpPr>
        <p:spPr>
          <a:xfrm>
            <a:off x="1371600" y="1645920"/>
            <a:ext cx="6400800" cy="365760"/>
          </a:xfrm>
          <a:prstGeom prst="rect">
            <a:avLst/>
          </a:prstGeom>
          <a:solidFill>
            <a:srgbClr val="C27BA0"/>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600"/>
              <a:buFont typeface="Cambria"/>
              <a:buNone/>
            </a:pPr>
            <a:r>
              <a:rPr b="1" i="0" lang="en-US" sz="1600" u="none" cap="none" strike="noStrike">
                <a:solidFill>
                  <a:schemeClr val="lt1"/>
                </a:solidFill>
                <a:latin typeface="Times New Roman"/>
                <a:ea typeface="Times New Roman"/>
                <a:cs typeface="Times New Roman"/>
                <a:sym typeface="Times New Roman"/>
              </a:rPr>
              <a:t>The Case Study</a:t>
            </a:r>
            <a:endParaRPr i="0" sz="1600" u="none" cap="none" strike="noStrike">
              <a:solidFill>
                <a:schemeClr val="lt1"/>
              </a:solidFill>
              <a:latin typeface="Times New Roman"/>
              <a:ea typeface="Times New Roman"/>
              <a:cs typeface="Times New Roman"/>
              <a:sym typeface="Times New Roman"/>
            </a:endParaRPr>
          </a:p>
        </p:txBody>
      </p:sp>
      <p:sp>
        <p:nvSpPr>
          <p:cNvPr id="32" name="Google Shape;32;p2"/>
          <p:cNvSpPr/>
          <p:nvPr/>
        </p:nvSpPr>
        <p:spPr>
          <a:xfrm>
            <a:off x="1371600" y="1984248"/>
            <a:ext cx="6583680" cy="36576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1150"/>
              <a:buFont typeface="Calibri"/>
              <a:buNone/>
            </a:pPr>
            <a:r>
              <a:t/>
            </a:r>
            <a:endParaRPr i="0" sz="1150" u="none" cap="none" strike="noStrike">
              <a:solidFill>
                <a:schemeClr val="dk1"/>
              </a:solidFill>
              <a:latin typeface="Times New Roman"/>
              <a:ea typeface="Times New Roman"/>
              <a:cs typeface="Times New Roman"/>
              <a:sym typeface="Times New Roman"/>
            </a:endParaRPr>
          </a:p>
        </p:txBody>
      </p:sp>
      <p:sp>
        <p:nvSpPr>
          <p:cNvPr id="33" name="Google Shape;33;p2"/>
          <p:cNvSpPr/>
          <p:nvPr/>
        </p:nvSpPr>
        <p:spPr>
          <a:xfrm>
            <a:off x="640080" y="2532888"/>
            <a:ext cx="502920" cy="502920"/>
          </a:xfrm>
          <a:prstGeom prst="ellipse">
            <a:avLst/>
          </a:prstGeom>
          <a:solidFill>
            <a:srgbClr val="0B3D5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Times New Roman"/>
              <a:ea typeface="Times New Roman"/>
              <a:cs typeface="Times New Roman"/>
              <a:sym typeface="Times New Roman"/>
            </a:endParaRPr>
          </a:p>
        </p:txBody>
      </p:sp>
      <p:sp>
        <p:nvSpPr>
          <p:cNvPr id="34" name="Google Shape;34;p2"/>
          <p:cNvSpPr/>
          <p:nvPr/>
        </p:nvSpPr>
        <p:spPr>
          <a:xfrm>
            <a:off x="640080" y="2532888"/>
            <a:ext cx="502920" cy="5029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Times New Roman"/>
                <a:ea typeface="Times New Roman"/>
                <a:cs typeface="Times New Roman"/>
                <a:sym typeface="Times New Roman"/>
              </a:rPr>
              <a:t>2</a:t>
            </a:r>
            <a:endParaRPr i="0" sz="1430" u="none" cap="none" strike="noStrike">
              <a:solidFill>
                <a:schemeClr val="dk1"/>
              </a:solidFill>
              <a:latin typeface="Times New Roman"/>
              <a:ea typeface="Times New Roman"/>
              <a:cs typeface="Times New Roman"/>
              <a:sym typeface="Times New Roman"/>
            </a:endParaRPr>
          </a:p>
        </p:txBody>
      </p:sp>
      <p:sp>
        <p:nvSpPr>
          <p:cNvPr id="35" name="Google Shape;35;p2"/>
          <p:cNvSpPr/>
          <p:nvPr/>
        </p:nvSpPr>
        <p:spPr>
          <a:xfrm>
            <a:off x="1371600" y="2487168"/>
            <a:ext cx="6400800" cy="365760"/>
          </a:xfrm>
          <a:prstGeom prst="rect">
            <a:avLst/>
          </a:prstGeom>
          <a:solidFill>
            <a:srgbClr val="674EA7"/>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600"/>
              <a:buFont typeface="Cambria"/>
              <a:buNone/>
            </a:pPr>
            <a:r>
              <a:rPr b="1" i="0" lang="en-US" sz="1600" u="none" cap="none" strike="noStrike">
                <a:solidFill>
                  <a:schemeClr val="lt1"/>
                </a:solidFill>
                <a:latin typeface="Times New Roman"/>
                <a:ea typeface="Times New Roman"/>
                <a:cs typeface="Times New Roman"/>
                <a:sym typeface="Times New Roman"/>
              </a:rPr>
              <a:t>Five Communication Barriers</a:t>
            </a:r>
            <a:endParaRPr i="0" sz="1600" u="none" cap="none" strike="noStrike">
              <a:solidFill>
                <a:schemeClr val="lt1"/>
              </a:solidFill>
              <a:latin typeface="Times New Roman"/>
              <a:ea typeface="Times New Roman"/>
              <a:cs typeface="Times New Roman"/>
              <a:sym typeface="Times New Roman"/>
            </a:endParaRPr>
          </a:p>
        </p:txBody>
      </p:sp>
      <p:sp>
        <p:nvSpPr>
          <p:cNvPr id="36" name="Google Shape;36;p2"/>
          <p:cNvSpPr/>
          <p:nvPr/>
        </p:nvSpPr>
        <p:spPr>
          <a:xfrm>
            <a:off x="1371600" y="2825496"/>
            <a:ext cx="6583680" cy="36576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1150"/>
              <a:buFont typeface="Calibri"/>
              <a:buNone/>
            </a:pPr>
            <a:r>
              <a:t/>
            </a:r>
            <a:endParaRPr i="0" sz="1150" u="none" cap="none" strike="noStrike">
              <a:solidFill>
                <a:schemeClr val="dk1"/>
              </a:solidFill>
              <a:latin typeface="Times New Roman"/>
              <a:ea typeface="Times New Roman"/>
              <a:cs typeface="Times New Roman"/>
              <a:sym typeface="Times New Roman"/>
            </a:endParaRPr>
          </a:p>
        </p:txBody>
      </p:sp>
      <p:sp>
        <p:nvSpPr>
          <p:cNvPr id="37" name="Google Shape;37;p2"/>
          <p:cNvSpPr/>
          <p:nvPr/>
        </p:nvSpPr>
        <p:spPr>
          <a:xfrm>
            <a:off x="640080" y="3374136"/>
            <a:ext cx="502920" cy="502920"/>
          </a:xfrm>
          <a:prstGeom prst="ellipse">
            <a:avLst/>
          </a:prstGeom>
          <a:solidFill>
            <a:srgbClr val="0B3D5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Times New Roman"/>
              <a:ea typeface="Times New Roman"/>
              <a:cs typeface="Times New Roman"/>
              <a:sym typeface="Times New Roman"/>
            </a:endParaRPr>
          </a:p>
        </p:txBody>
      </p:sp>
      <p:sp>
        <p:nvSpPr>
          <p:cNvPr id="38" name="Google Shape;38;p2"/>
          <p:cNvSpPr/>
          <p:nvPr/>
        </p:nvSpPr>
        <p:spPr>
          <a:xfrm>
            <a:off x="640080" y="3374136"/>
            <a:ext cx="502920" cy="5029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Times New Roman"/>
                <a:ea typeface="Times New Roman"/>
                <a:cs typeface="Times New Roman"/>
                <a:sym typeface="Times New Roman"/>
              </a:rPr>
              <a:t>3</a:t>
            </a:r>
            <a:endParaRPr i="0" sz="1430" u="none" cap="none" strike="noStrike">
              <a:solidFill>
                <a:schemeClr val="dk1"/>
              </a:solidFill>
              <a:latin typeface="Times New Roman"/>
              <a:ea typeface="Times New Roman"/>
              <a:cs typeface="Times New Roman"/>
              <a:sym typeface="Times New Roman"/>
            </a:endParaRPr>
          </a:p>
        </p:txBody>
      </p:sp>
      <p:sp>
        <p:nvSpPr>
          <p:cNvPr id="39" name="Google Shape;39;p2"/>
          <p:cNvSpPr/>
          <p:nvPr/>
        </p:nvSpPr>
        <p:spPr>
          <a:xfrm>
            <a:off x="1371600" y="3328416"/>
            <a:ext cx="6400800" cy="365760"/>
          </a:xfrm>
          <a:prstGeom prst="rect">
            <a:avLst/>
          </a:prstGeom>
          <a:solidFill>
            <a:srgbClr val="6AA84F"/>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600"/>
              <a:buFont typeface="Cambria"/>
              <a:buNone/>
            </a:pPr>
            <a:r>
              <a:rPr b="1" i="0" lang="en-US" sz="1600" u="none" cap="none" strike="noStrike">
                <a:solidFill>
                  <a:schemeClr val="lt1"/>
                </a:solidFill>
                <a:latin typeface="Times New Roman"/>
                <a:ea typeface="Times New Roman"/>
                <a:cs typeface="Times New Roman"/>
                <a:sym typeface="Times New Roman"/>
              </a:rPr>
              <a:t>Theoretical Models</a:t>
            </a:r>
            <a:endParaRPr i="0" sz="1600" u="none" cap="none" strike="noStrike">
              <a:solidFill>
                <a:schemeClr val="lt1"/>
              </a:solidFill>
              <a:latin typeface="Times New Roman"/>
              <a:ea typeface="Times New Roman"/>
              <a:cs typeface="Times New Roman"/>
              <a:sym typeface="Times New Roman"/>
            </a:endParaRPr>
          </a:p>
        </p:txBody>
      </p:sp>
      <p:sp>
        <p:nvSpPr>
          <p:cNvPr id="40" name="Google Shape;40;p2"/>
          <p:cNvSpPr/>
          <p:nvPr/>
        </p:nvSpPr>
        <p:spPr>
          <a:xfrm>
            <a:off x="1371600" y="3666744"/>
            <a:ext cx="6583680" cy="36576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1150"/>
              <a:buFont typeface="Calibri"/>
              <a:buNone/>
            </a:pPr>
            <a:r>
              <a:t/>
            </a:r>
            <a:endParaRPr i="0" sz="1150" u="none" cap="none" strike="noStrike">
              <a:solidFill>
                <a:schemeClr val="dk1"/>
              </a:solidFill>
              <a:latin typeface="Times New Roman"/>
              <a:ea typeface="Times New Roman"/>
              <a:cs typeface="Times New Roman"/>
              <a:sym typeface="Times New Roman"/>
            </a:endParaRPr>
          </a:p>
        </p:txBody>
      </p:sp>
      <p:sp>
        <p:nvSpPr>
          <p:cNvPr id="41" name="Google Shape;41;p2"/>
          <p:cNvSpPr/>
          <p:nvPr/>
        </p:nvSpPr>
        <p:spPr>
          <a:xfrm>
            <a:off x="640080" y="4215384"/>
            <a:ext cx="502920" cy="502920"/>
          </a:xfrm>
          <a:prstGeom prst="ellipse">
            <a:avLst/>
          </a:prstGeom>
          <a:solidFill>
            <a:srgbClr val="0B3D5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Times New Roman"/>
              <a:ea typeface="Times New Roman"/>
              <a:cs typeface="Times New Roman"/>
              <a:sym typeface="Times New Roman"/>
            </a:endParaRPr>
          </a:p>
        </p:txBody>
      </p:sp>
      <p:sp>
        <p:nvSpPr>
          <p:cNvPr id="42" name="Google Shape;42;p2"/>
          <p:cNvSpPr/>
          <p:nvPr/>
        </p:nvSpPr>
        <p:spPr>
          <a:xfrm>
            <a:off x="640080" y="4215384"/>
            <a:ext cx="502920" cy="5029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Times New Roman"/>
                <a:ea typeface="Times New Roman"/>
                <a:cs typeface="Times New Roman"/>
                <a:sym typeface="Times New Roman"/>
              </a:rPr>
              <a:t>4</a:t>
            </a:r>
            <a:endParaRPr i="0" sz="1430" u="none" cap="none" strike="noStrike">
              <a:solidFill>
                <a:schemeClr val="dk1"/>
              </a:solidFill>
              <a:latin typeface="Times New Roman"/>
              <a:ea typeface="Times New Roman"/>
              <a:cs typeface="Times New Roman"/>
              <a:sym typeface="Times New Roman"/>
            </a:endParaRPr>
          </a:p>
        </p:txBody>
      </p:sp>
      <p:sp>
        <p:nvSpPr>
          <p:cNvPr id="43" name="Google Shape;43;p2"/>
          <p:cNvSpPr/>
          <p:nvPr/>
        </p:nvSpPr>
        <p:spPr>
          <a:xfrm>
            <a:off x="1371600" y="4169664"/>
            <a:ext cx="6400800" cy="365760"/>
          </a:xfrm>
          <a:prstGeom prst="rect">
            <a:avLst/>
          </a:prstGeom>
          <a:solidFill>
            <a:srgbClr val="B45F06"/>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600"/>
              <a:buFont typeface="Cambria"/>
              <a:buNone/>
            </a:pPr>
            <a:r>
              <a:rPr b="1" i="0" lang="en-US" sz="1600" u="none" cap="none" strike="noStrike">
                <a:solidFill>
                  <a:schemeClr val="lt1"/>
                </a:solidFill>
                <a:latin typeface="Times New Roman"/>
                <a:ea typeface="Times New Roman"/>
                <a:cs typeface="Times New Roman"/>
                <a:sym typeface="Times New Roman"/>
              </a:rPr>
              <a:t>Recommendations</a:t>
            </a:r>
            <a:endParaRPr i="0" sz="1600" u="none" cap="none" strike="noStrike">
              <a:solidFill>
                <a:schemeClr val="lt1"/>
              </a:solidFill>
              <a:latin typeface="Times New Roman"/>
              <a:ea typeface="Times New Roman"/>
              <a:cs typeface="Times New Roman"/>
              <a:sym typeface="Times New Roman"/>
            </a:endParaRPr>
          </a:p>
        </p:txBody>
      </p:sp>
      <p:sp>
        <p:nvSpPr>
          <p:cNvPr id="44" name="Google Shape;44;p2"/>
          <p:cNvSpPr/>
          <p:nvPr/>
        </p:nvSpPr>
        <p:spPr>
          <a:xfrm>
            <a:off x="1371600" y="4507992"/>
            <a:ext cx="6583680" cy="36576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1150"/>
              <a:buFont typeface="Calibri"/>
              <a:buNone/>
            </a:pPr>
            <a:r>
              <a:t/>
            </a:r>
            <a:endParaRPr i="0" sz="1150" u="none" cap="none" strike="noStrike">
              <a:solidFill>
                <a:schemeClr val="dk1"/>
              </a:solidFill>
              <a:latin typeface="Times New Roman"/>
              <a:ea typeface="Times New Roman"/>
              <a:cs typeface="Times New Roman"/>
              <a:sym typeface="Times New Roman"/>
            </a:endParaRPr>
          </a:p>
        </p:txBody>
      </p:sp>
      <p:sp>
        <p:nvSpPr>
          <p:cNvPr id="45" name="Google Shape;45;p2"/>
          <p:cNvSpPr/>
          <p:nvPr/>
        </p:nvSpPr>
        <p:spPr>
          <a:xfrm>
            <a:off x="640080" y="5056632"/>
            <a:ext cx="502920" cy="502920"/>
          </a:xfrm>
          <a:prstGeom prst="ellipse">
            <a:avLst/>
          </a:prstGeom>
          <a:solidFill>
            <a:srgbClr val="0B3D5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Times New Roman"/>
              <a:ea typeface="Times New Roman"/>
              <a:cs typeface="Times New Roman"/>
              <a:sym typeface="Times New Roman"/>
            </a:endParaRPr>
          </a:p>
        </p:txBody>
      </p:sp>
      <p:sp>
        <p:nvSpPr>
          <p:cNvPr id="46" name="Google Shape;46;p2"/>
          <p:cNvSpPr/>
          <p:nvPr/>
        </p:nvSpPr>
        <p:spPr>
          <a:xfrm>
            <a:off x="640080" y="5056632"/>
            <a:ext cx="502920" cy="5029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Times New Roman"/>
                <a:ea typeface="Times New Roman"/>
                <a:cs typeface="Times New Roman"/>
                <a:sym typeface="Times New Roman"/>
              </a:rPr>
              <a:t>5</a:t>
            </a:r>
            <a:endParaRPr i="0" sz="1430" u="none" cap="none" strike="noStrike">
              <a:solidFill>
                <a:schemeClr val="dk1"/>
              </a:solidFill>
              <a:latin typeface="Times New Roman"/>
              <a:ea typeface="Times New Roman"/>
              <a:cs typeface="Times New Roman"/>
              <a:sym typeface="Times New Roman"/>
            </a:endParaRPr>
          </a:p>
        </p:txBody>
      </p:sp>
      <p:sp>
        <p:nvSpPr>
          <p:cNvPr id="47" name="Google Shape;47;p2"/>
          <p:cNvSpPr/>
          <p:nvPr/>
        </p:nvSpPr>
        <p:spPr>
          <a:xfrm>
            <a:off x="1371600" y="5010912"/>
            <a:ext cx="6400800" cy="365760"/>
          </a:xfrm>
          <a:prstGeom prst="rect">
            <a:avLst/>
          </a:prstGeom>
          <a:solidFill>
            <a:srgbClr val="CC4125"/>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600"/>
              <a:buFont typeface="Cambria"/>
              <a:buNone/>
            </a:pPr>
            <a:r>
              <a:rPr b="1" i="0" lang="en-US" sz="1600" u="none" cap="none" strike="noStrike">
                <a:solidFill>
                  <a:schemeClr val="lt1"/>
                </a:solidFill>
                <a:latin typeface="Times New Roman"/>
                <a:ea typeface="Times New Roman"/>
                <a:cs typeface="Times New Roman"/>
                <a:sym typeface="Times New Roman"/>
              </a:rPr>
              <a:t>Conclusion</a:t>
            </a:r>
            <a:endParaRPr i="0" sz="1600" u="none" cap="none" strike="noStrike">
              <a:solidFill>
                <a:schemeClr val="lt1"/>
              </a:solidFill>
              <a:latin typeface="Times New Roman"/>
              <a:ea typeface="Times New Roman"/>
              <a:cs typeface="Times New Roman"/>
              <a:sym typeface="Times New Roman"/>
            </a:endParaRPr>
          </a:p>
        </p:txBody>
      </p:sp>
      <p:sp>
        <p:nvSpPr>
          <p:cNvPr id="48" name="Google Shape;48;p2"/>
          <p:cNvSpPr/>
          <p:nvPr/>
        </p:nvSpPr>
        <p:spPr>
          <a:xfrm>
            <a:off x="1371600" y="5349240"/>
            <a:ext cx="6583680" cy="36576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1150"/>
              <a:buFont typeface="Calibri"/>
              <a:buNone/>
            </a:pPr>
            <a:r>
              <a:t/>
            </a:r>
            <a:endParaRPr i="0" sz="1150" u="none" cap="none" strike="noStrike">
              <a:solidFill>
                <a:schemeClr val="dk1"/>
              </a:solidFill>
              <a:latin typeface="Times New Roman"/>
              <a:ea typeface="Times New Roman"/>
              <a:cs typeface="Times New Roman"/>
              <a:sym typeface="Times New Roman"/>
            </a:endParaRPr>
          </a:p>
        </p:txBody>
      </p:sp>
      <p:sp>
        <p:nvSpPr>
          <p:cNvPr id="49" name="Google Shape;49;p2"/>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i="0" lang="en-US" sz="900" u="none" cap="none" strike="noStrike">
                <a:solidFill>
                  <a:srgbClr val="5B6B76"/>
                </a:solidFill>
                <a:latin typeface="Times New Roman"/>
                <a:ea typeface="Times New Roman"/>
                <a:cs typeface="Times New Roman"/>
                <a:sym typeface="Times New Roman"/>
              </a:rPr>
              <a:t>Flight Foods Ltd  |  Communication Case Study</a:t>
            </a:r>
            <a:endParaRPr i="0" sz="900" u="none" cap="none" strike="noStrike">
              <a:solidFill>
                <a:schemeClr val="dk1"/>
              </a:solidFill>
              <a:latin typeface="Times New Roman"/>
              <a:ea typeface="Times New Roman"/>
              <a:cs typeface="Times New Roman"/>
              <a:sym typeface="Times New Roman"/>
            </a:endParaRPr>
          </a:p>
        </p:txBody>
      </p:sp>
      <p:sp>
        <p:nvSpPr>
          <p:cNvPr id="50" name="Google Shape;50;p2"/>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i="0" lang="en-US" sz="900" u="none" cap="none" strike="noStrike">
                <a:solidFill>
                  <a:srgbClr val="5B6B76"/>
                </a:solidFill>
                <a:latin typeface="Times New Roman"/>
                <a:ea typeface="Times New Roman"/>
                <a:cs typeface="Times New Roman"/>
                <a:sym typeface="Times New Roman"/>
              </a:rPr>
              <a:t>2</a:t>
            </a:r>
            <a:endParaRPr i="0" sz="9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5" name="Shape 55"/>
        <p:cNvGrpSpPr/>
        <p:nvPr/>
      </p:nvGrpSpPr>
      <p:grpSpPr>
        <a:xfrm>
          <a:off x="0" y="0"/>
          <a:ext cx="0" cy="0"/>
          <a:chOff x="0" y="0"/>
          <a:chExt cx="0" cy="0"/>
        </a:xfrm>
      </p:grpSpPr>
      <p:sp>
        <p:nvSpPr>
          <p:cNvPr id="56" name="Google Shape;56;p3"/>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Calibri"/>
                <a:ea typeface="Calibri"/>
                <a:cs typeface="Calibri"/>
                <a:sym typeface="Calibri"/>
              </a:rPr>
              <a:t>THE CASE</a:t>
            </a:r>
            <a:endParaRPr b="0" i="0" sz="1300" u="none" cap="none" strike="noStrike">
              <a:solidFill>
                <a:schemeClr val="dk1"/>
              </a:solidFill>
              <a:latin typeface="Calibri"/>
              <a:ea typeface="Calibri"/>
              <a:cs typeface="Calibri"/>
              <a:sym typeface="Calibri"/>
            </a:endParaRPr>
          </a:p>
        </p:txBody>
      </p:sp>
      <p:sp>
        <p:nvSpPr>
          <p:cNvPr id="57" name="Google Shape;57;p3"/>
          <p:cNvSpPr/>
          <p:nvPr/>
        </p:nvSpPr>
        <p:spPr>
          <a:xfrm>
            <a:off x="548640" y="621792"/>
            <a:ext cx="10789920" cy="685800"/>
          </a:xfrm>
          <a:prstGeom prst="rect">
            <a:avLst/>
          </a:prstGeom>
          <a:solidFill>
            <a:srgbClr val="0B5394"/>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3000"/>
              <a:buFont typeface="Cambria"/>
              <a:buNone/>
            </a:pPr>
            <a:r>
              <a:rPr b="1" lang="en-US" sz="3000">
                <a:solidFill>
                  <a:schemeClr val="lt1"/>
                </a:solidFill>
                <a:latin typeface="Times New Roman"/>
                <a:ea typeface="Times New Roman"/>
                <a:cs typeface="Times New Roman"/>
                <a:sym typeface="Times New Roman"/>
              </a:rPr>
              <a:t>Case Study Overview</a:t>
            </a:r>
            <a:endParaRPr i="0" sz="3000" u="none" cap="none" strike="noStrike">
              <a:solidFill>
                <a:schemeClr val="lt1"/>
              </a:solidFill>
              <a:latin typeface="Times New Roman"/>
              <a:ea typeface="Times New Roman"/>
              <a:cs typeface="Times New Roman"/>
              <a:sym typeface="Times New Roman"/>
            </a:endParaRPr>
          </a:p>
        </p:txBody>
      </p:sp>
      <p:sp>
        <p:nvSpPr>
          <p:cNvPr id="58" name="Google Shape;58;p3"/>
          <p:cNvSpPr/>
          <p:nvPr/>
        </p:nvSpPr>
        <p:spPr>
          <a:xfrm>
            <a:off x="548640" y="1691640"/>
            <a:ext cx="5212080" cy="4206240"/>
          </a:xfrm>
          <a:prstGeom prst="rect">
            <a:avLst/>
          </a:prstGeom>
          <a:noFill/>
          <a:ln>
            <a:noFill/>
          </a:ln>
        </p:spPr>
        <p:txBody>
          <a:bodyPr anchorCtr="0" anchor="t" bIns="45700" lIns="91425" spcFirstLastPara="1" rIns="91425" wrap="square" tIns="45700">
            <a:noAutofit/>
          </a:bodyPr>
          <a:lstStyle/>
          <a:p>
            <a:pPr indent="-330200" lvl="0" marL="457200" rtl="0" algn="l">
              <a:spcBef>
                <a:spcPts val="600"/>
              </a:spcBef>
              <a:spcAft>
                <a:spcPts val="0"/>
              </a:spcAft>
              <a:buClr>
                <a:schemeClr val="dk1"/>
              </a:buClr>
              <a:buSzPts val="1600"/>
              <a:buFont typeface="Times New Roman"/>
              <a:buChar char="▪"/>
            </a:pPr>
            <a:r>
              <a:rPr lang="en-US">
                <a:solidFill>
                  <a:schemeClr val="dk1"/>
                </a:solidFill>
                <a:latin typeface="Times New Roman"/>
                <a:ea typeface="Times New Roman"/>
                <a:cs typeface="Times New Roman"/>
                <a:sym typeface="Times New Roman"/>
              </a:rPr>
              <a:t>Ready-meal manufacturer for airlines, losing market share instead of gaining it</a:t>
            </a:r>
            <a:endParaRPr>
              <a:solidFill>
                <a:schemeClr val="dk1"/>
              </a:solidFill>
              <a:latin typeface="Times New Roman"/>
              <a:ea typeface="Times New Roman"/>
              <a:cs typeface="Times New Roman"/>
              <a:sym typeface="Times New Roman"/>
            </a:endParaRPr>
          </a:p>
          <a:p>
            <a:pPr indent="-330200" lvl="0" marL="457200" rtl="0" algn="l">
              <a:spcBef>
                <a:spcPts val="600"/>
              </a:spcBef>
              <a:spcAft>
                <a:spcPts val="0"/>
              </a:spcAft>
              <a:buClr>
                <a:schemeClr val="dk1"/>
              </a:buClr>
              <a:buSzPts val="1600"/>
              <a:buFont typeface="Times New Roman"/>
              <a:buChar char="▪"/>
            </a:pPr>
            <a:r>
              <a:rPr lang="en-US">
                <a:solidFill>
                  <a:schemeClr val="dk1"/>
                </a:solidFill>
                <a:latin typeface="Times New Roman"/>
                <a:ea typeface="Times New Roman"/>
                <a:cs typeface="Times New Roman"/>
                <a:sym typeface="Times New Roman"/>
              </a:rPr>
              <a:t>Airline Customers are complaining of undercooked food, poor packaging, and meat in a vegetarian pack</a:t>
            </a:r>
            <a:endParaRPr>
              <a:solidFill>
                <a:schemeClr val="dk1"/>
              </a:solidFill>
              <a:latin typeface="Times New Roman"/>
              <a:ea typeface="Times New Roman"/>
              <a:cs typeface="Times New Roman"/>
              <a:sym typeface="Times New Roman"/>
            </a:endParaRPr>
          </a:p>
          <a:p>
            <a:pPr indent="-330200" lvl="0" marL="457200" rtl="0" algn="l">
              <a:spcBef>
                <a:spcPts val="600"/>
              </a:spcBef>
              <a:spcAft>
                <a:spcPts val="0"/>
              </a:spcAft>
              <a:buClr>
                <a:schemeClr val="dk1"/>
              </a:buClr>
              <a:buSzPts val="1600"/>
              <a:buFont typeface="Times New Roman"/>
              <a:buChar char="▪"/>
            </a:pPr>
            <a:r>
              <a:rPr lang="en-US">
                <a:solidFill>
                  <a:schemeClr val="dk1"/>
                </a:solidFill>
                <a:latin typeface="Times New Roman"/>
                <a:ea typeface="Times New Roman"/>
                <a:cs typeface="Times New Roman"/>
                <a:sym typeface="Times New Roman"/>
              </a:rPr>
              <a:t>Factory floor is spacious and well-lit, but packed with old, noisy machinery</a:t>
            </a:r>
            <a:endParaRPr>
              <a:solidFill>
                <a:schemeClr val="dk1"/>
              </a:solidFill>
              <a:latin typeface="Times New Roman"/>
              <a:ea typeface="Times New Roman"/>
              <a:cs typeface="Times New Roman"/>
              <a:sym typeface="Times New Roman"/>
            </a:endParaRPr>
          </a:p>
          <a:p>
            <a:pPr indent="-330200" lvl="0" marL="457200" rtl="0" algn="l">
              <a:spcBef>
                <a:spcPts val="600"/>
              </a:spcBef>
              <a:spcAft>
                <a:spcPts val="0"/>
              </a:spcAft>
              <a:buClr>
                <a:schemeClr val="dk1"/>
              </a:buClr>
              <a:buSzPts val="1600"/>
              <a:buFont typeface="Times New Roman"/>
              <a:buChar char="▪"/>
            </a:pPr>
            <a:r>
              <a:rPr lang="en-US">
                <a:solidFill>
                  <a:schemeClr val="dk1"/>
                </a:solidFill>
                <a:latin typeface="Times New Roman"/>
                <a:ea typeface="Times New Roman"/>
                <a:cs typeface="Times New Roman"/>
                <a:sym typeface="Times New Roman"/>
              </a:rPr>
              <a:t>40 staff (16-60 years), primarily immigrants from five cultural groups.</a:t>
            </a:r>
            <a:endParaRPr>
              <a:solidFill>
                <a:schemeClr val="dk1"/>
              </a:solidFill>
              <a:latin typeface="Times New Roman"/>
              <a:ea typeface="Times New Roman"/>
              <a:cs typeface="Times New Roman"/>
              <a:sym typeface="Times New Roman"/>
            </a:endParaRPr>
          </a:p>
          <a:p>
            <a:pPr indent="-330200" lvl="0" marL="457200" rtl="0" algn="l">
              <a:spcBef>
                <a:spcPts val="600"/>
              </a:spcBef>
              <a:spcAft>
                <a:spcPts val="0"/>
              </a:spcAft>
              <a:buClr>
                <a:schemeClr val="dk1"/>
              </a:buClr>
              <a:buSzPts val="1600"/>
              <a:buFont typeface="Times New Roman"/>
              <a:buChar char="▪"/>
            </a:pPr>
            <a:r>
              <a:rPr lang="en-US">
                <a:solidFill>
                  <a:schemeClr val="dk1"/>
                </a:solidFill>
                <a:latin typeface="Times New Roman"/>
                <a:ea typeface="Times New Roman"/>
                <a:cs typeface="Times New Roman"/>
                <a:sym typeface="Times New Roman"/>
              </a:rPr>
              <a:t>Formal hygiene training of new starters is not done before they start work.</a:t>
            </a:r>
            <a:endParaRPr>
              <a:solidFill>
                <a:schemeClr val="dk1"/>
              </a:solidFill>
              <a:latin typeface="Times New Roman"/>
              <a:ea typeface="Times New Roman"/>
              <a:cs typeface="Times New Roman"/>
              <a:sym typeface="Times New Roman"/>
            </a:endParaRPr>
          </a:p>
          <a:p>
            <a:pPr indent="-330200" lvl="0" marL="457200" rtl="0" algn="l">
              <a:spcBef>
                <a:spcPts val="600"/>
              </a:spcBef>
              <a:spcAft>
                <a:spcPts val="600"/>
              </a:spcAft>
              <a:buClr>
                <a:schemeClr val="dk1"/>
              </a:buClr>
              <a:buSzPts val="1600"/>
              <a:buFont typeface="Times New Roman"/>
              <a:buChar char="▪"/>
            </a:pPr>
            <a:r>
              <a:rPr lang="en-US">
                <a:solidFill>
                  <a:schemeClr val="dk1"/>
                </a:solidFill>
                <a:latin typeface="Times New Roman"/>
                <a:ea typeface="Times New Roman"/>
                <a:cs typeface="Times New Roman"/>
                <a:sym typeface="Times New Roman"/>
              </a:rPr>
              <a:t>Manager Gary is the only qualified Food Hygiene and Safety supervisor, who works primarily by English signage.</a:t>
            </a:r>
            <a:endParaRPr sz="1600">
              <a:solidFill>
                <a:schemeClr val="dk1"/>
              </a:solidFill>
              <a:latin typeface="Times New Roman"/>
              <a:ea typeface="Times New Roman"/>
              <a:cs typeface="Times New Roman"/>
              <a:sym typeface="Times New Roman"/>
            </a:endParaRPr>
          </a:p>
        </p:txBody>
      </p:sp>
      <p:sp>
        <p:nvSpPr>
          <p:cNvPr id="59" name="Google Shape;59;p3"/>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Flight Foods Ltd  |  Communication Case Study</a:t>
            </a:r>
            <a:endParaRPr b="0" i="0" sz="900" u="none" cap="none" strike="noStrike">
              <a:solidFill>
                <a:schemeClr val="dk1"/>
              </a:solidFill>
              <a:latin typeface="Calibri"/>
              <a:ea typeface="Calibri"/>
              <a:cs typeface="Calibri"/>
              <a:sym typeface="Calibri"/>
            </a:endParaRPr>
          </a:p>
        </p:txBody>
      </p:sp>
      <p:sp>
        <p:nvSpPr>
          <p:cNvPr id="60" name="Google Shape;60;p3"/>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3</a:t>
            </a:r>
            <a:endParaRPr b="0" i="0" sz="900" u="none" cap="none" strike="noStrike">
              <a:solidFill>
                <a:schemeClr val="dk1"/>
              </a:solidFill>
              <a:latin typeface="Calibri"/>
              <a:ea typeface="Calibri"/>
              <a:cs typeface="Calibri"/>
              <a:sym typeface="Calibri"/>
            </a:endParaRPr>
          </a:p>
        </p:txBody>
      </p:sp>
      <p:pic>
        <p:nvPicPr>
          <p:cNvPr id="61" name="Google Shape;61;p3"/>
          <p:cNvPicPr preferRelativeResize="0"/>
          <p:nvPr/>
        </p:nvPicPr>
        <p:blipFill rotWithShape="1">
          <a:blip r:embed="rId3">
            <a:alphaModFix/>
          </a:blip>
          <a:srcRect b="13345" l="0" r="0" t="0"/>
          <a:stretch/>
        </p:blipFill>
        <p:spPr>
          <a:xfrm>
            <a:off x="5823850" y="1921174"/>
            <a:ext cx="6126477" cy="35414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6" name="Shape 66"/>
        <p:cNvGrpSpPr/>
        <p:nvPr/>
      </p:nvGrpSpPr>
      <p:grpSpPr>
        <a:xfrm>
          <a:off x="0" y="0"/>
          <a:ext cx="0" cy="0"/>
          <a:chOff x="0" y="0"/>
          <a:chExt cx="0" cy="0"/>
        </a:xfrm>
      </p:grpSpPr>
      <p:sp>
        <p:nvSpPr>
          <p:cNvPr id="67" name="Google Shape;67;p4"/>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Calibri"/>
                <a:ea typeface="Calibri"/>
                <a:cs typeface="Calibri"/>
                <a:sym typeface="Calibri"/>
              </a:rPr>
              <a:t>DIAGNOSIS</a:t>
            </a:r>
            <a:endParaRPr b="0" i="0" sz="1300" u="none" cap="none" strike="noStrike">
              <a:solidFill>
                <a:schemeClr val="dk1"/>
              </a:solidFill>
              <a:latin typeface="Calibri"/>
              <a:ea typeface="Calibri"/>
              <a:cs typeface="Calibri"/>
              <a:sym typeface="Calibri"/>
            </a:endParaRPr>
          </a:p>
        </p:txBody>
      </p:sp>
      <p:sp>
        <p:nvSpPr>
          <p:cNvPr id="68" name="Google Shape;68;p4"/>
          <p:cNvSpPr/>
          <p:nvPr/>
        </p:nvSpPr>
        <p:spPr>
          <a:xfrm>
            <a:off x="548640" y="621792"/>
            <a:ext cx="10789920" cy="685800"/>
          </a:xfrm>
          <a:prstGeom prst="rect">
            <a:avLst/>
          </a:prstGeom>
          <a:solidFill>
            <a:srgbClr val="134F5C"/>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3000"/>
              <a:buFont typeface="Cambria"/>
              <a:buNone/>
            </a:pPr>
            <a:r>
              <a:rPr b="1" i="0" lang="en-US" sz="3000" u="none" cap="none" strike="noStrike">
                <a:solidFill>
                  <a:schemeClr val="lt1"/>
                </a:solidFill>
                <a:latin typeface="Times New Roman"/>
                <a:ea typeface="Times New Roman"/>
                <a:cs typeface="Times New Roman"/>
                <a:sym typeface="Times New Roman"/>
              </a:rPr>
              <a:t>Five Communication Barriers at Play</a:t>
            </a:r>
            <a:endParaRPr i="0" sz="3000" u="none" cap="none" strike="noStrike">
              <a:solidFill>
                <a:schemeClr val="lt1"/>
              </a:solidFill>
              <a:latin typeface="Times New Roman"/>
              <a:ea typeface="Times New Roman"/>
              <a:cs typeface="Times New Roman"/>
              <a:sym typeface="Times New Roman"/>
            </a:endParaRPr>
          </a:p>
        </p:txBody>
      </p:sp>
      <p:sp>
        <p:nvSpPr>
          <p:cNvPr id="69" name="Google Shape;69;p4"/>
          <p:cNvSpPr/>
          <p:nvPr/>
        </p:nvSpPr>
        <p:spPr>
          <a:xfrm>
            <a:off x="548640" y="1737360"/>
            <a:ext cx="4937760" cy="4389120"/>
          </a:xfrm>
          <a:prstGeom prst="rect">
            <a:avLst/>
          </a:prstGeom>
          <a:noFill/>
          <a:ln>
            <a:noFill/>
          </a:ln>
        </p:spPr>
        <p:txBody>
          <a:bodyPr anchorCtr="0" anchor="t" bIns="45700" lIns="91425" spcFirstLastPara="1" rIns="91425" wrap="square" tIns="45700">
            <a:noAutofit/>
          </a:bodyPr>
          <a:lstStyle/>
          <a:p>
            <a:pPr indent="-336550" lvl="0" marL="457200" rtl="0" algn="just">
              <a:spcBef>
                <a:spcPts val="600"/>
              </a:spcBef>
              <a:spcAft>
                <a:spcPts val="0"/>
              </a:spcAft>
              <a:buClr>
                <a:srgbClr val="1A2733"/>
              </a:buClr>
              <a:buSzPts val="1700"/>
              <a:buFont typeface="Times New Roman"/>
              <a:buChar char="▪"/>
            </a:pPr>
            <a:r>
              <a:rPr lang="en-US" sz="1500">
                <a:solidFill>
                  <a:schemeClr val="dk1"/>
                </a:solidFill>
                <a:latin typeface="Times New Roman"/>
                <a:ea typeface="Times New Roman"/>
                <a:cs typeface="Times New Roman"/>
                <a:sym typeface="Times New Roman"/>
              </a:rPr>
              <a:t>Environmental noise – </a:t>
            </a:r>
            <a:r>
              <a:rPr lang="en-US" sz="1500">
                <a:solidFill>
                  <a:schemeClr val="dk1"/>
                </a:solidFill>
                <a:latin typeface="Times New Roman"/>
                <a:ea typeface="Times New Roman"/>
                <a:cs typeface="Times New Roman"/>
                <a:sym typeface="Times New Roman"/>
              </a:rPr>
              <a:t>clunking</a:t>
            </a:r>
            <a:r>
              <a:rPr lang="en-US" sz="1500">
                <a:solidFill>
                  <a:schemeClr val="dk1"/>
                </a:solidFill>
                <a:latin typeface="Times New Roman"/>
                <a:ea typeface="Times New Roman"/>
                <a:cs typeface="Times New Roman"/>
                <a:sym typeface="Times New Roman"/>
              </a:rPr>
              <a:t>, banging machinery washes over spoken instructions</a:t>
            </a:r>
            <a:endParaRPr sz="1500">
              <a:solidFill>
                <a:schemeClr val="dk1"/>
              </a:solidFill>
              <a:latin typeface="Times New Roman"/>
              <a:ea typeface="Times New Roman"/>
              <a:cs typeface="Times New Roman"/>
              <a:sym typeface="Times New Roman"/>
            </a:endParaRPr>
          </a:p>
          <a:p>
            <a:pPr indent="-336550" lvl="0" marL="457200" rtl="0" algn="just">
              <a:spcBef>
                <a:spcPts val="600"/>
              </a:spcBef>
              <a:spcAft>
                <a:spcPts val="0"/>
              </a:spcAft>
              <a:buClr>
                <a:srgbClr val="1A2733"/>
              </a:buClr>
              <a:buSzPts val="1700"/>
              <a:buFont typeface="Times New Roman"/>
              <a:buChar char="▪"/>
            </a:pPr>
            <a:r>
              <a:rPr lang="en-US" sz="1500">
                <a:solidFill>
                  <a:schemeClr val="dk1"/>
                </a:solidFill>
                <a:latin typeface="Times New Roman"/>
                <a:ea typeface="Times New Roman"/>
                <a:cs typeface="Times New Roman"/>
                <a:sym typeface="Times New Roman"/>
              </a:rPr>
              <a:t>Language &amp; non-verbal — workers speak their own language and sign in English only</a:t>
            </a:r>
            <a:endParaRPr sz="1500">
              <a:solidFill>
                <a:schemeClr val="dk1"/>
              </a:solidFill>
              <a:latin typeface="Times New Roman"/>
              <a:ea typeface="Times New Roman"/>
              <a:cs typeface="Times New Roman"/>
              <a:sym typeface="Times New Roman"/>
            </a:endParaRPr>
          </a:p>
          <a:p>
            <a:pPr indent="-336550" lvl="0" marL="457200" rtl="0" algn="just">
              <a:spcBef>
                <a:spcPts val="600"/>
              </a:spcBef>
              <a:spcAft>
                <a:spcPts val="0"/>
              </a:spcAft>
              <a:buClr>
                <a:srgbClr val="1A2733"/>
              </a:buClr>
              <a:buSzPts val="1700"/>
              <a:buFont typeface="Times New Roman"/>
              <a:buChar char="▪"/>
            </a:pPr>
            <a:r>
              <a:rPr lang="en-US" sz="1500">
                <a:solidFill>
                  <a:schemeClr val="dk1"/>
                </a:solidFill>
                <a:latin typeface="Times New Roman"/>
                <a:ea typeface="Times New Roman"/>
                <a:cs typeface="Times New Roman"/>
                <a:sym typeface="Times New Roman"/>
              </a:rPr>
              <a:t>Age and generational —  Older workers seem to understand instructions better, while Gary reports more communication problems with younger workers.</a:t>
            </a:r>
            <a:endParaRPr sz="1500">
              <a:solidFill>
                <a:schemeClr val="dk1"/>
              </a:solidFill>
              <a:latin typeface="Times New Roman"/>
              <a:ea typeface="Times New Roman"/>
              <a:cs typeface="Times New Roman"/>
              <a:sym typeface="Times New Roman"/>
            </a:endParaRPr>
          </a:p>
          <a:p>
            <a:pPr indent="-336550" lvl="0" marL="457200" rtl="0" algn="just">
              <a:spcBef>
                <a:spcPts val="600"/>
              </a:spcBef>
              <a:spcAft>
                <a:spcPts val="0"/>
              </a:spcAft>
              <a:buClr>
                <a:srgbClr val="1A2733"/>
              </a:buClr>
              <a:buSzPts val="1700"/>
              <a:buFont typeface="Times New Roman"/>
              <a:buChar char="▪"/>
            </a:pPr>
            <a:r>
              <a:rPr lang="en-US" sz="1500">
                <a:solidFill>
                  <a:schemeClr val="dk1"/>
                </a:solidFill>
                <a:latin typeface="Times New Roman"/>
                <a:ea typeface="Times New Roman"/>
                <a:cs typeface="Times New Roman"/>
                <a:sym typeface="Times New Roman"/>
              </a:rPr>
              <a:t>Cultural — 5 different cultural groups mean 5 different norms with regard to hygiene and hierarchy</a:t>
            </a:r>
            <a:endParaRPr sz="1500">
              <a:solidFill>
                <a:schemeClr val="dk1"/>
              </a:solidFill>
              <a:latin typeface="Times New Roman"/>
              <a:ea typeface="Times New Roman"/>
              <a:cs typeface="Times New Roman"/>
              <a:sym typeface="Times New Roman"/>
            </a:endParaRPr>
          </a:p>
          <a:p>
            <a:pPr indent="-336550" lvl="0" marL="457200" rtl="0" algn="just">
              <a:spcBef>
                <a:spcPts val="600"/>
              </a:spcBef>
              <a:spcAft>
                <a:spcPts val="600"/>
              </a:spcAft>
              <a:buClr>
                <a:srgbClr val="1A2733"/>
              </a:buClr>
              <a:buSzPts val="1700"/>
              <a:buFont typeface="Times New Roman"/>
              <a:buChar char="▪"/>
            </a:pPr>
            <a:r>
              <a:rPr lang="en-US" sz="1500">
                <a:solidFill>
                  <a:schemeClr val="dk1"/>
                </a:solidFill>
                <a:latin typeface="Times New Roman"/>
                <a:ea typeface="Times New Roman"/>
                <a:cs typeface="Times New Roman"/>
                <a:sym typeface="Times New Roman"/>
              </a:rPr>
              <a:t>Emotional: Fatigue and stress cloud Gary's message and his judgment</a:t>
            </a:r>
            <a:endParaRPr sz="1700">
              <a:solidFill>
                <a:srgbClr val="1A2733"/>
              </a:solidFill>
              <a:latin typeface="Times New Roman"/>
              <a:ea typeface="Times New Roman"/>
              <a:cs typeface="Times New Roman"/>
              <a:sym typeface="Times New Roman"/>
            </a:endParaRPr>
          </a:p>
        </p:txBody>
      </p:sp>
      <p:sp>
        <p:nvSpPr>
          <p:cNvPr id="70" name="Google Shape;70;p4"/>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Flight Foods Ltd  |  Communication Case Study</a:t>
            </a:r>
            <a:endParaRPr b="0" i="0" sz="900" u="none" cap="none" strike="noStrike">
              <a:solidFill>
                <a:schemeClr val="dk1"/>
              </a:solidFill>
              <a:latin typeface="Calibri"/>
              <a:ea typeface="Calibri"/>
              <a:cs typeface="Calibri"/>
              <a:sym typeface="Calibri"/>
            </a:endParaRPr>
          </a:p>
        </p:txBody>
      </p:sp>
      <p:sp>
        <p:nvSpPr>
          <p:cNvPr id="71" name="Google Shape;71;p4"/>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4</a:t>
            </a:r>
            <a:endParaRPr b="0" i="0" sz="900" u="none" cap="none" strike="noStrike">
              <a:solidFill>
                <a:schemeClr val="dk1"/>
              </a:solidFill>
              <a:latin typeface="Calibri"/>
              <a:ea typeface="Calibri"/>
              <a:cs typeface="Calibri"/>
              <a:sym typeface="Calibri"/>
            </a:endParaRPr>
          </a:p>
        </p:txBody>
      </p:sp>
      <p:pic>
        <p:nvPicPr>
          <p:cNvPr id="72" name="Google Shape;72;p4"/>
          <p:cNvPicPr preferRelativeResize="0"/>
          <p:nvPr/>
        </p:nvPicPr>
        <p:blipFill>
          <a:blip r:embed="rId3">
            <a:alphaModFix/>
          </a:blip>
          <a:stretch>
            <a:fillRect/>
          </a:stretch>
        </p:blipFill>
        <p:spPr>
          <a:xfrm>
            <a:off x="5594175" y="1737342"/>
            <a:ext cx="6400801" cy="349418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7" name="Shape 77"/>
        <p:cNvGrpSpPr/>
        <p:nvPr/>
      </p:nvGrpSpPr>
      <p:grpSpPr>
        <a:xfrm>
          <a:off x="0" y="0"/>
          <a:ext cx="0" cy="0"/>
          <a:chOff x="0" y="0"/>
          <a:chExt cx="0" cy="0"/>
        </a:xfrm>
      </p:grpSpPr>
      <p:sp>
        <p:nvSpPr>
          <p:cNvPr id="78" name="Google Shape;78;p5"/>
          <p:cNvSpPr/>
          <p:nvPr/>
        </p:nvSpPr>
        <p:spPr>
          <a:xfrm>
            <a:off x="11155680" y="411480"/>
            <a:ext cx="502920" cy="502920"/>
          </a:xfrm>
          <a:prstGeom prst="ellipse">
            <a:avLst/>
          </a:prstGeom>
          <a:solidFill>
            <a:srgbClr val="E8622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5"/>
          <p:cNvSpPr/>
          <p:nvPr/>
        </p:nvSpPr>
        <p:spPr>
          <a:xfrm>
            <a:off x="11155680" y="411480"/>
            <a:ext cx="502920" cy="5029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Calibri"/>
                <a:ea typeface="Calibri"/>
                <a:cs typeface="Calibri"/>
                <a:sym typeface="Calibri"/>
              </a:rPr>
              <a:t>1</a:t>
            </a:r>
            <a:endParaRPr b="0" i="0" sz="1430" u="none" cap="none" strike="noStrike">
              <a:solidFill>
                <a:schemeClr val="dk1"/>
              </a:solidFill>
              <a:latin typeface="Calibri"/>
              <a:ea typeface="Calibri"/>
              <a:cs typeface="Calibri"/>
              <a:sym typeface="Calibri"/>
            </a:endParaRPr>
          </a:p>
        </p:txBody>
      </p:sp>
      <p:sp>
        <p:nvSpPr>
          <p:cNvPr id="80" name="Google Shape;80;p5"/>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Calibri"/>
                <a:ea typeface="Calibri"/>
                <a:cs typeface="Calibri"/>
                <a:sym typeface="Calibri"/>
              </a:rPr>
              <a:t>BARRIER 1 OF 5</a:t>
            </a:r>
            <a:endParaRPr b="0" i="0" sz="1300" u="none" cap="none" strike="noStrike">
              <a:solidFill>
                <a:schemeClr val="dk1"/>
              </a:solidFill>
              <a:latin typeface="Calibri"/>
              <a:ea typeface="Calibri"/>
              <a:cs typeface="Calibri"/>
              <a:sym typeface="Calibri"/>
            </a:endParaRPr>
          </a:p>
        </p:txBody>
      </p:sp>
      <p:sp>
        <p:nvSpPr>
          <p:cNvPr id="81" name="Google Shape;81;p5"/>
          <p:cNvSpPr/>
          <p:nvPr/>
        </p:nvSpPr>
        <p:spPr>
          <a:xfrm>
            <a:off x="548640" y="621792"/>
            <a:ext cx="10789920" cy="685800"/>
          </a:xfrm>
          <a:prstGeom prst="rect">
            <a:avLst/>
          </a:prstGeom>
          <a:solidFill>
            <a:srgbClr val="E8622C"/>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3000"/>
              <a:buFont typeface="Cambria"/>
              <a:buNone/>
            </a:pPr>
            <a:r>
              <a:rPr b="1" i="0" lang="en-US" sz="3000" u="none" cap="none" strike="noStrike">
                <a:solidFill>
                  <a:schemeClr val="lt1"/>
                </a:solidFill>
                <a:latin typeface="Times New Roman"/>
                <a:ea typeface="Times New Roman"/>
                <a:cs typeface="Times New Roman"/>
                <a:sym typeface="Times New Roman"/>
              </a:rPr>
              <a:t>Environmental (Physical) Noise</a:t>
            </a:r>
            <a:endParaRPr i="0" sz="3000" u="none" cap="none" strike="noStrike">
              <a:solidFill>
                <a:schemeClr val="lt1"/>
              </a:solidFill>
              <a:latin typeface="Times New Roman"/>
              <a:ea typeface="Times New Roman"/>
              <a:cs typeface="Times New Roman"/>
              <a:sym typeface="Times New Roman"/>
            </a:endParaRPr>
          </a:p>
        </p:txBody>
      </p:sp>
      <p:sp>
        <p:nvSpPr>
          <p:cNvPr id="82" name="Google Shape;82;p5"/>
          <p:cNvSpPr/>
          <p:nvPr/>
        </p:nvSpPr>
        <p:spPr>
          <a:xfrm>
            <a:off x="548640" y="1691640"/>
            <a:ext cx="5029200" cy="4206240"/>
          </a:xfrm>
          <a:prstGeom prst="rect">
            <a:avLst/>
          </a:prstGeom>
          <a:noFill/>
          <a:ln>
            <a:noFill/>
          </a:ln>
        </p:spPr>
        <p:txBody>
          <a:bodyPr anchorCtr="0" anchor="t" bIns="45700" lIns="91425" spcFirstLastPara="1" rIns="91425" wrap="square" tIns="45700">
            <a:noAutofit/>
          </a:bodyPr>
          <a:lstStyle/>
          <a:p>
            <a:pPr indent="-349250" lvl="0" marL="457200" rtl="0" algn="just">
              <a:spcBef>
                <a:spcPts val="600"/>
              </a:spcBef>
              <a:spcAft>
                <a:spcPts val="0"/>
              </a:spcAft>
              <a:buClr>
                <a:srgbClr val="1A2733"/>
              </a:buClr>
              <a:buSzPts val="1900"/>
              <a:buFont typeface="Calibri"/>
              <a:buChar char="▪"/>
            </a:pPr>
            <a:r>
              <a:rPr lang="en-US" sz="1700">
                <a:solidFill>
                  <a:schemeClr val="dk1"/>
                </a:solidFill>
                <a:latin typeface="Times New Roman"/>
                <a:ea typeface="Times New Roman"/>
                <a:cs typeface="Times New Roman"/>
                <a:sym typeface="Times New Roman"/>
              </a:rPr>
              <a:t>Over a “packed” floor, Gary must give instructions to staff to these “old noisy machines… </a:t>
            </a:r>
            <a:r>
              <a:rPr lang="en-US" sz="1700">
                <a:solidFill>
                  <a:schemeClr val="dk1"/>
                </a:solidFill>
                <a:latin typeface="Times New Roman"/>
                <a:ea typeface="Times New Roman"/>
                <a:cs typeface="Times New Roman"/>
                <a:sym typeface="Times New Roman"/>
              </a:rPr>
              <a:t>clunking</a:t>
            </a:r>
            <a:r>
              <a:rPr lang="en-US" sz="1700">
                <a:solidFill>
                  <a:schemeClr val="dk1"/>
                </a:solidFill>
                <a:latin typeface="Times New Roman"/>
                <a:ea typeface="Times New Roman"/>
                <a:cs typeface="Times New Roman"/>
                <a:sym typeface="Times New Roman"/>
              </a:rPr>
              <a:t> and banging.”</a:t>
            </a:r>
            <a:endParaRPr sz="1700">
              <a:solidFill>
                <a:schemeClr val="dk1"/>
              </a:solidFill>
              <a:latin typeface="Times New Roman"/>
              <a:ea typeface="Times New Roman"/>
              <a:cs typeface="Times New Roman"/>
              <a:sym typeface="Times New Roman"/>
            </a:endParaRPr>
          </a:p>
          <a:p>
            <a:pPr indent="-349250" lvl="0" marL="457200" rtl="0" algn="just">
              <a:spcBef>
                <a:spcPts val="600"/>
              </a:spcBef>
              <a:spcAft>
                <a:spcPts val="0"/>
              </a:spcAft>
              <a:buClr>
                <a:srgbClr val="1A2733"/>
              </a:buClr>
              <a:buSzPts val="1900"/>
              <a:buFont typeface="Calibri"/>
              <a:buChar char="▪"/>
            </a:pPr>
            <a:r>
              <a:rPr lang="en-US" sz="1700">
                <a:solidFill>
                  <a:schemeClr val="dk1"/>
                </a:solidFill>
                <a:latin typeface="Times New Roman"/>
                <a:ea typeface="Times New Roman"/>
                <a:cs typeface="Times New Roman"/>
                <a:sym typeface="Times New Roman"/>
              </a:rPr>
              <a:t>Purely physical/mechanical noise interferes with the transmission of spoken messages</a:t>
            </a:r>
            <a:endParaRPr sz="1700">
              <a:solidFill>
                <a:schemeClr val="dk1"/>
              </a:solidFill>
              <a:latin typeface="Times New Roman"/>
              <a:ea typeface="Times New Roman"/>
              <a:cs typeface="Times New Roman"/>
              <a:sym typeface="Times New Roman"/>
            </a:endParaRPr>
          </a:p>
          <a:p>
            <a:pPr indent="-349250" lvl="0" marL="457200" rtl="0" algn="just">
              <a:spcBef>
                <a:spcPts val="600"/>
              </a:spcBef>
              <a:spcAft>
                <a:spcPts val="0"/>
              </a:spcAft>
              <a:buClr>
                <a:srgbClr val="1A2733"/>
              </a:buClr>
              <a:buSzPts val="1900"/>
              <a:buFont typeface="Calibri"/>
              <a:buChar char="▪"/>
            </a:pPr>
            <a:r>
              <a:rPr lang="en-US" sz="1700">
                <a:solidFill>
                  <a:schemeClr val="dk1"/>
                </a:solidFill>
                <a:latin typeface="Times New Roman"/>
                <a:ea typeface="Times New Roman"/>
                <a:cs typeface="Times New Roman"/>
                <a:sym typeface="Times New Roman"/>
              </a:rPr>
              <a:t>Weaver's Transmission Model sees noise as any event that disrupts the signal, which is what it is (</a:t>
            </a:r>
            <a:r>
              <a:rPr lang="en-US" sz="1700">
                <a:solidFill>
                  <a:schemeClr val="dk1"/>
                </a:solidFill>
                <a:latin typeface="Times New Roman"/>
                <a:ea typeface="Times New Roman"/>
                <a:cs typeface="Times New Roman"/>
                <a:sym typeface="Times New Roman"/>
              </a:rPr>
              <a:t>Weaver, 1963)</a:t>
            </a:r>
            <a:r>
              <a:rPr lang="en-US" sz="1700">
                <a:solidFill>
                  <a:schemeClr val="dk1"/>
                </a:solidFill>
                <a:latin typeface="Times New Roman"/>
                <a:ea typeface="Times New Roman"/>
                <a:cs typeface="Times New Roman"/>
                <a:sym typeface="Times New Roman"/>
              </a:rPr>
              <a:t>.</a:t>
            </a:r>
            <a:endParaRPr sz="1700">
              <a:solidFill>
                <a:schemeClr val="dk1"/>
              </a:solidFill>
              <a:latin typeface="Times New Roman"/>
              <a:ea typeface="Times New Roman"/>
              <a:cs typeface="Times New Roman"/>
              <a:sym typeface="Times New Roman"/>
            </a:endParaRPr>
          </a:p>
          <a:p>
            <a:pPr indent="-349250" lvl="0" marL="457200" rtl="0" algn="just">
              <a:spcBef>
                <a:spcPts val="600"/>
              </a:spcBef>
              <a:spcAft>
                <a:spcPts val="600"/>
              </a:spcAft>
              <a:buClr>
                <a:srgbClr val="1A2733"/>
              </a:buClr>
              <a:buSzPts val="1900"/>
              <a:buFont typeface="Calibri"/>
              <a:buChar char="▪"/>
            </a:pPr>
            <a:r>
              <a:rPr lang="en-US" sz="1700">
                <a:solidFill>
                  <a:schemeClr val="dk1"/>
                </a:solidFill>
                <a:latin typeface="Times New Roman"/>
                <a:ea typeface="Times New Roman"/>
                <a:cs typeface="Times New Roman"/>
                <a:sym typeface="Times New Roman"/>
              </a:rPr>
              <a:t>This time, the noise is actual, here in the channel between Gary's voice and his workers' ears.</a:t>
            </a:r>
            <a:endParaRPr sz="1900">
              <a:solidFill>
                <a:srgbClr val="1A2733"/>
              </a:solidFill>
              <a:latin typeface="Calibri"/>
              <a:ea typeface="Calibri"/>
              <a:cs typeface="Calibri"/>
              <a:sym typeface="Calibri"/>
            </a:endParaRPr>
          </a:p>
        </p:txBody>
      </p:sp>
      <p:sp>
        <p:nvSpPr>
          <p:cNvPr id="83" name="Google Shape;83;p5"/>
          <p:cNvSpPr/>
          <p:nvPr/>
        </p:nvSpPr>
        <p:spPr>
          <a:xfrm>
            <a:off x="5989320" y="4480560"/>
            <a:ext cx="530352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1050"/>
              <a:buFont typeface="Calibri"/>
              <a:buNone/>
            </a:pPr>
            <a:r>
              <a:t/>
            </a:r>
            <a:endParaRPr b="0" i="0" sz="1050" u="none" cap="none" strike="noStrike">
              <a:solidFill>
                <a:schemeClr val="dk1"/>
              </a:solidFill>
              <a:latin typeface="Calibri"/>
              <a:ea typeface="Calibri"/>
              <a:cs typeface="Calibri"/>
              <a:sym typeface="Calibri"/>
            </a:endParaRPr>
          </a:p>
        </p:txBody>
      </p:sp>
      <p:sp>
        <p:nvSpPr>
          <p:cNvPr id="84" name="Google Shape;84;p5"/>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Flight Foods Ltd  |  Communication Case Study</a:t>
            </a:r>
            <a:endParaRPr b="0" i="0" sz="900" u="none" cap="none" strike="noStrike">
              <a:solidFill>
                <a:schemeClr val="dk1"/>
              </a:solidFill>
              <a:latin typeface="Calibri"/>
              <a:ea typeface="Calibri"/>
              <a:cs typeface="Calibri"/>
              <a:sym typeface="Calibri"/>
            </a:endParaRPr>
          </a:p>
        </p:txBody>
      </p:sp>
      <p:sp>
        <p:nvSpPr>
          <p:cNvPr id="85" name="Google Shape;85;p5"/>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5</a:t>
            </a:r>
            <a:endParaRPr b="0" i="0" sz="900" u="none" cap="none" strike="noStrike">
              <a:solidFill>
                <a:schemeClr val="dk1"/>
              </a:solidFill>
              <a:latin typeface="Calibri"/>
              <a:ea typeface="Calibri"/>
              <a:cs typeface="Calibri"/>
              <a:sym typeface="Calibri"/>
            </a:endParaRPr>
          </a:p>
        </p:txBody>
      </p:sp>
      <p:pic>
        <p:nvPicPr>
          <p:cNvPr id="86" name="Google Shape;86;p5"/>
          <p:cNvPicPr preferRelativeResize="0"/>
          <p:nvPr/>
        </p:nvPicPr>
        <p:blipFill>
          <a:blip r:embed="rId3">
            <a:alphaModFix/>
          </a:blip>
          <a:stretch>
            <a:fillRect/>
          </a:stretch>
        </p:blipFill>
        <p:spPr>
          <a:xfrm>
            <a:off x="5709552" y="1953167"/>
            <a:ext cx="6309360" cy="280416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91" name="Shape 91"/>
        <p:cNvGrpSpPr/>
        <p:nvPr/>
      </p:nvGrpSpPr>
      <p:grpSpPr>
        <a:xfrm>
          <a:off x="0" y="0"/>
          <a:ext cx="0" cy="0"/>
          <a:chOff x="0" y="0"/>
          <a:chExt cx="0" cy="0"/>
        </a:xfrm>
      </p:grpSpPr>
      <p:sp>
        <p:nvSpPr>
          <p:cNvPr id="92" name="Google Shape;92;p6"/>
          <p:cNvSpPr/>
          <p:nvPr/>
        </p:nvSpPr>
        <p:spPr>
          <a:xfrm>
            <a:off x="11155680" y="411480"/>
            <a:ext cx="502920" cy="502920"/>
          </a:xfrm>
          <a:prstGeom prst="ellipse">
            <a:avLst/>
          </a:prstGeom>
          <a:solidFill>
            <a:srgbClr val="E8622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6"/>
          <p:cNvSpPr/>
          <p:nvPr/>
        </p:nvSpPr>
        <p:spPr>
          <a:xfrm>
            <a:off x="11155680" y="411480"/>
            <a:ext cx="502920" cy="5029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Calibri"/>
                <a:ea typeface="Calibri"/>
                <a:cs typeface="Calibri"/>
                <a:sym typeface="Calibri"/>
              </a:rPr>
              <a:t>2</a:t>
            </a:r>
            <a:endParaRPr b="0" i="0" sz="1430" u="none" cap="none" strike="noStrike">
              <a:solidFill>
                <a:schemeClr val="dk1"/>
              </a:solidFill>
              <a:latin typeface="Calibri"/>
              <a:ea typeface="Calibri"/>
              <a:cs typeface="Calibri"/>
              <a:sym typeface="Calibri"/>
            </a:endParaRPr>
          </a:p>
        </p:txBody>
      </p:sp>
      <p:sp>
        <p:nvSpPr>
          <p:cNvPr id="94" name="Google Shape;94;p6"/>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Calibri"/>
                <a:ea typeface="Calibri"/>
                <a:cs typeface="Calibri"/>
                <a:sym typeface="Calibri"/>
              </a:rPr>
              <a:t>BARRIER 2 OF 5</a:t>
            </a:r>
            <a:endParaRPr b="0" i="0" sz="1300" u="none" cap="none" strike="noStrike">
              <a:solidFill>
                <a:schemeClr val="dk1"/>
              </a:solidFill>
              <a:latin typeface="Calibri"/>
              <a:ea typeface="Calibri"/>
              <a:cs typeface="Calibri"/>
              <a:sym typeface="Calibri"/>
            </a:endParaRPr>
          </a:p>
        </p:txBody>
      </p:sp>
      <p:sp>
        <p:nvSpPr>
          <p:cNvPr id="95" name="Google Shape;95;p6"/>
          <p:cNvSpPr/>
          <p:nvPr/>
        </p:nvSpPr>
        <p:spPr>
          <a:xfrm>
            <a:off x="548640" y="621792"/>
            <a:ext cx="10789920" cy="685800"/>
          </a:xfrm>
          <a:prstGeom prst="rect">
            <a:avLst/>
          </a:prstGeom>
          <a:solidFill>
            <a:srgbClr val="45818E"/>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3000"/>
              <a:buFont typeface="Cambria"/>
              <a:buNone/>
            </a:pPr>
            <a:r>
              <a:rPr b="1" i="0" lang="en-US" sz="3000" u="none" cap="none" strike="noStrike">
                <a:solidFill>
                  <a:schemeClr val="lt1"/>
                </a:solidFill>
                <a:latin typeface="Times New Roman"/>
                <a:ea typeface="Times New Roman"/>
                <a:cs typeface="Times New Roman"/>
                <a:sym typeface="Times New Roman"/>
              </a:rPr>
              <a:t>Language, Non-Verbal &amp; Written Signage</a:t>
            </a:r>
            <a:endParaRPr i="0" sz="3000" u="none" cap="none" strike="noStrike">
              <a:solidFill>
                <a:schemeClr val="lt1"/>
              </a:solidFill>
              <a:latin typeface="Times New Roman"/>
              <a:ea typeface="Times New Roman"/>
              <a:cs typeface="Times New Roman"/>
              <a:sym typeface="Times New Roman"/>
            </a:endParaRPr>
          </a:p>
        </p:txBody>
      </p:sp>
      <p:sp>
        <p:nvSpPr>
          <p:cNvPr id="96" name="Google Shape;96;p6"/>
          <p:cNvSpPr/>
          <p:nvPr/>
        </p:nvSpPr>
        <p:spPr>
          <a:xfrm>
            <a:off x="548640" y="1691640"/>
            <a:ext cx="5029200" cy="4206240"/>
          </a:xfrm>
          <a:prstGeom prst="rect">
            <a:avLst/>
          </a:prstGeom>
          <a:noFill/>
          <a:ln>
            <a:noFill/>
          </a:ln>
        </p:spPr>
        <p:txBody>
          <a:bodyPr anchorCtr="0" anchor="t" bIns="45700" lIns="91425" spcFirstLastPara="1" rIns="91425" wrap="square" tIns="45700">
            <a:noAutofit/>
          </a:bodyPr>
          <a:lstStyle/>
          <a:p>
            <a:pPr indent="-342900" lvl="0" marL="457200" rtl="0" algn="just">
              <a:spcBef>
                <a:spcPts val="600"/>
              </a:spcBef>
              <a:spcAft>
                <a:spcPts val="0"/>
              </a:spcAft>
              <a:buClr>
                <a:srgbClr val="1A2733"/>
              </a:buClr>
              <a:buSzPts val="1800"/>
              <a:buFont typeface="Times New Roman"/>
              <a:buChar char="▪"/>
            </a:pPr>
            <a:r>
              <a:rPr lang="en-US" sz="1600">
                <a:solidFill>
                  <a:schemeClr val="dk1"/>
                </a:solidFill>
                <a:latin typeface="Times New Roman"/>
                <a:ea typeface="Times New Roman"/>
                <a:cs typeface="Times New Roman"/>
                <a:sym typeface="Times New Roman"/>
              </a:rPr>
              <a:t>Staff “speak their own language with a few English words thrown in”</a:t>
            </a:r>
            <a:endParaRPr sz="1600">
              <a:solidFill>
                <a:schemeClr val="dk1"/>
              </a:solidFill>
              <a:latin typeface="Times New Roman"/>
              <a:ea typeface="Times New Roman"/>
              <a:cs typeface="Times New Roman"/>
              <a:sym typeface="Times New Roman"/>
            </a:endParaRPr>
          </a:p>
          <a:p>
            <a:pPr indent="-342900" lvl="0" marL="457200" rtl="0" algn="just">
              <a:spcBef>
                <a:spcPts val="600"/>
              </a:spcBef>
              <a:spcAft>
                <a:spcPts val="0"/>
              </a:spcAft>
              <a:buClr>
                <a:srgbClr val="1A2733"/>
              </a:buClr>
              <a:buSzPts val="1800"/>
              <a:buFont typeface="Times New Roman"/>
              <a:buChar char="▪"/>
            </a:pPr>
            <a:r>
              <a:rPr lang="en-US" sz="1600">
                <a:solidFill>
                  <a:schemeClr val="dk1"/>
                </a:solidFill>
                <a:latin typeface="Times New Roman"/>
                <a:ea typeface="Times New Roman"/>
                <a:cs typeface="Times New Roman"/>
                <a:sym typeface="Times New Roman"/>
              </a:rPr>
              <a:t>Gary responds to this by putting English-only signs up on the walls, assuming that they will be understood (Fan et al., 2026)</a:t>
            </a:r>
            <a:endParaRPr sz="1600">
              <a:solidFill>
                <a:schemeClr val="dk1"/>
              </a:solidFill>
              <a:latin typeface="Times New Roman"/>
              <a:ea typeface="Times New Roman"/>
              <a:cs typeface="Times New Roman"/>
              <a:sym typeface="Times New Roman"/>
            </a:endParaRPr>
          </a:p>
          <a:p>
            <a:pPr indent="-342900" lvl="0" marL="457200" rtl="0" algn="just">
              <a:spcBef>
                <a:spcPts val="600"/>
              </a:spcBef>
              <a:spcAft>
                <a:spcPts val="0"/>
              </a:spcAft>
              <a:buClr>
                <a:srgbClr val="1A2733"/>
              </a:buClr>
              <a:buSzPts val="1800"/>
              <a:buFont typeface="Times New Roman"/>
              <a:buChar char="▪"/>
            </a:pPr>
            <a:r>
              <a:rPr lang="en-US" sz="1600">
                <a:solidFill>
                  <a:schemeClr val="dk1"/>
                </a:solidFill>
                <a:latin typeface="Times New Roman"/>
                <a:ea typeface="Times New Roman"/>
                <a:cs typeface="Times New Roman"/>
                <a:sym typeface="Times New Roman"/>
              </a:rPr>
              <a:t>Schramm's Model of Communication (1954): effective communication is a function of overlapping “fields of experience” between sender and receiver.</a:t>
            </a:r>
            <a:endParaRPr sz="1600">
              <a:solidFill>
                <a:schemeClr val="dk1"/>
              </a:solidFill>
              <a:latin typeface="Times New Roman"/>
              <a:ea typeface="Times New Roman"/>
              <a:cs typeface="Times New Roman"/>
              <a:sym typeface="Times New Roman"/>
            </a:endParaRPr>
          </a:p>
          <a:p>
            <a:pPr indent="-342900" lvl="0" marL="457200" rtl="0" algn="just">
              <a:spcBef>
                <a:spcPts val="600"/>
              </a:spcBef>
              <a:spcAft>
                <a:spcPts val="600"/>
              </a:spcAft>
              <a:buClr>
                <a:srgbClr val="1A2733"/>
              </a:buClr>
              <a:buSzPts val="1800"/>
              <a:buFont typeface="Times New Roman"/>
              <a:buChar char="▪"/>
            </a:pPr>
            <a:r>
              <a:rPr lang="en-US" sz="1600">
                <a:solidFill>
                  <a:schemeClr val="dk1"/>
                </a:solidFill>
                <a:latin typeface="Times New Roman"/>
                <a:ea typeface="Times New Roman"/>
                <a:cs typeface="Times New Roman"/>
                <a:sym typeface="Times New Roman"/>
              </a:rPr>
              <a:t>The overlap in language and literacy skills and the gap in culture are inversely proportional; the smaller the gap, the larger the overlap, until they are at odds, at which point there is no overlap — there will be no encoding/decoding in the clear channel.</a:t>
            </a:r>
            <a:endParaRPr sz="1800">
              <a:solidFill>
                <a:srgbClr val="1A2733"/>
              </a:solidFill>
              <a:latin typeface="Times New Roman"/>
              <a:ea typeface="Times New Roman"/>
              <a:cs typeface="Times New Roman"/>
              <a:sym typeface="Times New Roman"/>
            </a:endParaRPr>
          </a:p>
        </p:txBody>
      </p:sp>
      <p:sp>
        <p:nvSpPr>
          <p:cNvPr id="97" name="Google Shape;97;p6"/>
          <p:cNvSpPr/>
          <p:nvPr/>
        </p:nvSpPr>
        <p:spPr>
          <a:xfrm>
            <a:off x="5943600" y="5349240"/>
            <a:ext cx="5486400" cy="82296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5B6B76"/>
              </a:buClr>
              <a:buSzPts val="1050"/>
              <a:buFont typeface="Calibri"/>
              <a:buNone/>
            </a:pPr>
            <a:r>
              <a:t/>
            </a:r>
            <a:endParaRPr b="0" i="0" sz="1050" u="none" cap="none" strike="noStrike">
              <a:solidFill>
                <a:schemeClr val="dk1"/>
              </a:solidFill>
              <a:latin typeface="Calibri"/>
              <a:ea typeface="Calibri"/>
              <a:cs typeface="Calibri"/>
              <a:sym typeface="Calibri"/>
            </a:endParaRPr>
          </a:p>
        </p:txBody>
      </p:sp>
      <p:sp>
        <p:nvSpPr>
          <p:cNvPr id="98" name="Google Shape;98;p6"/>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Flight Foods Ltd  |  Communication Case Study</a:t>
            </a:r>
            <a:endParaRPr b="0" i="0" sz="900" u="none" cap="none" strike="noStrike">
              <a:solidFill>
                <a:schemeClr val="dk1"/>
              </a:solidFill>
              <a:latin typeface="Calibri"/>
              <a:ea typeface="Calibri"/>
              <a:cs typeface="Calibri"/>
              <a:sym typeface="Calibri"/>
            </a:endParaRPr>
          </a:p>
        </p:txBody>
      </p:sp>
      <p:sp>
        <p:nvSpPr>
          <p:cNvPr id="99" name="Google Shape;99;p6"/>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6</a:t>
            </a:r>
            <a:endParaRPr b="0" i="0" sz="900" u="none" cap="none" strike="noStrike">
              <a:solidFill>
                <a:schemeClr val="dk1"/>
              </a:solidFill>
              <a:latin typeface="Calibri"/>
              <a:ea typeface="Calibri"/>
              <a:cs typeface="Calibri"/>
              <a:sym typeface="Calibri"/>
            </a:endParaRPr>
          </a:p>
        </p:txBody>
      </p:sp>
      <p:pic>
        <p:nvPicPr>
          <p:cNvPr id="100" name="Google Shape;100;p6"/>
          <p:cNvPicPr preferRelativeResize="0"/>
          <p:nvPr/>
        </p:nvPicPr>
        <p:blipFill>
          <a:blip r:embed="rId3">
            <a:alphaModFix/>
          </a:blip>
          <a:stretch>
            <a:fillRect/>
          </a:stretch>
        </p:blipFill>
        <p:spPr>
          <a:xfrm>
            <a:off x="6129690" y="1560567"/>
            <a:ext cx="5300311" cy="373684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05" name="Shape 105"/>
        <p:cNvGrpSpPr/>
        <p:nvPr/>
      </p:nvGrpSpPr>
      <p:grpSpPr>
        <a:xfrm>
          <a:off x="0" y="0"/>
          <a:ext cx="0" cy="0"/>
          <a:chOff x="0" y="0"/>
          <a:chExt cx="0" cy="0"/>
        </a:xfrm>
      </p:grpSpPr>
      <p:sp>
        <p:nvSpPr>
          <p:cNvPr id="106" name="Google Shape;106;p7"/>
          <p:cNvSpPr/>
          <p:nvPr/>
        </p:nvSpPr>
        <p:spPr>
          <a:xfrm>
            <a:off x="11155680" y="411480"/>
            <a:ext cx="502920" cy="502920"/>
          </a:xfrm>
          <a:prstGeom prst="ellipse">
            <a:avLst/>
          </a:prstGeom>
          <a:solidFill>
            <a:srgbClr val="E8622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Times New Roman"/>
              <a:ea typeface="Times New Roman"/>
              <a:cs typeface="Times New Roman"/>
              <a:sym typeface="Times New Roman"/>
            </a:endParaRPr>
          </a:p>
        </p:txBody>
      </p:sp>
      <p:sp>
        <p:nvSpPr>
          <p:cNvPr id="107" name="Google Shape;107;p7"/>
          <p:cNvSpPr/>
          <p:nvPr/>
        </p:nvSpPr>
        <p:spPr>
          <a:xfrm>
            <a:off x="11155680" y="411480"/>
            <a:ext cx="502920" cy="5029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Times New Roman"/>
                <a:ea typeface="Times New Roman"/>
                <a:cs typeface="Times New Roman"/>
                <a:sym typeface="Times New Roman"/>
              </a:rPr>
              <a:t>3</a:t>
            </a:r>
            <a:endParaRPr i="0" sz="1430" u="none" cap="none" strike="noStrike">
              <a:solidFill>
                <a:schemeClr val="dk1"/>
              </a:solidFill>
              <a:latin typeface="Times New Roman"/>
              <a:ea typeface="Times New Roman"/>
              <a:cs typeface="Times New Roman"/>
              <a:sym typeface="Times New Roman"/>
            </a:endParaRPr>
          </a:p>
        </p:txBody>
      </p:sp>
      <p:sp>
        <p:nvSpPr>
          <p:cNvPr id="108" name="Google Shape;108;p7"/>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Times New Roman"/>
                <a:ea typeface="Times New Roman"/>
                <a:cs typeface="Times New Roman"/>
                <a:sym typeface="Times New Roman"/>
              </a:rPr>
              <a:t>BARRIER 3 OF 5</a:t>
            </a:r>
            <a:endParaRPr i="0" sz="1300" u="none" cap="none" strike="noStrike">
              <a:solidFill>
                <a:schemeClr val="dk1"/>
              </a:solidFill>
              <a:latin typeface="Times New Roman"/>
              <a:ea typeface="Times New Roman"/>
              <a:cs typeface="Times New Roman"/>
              <a:sym typeface="Times New Roman"/>
            </a:endParaRPr>
          </a:p>
        </p:txBody>
      </p:sp>
      <p:sp>
        <p:nvSpPr>
          <p:cNvPr id="109" name="Google Shape;109;p7"/>
          <p:cNvSpPr/>
          <p:nvPr/>
        </p:nvSpPr>
        <p:spPr>
          <a:xfrm>
            <a:off x="548640" y="621792"/>
            <a:ext cx="10789920" cy="685800"/>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3000"/>
              <a:buFont typeface="Cambria"/>
              <a:buNone/>
            </a:pPr>
            <a:r>
              <a:rPr b="1" i="0" lang="en-US" sz="3000" u="none" cap="none" strike="noStrike">
                <a:solidFill>
                  <a:schemeClr val="lt1"/>
                </a:solidFill>
                <a:latin typeface="Times New Roman"/>
                <a:ea typeface="Times New Roman"/>
                <a:cs typeface="Times New Roman"/>
                <a:sym typeface="Times New Roman"/>
              </a:rPr>
              <a:t>Age &amp; Generational Differences</a:t>
            </a:r>
            <a:endParaRPr i="0" sz="3000" u="none" cap="none" strike="noStrike">
              <a:solidFill>
                <a:schemeClr val="lt1"/>
              </a:solidFill>
              <a:latin typeface="Times New Roman"/>
              <a:ea typeface="Times New Roman"/>
              <a:cs typeface="Times New Roman"/>
              <a:sym typeface="Times New Roman"/>
            </a:endParaRPr>
          </a:p>
        </p:txBody>
      </p:sp>
      <p:sp>
        <p:nvSpPr>
          <p:cNvPr id="110" name="Google Shape;110;p7"/>
          <p:cNvSpPr/>
          <p:nvPr/>
        </p:nvSpPr>
        <p:spPr>
          <a:xfrm>
            <a:off x="548640" y="1691640"/>
            <a:ext cx="10972800" cy="1188720"/>
          </a:xfrm>
          <a:prstGeom prst="rect">
            <a:avLst/>
          </a:prstGeom>
          <a:noFill/>
          <a:ln>
            <a:noFill/>
          </a:ln>
        </p:spPr>
        <p:txBody>
          <a:bodyPr anchorCtr="0" anchor="t" bIns="45700" lIns="91425" spcFirstLastPara="1" rIns="91425" wrap="square" tIns="45700">
            <a:noAutofit/>
          </a:bodyPr>
          <a:lstStyle/>
          <a:p>
            <a:pPr indent="-311150" lvl="0" marL="457200" rtl="0" algn="l">
              <a:spcBef>
                <a:spcPts val="600"/>
              </a:spcBef>
              <a:spcAft>
                <a:spcPts val="0"/>
              </a:spcAft>
              <a:buClr>
                <a:srgbClr val="1A2733"/>
              </a:buClr>
              <a:buSzPts val="1300"/>
              <a:buFont typeface="Times New Roman"/>
              <a:buChar char="▪"/>
            </a:pPr>
            <a:r>
              <a:rPr lang="en-US" sz="1100">
                <a:solidFill>
                  <a:schemeClr val="dk1"/>
                </a:solidFill>
                <a:latin typeface="Times New Roman"/>
                <a:ea typeface="Times New Roman"/>
                <a:cs typeface="Times New Roman"/>
                <a:sym typeface="Times New Roman"/>
              </a:rPr>
              <a:t>“The older ones seem to get it; the younger ones do not — Gary”</a:t>
            </a:r>
            <a:endParaRPr sz="1100">
              <a:solidFill>
                <a:schemeClr val="dk1"/>
              </a:solidFill>
              <a:latin typeface="Times New Roman"/>
              <a:ea typeface="Times New Roman"/>
              <a:cs typeface="Times New Roman"/>
              <a:sym typeface="Times New Roman"/>
            </a:endParaRPr>
          </a:p>
          <a:p>
            <a:pPr indent="-311150" lvl="0" marL="457200" rtl="0" algn="l">
              <a:spcBef>
                <a:spcPts val="600"/>
              </a:spcBef>
              <a:spcAft>
                <a:spcPts val="600"/>
              </a:spcAft>
              <a:buClr>
                <a:srgbClr val="1A2733"/>
              </a:buClr>
              <a:buSzPts val="1300"/>
              <a:buFont typeface="Times New Roman"/>
              <a:buChar char="▪"/>
            </a:pPr>
            <a:r>
              <a:rPr lang="en-US" sz="1100">
                <a:solidFill>
                  <a:schemeClr val="dk1"/>
                </a:solidFill>
                <a:latin typeface="Times New Roman"/>
                <a:ea typeface="Times New Roman"/>
                <a:cs typeface="Times New Roman"/>
                <a:sym typeface="Times New Roman"/>
              </a:rPr>
              <a:t>The effectiveness of the receiver's communication skills, attitudes, knowledge and social system is represented by Berlo's SMCR Model, which all influence decoding, and which change significantly between the ages of 16 and 60.</a:t>
            </a:r>
            <a:endParaRPr sz="1300">
              <a:solidFill>
                <a:srgbClr val="1A2733"/>
              </a:solidFill>
              <a:latin typeface="Times New Roman"/>
              <a:ea typeface="Times New Roman"/>
              <a:cs typeface="Times New Roman"/>
              <a:sym typeface="Times New Roman"/>
            </a:endParaRPr>
          </a:p>
        </p:txBody>
      </p:sp>
      <p:sp>
        <p:nvSpPr>
          <p:cNvPr id="111" name="Google Shape;111;p7"/>
          <p:cNvSpPr/>
          <p:nvPr/>
        </p:nvSpPr>
        <p:spPr>
          <a:xfrm>
            <a:off x="4448404" y="5475875"/>
            <a:ext cx="2037600" cy="457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1050"/>
              <a:buFont typeface="Calibri"/>
              <a:buNone/>
            </a:pPr>
            <a:r>
              <a:rPr i="1" lang="en-US" sz="1050" u="none" cap="none" strike="noStrike">
                <a:solidFill>
                  <a:schemeClr val="dk1"/>
                </a:solidFill>
                <a:latin typeface="Times New Roman"/>
                <a:ea typeface="Times New Roman"/>
                <a:cs typeface="Times New Roman"/>
                <a:sym typeface="Times New Roman"/>
              </a:rPr>
              <a:t>Berlo's SMCR Model (1960) </a:t>
            </a:r>
            <a:endParaRPr i="0" sz="1050" u="none" cap="none" strike="noStrike">
              <a:solidFill>
                <a:schemeClr val="dk1"/>
              </a:solidFill>
              <a:latin typeface="Times New Roman"/>
              <a:ea typeface="Times New Roman"/>
              <a:cs typeface="Times New Roman"/>
              <a:sym typeface="Times New Roman"/>
            </a:endParaRPr>
          </a:p>
        </p:txBody>
      </p:sp>
      <p:sp>
        <p:nvSpPr>
          <p:cNvPr id="112" name="Google Shape;112;p7"/>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i="0" lang="en-US" sz="900" u="none" cap="none" strike="noStrike">
                <a:solidFill>
                  <a:srgbClr val="5B6B76"/>
                </a:solidFill>
                <a:latin typeface="Times New Roman"/>
                <a:ea typeface="Times New Roman"/>
                <a:cs typeface="Times New Roman"/>
                <a:sym typeface="Times New Roman"/>
              </a:rPr>
              <a:t>Flight Foods Ltd  |  Communication Case Study</a:t>
            </a:r>
            <a:endParaRPr i="0" sz="900" u="none" cap="none" strike="noStrike">
              <a:solidFill>
                <a:schemeClr val="dk1"/>
              </a:solidFill>
              <a:latin typeface="Times New Roman"/>
              <a:ea typeface="Times New Roman"/>
              <a:cs typeface="Times New Roman"/>
              <a:sym typeface="Times New Roman"/>
            </a:endParaRPr>
          </a:p>
        </p:txBody>
      </p:sp>
      <p:sp>
        <p:nvSpPr>
          <p:cNvPr id="113" name="Google Shape;113;p7"/>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i="0" lang="en-US" sz="900" u="none" cap="none" strike="noStrike">
                <a:solidFill>
                  <a:srgbClr val="5B6B76"/>
                </a:solidFill>
                <a:latin typeface="Times New Roman"/>
                <a:ea typeface="Times New Roman"/>
                <a:cs typeface="Times New Roman"/>
                <a:sym typeface="Times New Roman"/>
              </a:rPr>
              <a:t>7</a:t>
            </a:r>
            <a:endParaRPr i="0" sz="900" u="none" cap="none" strike="noStrike">
              <a:solidFill>
                <a:schemeClr val="dk1"/>
              </a:solidFill>
              <a:latin typeface="Times New Roman"/>
              <a:ea typeface="Times New Roman"/>
              <a:cs typeface="Times New Roman"/>
              <a:sym typeface="Times New Roman"/>
            </a:endParaRPr>
          </a:p>
        </p:txBody>
      </p:sp>
      <p:pic>
        <p:nvPicPr>
          <p:cNvPr id="114" name="Google Shape;114;p7"/>
          <p:cNvPicPr preferRelativeResize="0"/>
          <p:nvPr/>
        </p:nvPicPr>
        <p:blipFill>
          <a:blip r:embed="rId3">
            <a:alphaModFix/>
          </a:blip>
          <a:stretch>
            <a:fillRect/>
          </a:stretch>
        </p:blipFill>
        <p:spPr>
          <a:xfrm>
            <a:off x="1193725" y="3000760"/>
            <a:ext cx="9353550" cy="22479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19" name="Shape 119"/>
        <p:cNvGrpSpPr/>
        <p:nvPr/>
      </p:nvGrpSpPr>
      <p:grpSpPr>
        <a:xfrm>
          <a:off x="0" y="0"/>
          <a:ext cx="0" cy="0"/>
          <a:chOff x="0" y="0"/>
          <a:chExt cx="0" cy="0"/>
        </a:xfrm>
      </p:grpSpPr>
      <p:sp>
        <p:nvSpPr>
          <p:cNvPr id="120" name="Google Shape;120;p8"/>
          <p:cNvSpPr/>
          <p:nvPr/>
        </p:nvSpPr>
        <p:spPr>
          <a:xfrm>
            <a:off x="11155680" y="411480"/>
            <a:ext cx="502920" cy="502920"/>
          </a:xfrm>
          <a:prstGeom prst="ellipse">
            <a:avLst/>
          </a:prstGeom>
          <a:solidFill>
            <a:srgbClr val="E8622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8"/>
          <p:cNvSpPr/>
          <p:nvPr/>
        </p:nvSpPr>
        <p:spPr>
          <a:xfrm>
            <a:off x="11155680" y="411480"/>
            <a:ext cx="502920" cy="5029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Calibri"/>
                <a:ea typeface="Calibri"/>
                <a:cs typeface="Calibri"/>
                <a:sym typeface="Calibri"/>
              </a:rPr>
              <a:t>4</a:t>
            </a:r>
            <a:endParaRPr b="0" i="0" sz="1430" u="none" cap="none" strike="noStrike">
              <a:solidFill>
                <a:schemeClr val="dk1"/>
              </a:solidFill>
              <a:latin typeface="Calibri"/>
              <a:ea typeface="Calibri"/>
              <a:cs typeface="Calibri"/>
              <a:sym typeface="Calibri"/>
            </a:endParaRPr>
          </a:p>
        </p:txBody>
      </p:sp>
      <p:sp>
        <p:nvSpPr>
          <p:cNvPr id="122" name="Google Shape;122;p8"/>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Calibri"/>
                <a:ea typeface="Calibri"/>
                <a:cs typeface="Calibri"/>
                <a:sym typeface="Calibri"/>
              </a:rPr>
              <a:t>BARRIER 4 OF 5</a:t>
            </a:r>
            <a:endParaRPr b="0" i="0" sz="1300" u="none" cap="none" strike="noStrike">
              <a:solidFill>
                <a:schemeClr val="dk1"/>
              </a:solidFill>
              <a:latin typeface="Calibri"/>
              <a:ea typeface="Calibri"/>
              <a:cs typeface="Calibri"/>
              <a:sym typeface="Calibri"/>
            </a:endParaRPr>
          </a:p>
        </p:txBody>
      </p:sp>
      <p:sp>
        <p:nvSpPr>
          <p:cNvPr id="123" name="Google Shape;123;p8"/>
          <p:cNvSpPr/>
          <p:nvPr/>
        </p:nvSpPr>
        <p:spPr>
          <a:xfrm>
            <a:off x="548640" y="621792"/>
            <a:ext cx="10789920" cy="685800"/>
          </a:xfrm>
          <a:prstGeom prst="rect">
            <a:avLst/>
          </a:prstGeom>
          <a:solidFill>
            <a:srgbClr val="0B5394"/>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3000"/>
              <a:buFont typeface="Cambria"/>
              <a:buNone/>
            </a:pPr>
            <a:r>
              <a:rPr b="1" i="0" lang="en-US" sz="3000" u="none" cap="none" strike="noStrike">
                <a:solidFill>
                  <a:schemeClr val="lt1"/>
                </a:solidFill>
                <a:latin typeface="Times New Roman"/>
                <a:ea typeface="Times New Roman"/>
                <a:cs typeface="Times New Roman"/>
                <a:sym typeface="Times New Roman"/>
              </a:rPr>
              <a:t>Cultural Standards &amp; Practices</a:t>
            </a:r>
            <a:endParaRPr i="0" sz="3000" u="none" cap="none" strike="noStrike">
              <a:solidFill>
                <a:schemeClr val="lt1"/>
              </a:solidFill>
              <a:latin typeface="Times New Roman"/>
              <a:ea typeface="Times New Roman"/>
              <a:cs typeface="Times New Roman"/>
              <a:sym typeface="Times New Roman"/>
            </a:endParaRPr>
          </a:p>
        </p:txBody>
      </p:sp>
      <p:sp>
        <p:nvSpPr>
          <p:cNvPr id="124" name="Google Shape;124;p8"/>
          <p:cNvSpPr/>
          <p:nvPr/>
        </p:nvSpPr>
        <p:spPr>
          <a:xfrm>
            <a:off x="548650" y="2093298"/>
            <a:ext cx="5120700" cy="3369300"/>
          </a:xfrm>
          <a:prstGeom prst="rect">
            <a:avLst/>
          </a:prstGeom>
          <a:noFill/>
          <a:ln>
            <a:noFill/>
          </a:ln>
        </p:spPr>
        <p:txBody>
          <a:bodyPr anchorCtr="0" anchor="t" bIns="45700" lIns="91425" spcFirstLastPara="1" rIns="91425" wrap="square" tIns="45700">
            <a:noAutofit/>
          </a:bodyPr>
          <a:lstStyle/>
          <a:p>
            <a:pPr indent="-327025" lvl="0" marL="457200" rtl="0" algn="just">
              <a:spcBef>
                <a:spcPts val="600"/>
              </a:spcBef>
              <a:spcAft>
                <a:spcPts val="0"/>
              </a:spcAft>
              <a:buClr>
                <a:srgbClr val="1A2733"/>
              </a:buClr>
              <a:buSzPts val="1550"/>
              <a:buFont typeface="Times New Roman"/>
              <a:buChar char="▪"/>
            </a:pPr>
            <a:r>
              <a:rPr lang="en-US">
                <a:solidFill>
                  <a:schemeClr val="dk1"/>
                </a:solidFill>
                <a:latin typeface="Times New Roman"/>
                <a:ea typeface="Times New Roman"/>
                <a:cs typeface="Times New Roman"/>
                <a:sym typeface="Times New Roman"/>
              </a:rPr>
              <a:t>Five unique cultural groups, with their various norms around hygiene, hierarchy and questioning a supervisor (Lyu et al., 2025)</a:t>
            </a:r>
            <a:endParaRPr>
              <a:solidFill>
                <a:schemeClr val="dk1"/>
              </a:solidFill>
              <a:latin typeface="Times New Roman"/>
              <a:ea typeface="Times New Roman"/>
              <a:cs typeface="Times New Roman"/>
              <a:sym typeface="Times New Roman"/>
            </a:endParaRPr>
          </a:p>
          <a:p>
            <a:pPr indent="-327025" lvl="0" marL="457200" rtl="0" algn="just">
              <a:spcBef>
                <a:spcPts val="600"/>
              </a:spcBef>
              <a:spcAft>
                <a:spcPts val="0"/>
              </a:spcAft>
              <a:buClr>
                <a:srgbClr val="1A2733"/>
              </a:buClr>
              <a:buSzPts val="1550"/>
              <a:buFont typeface="Times New Roman"/>
              <a:buChar char="▪"/>
            </a:pPr>
            <a:r>
              <a:rPr lang="en-US">
                <a:solidFill>
                  <a:schemeClr val="dk1"/>
                </a:solidFill>
                <a:latin typeface="Times New Roman"/>
                <a:ea typeface="Times New Roman"/>
                <a:cs typeface="Times New Roman"/>
                <a:sym typeface="Times New Roman"/>
              </a:rPr>
              <a:t>Hofstede's Cultural Dimensions Theory: In higher power-distance countries, employees are less inclined to challenge or express uncertainty to an authority figure such as Gary (da Cunha et al., 2025)</a:t>
            </a:r>
            <a:endParaRPr>
              <a:solidFill>
                <a:schemeClr val="dk1"/>
              </a:solidFill>
              <a:latin typeface="Times New Roman"/>
              <a:ea typeface="Times New Roman"/>
              <a:cs typeface="Times New Roman"/>
              <a:sym typeface="Times New Roman"/>
            </a:endParaRPr>
          </a:p>
          <a:p>
            <a:pPr indent="-327025" lvl="0" marL="457200" rtl="0" algn="just">
              <a:spcBef>
                <a:spcPts val="600"/>
              </a:spcBef>
              <a:spcAft>
                <a:spcPts val="0"/>
              </a:spcAft>
              <a:buClr>
                <a:srgbClr val="1A2733"/>
              </a:buClr>
              <a:buSzPts val="1550"/>
              <a:buFont typeface="Times New Roman"/>
              <a:buChar char="▪"/>
            </a:pPr>
            <a:r>
              <a:rPr lang="en-US">
                <a:solidFill>
                  <a:schemeClr val="dk1"/>
                </a:solidFill>
                <a:latin typeface="Times New Roman"/>
                <a:ea typeface="Times New Roman"/>
                <a:cs typeface="Times New Roman"/>
                <a:sym typeface="Times New Roman"/>
              </a:rPr>
              <a:t>Hall's High-/Low-Context Theory: In some cultures, written rules are explicit; in some, it is inferred from the context, demonstrated or from relationship cues — a text-only sign favours only one style.</a:t>
            </a:r>
            <a:endParaRPr>
              <a:solidFill>
                <a:schemeClr val="dk1"/>
              </a:solidFill>
              <a:latin typeface="Times New Roman"/>
              <a:ea typeface="Times New Roman"/>
              <a:cs typeface="Times New Roman"/>
              <a:sym typeface="Times New Roman"/>
            </a:endParaRPr>
          </a:p>
          <a:p>
            <a:pPr indent="-327025" lvl="0" marL="457200" rtl="0" algn="just">
              <a:spcBef>
                <a:spcPts val="600"/>
              </a:spcBef>
              <a:spcAft>
                <a:spcPts val="600"/>
              </a:spcAft>
              <a:buClr>
                <a:srgbClr val="1A2733"/>
              </a:buClr>
              <a:buSzPts val="1550"/>
              <a:buFont typeface="Times New Roman"/>
              <a:buChar char="▪"/>
            </a:pPr>
            <a:r>
              <a:rPr lang="en-US">
                <a:solidFill>
                  <a:schemeClr val="dk1"/>
                </a:solidFill>
                <a:latin typeface="Times New Roman"/>
                <a:ea typeface="Times New Roman"/>
                <a:cs typeface="Times New Roman"/>
                <a:sym typeface="Times New Roman"/>
              </a:rPr>
              <a:t>Consequence: Employees might be racking their brains for ways to not appear rude, and might go back to “doing something else” in silence.</a:t>
            </a:r>
            <a:endParaRPr sz="1550">
              <a:solidFill>
                <a:srgbClr val="1A2733"/>
              </a:solidFill>
              <a:latin typeface="Times New Roman"/>
              <a:ea typeface="Times New Roman"/>
              <a:cs typeface="Times New Roman"/>
              <a:sym typeface="Times New Roman"/>
            </a:endParaRPr>
          </a:p>
        </p:txBody>
      </p:sp>
      <p:sp>
        <p:nvSpPr>
          <p:cNvPr id="125" name="Google Shape;125;p8"/>
          <p:cNvSpPr/>
          <p:nvPr/>
        </p:nvSpPr>
        <p:spPr>
          <a:xfrm>
            <a:off x="6035040" y="1691640"/>
            <a:ext cx="557784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200"/>
              <a:buFont typeface="Calibri"/>
              <a:buNone/>
            </a:pPr>
            <a:r>
              <a:t/>
            </a:r>
            <a:endParaRPr b="0" i="0" sz="1200" u="none" cap="none" strike="noStrike">
              <a:solidFill>
                <a:schemeClr val="dk1"/>
              </a:solidFill>
              <a:latin typeface="Calibri"/>
              <a:ea typeface="Calibri"/>
              <a:cs typeface="Calibri"/>
              <a:sym typeface="Calibri"/>
            </a:endParaRPr>
          </a:p>
        </p:txBody>
      </p:sp>
      <p:sp>
        <p:nvSpPr>
          <p:cNvPr id="126" name="Google Shape;126;p8"/>
          <p:cNvSpPr/>
          <p:nvPr/>
        </p:nvSpPr>
        <p:spPr>
          <a:xfrm>
            <a:off x="5943600" y="5989320"/>
            <a:ext cx="5760720" cy="5486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50"/>
              <a:buFont typeface="Calibri"/>
              <a:buNone/>
            </a:pPr>
            <a:r>
              <a:t/>
            </a:r>
            <a:endParaRPr b="0" i="0" sz="950" u="none" cap="none" strike="noStrike">
              <a:solidFill>
                <a:schemeClr val="dk1"/>
              </a:solidFill>
              <a:latin typeface="Calibri"/>
              <a:ea typeface="Calibri"/>
              <a:cs typeface="Calibri"/>
              <a:sym typeface="Calibri"/>
            </a:endParaRPr>
          </a:p>
        </p:txBody>
      </p:sp>
      <p:sp>
        <p:nvSpPr>
          <p:cNvPr id="127" name="Google Shape;127;p8"/>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Flight Foods Ltd  |  Communication Case Study</a:t>
            </a:r>
            <a:endParaRPr b="0" i="0" sz="900" u="none" cap="none" strike="noStrike">
              <a:solidFill>
                <a:schemeClr val="dk1"/>
              </a:solidFill>
              <a:latin typeface="Calibri"/>
              <a:ea typeface="Calibri"/>
              <a:cs typeface="Calibri"/>
              <a:sym typeface="Calibri"/>
            </a:endParaRPr>
          </a:p>
        </p:txBody>
      </p:sp>
      <p:sp>
        <p:nvSpPr>
          <p:cNvPr id="128" name="Google Shape;128;p8"/>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8</a:t>
            </a:r>
            <a:endParaRPr b="0" i="0" sz="900" u="none" cap="none" strike="noStrike">
              <a:solidFill>
                <a:schemeClr val="dk1"/>
              </a:solidFill>
              <a:latin typeface="Calibri"/>
              <a:ea typeface="Calibri"/>
              <a:cs typeface="Calibri"/>
              <a:sym typeface="Calibri"/>
            </a:endParaRPr>
          </a:p>
        </p:txBody>
      </p:sp>
      <p:pic>
        <p:nvPicPr>
          <p:cNvPr id="129" name="Google Shape;129;p8"/>
          <p:cNvPicPr preferRelativeResize="0"/>
          <p:nvPr/>
        </p:nvPicPr>
        <p:blipFill>
          <a:blip r:embed="rId3">
            <a:alphaModFix/>
          </a:blip>
          <a:stretch>
            <a:fillRect/>
          </a:stretch>
        </p:blipFill>
        <p:spPr>
          <a:xfrm>
            <a:off x="6803430" y="2090930"/>
            <a:ext cx="4809446" cy="367283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34" name="Shape 134"/>
        <p:cNvGrpSpPr/>
        <p:nvPr/>
      </p:nvGrpSpPr>
      <p:grpSpPr>
        <a:xfrm>
          <a:off x="0" y="0"/>
          <a:ext cx="0" cy="0"/>
          <a:chOff x="0" y="0"/>
          <a:chExt cx="0" cy="0"/>
        </a:xfrm>
      </p:grpSpPr>
      <p:sp>
        <p:nvSpPr>
          <p:cNvPr id="135" name="Google Shape;135;p9"/>
          <p:cNvSpPr/>
          <p:nvPr/>
        </p:nvSpPr>
        <p:spPr>
          <a:xfrm>
            <a:off x="11155680" y="411480"/>
            <a:ext cx="502920" cy="502920"/>
          </a:xfrm>
          <a:prstGeom prst="ellipse">
            <a:avLst/>
          </a:prstGeom>
          <a:solidFill>
            <a:srgbClr val="E8622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9"/>
          <p:cNvSpPr/>
          <p:nvPr/>
        </p:nvSpPr>
        <p:spPr>
          <a:xfrm>
            <a:off x="11155680" y="411480"/>
            <a:ext cx="502920" cy="502920"/>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Calibri"/>
                <a:ea typeface="Calibri"/>
                <a:cs typeface="Calibri"/>
                <a:sym typeface="Calibri"/>
              </a:rPr>
              <a:t>5</a:t>
            </a:r>
            <a:endParaRPr b="0" i="0" sz="1430" u="none" cap="none" strike="noStrike">
              <a:solidFill>
                <a:schemeClr val="dk1"/>
              </a:solidFill>
              <a:latin typeface="Calibri"/>
              <a:ea typeface="Calibri"/>
              <a:cs typeface="Calibri"/>
              <a:sym typeface="Calibri"/>
            </a:endParaRPr>
          </a:p>
        </p:txBody>
      </p:sp>
      <p:sp>
        <p:nvSpPr>
          <p:cNvPr id="137" name="Google Shape;137;p9"/>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Calibri"/>
                <a:ea typeface="Calibri"/>
                <a:cs typeface="Calibri"/>
                <a:sym typeface="Calibri"/>
              </a:rPr>
              <a:t>BARRIER 5 OF 5</a:t>
            </a:r>
            <a:endParaRPr b="0" i="0" sz="1300" u="none" cap="none" strike="noStrike">
              <a:solidFill>
                <a:schemeClr val="dk1"/>
              </a:solidFill>
              <a:latin typeface="Calibri"/>
              <a:ea typeface="Calibri"/>
              <a:cs typeface="Calibri"/>
              <a:sym typeface="Calibri"/>
            </a:endParaRPr>
          </a:p>
        </p:txBody>
      </p:sp>
      <p:sp>
        <p:nvSpPr>
          <p:cNvPr id="138" name="Google Shape;138;p9"/>
          <p:cNvSpPr/>
          <p:nvPr/>
        </p:nvSpPr>
        <p:spPr>
          <a:xfrm>
            <a:off x="548640" y="621792"/>
            <a:ext cx="10789800" cy="685800"/>
          </a:xfrm>
          <a:prstGeom prst="rect">
            <a:avLst/>
          </a:prstGeom>
          <a:solidFill>
            <a:srgbClr val="38761D"/>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3000"/>
              <a:buFont typeface="Cambria"/>
              <a:buNone/>
            </a:pPr>
            <a:r>
              <a:rPr b="1" i="0" lang="en-US" sz="3000" u="none" cap="none" strike="noStrike">
                <a:solidFill>
                  <a:schemeClr val="lt1"/>
                </a:solidFill>
                <a:latin typeface="Times New Roman"/>
                <a:ea typeface="Times New Roman"/>
                <a:cs typeface="Times New Roman"/>
                <a:sym typeface="Times New Roman"/>
              </a:rPr>
              <a:t>Emotional &amp; Psychological Noise</a:t>
            </a:r>
            <a:endParaRPr i="0" sz="3000" u="none" cap="none" strike="noStrike">
              <a:solidFill>
                <a:schemeClr val="lt1"/>
              </a:solidFill>
              <a:latin typeface="Times New Roman"/>
              <a:ea typeface="Times New Roman"/>
              <a:cs typeface="Times New Roman"/>
              <a:sym typeface="Times New Roman"/>
            </a:endParaRPr>
          </a:p>
        </p:txBody>
      </p:sp>
      <p:sp>
        <p:nvSpPr>
          <p:cNvPr id="139" name="Google Shape;139;p9"/>
          <p:cNvSpPr/>
          <p:nvPr/>
        </p:nvSpPr>
        <p:spPr>
          <a:xfrm>
            <a:off x="548640" y="1691640"/>
            <a:ext cx="5029200" cy="4206240"/>
          </a:xfrm>
          <a:prstGeom prst="rect">
            <a:avLst/>
          </a:prstGeom>
          <a:noFill/>
          <a:ln>
            <a:noFill/>
          </a:ln>
        </p:spPr>
        <p:txBody>
          <a:bodyPr anchorCtr="0" anchor="t" bIns="45700" lIns="91425" spcFirstLastPara="1" rIns="91425" wrap="square" tIns="45700">
            <a:noAutofit/>
          </a:bodyPr>
          <a:lstStyle/>
          <a:p>
            <a:pPr indent="-339725" lvl="0" marL="457200" rtl="0" algn="just">
              <a:spcBef>
                <a:spcPts val="600"/>
              </a:spcBef>
              <a:spcAft>
                <a:spcPts val="0"/>
              </a:spcAft>
              <a:buClr>
                <a:srgbClr val="1A2733"/>
              </a:buClr>
              <a:buSzPts val="1750"/>
              <a:buFont typeface="Times New Roman"/>
              <a:buChar char="▪"/>
            </a:pPr>
            <a:r>
              <a:rPr lang="en-US" sz="1600">
                <a:solidFill>
                  <a:schemeClr val="dk1"/>
                </a:solidFill>
                <a:latin typeface="Times New Roman"/>
                <a:ea typeface="Times New Roman"/>
                <a:cs typeface="Times New Roman"/>
                <a:sym typeface="Times New Roman"/>
              </a:rPr>
              <a:t>Gary is tired – after four hours of sleep, a dirty uniform, a car that doesn't start and grungy transport across the tube system until 2am.</a:t>
            </a:r>
            <a:endParaRPr sz="1600">
              <a:solidFill>
                <a:schemeClr val="dk1"/>
              </a:solidFill>
              <a:latin typeface="Times New Roman"/>
              <a:ea typeface="Times New Roman"/>
              <a:cs typeface="Times New Roman"/>
              <a:sym typeface="Times New Roman"/>
            </a:endParaRPr>
          </a:p>
          <a:p>
            <a:pPr indent="-339725" lvl="0" marL="457200" rtl="0" algn="just">
              <a:spcBef>
                <a:spcPts val="600"/>
              </a:spcBef>
              <a:spcAft>
                <a:spcPts val="0"/>
              </a:spcAft>
              <a:buClr>
                <a:srgbClr val="1A2733"/>
              </a:buClr>
              <a:buSzPts val="1750"/>
              <a:buFont typeface="Times New Roman"/>
              <a:buChar char="▪"/>
            </a:pPr>
            <a:r>
              <a:rPr lang="en-US" sz="1600">
                <a:solidFill>
                  <a:schemeClr val="dk1"/>
                </a:solidFill>
                <a:latin typeface="Times New Roman"/>
                <a:ea typeface="Times New Roman"/>
                <a:cs typeface="Times New Roman"/>
                <a:sym typeface="Times New Roman"/>
              </a:rPr>
              <a:t>Even after seeing the chicken left out at night, he has already experienced stress and is over-aroused from it at work (da Cunha 2025).</a:t>
            </a:r>
            <a:endParaRPr sz="1600">
              <a:solidFill>
                <a:schemeClr val="dk1"/>
              </a:solidFill>
              <a:latin typeface="Times New Roman"/>
              <a:ea typeface="Times New Roman"/>
              <a:cs typeface="Times New Roman"/>
              <a:sym typeface="Times New Roman"/>
            </a:endParaRPr>
          </a:p>
          <a:p>
            <a:pPr indent="-339725" lvl="0" marL="457200" rtl="0" algn="just">
              <a:spcBef>
                <a:spcPts val="600"/>
              </a:spcBef>
              <a:spcAft>
                <a:spcPts val="0"/>
              </a:spcAft>
              <a:buClr>
                <a:srgbClr val="1A2733"/>
              </a:buClr>
              <a:buSzPts val="1750"/>
              <a:buFont typeface="Times New Roman"/>
              <a:buChar char="▪"/>
            </a:pPr>
            <a:r>
              <a:rPr lang="en-US" sz="1600">
                <a:solidFill>
                  <a:schemeClr val="dk1"/>
                </a:solidFill>
                <a:latin typeface="Times New Roman"/>
                <a:ea typeface="Times New Roman"/>
                <a:cs typeface="Times New Roman"/>
                <a:sym typeface="Times New Roman"/>
              </a:rPr>
              <a:t>Yerkes – Dodson Law: arousal improves performance until a point; after that, it drops precipitously.</a:t>
            </a:r>
            <a:endParaRPr sz="1600">
              <a:solidFill>
                <a:schemeClr val="dk1"/>
              </a:solidFill>
              <a:latin typeface="Times New Roman"/>
              <a:ea typeface="Times New Roman"/>
              <a:cs typeface="Times New Roman"/>
              <a:sym typeface="Times New Roman"/>
            </a:endParaRPr>
          </a:p>
          <a:p>
            <a:pPr indent="-339725" lvl="0" marL="457200" rtl="0" algn="just">
              <a:spcBef>
                <a:spcPts val="600"/>
              </a:spcBef>
              <a:spcAft>
                <a:spcPts val="600"/>
              </a:spcAft>
              <a:buClr>
                <a:srgbClr val="1A2733"/>
              </a:buClr>
              <a:buSzPts val="1750"/>
              <a:buFont typeface="Times New Roman"/>
              <a:buChar char="▪"/>
            </a:pPr>
            <a:r>
              <a:rPr lang="en-US" sz="1600">
                <a:solidFill>
                  <a:schemeClr val="dk1"/>
                </a:solidFill>
                <a:latin typeface="Times New Roman"/>
                <a:ea typeface="Times New Roman"/>
                <a:cs typeface="Times New Roman"/>
                <a:sym typeface="Times New Roman"/>
              </a:rPr>
              <a:t>“When I pulled at my hair and cried, ‘Idiots!,'” he responds, making the emotion take the place of productive communication.</a:t>
            </a:r>
            <a:endParaRPr sz="1750">
              <a:solidFill>
                <a:srgbClr val="1A2733"/>
              </a:solidFill>
              <a:latin typeface="Times New Roman"/>
              <a:ea typeface="Times New Roman"/>
              <a:cs typeface="Times New Roman"/>
              <a:sym typeface="Times New Roman"/>
            </a:endParaRPr>
          </a:p>
        </p:txBody>
      </p:sp>
      <p:sp>
        <p:nvSpPr>
          <p:cNvPr id="140" name="Google Shape;140;p9"/>
          <p:cNvSpPr/>
          <p:nvPr/>
        </p:nvSpPr>
        <p:spPr>
          <a:xfrm>
            <a:off x="6035040" y="1691640"/>
            <a:ext cx="557784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200"/>
              <a:buFont typeface="Calibri"/>
              <a:buNone/>
            </a:pPr>
            <a:r>
              <a:rPr b="1" i="0" lang="en-US" sz="1200" u="none" cap="none" strike="noStrike">
                <a:solidFill>
                  <a:schemeClr val="dk1"/>
                </a:solidFill>
                <a:latin typeface="Times New Roman"/>
                <a:ea typeface="Times New Roman"/>
                <a:cs typeface="Times New Roman"/>
                <a:sym typeface="Times New Roman"/>
              </a:rPr>
              <a:t>Yerkes–Dodson Law: Performance vs Stress/Arousal</a:t>
            </a:r>
            <a:endParaRPr i="0" sz="1200" u="none" cap="none" strike="noStrike">
              <a:solidFill>
                <a:schemeClr val="dk1"/>
              </a:solidFill>
              <a:latin typeface="Times New Roman"/>
              <a:ea typeface="Times New Roman"/>
              <a:cs typeface="Times New Roman"/>
              <a:sym typeface="Times New Roman"/>
            </a:endParaRPr>
          </a:p>
        </p:txBody>
      </p:sp>
      <p:graphicFrame>
        <p:nvGraphicFramePr>
          <p:cNvPr id="141" name="Google Shape;141;p9"/>
          <p:cNvGraphicFramePr/>
          <p:nvPr/>
        </p:nvGraphicFramePr>
        <p:xfrm>
          <a:off x="5943600" y="2011680"/>
          <a:ext cx="5760720" cy="3749040"/>
        </p:xfrm>
        <a:graphic>
          <a:graphicData uri="http://schemas.openxmlformats.org/drawingml/2006/chart">
            <c:chart r:id="rId3"/>
          </a:graphicData>
        </a:graphic>
      </p:graphicFrame>
      <p:sp>
        <p:nvSpPr>
          <p:cNvPr id="142" name="Google Shape;142;p9"/>
          <p:cNvSpPr/>
          <p:nvPr/>
        </p:nvSpPr>
        <p:spPr>
          <a:xfrm>
            <a:off x="5943600" y="5943600"/>
            <a:ext cx="5760720" cy="59436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50"/>
              <a:buFont typeface="Calibri"/>
              <a:buNone/>
            </a:pPr>
            <a:r>
              <a:t/>
            </a:r>
            <a:endParaRPr b="0" i="0" sz="950" u="none" cap="none" strike="noStrike">
              <a:solidFill>
                <a:schemeClr val="dk1"/>
              </a:solidFill>
              <a:latin typeface="Calibri"/>
              <a:ea typeface="Calibri"/>
              <a:cs typeface="Calibri"/>
              <a:sym typeface="Calibri"/>
            </a:endParaRPr>
          </a:p>
        </p:txBody>
      </p:sp>
      <p:sp>
        <p:nvSpPr>
          <p:cNvPr id="143" name="Google Shape;143;p9"/>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Flight Foods Ltd  |  Communication Case Study</a:t>
            </a:r>
            <a:endParaRPr b="0" i="0" sz="900" u="none" cap="none" strike="noStrike">
              <a:solidFill>
                <a:schemeClr val="dk1"/>
              </a:solidFill>
              <a:latin typeface="Calibri"/>
              <a:ea typeface="Calibri"/>
              <a:cs typeface="Calibri"/>
              <a:sym typeface="Calibri"/>
            </a:endParaRPr>
          </a:p>
        </p:txBody>
      </p:sp>
      <p:sp>
        <p:nvSpPr>
          <p:cNvPr id="144" name="Google Shape;144;p9"/>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9</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49" name="Shape 149"/>
        <p:cNvGrpSpPr/>
        <p:nvPr/>
      </p:nvGrpSpPr>
      <p:grpSpPr>
        <a:xfrm>
          <a:off x="0" y="0"/>
          <a:ext cx="0" cy="0"/>
          <a:chOff x="0" y="0"/>
          <a:chExt cx="0" cy="0"/>
        </a:xfrm>
      </p:grpSpPr>
      <p:sp>
        <p:nvSpPr>
          <p:cNvPr id="150" name="Google Shape;150;p10"/>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Calibri"/>
                <a:ea typeface="Calibri"/>
                <a:cs typeface="Calibri"/>
                <a:sym typeface="Calibri"/>
              </a:rPr>
              <a:t>SOLUTIONS, PART 1</a:t>
            </a:r>
            <a:endParaRPr b="0" i="0" sz="1300" u="none" cap="none" strike="noStrike">
              <a:solidFill>
                <a:schemeClr val="dk1"/>
              </a:solidFill>
              <a:latin typeface="Calibri"/>
              <a:ea typeface="Calibri"/>
              <a:cs typeface="Calibri"/>
              <a:sym typeface="Calibri"/>
            </a:endParaRPr>
          </a:p>
        </p:txBody>
      </p:sp>
      <p:sp>
        <p:nvSpPr>
          <p:cNvPr id="151" name="Google Shape;151;p10"/>
          <p:cNvSpPr/>
          <p:nvPr/>
        </p:nvSpPr>
        <p:spPr>
          <a:xfrm>
            <a:off x="548640" y="621792"/>
            <a:ext cx="10789920" cy="685800"/>
          </a:xfrm>
          <a:prstGeom prst="rect">
            <a:avLst/>
          </a:pr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3000"/>
              <a:buFont typeface="Cambria"/>
              <a:buNone/>
            </a:pPr>
            <a:r>
              <a:rPr b="1" i="0" lang="en-US" sz="3000" cap="none" strike="noStrike">
                <a:solidFill>
                  <a:schemeClr val="lt1"/>
                </a:solidFill>
                <a:latin typeface="Times New Roman"/>
                <a:ea typeface="Times New Roman"/>
                <a:cs typeface="Times New Roman"/>
                <a:sym typeface="Times New Roman"/>
              </a:rPr>
              <a:t>Overcoming the Barriers: Environment &amp; Language</a:t>
            </a:r>
            <a:endParaRPr i="0" sz="3000" cap="none" strike="noStrike">
              <a:solidFill>
                <a:schemeClr val="lt1"/>
              </a:solidFill>
              <a:latin typeface="Times New Roman"/>
              <a:ea typeface="Times New Roman"/>
              <a:cs typeface="Times New Roman"/>
              <a:sym typeface="Times New Roman"/>
            </a:endParaRPr>
          </a:p>
        </p:txBody>
      </p:sp>
      <p:sp>
        <p:nvSpPr>
          <p:cNvPr id="152" name="Google Shape;152;p10"/>
          <p:cNvSpPr/>
          <p:nvPr/>
        </p:nvSpPr>
        <p:spPr>
          <a:xfrm>
            <a:off x="548640" y="1691640"/>
            <a:ext cx="5440680" cy="3200400"/>
          </a:xfrm>
          <a:prstGeom prst="roundRect">
            <a:avLst>
              <a:gd fmla="val 2286" name="adj"/>
            </a:avLst>
          </a:prstGeom>
          <a:solidFill>
            <a:srgbClr val="D5A6B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Times New Roman"/>
              <a:ea typeface="Times New Roman"/>
              <a:cs typeface="Times New Roman"/>
              <a:sym typeface="Times New Roman"/>
            </a:endParaRPr>
          </a:p>
        </p:txBody>
      </p:sp>
      <p:sp>
        <p:nvSpPr>
          <p:cNvPr id="153" name="Google Shape;153;p10"/>
          <p:cNvSpPr/>
          <p:nvPr/>
        </p:nvSpPr>
        <p:spPr>
          <a:xfrm>
            <a:off x="868680" y="1874520"/>
            <a:ext cx="4846320" cy="41148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600"/>
              <a:buFont typeface="Cambria"/>
              <a:buNone/>
            </a:pPr>
            <a:r>
              <a:rPr b="1" i="0" lang="en-US" sz="1600" u="none" cap="none" strike="noStrike">
                <a:solidFill>
                  <a:srgbClr val="0B3D5C"/>
                </a:solidFill>
                <a:latin typeface="Times New Roman"/>
                <a:ea typeface="Times New Roman"/>
                <a:cs typeface="Times New Roman"/>
                <a:sym typeface="Times New Roman"/>
              </a:rPr>
              <a:t>Environmental Noise</a:t>
            </a:r>
            <a:endParaRPr i="0" sz="1600" u="none" cap="none" strike="noStrike">
              <a:solidFill>
                <a:schemeClr val="dk1"/>
              </a:solidFill>
              <a:latin typeface="Times New Roman"/>
              <a:ea typeface="Times New Roman"/>
              <a:cs typeface="Times New Roman"/>
              <a:sym typeface="Times New Roman"/>
            </a:endParaRPr>
          </a:p>
        </p:txBody>
      </p:sp>
      <p:sp>
        <p:nvSpPr>
          <p:cNvPr id="154" name="Google Shape;154;p10"/>
          <p:cNvSpPr/>
          <p:nvPr/>
        </p:nvSpPr>
        <p:spPr>
          <a:xfrm>
            <a:off x="868680" y="2377440"/>
            <a:ext cx="4846320" cy="2377440"/>
          </a:xfrm>
          <a:prstGeom prst="rect">
            <a:avLst/>
          </a:prstGeom>
          <a:noFill/>
          <a:ln>
            <a:noFill/>
          </a:ln>
        </p:spPr>
        <p:txBody>
          <a:bodyPr anchorCtr="0" anchor="t" bIns="45700" lIns="91425" spcFirstLastPara="1" rIns="91425" wrap="square" tIns="45700">
            <a:noAutofit/>
          </a:bodyPr>
          <a:lstStyle/>
          <a:p>
            <a:pPr indent="-304800" lvl="0" marL="457200" rtl="0" algn="l">
              <a:spcBef>
                <a:spcPts val="600"/>
              </a:spcBef>
              <a:spcAft>
                <a:spcPts val="0"/>
              </a:spcAft>
              <a:buClr>
                <a:srgbClr val="1A2733"/>
              </a:buClr>
              <a:buSzPts val="1200"/>
              <a:buFont typeface="Times New Roman"/>
              <a:buChar char="▪"/>
            </a:pPr>
            <a:r>
              <a:rPr lang="en-US" sz="1100">
                <a:solidFill>
                  <a:schemeClr val="dk1"/>
                </a:solidFill>
                <a:latin typeface="Times New Roman"/>
                <a:ea typeface="Times New Roman"/>
                <a:cs typeface="Times New Roman"/>
                <a:sym typeface="Times New Roman"/>
              </a:rPr>
              <a:t>Sound-dampen or maintain/replace the noisiest machines</a:t>
            </a:r>
            <a:endParaRPr sz="1100">
              <a:solidFill>
                <a:schemeClr val="dk1"/>
              </a:solidFill>
              <a:latin typeface="Times New Roman"/>
              <a:ea typeface="Times New Roman"/>
              <a:cs typeface="Times New Roman"/>
              <a:sym typeface="Times New Roman"/>
            </a:endParaRPr>
          </a:p>
          <a:p>
            <a:pPr indent="-304800" lvl="0" marL="457200" rtl="0" algn="l">
              <a:spcBef>
                <a:spcPts val="600"/>
              </a:spcBef>
              <a:spcAft>
                <a:spcPts val="0"/>
              </a:spcAft>
              <a:buClr>
                <a:srgbClr val="1A2733"/>
              </a:buClr>
              <a:buSzPts val="1200"/>
              <a:buFont typeface="Times New Roman"/>
              <a:buChar char="▪"/>
            </a:pPr>
            <a:r>
              <a:rPr lang="en-US" sz="1100">
                <a:solidFill>
                  <a:schemeClr val="dk1"/>
                </a:solidFill>
                <a:latin typeface="Times New Roman"/>
                <a:ea typeface="Times New Roman"/>
                <a:cs typeface="Times New Roman"/>
                <a:sym typeface="Times New Roman"/>
              </a:rPr>
              <a:t>Conduct meetings in a quiet room prior to the shift (Vezzoli et al., 2025)</a:t>
            </a:r>
            <a:endParaRPr sz="1100">
              <a:solidFill>
                <a:schemeClr val="dk1"/>
              </a:solidFill>
              <a:latin typeface="Times New Roman"/>
              <a:ea typeface="Times New Roman"/>
              <a:cs typeface="Times New Roman"/>
              <a:sym typeface="Times New Roman"/>
            </a:endParaRPr>
          </a:p>
          <a:p>
            <a:pPr indent="-304800" lvl="0" marL="457200" rtl="0" algn="l">
              <a:spcBef>
                <a:spcPts val="600"/>
              </a:spcBef>
              <a:spcAft>
                <a:spcPts val="600"/>
              </a:spcAft>
              <a:buClr>
                <a:srgbClr val="1A2733"/>
              </a:buClr>
              <a:buSzPts val="1200"/>
              <a:buFont typeface="Times New Roman"/>
              <a:buChar char="▪"/>
            </a:pPr>
            <a:r>
              <a:rPr lang="en-US" sz="1100">
                <a:solidFill>
                  <a:schemeClr val="dk1"/>
                </a:solidFill>
                <a:latin typeface="Times New Roman"/>
                <a:ea typeface="Times New Roman"/>
                <a:cs typeface="Times New Roman"/>
                <a:sym typeface="Times New Roman"/>
              </a:rPr>
              <a:t>Take necessary action using hand signals and coloured floor markers</a:t>
            </a:r>
            <a:endParaRPr sz="1200">
              <a:solidFill>
                <a:srgbClr val="1A2733"/>
              </a:solidFill>
              <a:latin typeface="Times New Roman"/>
              <a:ea typeface="Times New Roman"/>
              <a:cs typeface="Times New Roman"/>
              <a:sym typeface="Times New Roman"/>
            </a:endParaRPr>
          </a:p>
        </p:txBody>
      </p:sp>
      <p:sp>
        <p:nvSpPr>
          <p:cNvPr id="155" name="Google Shape;155;p10"/>
          <p:cNvSpPr/>
          <p:nvPr/>
        </p:nvSpPr>
        <p:spPr>
          <a:xfrm>
            <a:off x="6309360" y="1691640"/>
            <a:ext cx="5440680" cy="3200400"/>
          </a:xfrm>
          <a:prstGeom prst="roundRect">
            <a:avLst>
              <a:gd fmla="val 2286" name="adj"/>
            </a:avLst>
          </a:prstGeom>
          <a:solidFill>
            <a:srgbClr val="A2C4C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Times New Roman"/>
              <a:ea typeface="Times New Roman"/>
              <a:cs typeface="Times New Roman"/>
              <a:sym typeface="Times New Roman"/>
            </a:endParaRPr>
          </a:p>
        </p:txBody>
      </p:sp>
      <p:sp>
        <p:nvSpPr>
          <p:cNvPr id="156" name="Google Shape;156;p10"/>
          <p:cNvSpPr/>
          <p:nvPr/>
        </p:nvSpPr>
        <p:spPr>
          <a:xfrm>
            <a:off x="6629400" y="1874520"/>
            <a:ext cx="4846320" cy="41148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600"/>
              <a:buFont typeface="Cambria"/>
              <a:buNone/>
            </a:pPr>
            <a:r>
              <a:rPr b="1" i="0" lang="en-US" sz="1600" u="none" cap="none" strike="noStrike">
                <a:solidFill>
                  <a:srgbClr val="0B3D5C"/>
                </a:solidFill>
                <a:latin typeface="Times New Roman"/>
                <a:ea typeface="Times New Roman"/>
                <a:cs typeface="Times New Roman"/>
                <a:sym typeface="Times New Roman"/>
              </a:rPr>
              <a:t>Language &amp; Signage</a:t>
            </a:r>
            <a:endParaRPr i="0" sz="1600" u="none" cap="none" strike="noStrike">
              <a:solidFill>
                <a:schemeClr val="dk1"/>
              </a:solidFill>
              <a:latin typeface="Times New Roman"/>
              <a:ea typeface="Times New Roman"/>
              <a:cs typeface="Times New Roman"/>
              <a:sym typeface="Times New Roman"/>
            </a:endParaRPr>
          </a:p>
        </p:txBody>
      </p:sp>
      <p:sp>
        <p:nvSpPr>
          <p:cNvPr id="157" name="Google Shape;157;p10"/>
          <p:cNvSpPr/>
          <p:nvPr/>
        </p:nvSpPr>
        <p:spPr>
          <a:xfrm>
            <a:off x="6629400" y="2377440"/>
            <a:ext cx="4846320" cy="2377440"/>
          </a:xfrm>
          <a:prstGeom prst="rect">
            <a:avLst/>
          </a:prstGeom>
          <a:noFill/>
          <a:ln>
            <a:noFill/>
          </a:ln>
        </p:spPr>
        <p:txBody>
          <a:bodyPr anchorCtr="0" anchor="t" bIns="45700" lIns="91425" spcFirstLastPara="1" rIns="91425" wrap="square" tIns="45700">
            <a:noAutofit/>
          </a:bodyPr>
          <a:lstStyle/>
          <a:p>
            <a:pPr indent="-304800" lvl="0" marL="457200" rtl="0" algn="l">
              <a:spcBef>
                <a:spcPts val="600"/>
              </a:spcBef>
              <a:spcAft>
                <a:spcPts val="0"/>
              </a:spcAft>
              <a:buClr>
                <a:srgbClr val="1A2733"/>
              </a:buClr>
              <a:buSzPts val="1200"/>
              <a:buFont typeface="Times New Roman"/>
              <a:buChar char="▪"/>
            </a:pPr>
            <a:r>
              <a:rPr lang="en-US" sz="1100">
                <a:solidFill>
                  <a:schemeClr val="dk1"/>
                </a:solidFill>
                <a:latin typeface="Times New Roman"/>
                <a:ea typeface="Times New Roman"/>
                <a:cs typeface="Times New Roman"/>
                <a:sym typeface="Times New Roman"/>
              </a:rPr>
              <a:t>Use signs that are pictorial/icon based rather than consisting of text alone.</a:t>
            </a:r>
            <a:endParaRPr sz="1100">
              <a:solidFill>
                <a:schemeClr val="dk1"/>
              </a:solidFill>
              <a:latin typeface="Times New Roman"/>
              <a:ea typeface="Times New Roman"/>
              <a:cs typeface="Times New Roman"/>
              <a:sym typeface="Times New Roman"/>
            </a:endParaRPr>
          </a:p>
          <a:p>
            <a:pPr indent="-304800" lvl="0" marL="457200" rtl="0" algn="l">
              <a:spcBef>
                <a:spcPts val="600"/>
              </a:spcBef>
              <a:spcAft>
                <a:spcPts val="0"/>
              </a:spcAft>
              <a:buClr>
                <a:srgbClr val="1A2733"/>
              </a:buClr>
              <a:buSzPts val="1200"/>
              <a:buFont typeface="Times New Roman"/>
              <a:buChar char="▪"/>
            </a:pPr>
            <a:r>
              <a:rPr lang="en-US" sz="1100">
                <a:solidFill>
                  <a:schemeClr val="dk1"/>
                </a:solidFill>
                <a:latin typeface="Times New Roman"/>
                <a:ea typeface="Times New Roman"/>
                <a:cs typeface="Times New Roman"/>
                <a:sym typeface="Times New Roman"/>
              </a:rPr>
              <a:t>Provide a facilitator for onboarding with induction, offer multilingual buddies (Onyeaka-2025).</a:t>
            </a:r>
            <a:endParaRPr sz="1100">
              <a:solidFill>
                <a:schemeClr val="dk1"/>
              </a:solidFill>
              <a:latin typeface="Times New Roman"/>
              <a:ea typeface="Times New Roman"/>
              <a:cs typeface="Times New Roman"/>
              <a:sym typeface="Times New Roman"/>
            </a:endParaRPr>
          </a:p>
          <a:p>
            <a:pPr indent="-304800" lvl="0" marL="457200" rtl="0" algn="l">
              <a:spcBef>
                <a:spcPts val="600"/>
              </a:spcBef>
              <a:spcAft>
                <a:spcPts val="600"/>
              </a:spcAft>
              <a:buClr>
                <a:srgbClr val="1A2733"/>
              </a:buClr>
              <a:buSzPts val="1200"/>
              <a:buFont typeface="Times New Roman"/>
              <a:buChar char="▪"/>
            </a:pPr>
            <a:r>
              <a:rPr lang="en-US" sz="1100">
                <a:solidFill>
                  <a:schemeClr val="dk1"/>
                </a:solidFill>
                <a:latin typeface="Times New Roman"/>
                <a:ea typeface="Times New Roman"/>
                <a:cs typeface="Times New Roman"/>
                <a:sym typeface="Times New Roman"/>
              </a:rPr>
              <a:t>Conduct short and functional English-for-hygiene lessons.</a:t>
            </a:r>
            <a:endParaRPr sz="1200">
              <a:solidFill>
                <a:srgbClr val="1A2733"/>
              </a:solidFill>
              <a:latin typeface="Times New Roman"/>
              <a:ea typeface="Times New Roman"/>
              <a:cs typeface="Times New Roman"/>
              <a:sym typeface="Times New Roman"/>
            </a:endParaRPr>
          </a:p>
        </p:txBody>
      </p:sp>
      <p:sp>
        <p:nvSpPr>
          <p:cNvPr id="158" name="Google Shape;158;p10"/>
          <p:cNvSpPr/>
          <p:nvPr/>
        </p:nvSpPr>
        <p:spPr>
          <a:xfrm>
            <a:off x="548640" y="5074920"/>
            <a:ext cx="54864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150"/>
              <a:buFont typeface="Calibri"/>
              <a:buNone/>
            </a:pPr>
            <a:r>
              <a:rPr b="1" i="0" lang="en-US" sz="1150" u="none" cap="none" strike="noStrike">
                <a:solidFill>
                  <a:srgbClr val="0B3D5C"/>
                </a:solidFill>
                <a:latin typeface="Times New Roman"/>
                <a:ea typeface="Times New Roman"/>
                <a:cs typeface="Times New Roman"/>
                <a:sym typeface="Times New Roman"/>
              </a:rPr>
              <a:t>Projected Effect on Instruction Comprehension </a:t>
            </a:r>
            <a:endParaRPr i="0" sz="1150" u="none" cap="none" strike="noStrike">
              <a:solidFill>
                <a:schemeClr val="dk1"/>
              </a:solidFill>
              <a:latin typeface="Times New Roman"/>
              <a:ea typeface="Times New Roman"/>
              <a:cs typeface="Times New Roman"/>
              <a:sym typeface="Times New Roman"/>
            </a:endParaRPr>
          </a:p>
        </p:txBody>
      </p:sp>
      <p:graphicFrame>
        <p:nvGraphicFramePr>
          <p:cNvPr id="159" name="Google Shape;159;p10"/>
          <p:cNvGraphicFramePr/>
          <p:nvPr/>
        </p:nvGraphicFramePr>
        <p:xfrm>
          <a:off x="548640" y="5349240"/>
          <a:ext cx="10972800" cy="1234440"/>
        </p:xfrm>
        <a:graphic>
          <a:graphicData uri="http://schemas.openxmlformats.org/drawingml/2006/chart">
            <c:chart r:id="rId3"/>
          </a:graphicData>
        </a:graphic>
      </p:graphicFrame>
      <p:sp>
        <p:nvSpPr>
          <p:cNvPr id="160" name="Google Shape;160;p10"/>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Flight Foods Ltd  |  Communication Case Study</a:t>
            </a:r>
            <a:endParaRPr b="0" i="0" sz="900" u="none" cap="none" strike="noStrike">
              <a:solidFill>
                <a:schemeClr val="dk1"/>
              </a:solidFill>
              <a:latin typeface="Calibri"/>
              <a:ea typeface="Calibri"/>
              <a:cs typeface="Calibri"/>
              <a:sym typeface="Calibri"/>
            </a:endParaRPr>
          </a:p>
        </p:txBody>
      </p:sp>
      <p:sp>
        <p:nvSpPr>
          <p:cNvPr id="161" name="Google Shape;161;p10"/>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10</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66" name="Shape 166"/>
        <p:cNvGrpSpPr/>
        <p:nvPr/>
      </p:nvGrpSpPr>
      <p:grpSpPr>
        <a:xfrm>
          <a:off x="0" y="0"/>
          <a:ext cx="0" cy="0"/>
          <a:chOff x="0" y="0"/>
          <a:chExt cx="0" cy="0"/>
        </a:xfrm>
      </p:grpSpPr>
      <p:sp>
        <p:nvSpPr>
          <p:cNvPr id="167" name="Google Shape;167;p11"/>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Calibri"/>
                <a:ea typeface="Calibri"/>
                <a:cs typeface="Calibri"/>
                <a:sym typeface="Calibri"/>
              </a:rPr>
              <a:t>SOLUTIONS, PART 2</a:t>
            </a:r>
            <a:endParaRPr b="0" i="0" sz="1300" u="none" cap="none" strike="noStrike">
              <a:solidFill>
                <a:schemeClr val="dk1"/>
              </a:solidFill>
              <a:latin typeface="Calibri"/>
              <a:ea typeface="Calibri"/>
              <a:cs typeface="Calibri"/>
              <a:sym typeface="Calibri"/>
            </a:endParaRPr>
          </a:p>
        </p:txBody>
      </p:sp>
      <p:sp>
        <p:nvSpPr>
          <p:cNvPr id="168" name="Google Shape;168;p11"/>
          <p:cNvSpPr/>
          <p:nvPr/>
        </p:nvSpPr>
        <p:spPr>
          <a:xfrm>
            <a:off x="548640" y="621792"/>
            <a:ext cx="10789920" cy="685800"/>
          </a:xfrm>
          <a:prstGeom prst="rect">
            <a:avLst/>
          </a:prstGeom>
          <a:solidFill>
            <a:srgbClr val="073763"/>
          </a:solid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3000"/>
              <a:buFont typeface="Cambria"/>
              <a:buNone/>
            </a:pPr>
            <a:r>
              <a:rPr b="1" i="0" lang="en-US" sz="3000" u="none" cap="none" strike="noStrike">
                <a:solidFill>
                  <a:schemeClr val="lt1"/>
                </a:solidFill>
                <a:latin typeface="Times New Roman"/>
                <a:ea typeface="Times New Roman"/>
                <a:cs typeface="Times New Roman"/>
                <a:sym typeface="Times New Roman"/>
              </a:rPr>
              <a:t>Overcoming the Barriers: People &amp; Culture</a:t>
            </a:r>
            <a:endParaRPr i="0" sz="3000" u="none" cap="none" strike="noStrike">
              <a:solidFill>
                <a:schemeClr val="lt1"/>
              </a:solidFill>
              <a:latin typeface="Times New Roman"/>
              <a:ea typeface="Times New Roman"/>
              <a:cs typeface="Times New Roman"/>
              <a:sym typeface="Times New Roman"/>
            </a:endParaRPr>
          </a:p>
        </p:txBody>
      </p:sp>
      <p:sp>
        <p:nvSpPr>
          <p:cNvPr id="169" name="Google Shape;169;p11"/>
          <p:cNvSpPr/>
          <p:nvPr/>
        </p:nvSpPr>
        <p:spPr>
          <a:xfrm>
            <a:off x="548640" y="1783080"/>
            <a:ext cx="502920" cy="502920"/>
          </a:xfrm>
          <a:prstGeom prst="ellipse">
            <a:avLst/>
          </a:prstGeom>
          <a:solidFill>
            <a:srgbClr val="0B3D5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11"/>
          <p:cNvSpPr/>
          <p:nvPr/>
        </p:nvSpPr>
        <p:spPr>
          <a:xfrm>
            <a:off x="548640" y="1783080"/>
            <a:ext cx="502920" cy="502920"/>
          </a:xfrm>
          <a:prstGeom prst="rect">
            <a:avLst/>
          </a:prstGeom>
          <a:solidFill>
            <a:srgbClr val="38761D"/>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Calibri"/>
                <a:ea typeface="Calibri"/>
                <a:cs typeface="Calibri"/>
                <a:sym typeface="Calibri"/>
              </a:rPr>
              <a:t>1</a:t>
            </a:r>
            <a:endParaRPr b="0" i="0" sz="1430" u="none" cap="none" strike="noStrike">
              <a:solidFill>
                <a:schemeClr val="dk1"/>
              </a:solidFill>
              <a:latin typeface="Calibri"/>
              <a:ea typeface="Calibri"/>
              <a:cs typeface="Calibri"/>
              <a:sym typeface="Calibri"/>
            </a:endParaRPr>
          </a:p>
        </p:txBody>
      </p:sp>
      <p:sp>
        <p:nvSpPr>
          <p:cNvPr id="171" name="Google Shape;171;p11"/>
          <p:cNvSpPr/>
          <p:nvPr/>
        </p:nvSpPr>
        <p:spPr>
          <a:xfrm>
            <a:off x="1280160" y="1737360"/>
            <a:ext cx="6035040" cy="36576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500"/>
              <a:buFont typeface="Cambria"/>
              <a:buNone/>
            </a:pPr>
            <a:r>
              <a:rPr b="1" i="0" lang="en-US" sz="1500" u="none" cap="none" strike="noStrike">
                <a:solidFill>
                  <a:srgbClr val="0B3D5C"/>
                </a:solidFill>
                <a:latin typeface="Cambria"/>
                <a:ea typeface="Cambria"/>
                <a:cs typeface="Cambria"/>
                <a:sym typeface="Cambria"/>
              </a:rPr>
              <a:t>Age &amp; Generational</a:t>
            </a:r>
            <a:endParaRPr b="0" i="0" sz="1500" u="none" cap="none" strike="noStrike">
              <a:solidFill>
                <a:schemeClr val="dk1"/>
              </a:solidFill>
              <a:latin typeface="Calibri"/>
              <a:ea typeface="Calibri"/>
              <a:cs typeface="Calibri"/>
              <a:sym typeface="Calibri"/>
            </a:endParaRPr>
          </a:p>
        </p:txBody>
      </p:sp>
      <p:sp>
        <p:nvSpPr>
          <p:cNvPr id="172" name="Google Shape;172;p11"/>
          <p:cNvSpPr/>
          <p:nvPr/>
        </p:nvSpPr>
        <p:spPr>
          <a:xfrm>
            <a:off x="1280151" y="2103125"/>
            <a:ext cx="5435400" cy="777300"/>
          </a:xfrm>
          <a:prstGeom prst="rect">
            <a:avLst/>
          </a:prstGeom>
          <a:noFill/>
          <a:ln>
            <a:noFill/>
          </a:ln>
        </p:spPr>
        <p:txBody>
          <a:bodyPr anchorCtr="0" anchor="ctr" bIns="45700" lIns="91425" spcFirstLastPara="1" rIns="91425" wrap="square" tIns="45700">
            <a:noAutofit/>
          </a:bodyPr>
          <a:lstStyle/>
          <a:p>
            <a:pPr indent="0" lvl="0" marL="0" rtl="0" algn="l">
              <a:spcBef>
                <a:spcPts val="600"/>
              </a:spcBef>
              <a:spcAft>
                <a:spcPts val="600"/>
              </a:spcAft>
              <a:buClr>
                <a:schemeClr val="dk1"/>
              </a:buClr>
              <a:buSzPts val="1100"/>
              <a:buFont typeface="Arial"/>
              <a:buNone/>
            </a:pPr>
            <a:r>
              <a:rPr lang="en-US" sz="1100">
                <a:solidFill>
                  <a:schemeClr val="dk1"/>
                </a:solidFill>
                <a:latin typeface="Times New Roman"/>
                <a:ea typeface="Times New Roman"/>
                <a:cs typeface="Times New Roman"/>
                <a:sym typeface="Times New Roman"/>
              </a:rPr>
              <a:t>Provide a variety of training methods: spoken/demonstrated, short digital /visual to accommodate all learning styles; pair younger and older staff together as mentors.</a:t>
            </a:r>
            <a:endParaRPr sz="1150">
              <a:solidFill>
                <a:srgbClr val="1A2733"/>
              </a:solidFill>
              <a:latin typeface="Calibri"/>
              <a:ea typeface="Calibri"/>
              <a:cs typeface="Calibri"/>
              <a:sym typeface="Calibri"/>
            </a:endParaRPr>
          </a:p>
        </p:txBody>
      </p:sp>
      <p:sp>
        <p:nvSpPr>
          <p:cNvPr id="173" name="Google Shape;173;p11"/>
          <p:cNvSpPr/>
          <p:nvPr/>
        </p:nvSpPr>
        <p:spPr>
          <a:xfrm>
            <a:off x="548640" y="2971800"/>
            <a:ext cx="502920" cy="502920"/>
          </a:xfrm>
          <a:prstGeom prst="ellipse">
            <a:avLst/>
          </a:prstGeom>
          <a:solidFill>
            <a:srgbClr val="0B3D5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11"/>
          <p:cNvSpPr/>
          <p:nvPr/>
        </p:nvSpPr>
        <p:spPr>
          <a:xfrm>
            <a:off x="548640" y="2971800"/>
            <a:ext cx="502920" cy="502920"/>
          </a:xfrm>
          <a:prstGeom prst="rect">
            <a:avLst/>
          </a:prstGeom>
          <a:solidFill>
            <a:srgbClr val="A64D79"/>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Calibri"/>
                <a:ea typeface="Calibri"/>
                <a:cs typeface="Calibri"/>
                <a:sym typeface="Calibri"/>
              </a:rPr>
              <a:t>2</a:t>
            </a:r>
            <a:endParaRPr b="0" i="0" sz="1430" u="none" cap="none" strike="noStrike">
              <a:solidFill>
                <a:schemeClr val="dk1"/>
              </a:solidFill>
              <a:latin typeface="Calibri"/>
              <a:ea typeface="Calibri"/>
              <a:cs typeface="Calibri"/>
              <a:sym typeface="Calibri"/>
            </a:endParaRPr>
          </a:p>
        </p:txBody>
      </p:sp>
      <p:sp>
        <p:nvSpPr>
          <p:cNvPr id="175" name="Google Shape;175;p11"/>
          <p:cNvSpPr/>
          <p:nvPr/>
        </p:nvSpPr>
        <p:spPr>
          <a:xfrm>
            <a:off x="1280160" y="2926080"/>
            <a:ext cx="6035040" cy="36576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500"/>
              <a:buFont typeface="Cambria"/>
              <a:buNone/>
            </a:pPr>
            <a:r>
              <a:rPr b="1" i="0" lang="en-US" sz="1500" u="none" cap="none" strike="noStrike">
                <a:solidFill>
                  <a:srgbClr val="0B3D5C"/>
                </a:solidFill>
                <a:latin typeface="Cambria"/>
                <a:ea typeface="Cambria"/>
                <a:cs typeface="Cambria"/>
                <a:sym typeface="Cambria"/>
              </a:rPr>
              <a:t>Cultural</a:t>
            </a:r>
            <a:endParaRPr b="0" i="0" sz="1500" u="none" cap="none" strike="noStrike">
              <a:solidFill>
                <a:schemeClr val="dk1"/>
              </a:solidFill>
              <a:latin typeface="Calibri"/>
              <a:ea typeface="Calibri"/>
              <a:cs typeface="Calibri"/>
              <a:sym typeface="Calibri"/>
            </a:endParaRPr>
          </a:p>
        </p:txBody>
      </p:sp>
      <p:sp>
        <p:nvSpPr>
          <p:cNvPr id="176" name="Google Shape;176;p11"/>
          <p:cNvSpPr/>
          <p:nvPr/>
        </p:nvSpPr>
        <p:spPr>
          <a:xfrm>
            <a:off x="1280151" y="3291850"/>
            <a:ext cx="5435400" cy="777300"/>
          </a:xfrm>
          <a:prstGeom prst="rect">
            <a:avLst/>
          </a:prstGeom>
          <a:noFill/>
          <a:ln>
            <a:noFill/>
          </a:ln>
        </p:spPr>
        <p:txBody>
          <a:bodyPr anchorCtr="0" anchor="ctr" bIns="45700" lIns="91425" spcFirstLastPara="1" rIns="91425" wrap="square" tIns="45700">
            <a:noAutofit/>
          </a:bodyPr>
          <a:lstStyle/>
          <a:p>
            <a:pPr indent="0" lvl="0" marL="0" rtl="0" algn="l">
              <a:spcBef>
                <a:spcPts val="600"/>
              </a:spcBef>
              <a:spcAft>
                <a:spcPts val="600"/>
              </a:spcAft>
              <a:buClr>
                <a:schemeClr val="dk1"/>
              </a:buClr>
              <a:buSzPts val="1100"/>
              <a:buFont typeface="Arial"/>
              <a:buNone/>
            </a:pPr>
            <a:r>
              <a:rPr lang="en-US" sz="1100">
                <a:solidFill>
                  <a:schemeClr val="dk1"/>
                </a:solidFill>
                <a:latin typeface="Times New Roman"/>
                <a:ea typeface="Times New Roman"/>
                <a:cs typeface="Times New Roman"/>
                <a:sym typeface="Times New Roman"/>
              </a:rPr>
              <a:t>Provide cultural-awareness training for Gary and supervisors; have multicultural floor liaisons; physically demonstrate procedures, rather than just written up (Liu, 2025)</a:t>
            </a:r>
            <a:endParaRPr sz="1150">
              <a:solidFill>
                <a:srgbClr val="1A2733"/>
              </a:solidFill>
              <a:latin typeface="Calibri"/>
              <a:ea typeface="Calibri"/>
              <a:cs typeface="Calibri"/>
              <a:sym typeface="Calibri"/>
            </a:endParaRPr>
          </a:p>
        </p:txBody>
      </p:sp>
      <p:sp>
        <p:nvSpPr>
          <p:cNvPr id="177" name="Google Shape;177;p11"/>
          <p:cNvSpPr/>
          <p:nvPr/>
        </p:nvSpPr>
        <p:spPr>
          <a:xfrm>
            <a:off x="548640" y="4160520"/>
            <a:ext cx="502920" cy="502920"/>
          </a:xfrm>
          <a:prstGeom prst="ellipse">
            <a:avLst/>
          </a:prstGeom>
          <a:solidFill>
            <a:srgbClr val="E8622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11"/>
          <p:cNvSpPr/>
          <p:nvPr/>
        </p:nvSpPr>
        <p:spPr>
          <a:xfrm>
            <a:off x="548640" y="4160520"/>
            <a:ext cx="502920" cy="502920"/>
          </a:xfrm>
          <a:prstGeom prst="rect">
            <a:avLst/>
          </a:prstGeom>
          <a:solidFill>
            <a:srgbClr val="BF9000"/>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430"/>
              <a:buFont typeface="Calibri"/>
              <a:buNone/>
            </a:pPr>
            <a:r>
              <a:rPr b="1" i="0" lang="en-US" sz="1430" u="none" cap="none" strike="noStrike">
                <a:solidFill>
                  <a:srgbClr val="FFFFFF"/>
                </a:solidFill>
                <a:latin typeface="Calibri"/>
                <a:ea typeface="Calibri"/>
                <a:cs typeface="Calibri"/>
                <a:sym typeface="Calibri"/>
              </a:rPr>
              <a:t>3</a:t>
            </a:r>
            <a:endParaRPr b="0" i="0" sz="1430" u="none" cap="none" strike="noStrike">
              <a:solidFill>
                <a:schemeClr val="dk1"/>
              </a:solidFill>
              <a:latin typeface="Calibri"/>
              <a:ea typeface="Calibri"/>
              <a:cs typeface="Calibri"/>
              <a:sym typeface="Calibri"/>
            </a:endParaRPr>
          </a:p>
        </p:txBody>
      </p:sp>
      <p:sp>
        <p:nvSpPr>
          <p:cNvPr id="179" name="Google Shape;179;p11"/>
          <p:cNvSpPr/>
          <p:nvPr/>
        </p:nvSpPr>
        <p:spPr>
          <a:xfrm>
            <a:off x="1280160" y="4114800"/>
            <a:ext cx="6035040" cy="36576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500"/>
              <a:buFont typeface="Cambria"/>
              <a:buNone/>
            </a:pPr>
            <a:r>
              <a:rPr b="1" i="0" lang="en-US" sz="1500" u="none" cap="none" strike="noStrike">
                <a:solidFill>
                  <a:srgbClr val="0B3D5C"/>
                </a:solidFill>
                <a:latin typeface="Cambria"/>
                <a:ea typeface="Cambria"/>
                <a:cs typeface="Cambria"/>
                <a:sym typeface="Cambria"/>
              </a:rPr>
              <a:t>Emotional</a:t>
            </a:r>
            <a:endParaRPr b="0" i="0" sz="1500" u="none" cap="none" strike="noStrike">
              <a:solidFill>
                <a:schemeClr val="dk1"/>
              </a:solidFill>
              <a:latin typeface="Calibri"/>
              <a:ea typeface="Calibri"/>
              <a:cs typeface="Calibri"/>
              <a:sym typeface="Calibri"/>
            </a:endParaRPr>
          </a:p>
        </p:txBody>
      </p:sp>
      <p:sp>
        <p:nvSpPr>
          <p:cNvPr id="180" name="Google Shape;180;p11"/>
          <p:cNvSpPr/>
          <p:nvPr/>
        </p:nvSpPr>
        <p:spPr>
          <a:xfrm>
            <a:off x="1280153" y="4480550"/>
            <a:ext cx="4506900" cy="777300"/>
          </a:xfrm>
          <a:prstGeom prst="rect">
            <a:avLst/>
          </a:prstGeom>
          <a:noFill/>
          <a:ln>
            <a:noFill/>
          </a:ln>
        </p:spPr>
        <p:txBody>
          <a:bodyPr anchorCtr="0" anchor="ctr" bIns="45700" lIns="91425" spcFirstLastPara="1" rIns="91425" wrap="square" tIns="45700">
            <a:noAutofit/>
          </a:bodyPr>
          <a:lstStyle/>
          <a:p>
            <a:pPr indent="0" lvl="0" marL="0" rtl="0" algn="l">
              <a:spcBef>
                <a:spcPts val="600"/>
              </a:spcBef>
              <a:spcAft>
                <a:spcPts val="600"/>
              </a:spcAft>
              <a:buClr>
                <a:schemeClr val="dk1"/>
              </a:buClr>
              <a:buSzPts val="1100"/>
              <a:buFont typeface="Arial"/>
              <a:buNone/>
            </a:pPr>
            <a:r>
              <a:rPr lang="en-US" sz="1100">
                <a:solidFill>
                  <a:schemeClr val="dk1"/>
                </a:solidFill>
                <a:latin typeface="Times New Roman"/>
                <a:ea typeface="Times New Roman"/>
                <a:cs typeface="Times New Roman"/>
                <a:sym typeface="Times New Roman"/>
              </a:rPr>
              <a:t>Fair induction times rather than pushing a new starter on the floor as soon as they can; a culture of reporting aspects with no blame for others like Gary; realistic levels of shift scheduling and staff fatigue awareness for staff and supervisors.</a:t>
            </a:r>
            <a:endParaRPr b="0" i="0" sz="1150" u="none" cap="none" strike="noStrike">
              <a:solidFill>
                <a:schemeClr val="dk1"/>
              </a:solidFill>
              <a:latin typeface="Calibri"/>
              <a:ea typeface="Calibri"/>
              <a:cs typeface="Calibri"/>
              <a:sym typeface="Calibri"/>
            </a:endParaRPr>
          </a:p>
        </p:txBody>
      </p:sp>
      <p:sp>
        <p:nvSpPr>
          <p:cNvPr id="181" name="Google Shape;181;p11"/>
          <p:cNvSpPr/>
          <p:nvPr/>
        </p:nvSpPr>
        <p:spPr>
          <a:xfrm>
            <a:off x="7772400" y="1737360"/>
            <a:ext cx="3931920" cy="4572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1200"/>
              <a:buFont typeface="Calibri"/>
              <a:buNone/>
            </a:pPr>
            <a:r>
              <a:t/>
            </a:r>
            <a:endParaRPr b="0" i="0" sz="1200" u="none" cap="none" strike="noStrike">
              <a:solidFill>
                <a:schemeClr val="dk1"/>
              </a:solidFill>
              <a:latin typeface="Calibri"/>
              <a:ea typeface="Calibri"/>
              <a:cs typeface="Calibri"/>
              <a:sym typeface="Calibri"/>
            </a:endParaRPr>
          </a:p>
        </p:txBody>
      </p:sp>
      <p:sp>
        <p:nvSpPr>
          <p:cNvPr id="182" name="Google Shape;182;p11"/>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Flight Foods Ltd  |  Communication Case Study</a:t>
            </a:r>
            <a:endParaRPr b="0" i="0" sz="900" u="none" cap="none" strike="noStrike">
              <a:solidFill>
                <a:schemeClr val="dk1"/>
              </a:solidFill>
              <a:latin typeface="Calibri"/>
              <a:ea typeface="Calibri"/>
              <a:cs typeface="Calibri"/>
              <a:sym typeface="Calibri"/>
            </a:endParaRPr>
          </a:p>
        </p:txBody>
      </p:sp>
      <p:sp>
        <p:nvSpPr>
          <p:cNvPr id="183" name="Google Shape;183;p11"/>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11</a:t>
            </a:r>
            <a:endParaRPr b="0" i="0" sz="900" u="none" cap="none" strike="noStrike">
              <a:solidFill>
                <a:schemeClr val="dk1"/>
              </a:solidFill>
              <a:latin typeface="Calibri"/>
              <a:ea typeface="Calibri"/>
              <a:cs typeface="Calibri"/>
              <a:sym typeface="Calibri"/>
            </a:endParaRPr>
          </a:p>
        </p:txBody>
      </p:sp>
      <p:pic>
        <p:nvPicPr>
          <p:cNvPr id="184" name="Google Shape;184;p11"/>
          <p:cNvPicPr preferRelativeResize="0"/>
          <p:nvPr/>
        </p:nvPicPr>
        <p:blipFill>
          <a:blip r:embed="rId3">
            <a:alphaModFix/>
          </a:blip>
          <a:stretch>
            <a:fillRect/>
          </a:stretch>
        </p:blipFill>
        <p:spPr>
          <a:xfrm>
            <a:off x="6715538" y="1926713"/>
            <a:ext cx="5286375" cy="33337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B3D5C"/>
        </a:solidFill>
      </p:bgPr>
    </p:bg>
    <p:spTree>
      <p:nvGrpSpPr>
        <p:cNvPr id="189" name="Shape 189"/>
        <p:cNvGrpSpPr/>
        <p:nvPr/>
      </p:nvGrpSpPr>
      <p:grpSpPr>
        <a:xfrm>
          <a:off x="0" y="0"/>
          <a:ext cx="0" cy="0"/>
          <a:chOff x="0" y="0"/>
          <a:chExt cx="0" cy="0"/>
        </a:xfrm>
      </p:grpSpPr>
      <p:sp>
        <p:nvSpPr>
          <p:cNvPr id="190" name="Google Shape;190;p12"/>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Calibri"/>
                <a:ea typeface="Calibri"/>
                <a:cs typeface="Calibri"/>
                <a:sym typeface="Calibri"/>
              </a:rPr>
              <a:t>WRAP-UP</a:t>
            </a:r>
            <a:endParaRPr b="0" i="0" sz="1300" u="none" cap="none" strike="noStrike">
              <a:solidFill>
                <a:schemeClr val="dk1"/>
              </a:solidFill>
              <a:latin typeface="Calibri"/>
              <a:ea typeface="Calibri"/>
              <a:cs typeface="Calibri"/>
              <a:sym typeface="Calibri"/>
            </a:endParaRPr>
          </a:p>
        </p:txBody>
      </p:sp>
      <p:sp>
        <p:nvSpPr>
          <p:cNvPr id="191" name="Google Shape;191;p12"/>
          <p:cNvSpPr/>
          <p:nvPr/>
        </p:nvSpPr>
        <p:spPr>
          <a:xfrm>
            <a:off x="548640" y="621792"/>
            <a:ext cx="10789800" cy="6858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3000"/>
              <a:buFont typeface="Cambria"/>
              <a:buNone/>
            </a:pPr>
            <a:r>
              <a:rPr b="1" i="0" lang="en-US" sz="3000" u="none" cap="none" strike="noStrike">
                <a:solidFill>
                  <a:srgbClr val="FFFFFF"/>
                </a:solidFill>
                <a:latin typeface="Times New Roman"/>
                <a:ea typeface="Times New Roman"/>
                <a:cs typeface="Times New Roman"/>
                <a:sym typeface="Times New Roman"/>
              </a:rPr>
              <a:t>Conclusion</a:t>
            </a:r>
            <a:endParaRPr i="0" sz="3000" u="none" cap="none" strike="noStrike">
              <a:solidFill>
                <a:schemeClr val="dk1"/>
              </a:solidFill>
              <a:latin typeface="Times New Roman"/>
              <a:ea typeface="Times New Roman"/>
              <a:cs typeface="Times New Roman"/>
              <a:sym typeface="Times New Roman"/>
            </a:endParaRPr>
          </a:p>
        </p:txBody>
      </p:sp>
      <p:sp>
        <p:nvSpPr>
          <p:cNvPr id="192" name="Google Shape;192;p12"/>
          <p:cNvSpPr/>
          <p:nvPr/>
        </p:nvSpPr>
        <p:spPr>
          <a:xfrm>
            <a:off x="548640" y="1737360"/>
            <a:ext cx="5486400" cy="4297680"/>
          </a:xfrm>
          <a:prstGeom prst="rect">
            <a:avLst/>
          </a:prstGeom>
          <a:noFill/>
          <a:ln>
            <a:noFill/>
          </a:ln>
        </p:spPr>
        <p:txBody>
          <a:bodyPr anchorCtr="0" anchor="t" bIns="45700" lIns="91425" spcFirstLastPara="1" rIns="91425" wrap="square" tIns="45700">
            <a:noAutofit/>
          </a:bodyPr>
          <a:lstStyle/>
          <a:p>
            <a:pPr indent="-342900" lvl="0" marL="457200" rtl="0" algn="just">
              <a:spcBef>
                <a:spcPts val="600"/>
              </a:spcBef>
              <a:spcAft>
                <a:spcPts val="0"/>
              </a:spcAft>
              <a:buClr>
                <a:schemeClr val="lt1"/>
              </a:buClr>
              <a:buSzPts val="1800"/>
              <a:buFont typeface="Times New Roman"/>
              <a:buChar char="▪"/>
            </a:pPr>
            <a:r>
              <a:rPr lang="en-US" sz="1600">
                <a:solidFill>
                  <a:schemeClr val="lt1"/>
                </a:solidFill>
                <a:latin typeface="Times New Roman"/>
                <a:ea typeface="Times New Roman"/>
                <a:cs typeface="Times New Roman"/>
                <a:sym typeface="Times New Roman"/>
              </a:rPr>
              <a:t>Flight Foods' quality issue is not a single issue; it is five communication barriers stacked on top of one another.</a:t>
            </a:r>
            <a:endParaRPr sz="1600">
              <a:solidFill>
                <a:schemeClr val="lt1"/>
              </a:solidFill>
              <a:latin typeface="Times New Roman"/>
              <a:ea typeface="Times New Roman"/>
              <a:cs typeface="Times New Roman"/>
              <a:sym typeface="Times New Roman"/>
            </a:endParaRPr>
          </a:p>
          <a:p>
            <a:pPr indent="-342900" lvl="0" marL="457200" rtl="0" algn="just">
              <a:spcBef>
                <a:spcPts val="600"/>
              </a:spcBef>
              <a:spcAft>
                <a:spcPts val="0"/>
              </a:spcAft>
              <a:buClr>
                <a:schemeClr val="lt1"/>
              </a:buClr>
              <a:buSzPts val="1800"/>
              <a:buFont typeface="Times New Roman"/>
              <a:buChar char="▪"/>
            </a:pPr>
            <a:r>
              <a:rPr lang="en-US" sz="1600">
                <a:solidFill>
                  <a:schemeClr val="lt1"/>
                </a:solidFill>
                <a:latin typeface="Times New Roman"/>
                <a:ea typeface="Times New Roman"/>
                <a:cs typeface="Times New Roman"/>
                <a:sym typeface="Times New Roman"/>
              </a:rPr>
              <a:t>Classic models all describe why Gary’s message does not get through to the workers: Shannon–Weaver model, SMCR model, Schramm model.</a:t>
            </a:r>
            <a:endParaRPr sz="1600">
              <a:solidFill>
                <a:schemeClr val="lt1"/>
              </a:solidFill>
              <a:latin typeface="Times New Roman"/>
              <a:ea typeface="Times New Roman"/>
              <a:cs typeface="Times New Roman"/>
              <a:sym typeface="Times New Roman"/>
            </a:endParaRPr>
          </a:p>
          <a:p>
            <a:pPr indent="-342900" lvl="0" marL="457200" rtl="0" algn="just">
              <a:spcBef>
                <a:spcPts val="600"/>
              </a:spcBef>
              <a:spcAft>
                <a:spcPts val="0"/>
              </a:spcAft>
              <a:buClr>
                <a:schemeClr val="lt1"/>
              </a:buClr>
              <a:buSzPts val="1800"/>
              <a:buFont typeface="Times New Roman"/>
              <a:buChar char="▪"/>
            </a:pPr>
            <a:r>
              <a:rPr lang="en-US" sz="1600">
                <a:solidFill>
                  <a:schemeClr val="lt1"/>
                </a:solidFill>
                <a:latin typeface="Times New Roman"/>
                <a:ea typeface="Times New Roman"/>
                <a:cs typeface="Times New Roman"/>
                <a:sym typeface="Times New Roman"/>
              </a:rPr>
              <a:t>The solution does not lie in putting more signs on the wall – it lies in “quieter equipment” as well as “multilingual and visual training,” “mentoring across-age groups,” and “cultural awareness” and in “realistic, humane” supervisor scheduling.</a:t>
            </a:r>
            <a:endParaRPr sz="1600">
              <a:solidFill>
                <a:schemeClr val="lt1"/>
              </a:solidFill>
              <a:latin typeface="Times New Roman"/>
              <a:ea typeface="Times New Roman"/>
              <a:cs typeface="Times New Roman"/>
              <a:sym typeface="Times New Roman"/>
            </a:endParaRPr>
          </a:p>
          <a:p>
            <a:pPr indent="-342900" lvl="0" marL="457200" rtl="0" algn="just">
              <a:spcBef>
                <a:spcPts val="600"/>
              </a:spcBef>
              <a:spcAft>
                <a:spcPts val="0"/>
              </a:spcAft>
              <a:buClr>
                <a:schemeClr val="lt1"/>
              </a:buClr>
              <a:buSzPts val="1800"/>
              <a:buFont typeface="Times New Roman"/>
              <a:buChar char="▪"/>
            </a:pPr>
            <a:r>
              <a:rPr lang="en-US" sz="1600">
                <a:solidFill>
                  <a:schemeClr val="lt1"/>
                </a:solidFill>
                <a:latin typeface="Times New Roman"/>
                <a:ea typeface="Times New Roman"/>
                <a:cs typeface="Times New Roman"/>
                <a:sym typeface="Times New Roman"/>
              </a:rPr>
              <a:t>By mitigating the challenges, both food safety and Flight Foods' customer, the airline, are safeguarded.</a:t>
            </a:r>
            <a:endParaRPr sz="1600">
              <a:solidFill>
                <a:schemeClr val="lt1"/>
              </a:solidFill>
              <a:latin typeface="Times New Roman"/>
              <a:ea typeface="Times New Roman"/>
              <a:cs typeface="Times New Roman"/>
              <a:sym typeface="Times New Roman"/>
            </a:endParaRPr>
          </a:p>
          <a:p>
            <a:pPr indent="0" lvl="0" marL="0" marR="0" rtl="0" algn="l">
              <a:spcBef>
                <a:spcPts val="1200"/>
              </a:spcBef>
              <a:spcAft>
                <a:spcPts val="0"/>
              </a:spcAft>
              <a:buNone/>
            </a:pPr>
            <a:r>
              <a:t/>
            </a:r>
            <a:endParaRPr sz="1300">
              <a:solidFill>
                <a:srgbClr val="FFFFFF"/>
              </a:solidFill>
              <a:latin typeface="Times New Roman"/>
              <a:ea typeface="Times New Roman"/>
              <a:cs typeface="Times New Roman"/>
              <a:sym typeface="Times New Roman"/>
            </a:endParaRPr>
          </a:p>
        </p:txBody>
      </p:sp>
      <p:sp>
        <p:nvSpPr>
          <p:cNvPr id="193" name="Google Shape;193;p12"/>
          <p:cNvSpPr/>
          <p:nvPr/>
        </p:nvSpPr>
        <p:spPr>
          <a:xfrm>
            <a:off x="6309360" y="1737360"/>
            <a:ext cx="54864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97BFD1"/>
              </a:buClr>
              <a:buSzPts val="1150"/>
              <a:buFont typeface="Calibri"/>
              <a:buNone/>
            </a:pPr>
            <a:r>
              <a:rPr b="1" i="0" lang="en-US" sz="1150" u="none" cap="none" strike="noStrike">
                <a:solidFill>
                  <a:schemeClr val="lt1"/>
                </a:solidFill>
                <a:latin typeface="Times New Roman"/>
                <a:ea typeface="Times New Roman"/>
                <a:cs typeface="Times New Roman"/>
                <a:sym typeface="Times New Roman"/>
              </a:rPr>
              <a:t>Barrier Severity: Current vs Target State </a:t>
            </a:r>
            <a:endParaRPr i="0" sz="1150" u="none" cap="none" strike="noStrike">
              <a:solidFill>
                <a:schemeClr val="lt1"/>
              </a:solidFill>
              <a:latin typeface="Times New Roman"/>
              <a:ea typeface="Times New Roman"/>
              <a:cs typeface="Times New Roman"/>
              <a:sym typeface="Times New Roman"/>
            </a:endParaRPr>
          </a:p>
        </p:txBody>
      </p:sp>
      <p:graphicFrame>
        <p:nvGraphicFramePr>
          <p:cNvPr id="194" name="Google Shape;194;p12"/>
          <p:cNvGraphicFramePr/>
          <p:nvPr/>
        </p:nvGraphicFramePr>
        <p:xfrm>
          <a:off x="6126480" y="2057400"/>
          <a:ext cx="5577840" cy="4160520"/>
        </p:xfrm>
        <a:graphic>
          <a:graphicData uri="http://schemas.openxmlformats.org/drawingml/2006/chart">
            <c:chart r:id="rId3"/>
          </a:graphicData>
        </a:graphic>
      </p:graphicFrame>
      <p:sp>
        <p:nvSpPr>
          <p:cNvPr id="195" name="Google Shape;195;p12"/>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Flight Foods Ltd  |  Communication Case Study</a:t>
            </a:r>
            <a:endParaRPr b="0" i="0" sz="900" u="none" cap="none" strike="noStrike">
              <a:solidFill>
                <a:schemeClr val="dk1"/>
              </a:solidFill>
              <a:latin typeface="Calibri"/>
              <a:ea typeface="Calibri"/>
              <a:cs typeface="Calibri"/>
              <a:sym typeface="Calibri"/>
            </a:endParaRPr>
          </a:p>
        </p:txBody>
      </p:sp>
      <p:sp>
        <p:nvSpPr>
          <p:cNvPr id="196" name="Google Shape;196;p12"/>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b="0" i="0" lang="en-US" sz="900" u="none" cap="none" strike="noStrike">
                <a:solidFill>
                  <a:srgbClr val="5B6B76"/>
                </a:solidFill>
                <a:latin typeface="Calibri"/>
                <a:ea typeface="Calibri"/>
                <a:cs typeface="Calibri"/>
                <a:sym typeface="Calibri"/>
              </a:rPr>
              <a:t>12</a:t>
            </a:r>
            <a:endParaRPr b="0" i="0" sz="900" u="none" cap="none" strike="noStrike">
              <a:solidFill>
                <a:schemeClr val="dk1"/>
              </a:solidFill>
              <a:latin typeface="Calibri"/>
              <a:ea typeface="Calibri"/>
              <a:cs typeface="Calibri"/>
              <a:sym typeface="Calibri"/>
            </a:endParaRPr>
          </a:p>
        </p:txBody>
      </p:sp>
      <p:sp>
        <p:nvSpPr>
          <p:cNvPr id="197" name="Google Shape;197;p12"/>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97BFD1"/>
              </a:buClr>
              <a:buSzPts val="900"/>
              <a:buFont typeface="Calibri"/>
              <a:buNone/>
            </a:pPr>
            <a:r>
              <a:rPr b="0" i="0" lang="en-US" sz="900" u="none" cap="none" strike="noStrike">
                <a:solidFill>
                  <a:srgbClr val="97BFD1"/>
                </a:solidFill>
                <a:latin typeface="Calibri"/>
                <a:ea typeface="Calibri"/>
                <a:cs typeface="Calibri"/>
                <a:sym typeface="Calibri"/>
              </a:rPr>
              <a:t>Flight Foods Ltd  |  Communication Case Study</a:t>
            </a:r>
            <a:endParaRPr b="0" i="0" sz="900" u="none" cap="none" strike="noStrike">
              <a:solidFill>
                <a:schemeClr val="dk1"/>
              </a:solidFill>
              <a:latin typeface="Calibri"/>
              <a:ea typeface="Calibri"/>
              <a:cs typeface="Calibri"/>
              <a:sym typeface="Calibri"/>
            </a:endParaRPr>
          </a:p>
        </p:txBody>
      </p:sp>
      <p:sp>
        <p:nvSpPr>
          <p:cNvPr id="198" name="Google Shape;198;p12"/>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97BFD1"/>
              </a:buClr>
              <a:buSzPts val="900"/>
              <a:buFont typeface="Calibri"/>
              <a:buNone/>
            </a:pPr>
            <a:r>
              <a:rPr b="0" i="0" lang="en-US" sz="900" u="none" cap="none" strike="noStrike">
                <a:solidFill>
                  <a:srgbClr val="97BFD1"/>
                </a:solidFill>
                <a:latin typeface="Calibri"/>
                <a:ea typeface="Calibri"/>
                <a:cs typeface="Calibri"/>
                <a:sym typeface="Calibri"/>
              </a:rPr>
              <a:t>12</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03" name="Shape 203"/>
        <p:cNvGrpSpPr/>
        <p:nvPr/>
      </p:nvGrpSpPr>
      <p:grpSpPr>
        <a:xfrm>
          <a:off x="0" y="0"/>
          <a:ext cx="0" cy="0"/>
          <a:chOff x="0" y="0"/>
          <a:chExt cx="0" cy="0"/>
        </a:xfrm>
      </p:grpSpPr>
      <p:sp>
        <p:nvSpPr>
          <p:cNvPr id="204" name="Google Shape;204;p13"/>
          <p:cNvSpPr/>
          <p:nvPr/>
        </p:nvSpPr>
        <p:spPr>
          <a:xfrm>
            <a:off x="548640" y="320040"/>
            <a:ext cx="9144000" cy="32004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E8622C"/>
              </a:buClr>
              <a:buSzPts val="1300"/>
              <a:buFont typeface="Calibri"/>
              <a:buNone/>
            </a:pPr>
            <a:r>
              <a:rPr b="1" i="0" lang="en-US" sz="1300" u="none" cap="none" strike="noStrike">
                <a:solidFill>
                  <a:srgbClr val="E8622C"/>
                </a:solidFill>
                <a:latin typeface="Times New Roman"/>
                <a:ea typeface="Times New Roman"/>
                <a:cs typeface="Times New Roman"/>
                <a:sym typeface="Times New Roman"/>
              </a:rPr>
              <a:t>SOURCES</a:t>
            </a:r>
            <a:endParaRPr i="0" sz="1300" u="none" cap="none" strike="noStrike">
              <a:solidFill>
                <a:schemeClr val="dk1"/>
              </a:solidFill>
              <a:latin typeface="Times New Roman"/>
              <a:ea typeface="Times New Roman"/>
              <a:cs typeface="Times New Roman"/>
              <a:sym typeface="Times New Roman"/>
            </a:endParaRPr>
          </a:p>
        </p:txBody>
      </p:sp>
      <p:sp>
        <p:nvSpPr>
          <p:cNvPr id="205" name="Google Shape;205;p13"/>
          <p:cNvSpPr/>
          <p:nvPr/>
        </p:nvSpPr>
        <p:spPr>
          <a:xfrm>
            <a:off x="548640" y="621792"/>
            <a:ext cx="10789920" cy="6858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0B3D5C"/>
              </a:buClr>
              <a:buSzPts val="3000"/>
              <a:buFont typeface="Cambria"/>
              <a:buNone/>
            </a:pPr>
            <a:r>
              <a:rPr b="1" i="0" lang="en-US" sz="3000" u="none" cap="none" strike="noStrike">
                <a:solidFill>
                  <a:srgbClr val="0B3D5C"/>
                </a:solidFill>
                <a:latin typeface="Times New Roman"/>
                <a:ea typeface="Times New Roman"/>
                <a:cs typeface="Times New Roman"/>
                <a:sym typeface="Times New Roman"/>
              </a:rPr>
              <a:t>References</a:t>
            </a:r>
            <a:endParaRPr i="0" sz="3000" u="none" cap="none" strike="noStrike">
              <a:solidFill>
                <a:schemeClr val="dk1"/>
              </a:solidFill>
              <a:latin typeface="Times New Roman"/>
              <a:ea typeface="Times New Roman"/>
              <a:cs typeface="Times New Roman"/>
              <a:sym typeface="Times New Roman"/>
            </a:endParaRPr>
          </a:p>
        </p:txBody>
      </p:sp>
      <p:sp>
        <p:nvSpPr>
          <p:cNvPr id="206" name="Google Shape;206;p13"/>
          <p:cNvSpPr/>
          <p:nvPr/>
        </p:nvSpPr>
        <p:spPr>
          <a:xfrm>
            <a:off x="640075" y="1307599"/>
            <a:ext cx="10789800" cy="4773000"/>
          </a:xfrm>
          <a:prstGeom prst="rect">
            <a:avLst/>
          </a:prstGeom>
          <a:noFill/>
          <a:ln>
            <a:noFill/>
          </a:ln>
        </p:spPr>
        <p:txBody>
          <a:bodyPr anchorCtr="0" anchor="t" bIns="45700" lIns="91425" spcFirstLastPara="1" rIns="91425" wrap="square" tIns="45700">
            <a:noAutofit/>
          </a:bodyPr>
          <a:lstStyle/>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Berlo, D.K., 1960. The process of communication: An introduction to theory and practice. </a:t>
            </a:r>
            <a:r>
              <a:rPr i="1" lang="en-US" sz="1000">
                <a:solidFill>
                  <a:srgbClr val="222222"/>
                </a:solidFill>
                <a:highlight>
                  <a:srgbClr val="FFFFFF"/>
                </a:highlight>
                <a:latin typeface="Times New Roman"/>
                <a:ea typeface="Times New Roman"/>
                <a:cs typeface="Times New Roman"/>
                <a:sym typeface="Times New Roman"/>
              </a:rPr>
              <a:t>Holt, Rinehart and Wiston</a:t>
            </a:r>
            <a:r>
              <a:rPr lang="en-US" sz="1000">
                <a:solidFill>
                  <a:srgbClr val="222222"/>
                </a:solidFill>
                <a:highlight>
                  <a:srgbClr val="FFFFFF"/>
                </a:highlight>
                <a:latin typeface="Times New Roman"/>
                <a:ea typeface="Times New Roman"/>
                <a:cs typeface="Times New Roman"/>
                <a:sym typeface="Times New Roman"/>
              </a:rPr>
              <a:t>.</a:t>
            </a:r>
            <a:r>
              <a:rPr lang="en-US" sz="1100">
                <a:solidFill>
                  <a:schemeClr val="dk1"/>
                </a:solidFill>
                <a:latin typeface="Times New Roman"/>
                <a:ea typeface="Times New Roman"/>
                <a:cs typeface="Times New Roman"/>
                <a:sym typeface="Times New Roman"/>
              </a:rPr>
              <a:t> </a:t>
            </a:r>
            <a:endParaRPr i="0" sz="1300" u="none" cap="none" strike="noStrike">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Hall, E.T., 1976. Beyond Culture, New York (Anchor Press) 1976.</a:t>
            </a:r>
            <a:r>
              <a:rPr lang="en-US" sz="1100">
                <a:solidFill>
                  <a:schemeClr val="dk1"/>
                </a:solidFill>
                <a:latin typeface="Times New Roman"/>
                <a:ea typeface="Times New Roman"/>
                <a:cs typeface="Times New Roman"/>
                <a:sym typeface="Times New Roman"/>
              </a:rPr>
              <a:t> </a:t>
            </a:r>
            <a:endParaRPr i="0" sz="1300" u="none" cap="none" strike="noStrike">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Hofstede, G., 2001. </a:t>
            </a:r>
            <a:r>
              <a:rPr i="1" lang="en-US" sz="1000">
                <a:solidFill>
                  <a:srgbClr val="222222"/>
                </a:solidFill>
                <a:highlight>
                  <a:srgbClr val="FFFFFF"/>
                </a:highlight>
                <a:latin typeface="Times New Roman"/>
                <a:ea typeface="Times New Roman"/>
                <a:cs typeface="Times New Roman"/>
                <a:sym typeface="Times New Roman"/>
              </a:rPr>
              <a:t>Culture's consequences: Comparing values, behaviors, institutions and organizations across nations</a:t>
            </a:r>
            <a:r>
              <a:rPr lang="en-US" sz="1000">
                <a:solidFill>
                  <a:srgbClr val="222222"/>
                </a:solidFill>
                <a:highlight>
                  <a:srgbClr val="FFFFFF"/>
                </a:highlight>
                <a:latin typeface="Times New Roman"/>
                <a:ea typeface="Times New Roman"/>
                <a:cs typeface="Times New Roman"/>
                <a:sym typeface="Times New Roman"/>
              </a:rPr>
              <a:t>. Sage publications.</a:t>
            </a:r>
            <a:r>
              <a:rPr lang="en-US" sz="1100">
                <a:solidFill>
                  <a:schemeClr val="dk1"/>
                </a:solidFill>
                <a:latin typeface="Times New Roman"/>
                <a:ea typeface="Times New Roman"/>
                <a:cs typeface="Times New Roman"/>
                <a:sym typeface="Times New Roman"/>
              </a:rPr>
              <a:t> </a:t>
            </a:r>
            <a:endParaRPr i="0" sz="1300" u="none" cap="none" strike="noStrike">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Schramm, W., 1954. How communication works. </a:t>
            </a:r>
            <a:r>
              <a:rPr i="1" lang="en-US" sz="1000">
                <a:solidFill>
                  <a:srgbClr val="222222"/>
                </a:solidFill>
                <a:highlight>
                  <a:srgbClr val="FFFFFF"/>
                </a:highlight>
                <a:latin typeface="Times New Roman"/>
                <a:ea typeface="Times New Roman"/>
                <a:cs typeface="Times New Roman"/>
                <a:sym typeface="Times New Roman"/>
              </a:rPr>
              <a:t>The process and effects of mass communication</a:t>
            </a:r>
            <a:r>
              <a:rPr lang="en-US" sz="1000">
                <a:solidFill>
                  <a:srgbClr val="222222"/>
                </a:solidFill>
                <a:highlight>
                  <a:srgbClr val="FFFFFF"/>
                </a:highlight>
                <a:latin typeface="Times New Roman"/>
                <a:ea typeface="Times New Roman"/>
                <a:cs typeface="Times New Roman"/>
                <a:sym typeface="Times New Roman"/>
              </a:rPr>
              <a:t>, </a:t>
            </a:r>
            <a:r>
              <a:rPr i="1" lang="en-US" sz="1000">
                <a:solidFill>
                  <a:srgbClr val="222222"/>
                </a:solidFill>
                <a:highlight>
                  <a:srgbClr val="FFFFFF"/>
                </a:highlight>
                <a:latin typeface="Times New Roman"/>
                <a:ea typeface="Times New Roman"/>
                <a:cs typeface="Times New Roman"/>
                <a:sym typeface="Times New Roman"/>
              </a:rPr>
              <a:t>3</a:t>
            </a:r>
            <a:r>
              <a:rPr lang="en-US" sz="1000">
                <a:solidFill>
                  <a:srgbClr val="222222"/>
                </a:solidFill>
                <a:highlight>
                  <a:srgbClr val="FFFFFF"/>
                </a:highlight>
                <a:latin typeface="Times New Roman"/>
                <a:ea typeface="Times New Roman"/>
                <a:cs typeface="Times New Roman"/>
                <a:sym typeface="Times New Roman"/>
              </a:rPr>
              <a:t>, p.26.</a:t>
            </a:r>
            <a:r>
              <a:rPr lang="en-US" sz="1100">
                <a:solidFill>
                  <a:schemeClr val="dk1"/>
                </a:solidFill>
                <a:latin typeface="Times New Roman"/>
                <a:ea typeface="Times New Roman"/>
                <a:cs typeface="Times New Roman"/>
                <a:sym typeface="Times New Roman"/>
              </a:rPr>
              <a:t> </a:t>
            </a:r>
            <a:endParaRPr i="0" sz="1300" u="none" cap="none" strike="noStrike">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Weaver, W., 1963. </a:t>
            </a:r>
            <a:r>
              <a:rPr i="1" lang="en-US" sz="1000">
                <a:solidFill>
                  <a:srgbClr val="222222"/>
                </a:solidFill>
                <a:highlight>
                  <a:srgbClr val="FFFFFF"/>
                </a:highlight>
                <a:latin typeface="Times New Roman"/>
                <a:ea typeface="Times New Roman"/>
                <a:cs typeface="Times New Roman"/>
                <a:sym typeface="Times New Roman"/>
              </a:rPr>
              <a:t>The mathematical theory of communication</a:t>
            </a:r>
            <a:r>
              <a:rPr lang="en-US" sz="1000">
                <a:solidFill>
                  <a:srgbClr val="222222"/>
                </a:solidFill>
                <a:highlight>
                  <a:srgbClr val="FFFFFF"/>
                </a:highlight>
                <a:latin typeface="Times New Roman"/>
                <a:ea typeface="Times New Roman"/>
                <a:cs typeface="Times New Roman"/>
                <a:sym typeface="Times New Roman"/>
              </a:rPr>
              <a:t>. University of Illinois press.</a:t>
            </a:r>
            <a:r>
              <a:rPr lang="en-US" sz="1100">
                <a:solidFill>
                  <a:schemeClr val="dk1"/>
                </a:solidFill>
                <a:latin typeface="Times New Roman"/>
                <a:ea typeface="Times New Roman"/>
                <a:cs typeface="Times New Roman"/>
                <a:sym typeface="Times New Roman"/>
              </a:rPr>
              <a:t> </a:t>
            </a:r>
            <a:endParaRPr i="0" sz="1300" u="none" cap="none" strike="noStrike">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Yerkes, R.M. and Dodson, J.D., 1908. The relation of strength of stimulus to rapidity of habit-formation.</a:t>
            </a:r>
            <a:r>
              <a:rPr lang="en-US"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Fan, J., Knoch, U., Davey, M., Chandran, R., Huisman, A., Chen, I., O’Hagan, S. and Treadaway, M., 2026. Modelling workplace communicative competence: evidence from migrant workers in food services. </a:t>
            </a:r>
            <a:r>
              <a:rPr i="1" lang="en-US" sz="1000">
                <a:solidFill>
                  <a:srgbClr val="222222"/>
                </a:solidFill>
                <a:highlight>
                  <a:srgbClr val="FFFFFF"/>
                </a:highlight>
                <a:latin typeface="Times New Roman"/>
                <a:ea typeface="Times New Roman"/>
                <a:cs typeface="Times New Roman"/>
                <a:sym typeface="Times New Roman"/>
              </a:rPr>
              <a:t>Applied Linguistics Review</a:t>
            </a:r>
            <a:r>
              <a:rPr lang="en-US" sz="1000">
                <a:solidFill>
                  <a:srgbClr val="222222"/>
                </a:solidFill>
                <a:highlight>
                  <a:srgbClr val="FFFFFF"/>
                </a:highlight>
                <a:latin typeface="Times New Roman"/>
                <a:ea typeface="Times New Roman"/>
                <a:cs typeface="Times New Roman"/>
                <a:sym typeface="Times New Roman"/>
              </a:rPr>
              <a:t>, </a:t>
            </a:r>
            <a:r>
              <a:rPr i="1" lang="en-US" sz="1000">
                <a:solidFill>
                  <a:srgbClr val="222222"/>
                </a:solidFill>
                <a:highlight>
                  <a:srgbClr val="FFFFFF"/>
                </a:highlight>
                <a:latin typeface="Times New Roman"/>
                <a:ea typeface="Times New Roman"/>
                <a:cs typeface="Times New Roman"/>
                <a:sym typeface="Times New Roman"/>
              </a:rPr>
              <a:t>17</a:t>
            </a:r>
            <a:r>
              <a:rPr lang="en-US" sz="1000">
                <a:solidFill>
                  <a:srgbClr val="222222"/>
                </a:solidFill>
                <a:highlight>
                  <a:srgbClr val="FFFFFF"/>
                </a:highlight>
                <a:latin typeface="Times New Roman"/>
                <a:ea typeface="Times New Roman"/>
                <a:cs typeface="Times New Roman"/>
                <a:sym typeface="Times New Roman"/>
              </a:rPr>
              <a:t>(3), pp.1263-1287.</a:t>
            </a:r>
            <a:r>
              <a:rPr lang="en-US"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Lyu, S., Hon, C.K., Chan, A.P., Gao, R., Skitmore, M. and Hu, X., 2025. Comparing the perceptions of ethnic minority construction workers and management staff on the factors affecting safety communications. </a:t>
            </a:r>
            <a:r>
              <a:rPr i="1" lang="en-US" sz="1000">
                <a:solidFill>
                  <a:srgbClr val="222222"/>
                </a:solidFill>
                <a:highlight>
                  <a:srgbClr val="FFFFFF"/>
                </a:highlight>
                <a:latin typeface="Times New Roman"/>
                <a:ea typeface="Times New Roman"/>
                <a:cs typeface="Times New Roman"/>
                <a:sym typeface="Times New Roman"/>
              </a:rPr>
              <a:t>Journal of Safety Research</a:t>
            </a:r>
            <a:r>
              <a:rPr lang="en-US" sz="1000">
                <a:solidFill>
                  <a:srgbClr val="222222"/>
                </a:solidFill>
                <a:highlight>
                  <a:srgbClr val="FFFFFF"/>
                </a:highlight>
                <a:latin typeface="Times New Roman"/>
                <a:ea typeface="Times New Roman"/>
                <a:cs typeface="Times New Roman"/>
                <a:sym typeface="Times New Roman"/>
              </a:rPr>
              <a:t>, </a:t>
            </a:r>
            <a:r>
              <a:rPr i="1" lang="en-US" sz="1000">
                <a:solidFill>
                  <a:srgbClr val="222222"/>
                </a:solidFill>
                <a:highlight>
                  <a:srgbClr val="FFFFFF"/>
                </a:highlight>
                <a:latin typeface="Times New Roman"/>
                <a:ea typeface="Times New Roman"/>
                <a:cs typeface="Times New Roman"/>
                <a:sym typeface="Times New Roman"/>
              </a:rPr>
              <a:t>92</a:t>
            </a:r>
            <a:r>
              <a:rPr lang="en-US" sz="1000">
                <a:solidFill>
                  <a:srgbClr val="222222"/>
                </a:solidFill>
                <a:highlight>
                  <a:srgbClr val="FFFFFF"/>
                </a:highlight>
                <a:latin typeface="Times New Roman"/>
                <a:ea typeface="Times New Roman"/>
                <a:cs typeface="Times New Roman"/>
                <a:sym typeface="Times New Roman"/>
              </a:rPr>
              <a:t>, pp.511-521.</a:t>
            </a:r>
            <a:r>
              <a:rPr lang="en-US"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da Cunha, D.T., Prates, C.B., Canuto, I.G., Stedefeldt, E., Luning, P.A. and Zanin, L.M., 2025. The relationship of food safety culture elements: A serial mediation model. </a:t>
            </a:r>
            <a:r>
              <a:rPr i="1" lang="en-US" sz="1000">
                <a:solidFill>
                  <a:srgbClr val="222222"/>
                </a:solidFill>
                <a:highlight>
                  <a:srgbClr val="FFFFFF"/>
                </a:highlight>
                <a:latin typeface="Times New Roman"/>
                <a:ea typeface="Times New Roman"/>
                <a:cs typeface="Times New Roman"/>
                <a:sym typeface="Times New Roman"/>
              </a:rPr>
              <a:t>Food Control</a:t>
            </a:r>
            <a:r>
              <a:rPr lang="en-US" sz="1000">
                <a:solidFill>
                  <a:srgbClr val="222222"/>
                </a:solidFill>
                <a:highlight>
                  <a:srgbClr val="FFFFFF"/>
                </a:highlight>
                <a:latin typeface="Times New Roman"/>
                <a:ea typeface="Times New Roman"/>
                <a:cs typeface="Times New Roman"/>
                <a:sym typeface="Times New Roman"/>
              </a:rPr>
              <a:t>, </a:t>
            </a:r>
            <a:r>
              <a:rPr i="1" lang="en-US" sz="1000">
                <a:solidFill>
                  <a:srgbClr val="222222"/>
                </a:solidFill>
                <a:highlight>
                  <a:srgbClr val="FFFFFF"/>
                </a:highlight>
                <a:latin typeface="Times New Roman"/>
                <a:ea typeface="Times New Roman"/>
                <a:cs typeface="Times New Roman"/>
                <a:sym typeface="Times New Roman"/>
              </a:rPr>
              <a:t>169</a:t>
            </a:r>
            <a:r>
              <a:rPr lang="en-US" sz="1000">
                <a:solidFill>
                  <a:srgbClr val="222222"/>
                </a:solidFill>
                <a:highlight>
                  <a:srgbClr val="FFFFFF"/>
                </a:highlight>
                <a:latin typeface="Times New Roman"/>
                <a:ea typeface="Times New Roman"/>
                <a:cs typeface="Times New Roman"/>
                <a:sym typeface="Times New Roman"/>
              </a:rPr>
              <a:t>, p.111022.</a:t>
            </a:r>
            <a:r>
              <a:rPr lang="en-US"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da Cunha, D.T., 2025. Risk perception, communication and behaviour towards food safety issues. </a:t>
            </a:r>
            <a:r>
              <a:rPr i="1" lang="en-US" sz="1000">
                <a:solidFill>
                  <a:srgbClr val="222222"/>
                </a:solidFill>
                <a:highlight>
                  <a:srgbClr val="FFFFFF"/>
                </a:highlight>
                <a:latin typeface="Times New Roman"/>
                <a:ea typeface="Times New Roman"/>
                <a:cs typeface="Times New Roman"/>
                <a:sym typeface="Times New Roman"/>
              </a:rPr>
              <a:t>Foods</a:t>
            </a:r>
            <a:r>
              <a:rPr lang="en-US" sz="1000">
                <a:solidFill>
                  <a:srgbClr val="222222"/>
                </a:solidFill>
                <a:highlight>
                  <a:srgbClr val="FFFFFF"/>
                </a:highlight>
                <a:latin typeface="Times New Roman"/>
                <a:ea typeface="Times New Roman"/>
                <a:cs typeface="Times New Roman"/>
                <a:sym typeface="Times New Roman"/>
              </a:rPr>
              <a:t>, </a:t>
            </a:r>
            <a:r>
              <a:rPr i="1" lang="en-US" sz="1000">
                <a:solidFill>
                  <a:srgbClr val="222222"/>
                </a:solidFill>
                <a:highlight>
                  <a:srgbClr val="FFFFFF"/>
                </a:highlight>
                <a:latin typeface="Times New Roman"/>
                <a:ea typeface="Times New Roman"/>
                <a:cs typeface="Times New Roman"/>
                <a:sym typeface="Times New Roman"/>
              </a:rPr>
              <a:t>14</a:t>
            </a:r>
            <a:r>
              <a:rPr lang="en-US" sz="1000">
                <a:solidFill>
                  <a:srgbClr val="222222"/>
                </a:solidFill>
                <a:highlight>
                  <a:srgbClr val="FFFFFF"/>
                </a:highlight>
                <a:latin typeface="Times New Roman"/>
                <a:ea typeface="Times New Roman"/>
                <a:cs typeface="Times New Roman"/>
                <a:sym typeface="Times New Roman"/>
              </a:rPr>
              <a:t>(2), p.322.</a:t>
            </a:r>
            <a:r>
              <a:rPr lang="en-US"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Onyeaka, H., 2025. Risk communication in food safety: addressing the gap between scientific risk assessments and public perception, and strategies to improve transparency and trust in food safety regulations. </a:t>
            </a:r>
            <a:r>
              <a:rPr i="1" lang="en-US" sz="1000">
                <a:solidFill>
                  <a:srgbClr val="222222"/>
                </a:solidFill>
                <a:highlight>
                  <a:srgbClr val="FFFFFF"/>
                </a:highlight>
                <a:latin typeface="Times New Roman"/>
                <a:ea typeface="Times New Roman"/>
                <a:cs typeface="Times New Roman"/>
                <a:sym typeface="Times New Roman"/>
              </a:rPr>
              <a:t>Food Safety and Risk</a:t>
            </a:r>
            <a:r>
              <a:rPr lang="en-US" sz="1000">
                <a:solidFill>
                  <a:srgbClr val="222222"/>
                </a:solidFill>
                <a:highlight>
                  <a:srgbClr val="FFFFFF"/>
                </a:highlight>
                <a:latin typeface="Times New Roman"/>
                <a:ea typeface="Times New Roman"/>
                <a:cs typeface="Times New Roman"/>
                <a:sym typeface="Times New Roman"/>
              </a:rPr>
              <a:t>, </a:t>
            </a:r>
            <a:r>
              <a:rPr i="1" lang="en-US" sz="1000">
                <a:solidFill>
                  <a:srgbClr val="222222"/>
                </a:solidFill>
                <a:highlight>
                  <a:srgbClr val="FFFFFF"/>
                </a:highlight>
                <a:latin typeface="Times New Roman"/>
                <a:ea typeface="Times New Roman"/>
                <a:cs typeface="Times New Roman"/>
                <a:sym typeface="Times New Roman"/>
              </a:rPr>
              <a:t>12</a:t>
            </a:r>
            <a:r>
              <a:rPr lang="en-US" sz="1000">
                <a:solidFill>
                  <a:srgbClr val="222222"/>
                </a:solidFill>
                <a:highlight>
                  <a:srgbClr val="FFFFFF"/>
                </a:highlight>
                <a:latin typeface="Times New Roman"/>
                <a:ea typeface="Times New Roman"/>
                <a:cs typeface="Times New Roman"/>
                <a:sym typeface="Times New Roman"/>
              </a:rPr>
              <a:t>(1), p.7.</a:t>
            </a:r>
            <a:r>
              <a:rPr lang="en-US"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Vezzoli, M., Carfora, V. and Catellani, P., 2025. Communication Intervention to Improve Young Adults’ Food Safety Practices: The Benefits of Using Congruent Framing. </a:t>
            </a:r>
            <a:r>
              <a:rPr i="1" lang="en-US" sz="1000">
                <a:solidFill>
                  <a:srgbClr val="222222"/>
                </a:solidFill>
                <a:highlight>
                  <a:srgbClr val="FFFFFF"/>
                </a:highlight>
                <a:latin typeface="Times New Roman"/>
                <a:ea typeface="Times New Roman"/>
                <a:cs typeface="Times New Roman"/>
                <a:sym typeface="Times New Roman"/>
              </a:rPr>
              <a:t>Nutrients</a:t>
            </a:r>
            <a:r>
              <a:rPr lang="en-US" sz="1000">
                <a:solidFill>
                  <a:srgbClr val="222222"/>
                </a:solidFill>
                <a:highlight>
                  <a:srgbClr val="FFFFFF"/>
                </a:highlight>
                <a:latin typeface="Times New Roman"/>
                <a:ea typeface="Times New Roman"/>
                <a:cs typeface="Times New Roman"/>
                <a:sym typeface="Times New Roman"/>
              </a:rPr>
              <a:t>, </a:t>
            </a:r>
            <a:r>
              <a:rPr i="1" lang="en-US" sz="1000">
                <a:solidFill>
                  <a:srgbClr val="222222"/>
                </a:solidFill>
                <a:highlight>
                  <a:srgbClr val="FFFFFF"/>
                </a:highlight>
                <a:latin typeface="Times New Roman"/>
                <a:ea typeface="Times New Roman"/>
                <a:cs typeface="Times New Roman"/>
                <a:sym typeface="Times New Roman"/>
              </a:rPr>
              <a:t>17</a:t>
            </a:r>
            <a:r>
              <a:rPr lang="en-US" sz="1000">
                <a:solidFill>
                  <a:srgbClr val="222222"/>
                </a:solidFill>
                <a:highlight>
                  <a:srgbClr val="FFFFFF"/>
                </a:highlight>
                <a:latin typeface="Times New Roman"/>
                <a:ea typeface="Times New Roman"/>
                <a:cs typeface="Times New Roman"/>
                <a:sym typeface="Times New Roman"/>
              </a:rPr>
              <a:t>(5), p.928.</a:t>
            </a:r>
            <a:r>
              <a:rPr lang="en-US"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317500" lvl="0" marL="457200" marR="0" rtl="0" algn="just">
              <a:spcBef>
                <a:spcPts val="0"/>
              </a:spcBef>
              <a:spcAft>
                <a:spcPts val="0"/>
              </a:spcAft>
              <a:buSzPts val="1400"/>
              <a:buFont typeface="Times New Roman"/>
              <a:buChar char="●"/>
            </a:pPr>
            <a:r>
              <a:rPr lang="en-US" sz="1000">
                <a:solidFill>
                  <a:srgbClr val="222222"/>
                </a:solidFill>
                <a:highlight>
                  <a:srgbClr val="FFFFFF"/>
                </a:highlight>
                <a:latin typeface="Times New Roman"/>
                <a:ea typeface="Times New Roman"/>
                <a:cs typeface="Times New Roman"/>
                <a:sym typeface="Times New Roman"/>
              </a:rPr>
              <a:t>Liu, X., 2025. Bridging cultures in virtual workplaces: A communication-focused review of global virtual teams. </a:t>
            </a:r>
            <a:r>
              <a:rPr i="1" lang="en-US" sz="1000">
                <a:solidFill>
                  <a:srgbClr val="222222"/>
                </a:solidFill>
                <a:highlight>
                  <a:srgbClr val="FFFFFF"/>
                </a:highlight>
                <a:latin typeface="Times New Roman"/>
                <a:ea typeface="Times New Roman"/>
                <a:cs typeface="Times New Roman"/>
                <a:sym typeface="Times New Roman"/>
              </a:rPr>
              <a:t>Business and Professional Communication Quarterly</a:t>
            </a:r>
            <a:r>
              <a:rPr lang="en-US" sz="1000">
                <a:solidFill>
                  <a:srgbClr val="222222"/>
                </a:solidFill>
                <a:highlight>
                  <a:srgbClr val="FFFFFF"/>
                </a:highlight>
                <a:latin typeface="Times New Roman"/>
                <a:ea typeface="Times New Roman"/>
                <a:cs typeface="Times New Roman"/>
                <a:sym typeface="Times New Roman"/>
              </a:rPr>
              <a:t>, p.23294906251327747.</a:t>
            </a:r>
            <a:r>
              <a:rPr lang="en-US"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p:txBody>
      </p:sp>
      <p:sp>
        <p:nvSpPr>
          <p:cNvPr id="207" name="Google Shape;207;p13"/>
          <p:cNvSpPr/>
          <p:nvPr/>
        </p:nvSpPr>
        <p:spPr>
          <a:xfrm>
            <a:off x="10881360" y="5852160"/>
            <a:ext cx="457200" cy="457200"/>
          </a:xfrm>
          <a:prstGeom prst="ellipse">
            <a:avLst/>
          </a:prstGeom>
          <a:solidFill>
            <a:srgbClr val="E8622C">
              <a:alpha val="800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Times New Roman"/>
              <a:ea typeface="Times New Roman"/>
              <a:cs typeface="Times New Roman"/>
              <a:sym typeface="Times New Roman"/>
            </a:endParaRPr>
          </a:p>
        </p:txBody>
      </p:sp>
      <p:sp>
        <p:nvSpPr>
          <p:cNvPr id="208" name="Google Shape;208;p13"/>
          <p:cNvSpPr/>
          <p:nvPr/>
        </p:nvSpPr>
        <p:spPr>
          <a:xfrm>
            <a:off x="11247120" y="6126480"/>
            <a:ext cx="274320" cy="274320"/>
          </a:xfrm>
          <a:prstGeom prst="ellipse">
            <a:avLst/>
          </a:prstGeom>
          <a:solidFill>
            <a:srgbClr val="1C7293">
              <a:alpha val="800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Times New Roman"/>
              <a:ea typeface="Times New Roman"/>
              <a:cs typeface="Times New Roman"/>
              <a:sym typeface="Times New Roman"/>
            </a:endParaRPr>
          </a:p>
        </p:txBody>
      </p:sp>
      <p:sp>
        <p:nvSpPr>
          <p:cNvPr id="209" name="Google Shape;209;p13"/>
          <p:cNvSpPr/>
          <p:nvPr/>
        </p:nvSpPr>
        <p:spPr>
          <a:xfrm>
            <a:off x="457200" y="654710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6"/>
              </a:buClr>
              <a:buSzPts val="900"/>
              <a:buFont typeface="Calibri"/>
              <a:buNone/>
            </a:pPr>
            <a:r>
              <a:rPr i="0" lang="en-US" sz="900" u="none" cap="none" strike="noStrike">
                <a:solidFill>
                  <a:srgbClr val="5B6B76"/>
                </a:solidFill>
                <a:latin typeface="Times New Roman"/>
                <a:ea typeface="Times New Roman"/>
                <a:cs typeface="Times New Roman"/>
                <a:sym typeface="Times New Roman"/>
              </a:rPr>
              <a:t>Flight Foods Ltd  |  Communication Case Study</a:t>
            </a:r>
            <a:endParaRPr i="0" sz="900" u="none" cap="none" strike="noStrike">
              <a:solidFill>
                <a:schemeClr val="dk1"/>
              </a:solidFill>
              <a:latin typeface="Times New Roman"/>
              <a:ea typeface="Times New Roman"/>
              <a:cs typeface="Times New Roman"/>
              <a:sym typeface="Times New Roman"/>
            </a:endParaRPr>
          </a:p>
        </p:txBody>
      </p:sp>
      <p:sp>
        <p:nvSpPr>
          <p:cNvPr id="210" name="Google Shape;210;p13"/>
          <p:cNvSpPr/>
          <p:nvPr/>
        </p:nvSpPr>
        <p:spPr>
          <a:xfrm>
            <a:off x="11247120" y="6547104"/>
            <a:ext cx="45720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5B6B76"/>
              </a:buClr>
              <a:buSzPts val="900"/>
              <a:buFont typeface="Calibri"/>
              <a:buNone/>
            </a:pPr>
            <a:r>
              <a:rPr i="0" lang="en-US" sz="900" u="none" cap="none" strike="noStrike">
                <a:solidFill>
                  <a:srgbClr val="5B6B76"/>
                </a:solidFill>
                <a:latin typeface="Times New Roman"/>
                <a:ea typeface="Times New Roman"/>
                <a:cs typeface="Times New Roman"/>
                <a:sym typeface="Times New Roman"/>
              </a:rPr>
              <a:t>13</a:t>
            </a:r>
            <a:endParaRPr i="0" sz="9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2026-08-07T09:14:17Z</dcterms:created>
  <dc:creator>PptxGenJS</dc:creator>
</cp:coreProperties>
</file>