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60"/>
  </p:notesMasterIdLst>
  <p:sldIdLst>
    <p:sldId id="256" r:id="rId20"/>
    <p:sldId id="257" r:id="rId21"/>
    <p:sldId id="264" r:id="rId22"/>
    <p:sldId id="265" r:id="rId23"/>
    <p:sldId id="266" r:id="rId24"/>
    <p:sldId id="267" r:id="rId25"/>
    <p:sldId id="268" r:id="rId26"/>
    <p:sldId id="269" r:id="rId27"/>
    <p:sldId id="277" r:id="rId28"/>
    <p:sldId id="270" r:id="rId29"/>
    <p:sldId id="271" r:id="rId30"/>
    <p:sldId id="276" r:id="rId31"/>
    <p:sldId id="275" r:id="rId32"/>
    <p:sldId id="278" r:id="rId33"/>
    <p:sldId id="279" r:id="rId34"/>
    <p:sldId id="272" r:id="rId35"/>
    <p:sldId id="280" r:id="rId36"/>
    <p:sldId id="281" r:id="rId37"/>
    <p:sldId id="282" r:id="rId38"/>
    <p:sldId id="284" r:id="rId39"/>
    <p:sldId id="273" r:id="rId40"/>
    <p:sldId id="274" r:id="rId41"/>
    <p:sldId id="283" r:id="rId42"/>
    <p:sldId id="285" r:id="rId43"/>
    <p:sldId id="293" r:id="rId44"/>
    <p:sldId id="286" r:id="rId45"/>
    <p:sldId id="287" r:id="rId46"/>
    <p:sldId id="288" r:id="rId47"/>
    <p:sldId id="294" r:id="rId48"/>
    <p:sldId id="297" r:id="rId49"/>
    <p:sldId id="292" r:id="rId50"/>
    <p:sldId id="295" r:id="rId51"/>
    <p:sldId id="296" r:id="rId52"/>
    <p:sldId id="305" r:id="rId53"/>
    <p:sldId id="306" r:id="rId54"/>
    <p:sldId id="307" r:id="rId55"/>
    <p:sldId id="304" r:id="rId56"/>
    <p:sldId id="303" r:id="rId57"/>
    <p:sldId id="308" r:id="rId58"/>
    <p:sldId id="289" r:id="rId5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168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2/15/2022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2/15/2022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2/15/2022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2/15/2022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6.xml"/><Relationship Id="rId6" Type="http://schemas.openxmlformats.org/officeDocument/2006/relationships/image" Target="../media/image50.pn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png"/><Relationship Id="rId4" Type="http://schemas.openxmlformats.org/officeDocument/2006/relationships/image" Target="../media/image48.png"/><Relationship Id="rId9" Type="http://schemas.openxmlformats.org/officeDocument/2006/relationships/image" Target="../media/image5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12269" y="2448516"/>
            <a:ext cx="4359731" cy="1344887"/>
          </a:xfrm>
        </p:spPr>
        <p:txBody>
          <a:bodyPr/>
          <a:lstStyle/>
          <a:p>
            <a:pPr algn="ctr"/>
            <a:r>
              <a:rPr lang="en-GB" sz="4000" dirty="0"/>
              <a:t>Let’s talk bubbles!</a:t>
            </a:r>
            <a:br>
              <a:rPr lang="en-GB" sz="4000" dirty="0"/>
            </a:br>
            <a:br>
              <a:rPr lang="en-GB" sz="4000" dirty="0"/>
            </a:br>
            <a:r>
              <a:rPr lang="en-GB" sz="2000" dirty="0"/>
              <a:t>Dr Jayne Griffith-Parry</a:t>
            </a:r>
            <a:br>
              <a:rPr lang="en-GB" sz="2000" dirty="0"/>
            </a:br>
            <a:r>
              <a:rPr lang="en-GB" sz="2000" dirty="0"/>
              <a:t>WSET Wine Educator</a:t>
            </a: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308755-05C2-430B-954F-0EB23A6F3956}"/>
              </a:ext>
            </a:extLst>
          </p:cNvPr>
          <p:cNvPicPr>
            <a:picLocks noChangeAspect="1"/>
          </p:cNvPicPr>
          <p:nvPr/>
        </p:nvPicPr>
        <p:blipFill>
          <a:blip r:embed="rId2"/>
          <a:stretch>
            <a:fillRect/>
          </a:stretch>
        </p:blipFill>
        <p:spPr>
          <a:xfrm>
            <a:off x="0" y="0"/>
            <a:ext cx="9143999" cy="6858000"/>
          </a:xfrm>
          <a:prstGeom prst="rect">
            <a:avLst/>
          </a:prstGeom>
        </p:spPr>
      </p:pic>
    </p:spTree>
    <p:extLst>
      <p:ext uri="{BB962C8B-B14F-4D97-AF65-F5344CB8AC3E}">
        <p14:creationId xmlns:p14="http://schemas.microsoft.com/office/powerpoint/2010/main" val="353802557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1C4C-3368-4BB4-95CD-936AE0128168}"/>
              </a:ext>
            </a:extLst>
          </p:cNvPr>
          <p:cNvSpPr>
            <a:spLocks noGrp="1"/>
          </p:cNvSpPr>
          <p:nvPr>
            <p:ph type="title"/>
          </p:nvPr>
        </p:nvSpPr>
        <p:spPr>
          <a:xfrm>
            <a:off x="384285" y="1611518"/>
            <a:ext cx="8551485" cy="3955896"/>
          </a:xfrm>
        </p:spPr>
        <p:txBody>
          <a:bodyPr/>
          <a:lstStyle/>
          <a:p>
            <a:r>
              <a:rPr lang="en-GB" sz="3600" dirty="0"/>
              <a:t>Let’s think of some sparkling wines….</a:t>
            </a:r>
            <a:br>
              <a:rPr lang="en-GB" sz="3600" dirty="0"/>
            </a:br>
            <a:br>
              <a:rPr lang="en-GB" sz="3600" dirty="0"/>
            </a:br>
            <a:r>
              <a:rPr lang="en-GB" sz="3600" dirty="0"/>
              <a:t>What are some of them called?</a:t>
            </a:r>
            <a:br>
              <a:rPr lang="en-GB" sz="3600" dirty="0"/>
            </a:br>
            <a:br>
              <a:rPr lang="en-GB" sz="3600" dirty="0"/>
            </a:br>
            <a:r>
              <a:rPr lang="en-GB" sz="3600" dirty="0"/>
              <a:t>But where do they come from……?</a:t>
            </a:r>
            <a:br>
              <a:rPr lang="en-GB" sz="3600" dirty="0"/>
            </a:br>
            <a:br>
              <a:rPr lang="en-GB" sz="3600" dirty="0"/>
            </a:br>
            <a:br>
              <a:rPr lang="en-GB" dirty="0"/>
            </a:br>
            <a:endParaRPr lang="en-GB" dirty="0"/>
          </a:p>
        </p:txBody>
      </p:sp>
    </p:spTree>
    <p:extLst>
      <p:ext uri="{BB962C8B-B14F-4D97-AF65-F5344CB8AC3E}">
        <p14:creationId xmlns:p14="http://schemas.microsoft.com/office/powerpoint/2010/main" val="30996317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6DAD-D465-401B-9DB2-39BCB004751E}"/>
              </a:ext>
            </a:extLst>
          </p:cNvPr>
          <p:cNvSpPr>
            <a:spLocks noGrp="1"/>
          </p:cNvSpPr>
          <p:nvPr>
            <p:ph type="title"/>
          </p:nvPr>
        </p:nvSpPr>
        <p:spPr>
          <a:xfrm>
            <a:off x="384285" y="1874067"/>
            <a:ext cx="3880287" cy="3159660"/>
          </a:xfrm>
        </p:spPr>
        <p:txBody>
          <a:bodyPr/>
          <a:lstStyle/>
          <a:p>
            <a:r>
              <a:rPr lang="en-GB" sz="3200" dirty="0"/>
              <a:t>Prosecco</a:t>
            </a:r>
            <a:br>
              <a:rPr lang="en-GB" sz="3200" dirty="0"/>
            </a:br>
            <a:r>
              <a:rPr lang="en-GB" sz="3200" dirty="0"/>
              <a:t>Franciacorta</a:t>
            </a:r>
            <a:br>
              <a:rPr lang="en-GB" sz="3200" dirty="0"/>
            </a:br>
            <a:r>
              <a:rPr lang="en-GB" sz="3200" dirty="0"/>
              <a:t>Trento DOC</a:t>
            </a:r>
            <a:br>
              <a:rPr lang="en-GB" sz="3200" dirty="0"/>
            </a:br>
            <a:r>
              <a:rPr lang="en-GB" sz="3200" dirty="0" err="1"/>
              <a:t>Oltrepo</a:t>
            </a:r>
            <a:r>
              <a:rPr lang="en-GB" sz="3200" dirty="0"/>
              <a:t> Pavese</a:t>
            </a:r>
            <a:br>
              <a:rPr lang="en-GB" sz="3200" dirty="0"/>
            </a:br>
            <a:r>
              <a:rPr lang="en-GB" sz="3200" dirty="0" err="1"/>
              <a:t>Metodo</a:t>
            </a:r>
            <a:r>
              <a:rPr lang="en-GB" sz="3200" dirty="0"/>
              <a:t> Classico</a:t>
            </a:r>
            <a:br>
              <a:rPr lang="en-GB" sz="3200" dirty="0"/>
            </a:br>
            <a:r>
              <a:rPr lang="en-GB" sz="3200" dirty="0"/>
              <a:t>Asti</a:t>
            </a:r>
            <a:br>
              <a:rPr lang="en-GB" sz="3200" dirty="0"/>
            </a:br>
            <a:br>
              <a:rPr lang="en-GB" sz="2000" dirty="0"/>
            </a:br>
            <a:br>
              <a:rPr lang="en-GB" sz="2000" dirty="0"/>
            </a:br>
            <a:br>
              <a:rPr lang="en-GB" sz="2000" dirty="0"/>
            </a:br>
            <a:endParaRPr lang="en-GB" dirty="0"/>
          </a:p>
        </p:txBody>
      </p:sp>
      <p:sp>
        <p:nvSpPr>
          <p:cNvPr id="3" name="Text Placeholder 2">
            <a:extLst>
              <a:ext uri="{FF2B5EF4-FFF2-40B4-BE49-F238E27FC236}">
                <a16:creationId xmlns:a16="http://schemas.microsoft.com/office/drawing/2014/main" id="{7A489222-252E-44B6-9111-2876590783F6}"/>
              </a:ext>
            </a:extLst>
          </p:cNvPr>
          <p:cNvSpPr>
            <a:spLocks noGrp="1"/>
          </p:cNvSpPr>
          <p:nvPr>
            <p:ph type="body" sz="quarter" idx="10"/>
          </p:nvPr>
        </p:nvSpPr>
        <p:spPr>
          <a:xfrm>
            <a:off x="3594226" y="2330820"/>
            <a:ext cx="2959179" cy="819786"/>
          </a:xfrm>
        </p:spPr>
        <p:txBody>
          <a:bodyPr/>
          <a:lstStyle/>
          <a:p>
            <a:r>
              <a:rPr lang="en-GB" sz="4400" dirty="0"/>
              <a:t>ITALY </a:t>
            </a:r>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5C054FBE-5888-484C-9E2A-6F2C11524FCB}"/>
              </a:ext>
            </a:extLst>
          </p:cNvPr>
          <p:cNvPicPr>
            <a:picLocks noChangeAspect="1"/>
          </p:cNvPicPr>
          <p:nvPr/>
        </p:nvPicPr>
        <p:blipFill>
          <a:blip r:embed="rId2"/>
          <a:stretch>
            <a:fillRect/>
          </a:stretch>
        </p:blipFill>
        <p:spPr>
          <a:xfrm>
            <a:off x="6031447" y="24897"/>
            <a:ext cx="2886132" cy="6858000"/>
          </a:xfrm>
          <a:prstGeom prst="rect">
            <a:avLst/>
          </a:prstGeom>
        </p:spPr>
      </p:pic>
    </p:spTree>
    <p:extLst>
      <p:ext uri="{BB962C8B-B14F-4D97-AF65-F5344CB8AC3E}">
        <p14:creationId xmlns:p14="http://schemas.microsoft.com/office/powerpoint/2010/main" val="152369064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heel(1)">
                                      <p:cBhvr>
                                        <p:cTn id="2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4A54-9BD2-4DF3-83D4-7B292787E925}"/>
              </a:ext>
            </a:extLst>
          </p:cNvPr>
          <p:cNvSpPr>
            <a:spLocks noGrp="1"/>
          </p:cNvSpPr>
          <p:nvPr>
            <p:ph type="title"/>
          </p:nvPr>
        </p:nvSpPr>
        <p:spPr>
          <a:xfrm>
            <a:off x="384285" y="2525917"/>
            <a:ext cx="3880287" cy="2597876"/>
          </a:xfrm>
        </p:spPr>
        <p:txBody>
          <a:bodyPr/>
          <a:lstStyle/>
          <a:p>
            <a:r>
              <a:rPr lang="en-GB" sz="3200" dirty="0"/>
              <a:t>Cava</a:t>
            </a:r>
          </a:p>
        </p:txBody>
      </p:sp>
      <p:sp>
        <p:nvSpPr>
          <p:cNvPr id="3" name="Text Placeholder 2">
            <a:extLst>
              <a:ext uri="{FF2B5EF4-FFF2-40B4-BE49-F238E27FC236}">
                <a16:creationId xmlns:a16="http://schemas.microsoft.com/office/drawing/2014/main" id="{66B524BB-97E6-44DB-BE41-55D936DD3D03}"/>
              </a:ext>
            </a:extLst>
          </p:cNvPr>
          <p:cNvSpPr>
            <a:spLocks noGrp="1"/>
          </p:cNvSpPr>
          <p:nvPr>
            <p:ph type="body" sz="quarter" idx="10"/>
          </p:nvPr>
        </p:nvSpPr>
        <p:spPr>
          <a:xfrm>
            <a:off x="2780455" y="2562130"/>
            <a:ext cx="2968233" cy="2806763"/>
          </a:xfrm>
        </p:spPr>
        <p:txBody>
          <a:bodyPr/>
          <a:lstStyle/>
          <a:p>
            <a:r>
              <a:rPr lang="en-GB" sz="4000" dirty="0"/>
              <a:t>SPAIN</a:t>
            </a:r>
          </a:p>
          <a:p>
            <a:endParaRPr lang="en-GB" dirty="0"/>
          </a:p>
        </p:txBody>
      </p:sp>
      <p:pic>
        <p:nvPicPr>
          <p:cNvPr id="4" name="Picture 3">
            <a:extLst>
              <a:ext uri="{FF2B5EF4-FFF2-40B4-BE49-F238E27FC236}">
                <a16:creationId xmlns:a16="http://schemas.microsoft.com/office/drawing/2014/main" id="{B92B0843-D24F-470D-8DD1-4BC06D9ECEF4}"/>
              </a:ext>
            </a:extLst>
          </p:cNvPr>
          <p:cNvPicPr>
            <a:picLocks noChangeAspect="1"/>
          </p:cNvPicPr>
          <p:nvPr/>
        </p:nvPicPr>
        <p:blipFill>
          <a:blip r:embed="rId2"/>
          <a:stretch>
            <a:fillRect/>
          </a:stretch>
        </p:blipFill>
        <p:spPr>
          <a:xfrm>
            <a:off x="5372100" y="0"/>
            <a:ext cx="3771900" cy="6858000"/>
          </a:xfrm>
          <a:prstGeom prst="rect">
            <a:avLst/>
          </a:prstGeom>
        </p:spPr>
      </p:pic>
    </p:spTree>
    <p:extLst>
      <p:ext uri="{BB962C8B-B14F-4D97-AF65-F5344CB8AC3E}">
        <p14:creationId xmlns:p14="http://schemas.microsoft.com/office/powerpoint/2010/main" val="382399954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5DC8-1CA1-40BE-AB93-886E94762F11}"/>
              </a:ext>
            </a:extLst>
          </p:cNvPr>
          <p:cNvSpPr>
            <a:spLocks noGrp="1"/>
          </p:cNvSpPr>
          <p:nvPr>
            <p:ph type="title"/>
          </p:nvPr>
        </p:nvSpPr>
        <p:spPr>
          <a:xfrm>
            <a:off x="384285" y="1860039"/>
            <a:ext cx="3880287" cy="3607785"/>
          </a:xfrm>
        </p:spPr>
        <p:txBody>
          <a:bodyPr/>
          <a:lstStyle/>
          <a:p>
            <a:r>
              <a:rPr lang="en-GB" sz="3200" dirty="0" err="1"/>
              <a:t>Cremant</a:t>
            </a:r>
            <a:br>
              <a:rPr lang="en-GB" sz="3200" dirty="0"/>
            </a:br>
            <a:r>
              <a:rPr lang="en-GB" sz="3200" dirty="0" err="1"/>
              <a:t>Gaillac</a:t>
            </a:r>
            <a:br>
              <a:rPr lang="en-GB" sz="3200" dirty="0"/>
            </a:br>
            <a:r>
              <a:rPr lang="en-GB" sz="3200" dirty="0"/>
              <a:t>Blanquette de Limoux</a:t>
            </a:r>
            <a:br>
              <a:rPr lang="en-GB" sz="3200" dirty="0"/>
            </a:br>
            <a:r>
              <a:rPr lang="en-GB" sz="3200" dirty="0" err="1"/>
              <a:t>Clairette</a:t>
            </a:r>
            <a:r>
              <a:rPr lang="en-GB" sz="3200" dirty="0"/>
              <a:t> de Die</a:t>
            </a:r>
            <a:br>
              <a:rPr lang="en-GB" sz="3200" dirty="0"/>
            </a:br>
            <a:r>
              <a:rPr lang="en-GB" sz="3200" dirty="0"/>
              <a:t>champagne</a:t>
            </a:r>
          </a:p>
        </p:txBody>
      </p:sp>
      <p:sp>
        <p:nvSpPr>
          <p:cNvPr id="3" name="Text Placeholder 2">
            <a:extLst>
              <a:ext uri="{FF2B5EF4-FFF2-40B4-BE49-F238E27FC236}">
                <a16:creationId xmlns:a16="http://schemas.microsoft.com/office/drawing/2014/main" id="{AF5232F1-8FC5-4766-B9DC-13E08FDB2850}"/>
              </a:ext>
            </a:extLst>
          </p:cNvPr>
          <p:cNvSpPr>
            <a:spLocks noGrp="1"/>
          </p:cNvSpPr>
          <p:nvPr>
            <p:ph type="body" sz="quarter" idx="10"/>
          </p:nvPr>
        </p:nvSpPr>
        <p:spPr>
          <a:xfrm>
            <a:off x="3358835" y="2399167"/>
            <a:ext cx="2095001" cy="2879191"/>
          </a:xfrm>
        </p:spPr>
        <p:txBody>
          <a:bodyPr/>
          <a:lstStyle/>
          <a:p>
            <a:r>
              <a:rPr lang="en-GB" sz="3600" dirty="0"/>
              <a:t>FRANCE</a:t>
            </a:r>
          </a:p>
        </p:txBody>
      </p:sp>
      <p:pic>
        <p:nvPicPr>
          <p:cNvPr id="4" name="Picture 3">
            <a:extLst>
              <a:ext uri="{FF2B5EF4-FFF2-40B4-BE49-F238E27FC236}">
                <a16:creationId xmlns:a16="http://schemas.microsoft.com/office/drawing/2014/main" id="{4BB34B60-F150-4285-9AB3-F16755C8B233}"/>
              </a:ext>
            </a:extLst>
          </p:cNvPr>
          <p:cNvPicPr>
            <a:picLocks noChangeAspect="1"/>
          </p:cNvPicPr>
          <p:nvPr/>
        </p:nvPicPr>
        <p:blipFill rotWithShape="1">
          <a:blip r:embed="rId2"/>
          <a:srcRect l="16997" r="15743"/>
          <a:stretch/>
        </p:blipFill>
        <p:spPr>
          <a:xfrm>
            <a:off x="5453836" y="0"/>
            <a:ext cx="3690164" cy="6858000"/>
          </a:xfrm>
          <a:prstGeom prst="rect">
            <a:avLst/>
          </a:prstGeom>
        </p:spPr>
      </p:pic>
    </p:spTree>
    <p:extLst>
      <p:ext uri="{BB962C8B-B14F-4D97-AF65-F5344CB8AC3E}">
        <p14:creationId xmlns:p14="http://schemas.microsoft.com/office/powerpoint/2010/main" val="27544451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E74C8-4F72-4ACB-8FF7-06910430EF33}"/>
              </a:ext>
            </a:extLst>
          </p:cNvPr>
          <p:cNvSpPr>
            <a:spLocks noGrp="1"/>
          </p:cNvSpPr>
          <p:nvPr>
            <p:ph type="title"/>
          </p:nvPr>
        </p:nvSpPr>
        <p:spPr>
          <a:xfrm>
            <a:off x="823865" y="2158804"/>
            <a:ext cx="7618569" cy="2367929"/>
          </a:xfrm>
        </p:spPr>
        <p:txBody>
          <a:bodyPr/>
          <a:lstStyle/>
          <a:p>
            <a:pPr algn="ctr"/>
            <a:r>
              <a:rPr lang="en-GB" dirty="0"/>
              <a:t>Today we are going to discuss champagne… notice the small c here, its deliberate</a:t>
            </a:r>
            <a:br>
              <a:rPr lang="en-GB" dirty="0"/>
            </a:br>
            <a:br>
              <a:rPr lang="en-GB" dirty="0"/>
            </a:br>
            <a:r>
              <a:rPr lang="en-GB" dirty="0"/>
              <a:t>Why do you think it has a small c?</a:t>
            </a:r>
          </a:p>
        </p:txBody>
      </p:sp>
    </p:spTree>
    <p:extLst>
      <p:ext uri="{BB962C8B-B14F-4D97-AF65-F5344CB8AC3E}">
        <p14:creationId xmlns:p14="http://schemas.microsoft.com/office/powerpoint/2010/main" val="155537209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859B3-D0C6-4175-8CD2-FC5863020B6A}"/>
              </a:ext>
            </a:extLst>
          </p:cNvPr>
          <p:cNvSpPr>
            <a:spLocks noGrp="1"/>
          </p:cNvSpPr>
          <p:nvPr>
            <p:ph type="title"/>
          </p:nvPr>
        </p:nvSpPr>
        <p:spPr>
          <a:xfrm>
            <a:off x="461727" y="1967266"/>
            <a:ext cx="2553077" cy="2547257"/>
          </a:xfrm>
          <a:noFill/>
        </p:spPr>
        <p:txBody>
          <a:bodyPr vert="horz" lIns="91440" tIns="45720" rIns="91440" bIns="45720" rtlCol="0" anchor="ctr">
            <a:normAutofit/>
          </a:bodyPr>
          <a:lstStyle/>
          <a:p>
            <a:pPr algn="ctr"/>
            <a:r>
              <a:rPr lang="en-US" sz="3100" kern="1200" dirty="0">
                <a:solidFill>
                  <a:srgbClr val="FFFFFF"/>
                </a:solidFill>
                <a:latin typeface="+mj-lt"/>
                <a:ea typeface="+mj-ea"/>
                <a:cs typeface="+mj-cs"/>
              </a:rPr>
              <a:t>Here is this very small but internationally renowned region</a:t>
            </a:r>
          </a:p>
        </p:txBody>
      </p:sp>
      <p:pic>
        <p:nvPicPr>
          <p:cNvPr id="3" name="Picture 2">
            <a:extLst>
              <a:ext uri="{FF2B5EF4-FFF2-40B4-BE49-F238E27FC236}">
                <a16:creationId xmlns:a16="http://schemas.microsoft.com/office/drawing/2014/main" id="{FA0D3E5A-B41B-4C12-BFFF-D4AC1CB981BA}"/>
              </a:ext>
            </a:extLst>
          </p:cNvPr>
          <p:cNvPicPr>
            <a:picLocks noChangeAspect="1"/>
          </p:cNvPicPr>
          <p:nvPr/>
        </p:nvPicPr>
        <p:blipFill>
          <a:blip r:embed="rId2"/>
          <a:stretch>
            <a:fillRect/>
          </a:stretch>
        </p:blipFill>
        <p:spPr>
          <a:xfrm>
            <a:off x="3981339" y="577255"/>
            <a:ext cx="5085525" cy="5085525"/>
          </a:xfrm>
          <a:prstGeom prst="rect">
            <a:avLst/>
          </a:prstGeom>
        </p:spPr>
      </p:pic>
    </p:spTree>
    <p:extLst>
      <p:ext uri="{BB962C8B-B14F-4D97-AF65-F5344CB8AC3E}">
        <p14:creationId xmlns:p14="http://schemas.microsoft.com/office/powerpoint/2010/main" val="398689760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 name="Rectangle 1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4" name="Picture 3">
            <a:extLst>
              <a:ext uri="{FF2B5EF4-FFF2-40B4-BE49-F238E27FC236}">
                <a16:creationId xmlns:a16="http://schemas.microsoft.com/office/drawing/2014/main" id="{FACF566E-AAF6-4A0B-BA48-D8217B084F9C}"/>
              </a:ext>
            </a:extLst>
          </p:cNvPr>
          <p:cNvPicPr>
            <a:picLocks noChangeAspect="1"/>
          </p:cNvPicPr>
          <p:nvPr/>
        </p:nvPicPr>
        <p:blipFill rotWithShape="1">
          <a:blip r:embed="rId2"/>
          <a:srcRect t="14585" r="-2" b="-2"/>
          <a:stretch/>
        </p:blipFill>
        <p:spPr>
          <a:xfrm rot="21480000">
            <a:off x="853377" y="1003258"/>
            <a:ext cx="7437246" cy="4764396"/>
          </a:xfrm>
          <a:prstGeom prst="rect">
            <a:avLst/>
          </a:prstGeom>
        </p:spPr>
      </p:pic>
    </p:spTree>
    <p:extLst>
      <p:ext uri="{BB962C8B-B14F-4D97-AF65-F5344CB8AC3E}">
        <p14:creationId xmlns:p14="http://schemas.microsoft.com/office/powerpoint/2010/main" val="227453806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0" name="Rectangle 9">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 name="Picture 2" descr="Rows of green plants&#10;&#10;Description automatically generated with low confidence">
            <a:extLst>
              <a:ext uri="{FF2B5EF4-FFF2-40B4-BE49-F238E27FC236}">
                <a16:creationId xmlns:a16="http://schemas.microsoft.com/office/drawing/2014/main" id="{876B15A1-1500-440A-B4C4-3FB9372EDE4F}"/>
              </a:ext>
            </a:extLst>
          </p:cNvPr>
          <p:cNvPicPr>
            <a:picLocks noChangeAspect="1"/>
          </p:cNvPicPr>
          <p:nvPr/>
        </p:nvPicPr>
        <p:blipFill rotWithShape="1">
          <a:blip r:embed="rId2"/>
          <a:srcRect t="14585" r="-2" b="-2"/>
          <a:stretch/>
        </p:blipFill>
        <p:spPr>
          <a:xfrm rot="21480000">
            <a:off x="853377" y="1003258"/>
            <a:ext cx="7437246" cy="4764396"/>
          </a:xfrm>
          <a:prstGeom prst="rect">
            <a:avLst/>
          </a:prstGeom>
        </p:spPr>
      </p:pic>
    </p:spTree>
    <p:extLst>
      <p:ext uri="{BB962C8B-B14F-4D97-AF65-F5344CB8AC3E}">
        <p14:creationId xmlns:p14="http://schemas.microsoft.com/office/powerpoint/2010/main" val="11242826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F0F2-ABCE-4224-A14E-40618B06CEBE}"/>
              </a:ext>
            </a:extLst>
          </p:cNvPr>
          <p:cNvSpPr>
            <a:spLocks noGrp="1"/>
          </p:cNvSpPr>
          <p:nvPr>
            <p:ph type="title"/>
          </p:nvPr>
        </p:nvSpPr>
        <p:spPr>
          <a:xfrm>
            <a:off x="384285" y="1516008"/>
            <a:ext cx="4187715" cy="3607785"/>
          </a:xfrm>
        </p:spPr>
        <p:txBody>
          <a:bodyPr/>
          <a:lstStyle/>
          <a:p>
            <a:r>
              <a:rPr lang="en-GB" dirty="0"/>
              <a:t>The size of champagne production</a:t>
            </a:r>
            <a:br>
              <a:rPr lang="en-GB" dirty="0"/>
            </a:br>
            <a:br>
              <a:rPr lang="en-GB" dirty="0"/>
            </a:br>
            <a:r>
              <a:rPr lang="en-GB" dirty="0"/>
              <a:t>what do you think?</a:t>
            </a:r>
            <a:br>
              <a:rPr lang="en-GB" dirty="0"/>
            </a:br>
            <a:br>
              <a:rPr lang="en-GB" dirty="0"/>
            </a:br>
            <a:r>
              <a:rPr lang="en-GB" dirty="0"/>
              <a:t>What names do you know?</a:t>
            </a:r>
          </a:p>
        </p:txBody>
      </p:sp>
      <p:sp>
        <p:nvSpPr>
          <p:cNvPr id="3" name="Text Placeholder 2">
            <a:extLst>
              <a:ext uri="{FF2B5EF4-FFF2-40B4-BE49-F238E27FC236}">
                <a16:creationId xmlns:a16="http://schemas.microsoft.com/office/drawing/2014/main" id="{B50929FA-D219-43F6-9A81-6C620DDF24CB}"/>
              </a:ext>
            </a:extLst>
          </p:cNvPr>
          <p:cNvSpPr>
            <a:spLocks noGrp="1"/>
          </p:cNvSpPr>
          <p:nvPr>
            <p:ph type="body" sz="quarter" idx="10"/>
          </p:nvPr>
        </p:nvSpPr>
        <p:spPr/>
        <p:txBody>
          <a:bodyPr/>
          <a:lstStyle/>
          <a:p>
            <a:r>
              <a:rPr lang="en-GB" dirty="0"/>
              <a:t>Over 19,000 vineyard owners</a:t>
            </a:r>
          </a:p>
          <a:p>
            <a:endParaRPr lang="en-GB" dirty="0"/>
          </a:p>
          <a:p>
            <a:r>
              <a:rPr lang="en-GB" dirty="0"/>
              <a:t>Only 5,000 are owned by champagne producers</a:t>
            </a:r>
          </a:p>
          <a:p>
            <a:endParaRPr lang="en-GB" dirty="0"/>
          </a:p>
          <a:p>
            <a:r>
              <a:rPr lang="en-GB" dirty="0"/>
              <a:t>The rest sell their grapes to the various champagne houses or negociants or co-operatives.</a:t>
            </a:r>
          </a:p>
        </p:txBody>
      </p:sp>
    </p:spTree>
    <p:extLst>
      <p:ext uri="{BB962C8B-B14F-4D97-AF65-F5344CB8AC3E}">
        <p14:creationId xmlns:p14="http://schemas.microsoft.com/office/powerpoint/2010/main" val="32486280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par>
                                <p:cTn id="19" presetID="3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par>
                                <p:cTn id="25" presetID="3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9"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781F-833F-4FC9-979F-7FF8A63C5D37}"/>
              </a:ext>
            </a:extLst>
          </p:cNvPr>
          <p:cNvSpPr>
            <a:spLocks noGrp="1"/>
          </p:cNvSpPr>
          <p:nvPr>
            <p:ph type="title"/>
          </p:nvPr>
        </p:nvSpPr>
        <p:spPr/>
        <p:txBody>
          <a:bodyPr/>
          <a:lstStyle/>
          <a:p>
            <a:r>
              <a:rPr lang="en-GB" dirty="0" err="1"/>
              <a:t>So.</a:t>
            </a:r>
            <a:r>
              <a:rPr lang="en-GB" dirty="0"/>
              <a:t> what grapes do we use to make champagne?</a:t>
            </a:r>
          </a:p>
        </p:txBody>
      </p:sp>
      <p:sp>
        <p:nvSpPr>
          <p:cNvPr id="3" name="Text Placeholder 2">
            <a:extLst>
              <a:ext uri="{FF2B5EF4-FFF2-40B4-BE49-F238E27FC236}">
                <a16:creationId xmlns:a16="http://schemas.microsoft.com/office/drawing/2014/main" id="{8C8E404A-8441-409D-B8EC-0822E0172286}"/>
              </a:ext>
            </a:extLst>
          </p:cNvPr>
          <p:cNvSpPr>
            <a:spLocks noGrp="1"/>
          </p:cNvSpPr>
          <p:nvPr>
            <p:ph type="body" sz="quarter" idx="10"/>
          </p:nvPr>
        </p:nvSpPr>
        <p:spPr/>
        <p:txBody>
          <a:bodyPr/>
          <a:lstStyle/>
          <a:p>
            <a:r>
              <a:rPr lang="en-GB" dirty="0"/>
              <a:t>Meunier</a:t>
            </a:r>
          </a:p>
          <a:p>
            <a:endParaRPr lang="en-GB" dirty="0"/>
          </a:p>
          <a:p>
            <a:r>
              <a:rPr lang="en-GB" dirty="0"/>
              <a:t>Pinot noir</a:t>
            </a:r>
          </a:p>
          <a:p>
            <a:endParaRPr lang="en-GB" dirty="0"/>
          </a:p>
          <a:p>
            <a:r>
              <a:rPr lang="en-GB" dirty="0"/>
              <a:t>Chardonnay</a:t>
            </a:r>
          </a:p>
          <a:p>
            <a:endParaRPr lang="en-GB" dirty="0"/>
          </a:p>
          <a:p>
            <a:r>
              <a:rPr lang="en-GB" dirty="0"/>
              <a:t>But we could use up to 7 approved grape varietals</a:t>
            </a:r>
          </a:p>
          <a:p>
            <a:endParaRPr lang="en-GB" dirty="0"/>
          </a:p>
        </p:txBody>
      </p:sp>
    </p:spTree>
    <p:extLst>
      <p:ext uri="{BB962C8B-B14F-4D97-AF65-F5344CB8AC3E}">
        <p14:creationId xmlns:p14="http://schemas.microsoft.com/office/powerpoint/2010/main" val="414475877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par>
                                <p:cTn id="19" presetID="3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par>
                                <p:cTn id="25" presetID="3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9"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0" dur="1000"/>
                                        <p:tgtEl>
                                          <p:spTgt spid="3">
                                            <p:txEl>
                                              <p:pRg st="4" end="4"/>
                                            </p:txEl>
                                          </p:spTgt>
                                        </p:tgtEl>
                                      </p:cBhvr>
                                    </p:animEffect>
                                  </p:childTnLst>
                                </p:cTn>
                              </p:par>
                              <p:par>
                                <p:cTn id="31" presetID="31"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p:cTn id="33"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4"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35"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36"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97F6-739D-4EFB-8D19-1CAADAAEE611}"/>
              </a:ext>
            </a:extLst>
          </p:cNvPr>
          <p:cNvSpPr>
            <a:spLocks noGrp="1"/>
          </p:cNvSpPr>
          <p:nvPr>
            <p:ph type="title"/>
          </p:nvPr>
        </p:nvSpPr>
        <p:spPr/>
        <p:txBody>
          <a:bodyPr/>
          <a:lstStyle/>
          <a:p>
            <a:r>
              <a:rPr lang="en-GB" dirty="0"/>
              <a:t>The other grapes are called…</a:t>
            </a:r>
            <a:br>
              <a:rPr lang="en-GB" dirty="0"/>
            </a:br>
            <a:br>
              <a:rPr lang="en-GB" dirty="0"/>
            </a:br>
            <a:br>
              <a:rPr lang="en-GB" dirty="0"/>
            </a:br>
            <a:r>
              <a:rPr lang="en-GB" dirty="0"/>
              <a:t>Pinot gris</a:t>
            </a:r>
            <a:br>
              <a:rPr lang="en-GB" dirty="0"/>
            </a:br>
            <a:r>
              <a:rPr lang="en-GB" dirty="0"/>
              <a:t>Pinot Blanc</a:t>
            </a:r>
            <a:br>
              <a:rPr lang="en-GB" dirty="0"/>
            </a:br>
            <a:r>
              <a:rPr lang="en-GB" dirty="0"/>
              <a:t>Arbanne </a:t>
            </a:r>
            <a:br>
              <a:rPr lang="en-GB" dirty="0"/>
            </a:br>
            <a:r>
              <a:rPr lang="en-GB" dirty="0"/>
              <a:t>and </a:t>
            </a:r>
            <a:br>
              <a:rPr lang="en-GB" dirty="0"/>
            </a:br>
            <a:br>
              <a:rPr lang="en-GB" dirty="0"/>
            </a:br>
            <a:r>
              <a:rPr lang="en-GB" dirty="0"/>
              <a:t>Petit </a:t>
            </a:r>
            <a:r>
              <a:rPr lang="en-GB" dirty="0" err="1"/>
              <a:t>Meslier</a:t>
            </a:r>
            <a:endParaRPr lang="en-GB" dirty="0"/>
          </a:p>
        </p:txBody>
      </p:sp>
    </p:spTree>
    <p:extLst>
      <p:ext uri="{BB962C8B-B14F-4D97-AF65-F5344CB8AC3E}">
        <p14:creationId xmlns:p14="http://schemas.microsoft.com/office/powerpoint/2010/main" val="295410906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866A5F-25B9-4FED-BBC9-3860A26BBEA5}"/>
              </a:ext>
            </a:extLst>
          </p:cNvPr>
          <p:cNvPicPr>
            <a:picLocks noChangeAspect="1"/>
          </p:cNvPicPr>
          <p:nvPr/>
        </p:nvPicPr>
        <p:blipFill>
          <a:blip r:embed="rId2"/>
          <a:stretch>
            <a:fillRect/>
          </a:stretch>
        </p:blipFill>
        <p:spPr>
          <a:xfrm rot="5400000">
            <a:off x="3207190" y="921192"/>
            <a:ext cx="6857997" cy="5015619"/>
          </a:xfrm>
          <a:prstGeom prst="rect">
            <a:avLst/>
          </a:prstGeom>
        </p:spPr>
      </p:pic>
    </p:spTree>
    <p:extLst>
      <p:ext uri="{BB962C8B-B14F-4D97-AF65-F5344CB8AC3E}">
        <p14:creationId xmlns:p14="http://schemas.microsoft.com/office/powerpoint/2010/main" val="91748914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D695-4149-4882-9974-A2E28FDFBB65}"/>
              </a:ext>
            </a:extLst>
          </p:cNvPr>
          <p:cNvSpPr>
            <a:spLocks noGrp="1"/>
          </p:cNvSpPr>
          <p:nvPr>
            <p:ph type="title"/>
          </p:nvPr>
        </p:nvSpPr>
        <p:spPr>
          <a:xfrm>
            <a:off x="384285" y="2317687"/>
            <a:ext cx="4187715" cy="1946495"/>
          </a:xfrm>
        </p:spPr>
        <p:txBody>
          <a:bodyPr/>
          <a:lstStyle/>
          <a:p>
            <a:r>
              <a:rPr lang="en-GB" sz="3200" dirty="0"/>
              <a:t>How do we make champagne?</a:t>
            </a:r>
          </a:p>
        </p:txBody>
      </p:sp>
      <p:sp>
        <p:nvSpPr>
          <p:cNvPr id="3" name="Text Placeholder 2">
            <a:extLst>
              <a:ext uri="{FF2B5EF4-FFF2-40B4-BE49-F238E27FC236}">
                <a16:creationId xmlns:a16="http://schemas.microsoft.com/office/drawing/2014/main" id="{29F24F16-161F-4CFC-87B0-C55D480887DF}"/>
              </a:ext>
            </a:extLst>
          </p:cNvPr>
          <p:cNvSpPr>
            <a:spLocks noGrp="1"/>
          </p:cNvSpPr>
          <p:nvPr>
            <p:ph type="body" sz="quarter" idx="10"/>
          </p:nvPr>
        </p:nvSpPr>
        <p:spPr>
          <a:xfrm>
            <a:off x="4572000" y="2448515"/>
            <a:ext cx="3870325" cy="1408261"/>
          </a:xfrm>
        </p:spPr>
        <p:txBody>
          <a:bodyPr/>
          <a:lstStyle/>
          <a:p>
            <a:r>
              <a:rPr lang="en-GB" dirty="0" err="1"/>
              <a:t>Methode</a:t>
            </a:r>
            <a:r>
              <a:rPr lang="en-GB" dirty="0"/>
              <a:t> </a:t>
            </a:r>
            <a:r>
              <a:rPr lang="en-GB" dirty="0" err="1"/>
              <a:t>traditionelle</a:t>
            </a:r>
            <a:r>
              <a:rPr lang="en-GB" dirty="0"/>
              <a:t> </a:t>
            </a:r>
          </a:p>
          <a:p>
            <a:r>
              <a:rPr lang="en-GB" dirty="0"/>
              <a:t>Or</a:t>
            </a:r>
          </a:p>
          <a:p>
            <a:r>
              <a:rPr lang="en-GB" dirty="0" err="1"/>
              <a:t>Methode</a:t>
            </a:r>
            <a:r>
              <a:rPr lang="en-GB" dirty="0"/>
              <a:t> Champenoise</a:t>
            </a:r>
          </a:p>
        </p:txBody>
      </p:sp>
    </p:spTree>
    <p:extLst>
      <p:ext uri="{BB962C8B-B14F-4D97-AF65-F5344CB8AC3E}">
        <p14:creationId xmlns:p14="http://schemas.microsoft.com/office/powerpoint/2010/main" val="274064349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67563-2A60-49DE-859B-5DDB0B56A457}"/>
              </a:ext>
            </a:extLst>
          </p:cNvPr>
          <p:cNvSpPr>
            <a:spLocks noGrp="1"/>
          </p:cNvSpPr>
          <p:nvPr>
            <p:ph type="title"/>
          </p:nvPr>
        </p:nvSpPr>
        <p:spPr>
          <a:xfrm>
            <a:off x="5516978" y="1458034"/>
            <a:ext cx="3391631" cy="2889114"/>
          </a:xfrm>
        </p:spPr>
        <p:txBody>
          <a:bodyPr vert="horz" lIns="91440" tIns="45720" rIns="91440" bIns="45720" rtlCol="0" anchor="b">
            <a:normAutofit/>
          </a:bodyPr>
          <a:lstStyle/>
          <a:p>
            <a:r>
              <a:rPr lang="en-US" sz="4700" dirty="0">
                <a:solidFill>
                  <a:schemeClr val="tx1"/>
                </a:solidFill>
                <a:latin typeface="+mj-lt"/>
                <a:cs typeface="+mj-cs"/>
              </a:rPr>
              <a:t>Traditional land management</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9D8318A3-DBF7-4744-B9C2-1ED0CDB6563F}"/>
              </a:ext>
            </a:extLst>
          </p:cNvPr>
          <p:cNvPicPr>
            <a:picLocks noChangeAspect="1"/>
          </p:cNvPicPr>
          <p:nvPr/>
        </p:nvPicPr>
        <p:blipFill rotWithShape="1">
          <a:blip r:embed="rId2"/>
          <a:srcRect l="26156" r="22536"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181156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527CF-74DB-47D2-9B47-B8E1A6F50739}"/>
              </a:ext>
            </a:extLst>
          </p:cNvPr>
          <p:cNvSpPr>
            <a:spLocks noGrp="1"/>
          </p:cNvSpPr>
          <p:nvPr>
            <p:ph type="title"/>
          </p:nvPr>
        </p:nvSpPr>
        <p:spPr>
          <a:xfrm>
            <a:off x="5598460" y="1783959"/>
            <a:ext cx="3065480" cy="1645041"/>
          </a:xfrm>
        </p:spPr>
        <p:txBody>
          <a:bodyPr vert="horz" lIns="91440" tIns="45720" rIns="91440" bIns="45720" rtlCol="0" anchor="b">
            <a:normAutofit/>
          </a:bodyPr>
          <a:lstStyle/>
          <a:p>
            <a:r>
              <a:rPr lang="en-US" sz="4700" dirty="0">
                <a:solidFill>
                  <a:schemeClr val="tx1"/>
                </a:solidFill>
                <a:latin typeface="+mj-lt"/>
                <a:cs typeface="+mj-cs"/>
              </a:rPr>
              <a:t>Bud Burst</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44A2E089-F95A-4C97-BC32-5D5B4DCA7DDB}"/>
              </a:ext>
            </a:extLst>
          </p:cNvPr>
          <p:cNvPicPr>
            <a:picLocks noChangeAspect="1"/>
          </p:cNvPicPr>
          <p:nvPr/>
        </p:nvPicPr>
        <p:blipFill rotWithShape="1">
          <a:blip r:embed="rId2"/>
          <a:srcRect l="34422" r="14271"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224674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6A855-70BA-43E4-8C2B-900A562D3C6D}"/>
              </a:ext>
            </a:extLst>
          </p:cNvPr>
          <p:cNvSpPr>
            <a:spLocks noGrp="1"/>
          </p:cNvSpPr>
          <p:nvPr>
            <p:ph type="title"/>
          </p:nvPr>
        </p:nvSpPr>
        <p:spPr>
          <a:xfrm>
            <a:off x="5598460" y="1783959"/>
            <a:ext cx="3065480" cy="2889114"/>
          </a:xfrm>
        </p:spPr>
        <p:txBody>
          <a:bodyPr vert="horz" lIns="91440" tIns="45720" rIns="91440" bIns="45720" rtlCol="0" anchor="b">
            <a:normAutofit fontScale="90000"/>
          </a:bodyPr>
          <a:lstStyle/>
          <a:p>
            <a:r>
              <a:rPr lang="en-US" sz="4700" dirty="0">
                <a:solidFill>
                  <a:schemeClr val="tx1"/>
                </a:solidFill>
                <a:latin typeface="+mj-lt"/>
                <a:cs typeface="+mj-cs"/>
              </a:rPr>
              <a:t>Meunier ripe &amp; ready to be picked… by hand</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8EBB7C35-259F-4B2C-9D51-E165C10812F8}"/>
              </a:ext>
            </a:extLst>
          </p:cNvPr>
          <p:cNvPicPr>
            <a:picLocks noChangeAspect="1"/>
          </p:cNvPicPr>
          <p:nvPr/>
        </p:nvPicPr>
        <p:blipFill rotWithShape="1">
          <a:blip r:embed="rId2"/>
          <a:srcRect l="29553" r="12799"/>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8640258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2EAAF-8126-408F-B715-4C8E310500AE}"/>
              </a:ext>
            </a:extLst>
          </p:cNvPr>
          <p:cNvSpPr>
            <a:spLocks noGrp="1"/>
          </p:cNvSpPr>
          <p:nvPr>
            <p:ph type="title"/>
          </p:nvPr>
        </p:nvSpPr>
        <p:spPr>
          <a:xfrm>
            <a:off x="5598459" y="1783959"/>
            <a:ext cx="3464059" cy="2889114"/>
          </a:xfrm>
        </p:spPr>
        <p:txBody>
          <a:bodyPr vert="horz" lIns="91440" tIns="45720" rIns="91440" bIns="45720" rtlCol="0" anchor="b">
            <a:normAutofit fontScale="90000"/>
          </a:bodyPr>
          <a:lstStyle/>
          <a:p>
            <a:r>
              <a:rPr lang="en-US" sz="4700" dirty="0">
                <a:solidFill>
                  <a:schemeClr val="tx1"/>
                </a:solidFill>
                <a:latin typeface="+mj-lt"/>
                <a:cs typeface="+mj-cs"/>
              </a:rPr>
              <a:t>A lot of skill is needed to select and pick the correct grapes</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35CE78BD-6A61-4FB0-AFFF-059B562FF14C}"/>
              </a:ext>
            </a:extLst>
          </p:cNvPr>
          <p:cNvPicPr>
            <a:picLocks noChangeAspect="1"/>
          </p:cNvPicPr>
          <p:nvPr/>
        </p:nvPicPr>
        <p:blipFill rotWithShape="1">
          <a:blip r:embed="rId2"/>
          <a:srcRect l="24382" r="17970"/>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655905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4A35-C3B0-4B30-9BB7-CF5F208E2B2C}"/>
              </a:ext>
            </a:extLst>
          </p:cNvPr>
          <p:cNvSpPr>
            <a:spLocks noGrp="1"/>
          </p:cNvSpPr>
          <p:nvPr>
            <p:ph type="title"/>
          </p:nvPr>
        </p:nvSpPr>
        <p:spPr>
          <a:xfrm>
            <a:off x="5598460" y="1783959"/>
            <a:ext cx="3065480" cy="2889114"/>
          </a:xfrm>
        </p:spPr>
        <p:txBody>
          <a:bodyPr vert="horz" lIns="91440" tIns="45720" rIns="91440" bIns="45720" rtlCol="0" anchor="b">
            <a:normAutofit fontScale="90000"/>
          </a:bodyPr>
          <a:lstStyle/>
          <a:p>
            <a:r>
              <a:rPr lang="en-US" sz="4700" dirty="0">
                <a:solidFill>
                  <a:schemeClr val="tx1"/>
                </a:solidFill>
                <a:latin typeface="+mj-lt"/>
                <a:cs typeface="+mj-cs"/>
              </a:rPr>
              <a:t>Traditional direct pressure wine presses</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311AE03A-613F-4A01-A1FA-F9F071300443}"/>
              </a:ext>
            </a:extLst>
          </p:cNvPr>
          <p:cNvPicPr>
            <a:picLocks noChangeAspect="1"/>
          </p:cNvPicPr>
          <p:nvPr/>
        </p:nvPicPr>
        <p:blipFill rotWithShape="1">
          <a:blip r:embed="rId2"/>
          <a:srcRect l="9330" r="13806"/>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0317398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4E29AE-7FBA-4263-807C-BFB3A3797CCC}"/>
              </a:ext>
            </a:extLst>
          </p:cNvPr>
          <p:cNvPicPr>
            <a:picLocks noChangeAspect="1"/>
          </p:cNvPicPr>
          <p:nvPr/>
        </p:nvPicPr>
        <p:blipFill>
          <a:blip r:embed="rId2"/>
          <a:stretch>
            <a:fillRect/>
          </a:stretch>
        </p:blipFill>
        <p:spPr>
          <a:xfrm>
            <a:off x="4460340" y="133538"/>
            <a:ext cx="4321521" cy="3607785"/>
          </a:xfrm>
          <a:prstGeom prst="rect">
            <a:avLst/>
          </a:prstGeom>
        </p:spPr>
      </p:pic>
      <p:pic>
        <p:nvPicPr>
          <p:cNvPr id="4" name="Picture 3">
            <a:extLst>
              <a:ext uri="{FF2B5EF4-FFF2-40B4-BE49-F238E27FC236}">
                <a16:creationId xmlns:a16="http://schemas.microsoft.com/office/drawing/2014/main" id="{4A718C0F-70AF-4EF0-B751-6D37A3179BD4}"/>
              </a:ext>
            </a:extLst>
          </p:cNvPr>
          <p:cNvPicPr>
            <a:picLocks noChangeAspect="1"/>
          </p:cNvPicPr>
          <p:nvPr/>
        </p:nvPicPr>
        <p:blipFill>
          <a:blip r:embed="rId3"/>
          <a:stretch>
            <a:fillRect/>
          </a:stretch>
        </p:blipFill>
        <p:spPr>
          <a:xfrm>
            <a:off x="500204" y="1412341"/>
            <a:ext cx="3607785" cy="3607785"/>
          </a:xfrm>
          <a:prstGeom prst="rect">
            <a:avLst/>
          </a:prstGeom>
        </p:spPr>
      </p:pic>
      <p:pic>
        <p:nvPicPr>
          <p:cNvPr id="5" name="Picture 4">
            <a:extLst>
              <a:ext uri="{FF2B5EF4-FFF2-40B4-BE49-F238E27FC236}">
                <a16:creationId xmlns:a16="http://schemas.microsoft.com/office/drawing/2014/main" id="{640EB5B6-2108-4ABC-A5B9-D0C159D04CC9}"/>
              </a:ext>
            </a:extLst>
          </p:cNvPr>
          <p:cNvPicPr>
            <a:picLocks noChangeAspect="1"/>
          </p:cNvPicPr>
          <p:nvPr/>
        </p:nvPicPr>
        <p:blipFill>
          <a:blip r:embed="rId4"/>
          <a:stretch>
            <a:fillRect/>
          </a:stretch>
        </p:blipFill>
        <p:spPr>
          <a:xfrm>
            <a:off x="5452449" y="3865830"/>
            <a:ext cx="2858632" cy="2858632"/>
          </a:xfrm>
          <a:prstGeom prst="rect">
            <a:avLst/>
          </a:prstGeom>
        </p:spPr>
      </p:pic>
    </p:spTree>
    <p:extLst>
      <p:ext uri="{BB962C8B-B14F-4D97-AF65-F5344CB8AC3E}">
        <p14:creationId xmlns:p14="http://schemas.microsoft.com/office/powerpoint/2010/main" val="413588500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C56CA-40DB-45C7-BC65-6FD7473EDD59}"/>
              </a:ext>
            </a:extLst>
          </p:cNvPr>
          <p:cNvSpPr>
            <a:spLocks noGrp="1"/>
          </p:cNvSpPr>
          <p:nvPr>
            <p:ph type="title"/>
          </p:nvPr>
        </p:nvSpPr>
        <p:spPr>
          <a:xfrm>
            <a:off x="5598460" y="1783959"/>
            <a:ext cx="3065480" cy="2889114"/>
          </a:xfrm>
        </p:spPr>
        <p:txBody>
          <a:bodyPr vert="horz" lIns="91440" tIns="45720" rIns="91440" bIns="45720" rtlCol="0" anchor="b">
            <a:normAutofit fontScale="90000"/>
          </a:bodyPr>
          <a:lstStyle/>
          <a:p>
            <a:r>
              <a:rPr lang="en-US" sz="4700" dirty="0">
                <a:solidFill>
                  <a:schemeClr val="tx1"/>
                </a:solidFill>
                <a:latin typeface="+mj-lt"/>
                <a:cs typeface="+mj-cs"/>
              </a:rPr>
              <a:t>Traditional storage ‘</a:t>
            </a:r>
            <a:r>
              <a:rPr lang="en-US" sz="4700" dirty="0" err="1">
                <a:solidFill>
                  <a:schemeClr val="tx1"/>
                </a:solidFill>
                <a:latin typeface="+mj-lt"/>
                <a:cs typeface="+mj-cs"/>
              </a:rPr>
              <a:t>en</a:t>
            </a:r>
            <a:r>
              <a:rPr lang="en-US" sz="4700" dirty="0">
                <a:solidFill>
                  <a:schemeClr val="tx1"/>
                </a:solidFill>
                <a:latin typeface="+mj-lt"/>
                <a:cs typeface="+mj-cs"/>
              </a:rPr>
              <a:t> </a:t>
            </a:r>
            <a:r>
              <a:rPr lang="en-US" sz="4700" dirty="0" err="1">
                <a:solidFill>
                  <a:schemeClr val="tx1"/>
                </a:solidFill>
                <a:latin typeface="+mj-lt"/>
                <a:cs typeface="+mj-cs"/>
              </a:rPr>
              <a:t>pupitre</a:t>
            </a:r>
            <a:r>
              <a:rPr lang="en-US" sz="4700" dirty="0">
                <a:solidFill>
                  <a:schemeClr val="tx1"/>
                </a:solidFill>
                <a:latin typeface="+mj-lt"/>
                <a:cs typeface="+mj-cs"/>
              </a:rPr>
              <a:t>’.. For hand riddling</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BD3F1D88-251B-4E10-9C63-92DED906CB59}"/>
              </a:ext>
            </a:extLst>
          </p:cNvPr>
          <p:cNvPicPr>
            <a:picLocks noChangeAspect="1"/>
          </p:cNvPicPr>
          <p:nvPr/>
        </p:nvPicPr>
        <p:blipFill rotWithShape="1">
          <a:blip r:embed="rId2"/>
          <a:srcRect r="23136"/>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0462615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D3D79-1C3A-46D7-A51B-F7E209EC260F}"/>
              </a:ext>
            </a:extLst>
          </p:cNvPr>
          <p:cNvSpPr>
            <a:spLocks noGrp="1"/>
          </p:cNvSpPr>
          <p:nvPr>
            <p:ph type="title"/>
          </p:nvPr>
        </p:nvSpPr>
        <p:spPr>
          <a:xfrm>
            <a:off x="494862" y="2390833"/>
            <a:ext cx="3393730" cy="2076333"/>
          </a:xfrm>
        </p:spPr>
        <p:txBody>
          <a:bodyPr vert="horz" lIns="91440" tIns="45720" rIns="91440" bIns="45720" rtlCol="0" anchor="t">
            <a:normAutofit fontScale="90000"/>
          </a:bodyPr>
          <a:lstStyle/>
          <a:p>
            <a:r>
              <a:rPr lang="en-US" sz="4200" dirty="0">
                <a:solidFill>
                  <a:schemeClr val="tx1"/>
                </a:solidFill>
                <a:latin typeface="+mj-lt"/>
                <a:cs typeface="+mj-cs"/>
              </a:rPr>
              <a:t>And bottles again being ‘riddled’ but by gyro palette</a:t>
            </a: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004D6CD-5BE4-4075-85CD-842FA0203386}"/>
              </a:ext>
            </a:extLst>
          </p:cNvPr>
          <p:cNvPicPr>
            <a:picLocks noChangeAspect="1"/>
          </p:cNvPicPr>
          <p:nvPr/>
        </p:nvPicPr>
        <p:blipFill rotWithShape="1">
          <a:blip r:embed="rId2"/>
          <a:srcRect l="23018" r="27957"/>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18387999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97DC2-A86E-41B0-8F24-41A01D9D5FDA}"/>
              </a:ext>
            </a:extLst>
          </p:cNvPr>
          <p:cNvSpPr>
            <a:spLocks noGrp="1"/>
          </p:cNvSpPr>
          <p:nvPr>
            <p:ph type="title"/>
          </p:nvPr>
        </p:nvSpPr>
        <p:spPr>
          <a:xfrm>
            <a:off x="421175" y="1967266"/>
            <a:ext cx="2741220" cy="2547257"/>
          </a:xfrm>
          <a:noFill/>
        </p:spPr>
        <p:txBody>
          <a:bodyPr vert="horz" lIns="91440" tIns="45720" rIns="91440" bIns="45720" rtlCol="0" anchor="ctr">
            <a:normAutofit/>
          </a:bodyPr>
          <a:lstStyle/>
          <a:p>
            <a:pPr algn="ctr"/>
            <a:r>
              <a:rPr lang="en-US" sz="3100" kern="1200" dirty="0">
                <a:solidFill>
                  <a:srgbClr val="FFFFFF"/>
                </a:solidFill>
                <a:latin typeface="+mj-lt"/>
                <a:ea typeface="+mj-ea"/>
                <a:cs typeface="+mj-cs"/>
              </a:rPr>
              <a:t>Bottles stored ‘</a:t>
            </a:r>
            <a:r>
              <a:rPr lang="en-US" sz="3100" kern="1200" dirty="0" err="1">
                <a:solidFill>
                  <a:srgbClr val="FFFFFF"/>
                </a:solidFill>
                <a:latin typeface="+mj-lt"/>
                <a:ea typeface="+mj-ea"/>
                <a:cs typeface="+mj-cs"/>
              </a:rPr>
              <a:t>en</a:t>
            </a:r>
            <a:r>
              <a:rPr lang="en-US" sz="3100" kern="1200" dirty="0">
                <a:solidFill>
                  <a:srgbClr val="FFFFFF"/>
                </a:solidFill>
                <a:latin typeface="+mj-lt"/>
                <a:ea typeface="+mj-ea"/>
                <a:cs typeface="+mj-cs"/>
              </a:rPr>
              <a:t> lees’</a:t>
            </a:r>
          </a:p>
        </p:txBody>
      </p:sp>
      <p:pic>
        <p:nvPicPr>
          <p:cNvPr id="3" name="Picture 2">
            <a:extLst>
              <a:ext uri="{FF2B5EF4-FFF2-40B4-BE49-F238E27FC236}">
                <a16:creationId xmlns:a16="http://schemas.microsoft.com/office/drawing/2014/main" id="{445D6AE8-A085-4EB8-8125-4B8B82A3B7E8}"/>
              </a:ext>
            </a:extLst>
          </p:cNvPr>
          <p:cNvPicPr>
            <a:picLocks noChangeAspect="1"/>
          </p:cNvPicPr>
          <p:nvPr/>
        </p:nvPicPr>
        <p:blipFill>
          <a:blip r:embed="rId2"/>
          <a:stretch>
            <a:fillRect/>
          </a:stretch>
        </p:blipFill>
        <p:spPr>
          <a:xfrm rot="5400000">
            <a:off x="3357690" y="1071694"/>
            <a:ext cx="6857999" cy="4714620"/>
          </a:xfrm>
          <a:prstGeom prst="rect">
            <a:avLst/>
          </a:prstGeom>
        </p:spPr>
      </p:pic>
    </p:spTree>
    <p:extLst>
      <p:ext uri="{BB962C8B-B14F-4D97-AF65-F5344CB8AC3E}">
        <p14:creationId xmlns:p14="http://schemas.microsoft.com/office/powerpoint/2010/main" val="29413459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C7174-E58D-4A74-B5B9-CE22A6785173}"/>
              </a:ext>
            </a:extLst>
          </p:cNvPr>
          <p:cNvSpPr>
            <a:spLocks noGrp="1"/>
          </p:cNvSpPr>
          <p:nvPr>
            <p:ph type="title"/>
          </p:nvPr>
        </p:nvSpPr>
        <p:spPr>
          <a:xfrm>
            <a:off x="350007" y="2071481"/>
            <a:ext cx="3769320" cy="2076333"/>
          </a:xfrm>
        </p:spPr>
        <p:txBody>
          <a:bodyPr vert="horz" lIns="91440" tIns="45720" rIns="91440" bIns="45720" rtlCol="0" anchor="t">
            <a:normAutofit fontScale="90000"/>
          </a:bodyPr>
          <a:lstStyle/>
          <a:p>
            <a:r>
              <a:rPr lang="en-US" sz="4200" dirty="0">
                <a:solidFill>
                  <a:schemeClr val="tx1"/>
                </a:solidFill>
                <a:latin typeface="+mj-lt"/>
                <a:cs typeface="+mj-cs"/>
              </a:rPr>
              <a:t>Professional tasting at </a:t>
            </a:r>
            <a:br>
              <a:rPr lang="en-US" sz="4200" dirty="0">
                <a:solidFill>
                  <a:schemeClr val="tx1"/>
                </a:solidFill>
                <a:latin typeface="+mj-lt"/>
                <a:cs typeface="+mj-cs"/>
              </a:rPr>
            </a:br>
            <a:br>
              <a:rPr lang="en-US" sz="4200" dirty="0">
                <a:solidFill>
                  <a:schemeClr val="tx1"/>
                </a:solidFill>
                <a:latin typeface="+mj-lt"/>
                <a:cs typeface="+mj-cs"/>
              </a:rPr>
            </a:br>
            <a:r>
              <a:rPr lang="en-US" sz="4200" dirty="0">
                <a:solidFill>
                  <a:schemeClr val="tx1"/>
                </a:solidFill>
                <a:latin typeface="+mj-lt"/>
                <a:cs typeface="+mj-cs"/>
              </a:rPr>
              <a:t>Pol Roger</a:t>
            </a: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035326BB-1F43-462B-A5E7-28F92982A6BC}"/>
              </a:ext>
            </a:extLst>
          </p:cNvPr>
          <p:cNvPicPr>
            <a:picLocks noChangeAspect="1"/>
          </p:cNvPicPr>
          <p:nvPr/>
        </p:nvPicPr>
        <p:blipFill rotWithShape="1">
          <a:blip r:embed="rId2"/>
          <a:srcRect l="18345" r="8346" b="1"/>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29715409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4C506-FCA6-4192-A861-C65405040AE1}"/>
              </a:ext>
            </a:extLst>
          </p:cNvPr>
          <p:cNvSpPr>
            <a:spLocks noGrp="1"/>
          </p:cNvSpPr>
          <p:nvPr>
            <p:ph type="title"/>
          </p:nvPr>
        </p:nvSpPr>
        <p:spPr>
          <a:xfrm>
            <a:off x="340954" y="2189176"/>
            <a:ext cx="3805534" cy="2076333"/>
          </a:xfrm>
        </p:spPr>
        <p:txBody>
          <a:bodyPr vert="horz" lIns="91440" tIns="45720" rIns="91440" bIns="45720" rtlCol="0" anchor="t">
            <a:normAutofit fontScale="90000"/>
          </a:bodyPr>
          <a:lstStyle/>
          <a:p>
            <a:r>
              <a:rPr lang="en-US" sz="4200" dirty="0">
                <a:solidFill>
                  <a:schemeClr val="tx1"/>
                </a:solidFill>
                <a:latin typeface="+mj-lt"/>
                <a:cs typeface="+mj-cs"/>
              </a:rPr>
              <a:t>Professional tasting at </a:t>
            </a:r>
            <a:br>
              <a:rPr lang="en-US" sz="4200" dirty="0">
                <a:solidFill>
                  <a:schemeClr val="tx1"/>
                </a:solidFill>
                <a:latin typeface="+mj-lt"/>
                <a:cs typeface="+mj-cs"/>
              </a:rPr>
            </a:br>
            <a:r>
              <a:rPr lang="en-US" sz="4200" dirty="0">
                <a:solidFill>
                  <a:schemeClr val="tx1"/>
                </a:solidFill>
                <a:latin typeface="+mj-lt"/>
                <a:cs typeface="+mj-cs"/>
              </a:rPr>
              <a:t>Moet et </a:t>
            </a:r>
            <a:r>
              <a:rPr lang="en-US" sz="4200" dirty="0" err="1">
                <a:solidFill>
                  <a:schemeClr val="tx1"/>
                </a:solidFill>
                <a:latin typeface="+mj-lt"/>
                <a:cs typeface="+mj-cs"/>
              </a:rPr>
              <a:t>Chandon</a:t>
            </a:r>
            <a:endParaRPr lang="en-US" sz="4200" dirty="0">
              <a:solidFill>
                <a:schemeClr val="tx1"/>
              </a:solidFill>
              <a:latin typeface="+mj-lt"/>
              <a:cs typeface="+mj-cs"/>
            </a:endParaRP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313731C8-E061-4287-A95B-697369680DB4}"/>
              </a:ext>
            </a:extLst>
          </p:cNvPr>
          <p:cNvPicPr>
            <a:picLocks noChangeAspect="1"/>
          </p:cNvPicPr>
          <p:nvPr/>
        </p:nvPicPr>
        <p:blipFill rotWithShape="1">
          <a:blip r:embed="rId2"/>
          <a:srcRect l="35106" r="15869"/>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29980285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524B1-F10E-4144-86C5-33F91DEFD47B}"/>
              </a:ext>
            </a:extLst>
          </p:cNvPr>
          <p:cNvSpPr>
            <a:spLocks noGrp="1"/>
          </p:cNvSpPr>
          <p:nvPr>
            <p:ph type="title"/>
          </p:nvPr>
        </p:nvSpPr>
        <p:spPr>
          <a:xfrm>
            <a:off x="476755" y="2162016"/>
            <a:ext cx="3393730" cy="2076333"/>
          </a:xfrm>
        </p:spPr>
        <p:txBody>
          <a:bodyPr vert="horz" lIns="91440" tIns="45720" rIns="91440" bIns="45720" rtlCol="0" anchor="t">
            <a:normAutofit/>
          </a:bodyPr>
          <a:lstStyle/>
          <a:p>
            <a:r>
              <a:rPr lang="en-US" sz="4200" dirty="0">
                <a:solidFill>
                  <a:schemeClr val="tx1"/>
                </a:solidFill>
                <a:latin typeface="+mj-lt"/>
                <a:cs typeface="+mj-cs"/>
              </a:rPr>
              <a:t>Professional tasting at Mercier</a:t>
            </a: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8FCAD971-DCDA-4FFD-8FDD-715FDDDE6C0C}"/>
              </a:ext>
            </a:extLst>
          </p:cNvPr>
          <p:cNvPicPr>
            <a:picLocks noChangeAspect="1"/>
          </p:cNvPicPr>
          <p:nvPr/>
        </p:nvPicPr>
        <p:blipFill rotWithShape="1">
          <a:blip r:embed="rId2"/>
          <a:srcRect l="25331" r="25643"/>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33933636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5125B0-7377-4675-9273-1DF1DFB05270}"/>
              </a:ext>
            </a:extLst>
          </p:cNvPr>
          <p:cNvPicPr>
            <a:picLocks noChangeAspect="1"/>
          </p:cNvPicPr>
          <p:nvPr/>
        </p:nvPicPr>
        <p:blipFill>
          <a:blip r:embed="rId2"/>
          <a:stretch>
            <a:fillRect/>
          </a:stretch>
        </p:blipFill>
        <p:spPr>
          <a:xfrm rot="5400000">
            <a:off x="5441133" y="285750"/>
            <a:ext cx="2286000" cy="1714500"/>
          </a:xfrm>
          <a:prstGeom prst="rect">
            <a:avLst/>
          </a:prstGeom>
        </p:spPr>
      </p:pic>
      <p:pic>
        <p:nvPicPr>
          <p:cNvPr id="5" name="Picture 4">
            <a:extLst>
              <a:ext uri="{FF2B5EF4-FFF2-40B4-BE49-F238E27FC236}">
                <a16:creationId xmlns:a16="http://schemas.microsoft.com/office/drawing/2014/main" id="{E32CA06B-CA2C-46FC-8E0D-488728816DE0}"/>
              </a:ext>
            </a:extLst>
          </p:cNvPr>
          <p:cNvPicPr>
            <a:picLocks noChangeAspect="1"/>
          </p:cNvPicPr>
          <p:nvPr/>
        </p:nvPicPr>
        <p:blipFill>
          <a:blip r:embed="rId3"/>
          <a:stretch>
            <a:fillRect/>
          </a:stretch>
        </p:blipFill>
        <p:spPr>
          <a:xfrm rot="5400000">
            <a:off x="1466599" y="1559435"/>
            <a:ext cx="1888146" cy="1416110"/>
          </a:xfrm>
          <a:prstGeom prst="rect">
            <a:avLst/>
          </a:prstGeom>
        </p:spPr>
      </p:pic>
      <p:pic>
        <p:nvPicPr>
          <p:cNvPr id="6" name="Picture 5">
            <a:extLst>
              <a:ext uri="{FF2B5EF4-FFF2-40B4-BE49-F238E27FC236}">
                <a16:creationId xmlns:a16="http://schemas.microsoft.com/office/drawing/2014/main" id="{9E66557C-3285-4EF0-9E21-0FB16DF449BF}"/>
              </a:ext>
            </a:extLst>
          </p:cNvPr>
          <p:cNvPicPr>
            <a:picLocks noChangeAspect="1"/>
          </p:cNvPicPr>
          <p:nvPr/>
        </p:nvPicPr>
        <p:blipFill>
          <a:blip r:embed="rId4"/>
          <a:stretch>
            <a:fillRect/>
          </a:stretch>
        </p:blipFill>
        <p:spPr>
          <a:xfrm rot="5400000">
            <a:off x="-308482" y="1428750"/>
            <a:ext cx="2286001" cy="1714501"/>
          </a:xfrm>
          <a:prstGeom prst="rect">
            <a:avLst/>
          </a:prstGeom>
        </p:spPr>
      </p:pic>
      <p:pic>
        <p:nvPicPr>
          <p:cNvPr id="9" name="Picture 8">
            <a:extLst>
              <a:ext uri="{FF2B5EF4-FFF2-40B4-BE49-F238E27FC236}">
                <a16:creationId xmlns:a16="http://schemas.microsoft.com/office/drawing/2014/main" id="{6126A245-FD68-457E-B027-D287D00FF783}"/>
              </a:ext>
            </a:extLst>
          </p:cNvPr>
          <p:cNvPicPr>
            <a:picLocks noChangeAspect="1"/>
          </p:cNvPicPr>
          <p:nvPr/>
        </p:nvPicPr>
        <p:blipFill>
          <a:blip r:embed="rId5"/>
          <a:stretch>
            <a:fillRect/>
          </a:stretch>
        </p:blipFill>
        <p:spPr>
          <a:xfrm rot="5400000">
            <a:off x="7157614" y="275777"/>
            <a:ext cx="2270156" cy="1702617"/>
          </a:xfrm>
          <a:prstGeom prst="rect">
            <a:avLst/>
          </a:prstGeom>
        </p:spPr>
      </p:pic>
      <p:pic>
        <p:nvPicPr>
          <p:cNvPr id="10" name="Picture 9">
            <a:extLst>
              <a:ext uri="{FF2B5EF4-FFF2-40B4-BE49-F238E27FC236}">
                <a16:creationId xmlns:a16="http://schemas.microsoft.com/office/drawing/2014/main" id="{4A439320-E2DB-4EDA-8BFB-56AB0B841B38}"/>
              </a:ext>
            </a:extLst>
          </p:cNvPr>
          <p:cNvPicPr>
            <a:picLocks noChangeAspect="1"/>
          </p:cNvPicPr>
          <p:nvPr/>
        </p:nvPicPr>
        <p:blipFill>
          <a:blip r:embed="rId6"/>
          <a:stretch>
            <a:fillRect/>
          </a:stretch>
        </p:blipFill>
        <p:spPr>
          <a:xfrm rot="5400000">
            <a:off x="3733626" y="276758"/>
            <a:ext cx="2278008" cy="1708506"/>
          </a:xfrm>
          <a:prstGeom prst="rect">
            <a:avLst/>
          </a:prstGeom>
        </p:spPr>
      </p:pic>
      <p:pic>
        <p:nvPicPr>
          <p:cNvPr id="11" name="Picture 10">
            <a:extLst>
              <a:ext uri="{FF2B5EF4-FFF2-40B4-BE49-F238E27FC236}">
                <a16:creationId xmlns:a16="http://schemas.microsoft.com/office/drawing/2014/main" id="{69B34BC6-A15C-4924-BE74-9E101D885C3C}"/>
              </a:ext>
            </a:extLst>
          </p:cNvPr>
          <p:cNvPicPr>
            <a:picLocks noChangeAspect="1"/>
          </p:cNvPicPr>
          <p:nvPr/>
        </p:nvPicPr>
        <p:blipFill>
          <a:blip r:embed="rId7"/>
          <a:stretch>
            <a:fillRect/>
          </a:stretch>
        </p:blipFill>
        <p:spPr>
          <a:xfrm rot="5400000">
            <a:off x="7070521" y="4845918"/>
            <a:ext cx="2018922" cy="1514192"/>
          </a:xfrm>
          <a:prstGeom prst="rect">
            <a:avLst/>
          </a:prstGeom>
        </p:spPr>
      </p:pic>
      <p:pic>
        <p:nvPicPr>
          <p:cNvPr id="12" name="Picture 11">
            <a:extLst>
              <a:ext uri="{FF2B5EF4-FFF2-40B4-BE49-F238E27FC236}">
                <a16:creationId xmlns:a16="http://schemas.microsoft.com/office/drawing/2014/main" id="{23F6DCF7-CE3C-4382-9D27-BF19685B0730}"/>
              </a:ext>
            </a:extLst>
          </p:cNvPr>
          <p:cNvPicPr>
            <a:picLocks noChangeAspect="1"/>
          </p:cNvPicPr>
          <p:nvPr/>
        </p:nvPicPr>
        <p:blipFill>
          <a:blip r:embed="rId8"/>
          <a:stretch>
            <a:fillRect/>
          </a:stretch>
        </p:blipFill>
        <p:spPr>
          <a:xfrm rot="5400000">
            <a:off x="794029" y="3371979"/>
            <a:ext cx="2071286" cy="1553465"/>
          </a:xfrm>
          <a:prstGeom prst="rect">
            <a:avLst/>
          </a:prstGeom>
        </p:spPr>
      </p:pic>
      <p:pic>
        <p:nvPicPr>
          <p:cNvPr id="13" name="Picture 12">
            <a:extLst>
              <a:ext uri="{FF2B5EF4-FFF2-40B4-BE49-F238E27FC236}">
                <a16:creationId xmlns:a16="http://schemas.microsoft.com/office/drawing/2014/main" id="{7EF4BD77-4076-4FA8-9445-31604047370A}"/>
              </a:ext>
            </a:extLst>
          </p:cNvPr>
          <p:cNvPicPr>
            <a:picLocks noChangeAspect="1"/>
          </p:cNvPicPr>
          <p:nvPr/>
        </p:nvPicPr>
        <p:blipFill>
          <a:blip r:embed="rId9"/>
          <a:stretch>
            <a:fillRect/>
          </a:stretch>
        </p:blipFill>
        <p:spPr>
          <a:xfrm rot="5400000">
            <a:off x="6870152" y="2476349"/>
            <a:ext cx="2419661" cy="1814746"/>
          </a:xfrm>
          <a:prstGeom prst="rect">
            <a:avLst/>
          </a:prstGeom>
        </p:spPr>
      </p:pic>
      <p:pic>
        <p:nvPicPr>
          <p:cNvPr id="14" name="Picture 13">
            <a:extLst>
              <a:ext uri="{FF2B5EF4-FFF2-40B4-BE49-F238E27FC236}">
                <a16:creationId xmlns:a16="http://schemas.microsoft.com/office/drawing/2014/main" id="{20586787-49D5-46AC-BA99-653013F7082B}"/>
              </a:ext>
            </a:extLst>
          </p:cNvPr>
          <p:cNvPicPr>
            <a:picLocks noChangeAspect="1"/>
          </p:cNvPicPr>
          <p:nvPr/>
        </p:nvPicPr>
        <p:blipFill>
          <a:blip r:embed="rId10"/>
          <a:stretch>
            <a:fillRect/>
          </a:stretch>
        </p:blipFill>
        <p:spPr>
          <a:xfrm rot="5400000">
            <a:off x="5061831" y="4845919"/>
            <a:ext cx="2018921" cy="1514191"/>
          </a:xfrm>
          <a:prstGeom prst="rect">
            <a:avLst/>
          </a:prstGeom>
        </p:spPr>
      </p:pic>
      <p:pic>
        <p:nvPicPr>
          <p:cNvPr id="15" name="Picture 14">
            <a:extLst>
              <a:ext uri="{FF2B5EF4-FFF2-40B4-BE49-F238E27FC236}">
                <a16:creationId xmlns:a16="http://schemas.microsoft.com/office/drawing/2014/main" id="{1A53C5C6-EF4E-460C-9715-78D4933EF272}"/>
              </a:ext>
            </a:extLst>
          </p:cNvPr>
          <p:cNvPicPr>
            <a:picLocks noChangeAspect="1"/>
          </p:cNvPicPr>
          <p:nvPr/>
        </p:nvPicPr>
        <p:blipFill>
          <a:blip r:embed="rId11"/>
          <a:stretch>
            <a:fillRect/>
          </a:stretch>
        </p:blipFill>
        <p:spPr>
          <a:xfrm>
            <a:off x="3118727" y="2173893"/>
            <a:ext cx="3834333" cy="2875750"/>
          </a:xfrm>
          <a:prstGeom prst="rect">
            <a:avLst/>
          </a:prstGeom>
        </p:spPr>
      </p:pic>
    </p:spTree>
    <p:extLst>
      <p:ext uri="{BB962C8B-B14F-4D97-AF65-F5344CB8AC3E}">
        <p14:creationId xmlns:p14="http://schemas.microsoft.com/office/powerpoint/2010/main" val="319393652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81B0-EB52-4CDB-A615-B9FEC1CA7BF9}"/>
              </a:ext>
            </a:extLst>
          </p:cNvPr>
          <p:cNvSpPr>
            <a:spLocks noGrp="1"/>
          </p:cNvSpPr>
          <p:nvPr>
            <p:ph type="title"/>
          </p:nvPr>
        </p:nvSpPr>
        <p:spPr>
          <a:xfrm>
            <a:off x="384285" y="2403248"/>
            <a:ext cx="8058149" cy="1426368"/>
          </a:xfrm>
        </p:spPr>
        <p:txBody>
          <a:bodyPr/>
          <a:lstStyle/>
          <a:p>
            <a:r>
              <a:rPr lang="en-GB" dirty="0"/>
              <a:t>How to taste wine including champagne and sparkling</a:t>
            </a:r>
          </a:p>
        </p:txBody>
      </p:sp>
    </p:spTree>
    <p:extLst>
      <p:ext uri="{BB962C8B-B14F-4D97-AF65-F5344CB8AC3E}">
        <p14:creationId xmlns:p14="http://schemas.microsoft.com/office/powerpoint/2010/main" val="96797960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2C462-52F4-44F6-B326-ABF91AA420FE}"/>
              </a:ext>
            </a:extLst>
          </p:cNvPr>
          <p:cNvSpPr>
            <a:spLocks noGrp="1"/>
          </p:cNvSpPr>
          <p:nvPr>
            <p:ph type="title"/>
          </p:nvPr>
        </p:nvSpPr>
        <p:spPr>
          <a:xfrm>
            <a:off x="440542" y="2062427"/>
            <a:ext cx="3393730" cy="2076333"/>
          </a:xfrm>
        </p:spPr>
        <p:txBody>
          <a:bodyPr vert="horz" lIns="91440" tIns="45720" rIns="91440" bIns="45720" rtlCol="0" anchor="t">
            <a:normAutofit/>
          </a:bodyPr>
          <a:lstStyle/>
          <a:p>
            <a:r>
              <a:rPr lang="en-US" sz="4200" dirty="0">
                <a:solidFill>
                  <a:schemeClr val="tx1"/>
                </a:solidFill>
                <a:latin typeface="+mj-lt"/>
                <a:cs typeface="+mj-cs"/>
              </a:rPr>
              <a:t>The champagne pairing dinner</a:t>
            </a: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853AE00-2310-4821-85CC-11CAAF8A17CC}"/>
              </a:ext>
            </a:extLst>
          </p:cNvPr>
          <p:cNvPicPr>
            <a:picLocks noChangeAspect="1"/>
          </p:cNvPicPr>
          <p:nvPr/>
        </p:nvPicPr>
        <p:blipFill rotWithShape="1">
          <a:blip r:embed="rId2"/>
          <a:srcRect l="5292" r="44856" b="-2"/>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203322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8B8A1-4B5C-4549-97D5-5CCA81F39A23}"/>
              </a:ext>
            </a:extLst>
          </p:cNvPr>
          <p:cNvSpPr>
            <a:spLocks noGrp="1"/>
          </p:cNvSpPr>
          <p:nvPr>
            <p:ph type="title"/>
          </p:nvPr>
        </p:nvSpPr>
        <p:spPr>
          <a:xfrm>
            <a:off x="359060" y="2071480"/>
            <a:ext cx="3742160" cy="2076333"/>
          </a:xfrm>
        </p:spPr>
        <p:txBody>
          <a:bodyPr vert="horz" lIns="91440" tIns="45720" rIns="91440" bIns="45720" rtlCol="0" anchor="t">
            <a:normAutofit/>
          </a:bodyPr>
          <a:lstStyle/>
          <a:p>
            <a:pPr algn="ctr"/>
            <a:r>
              <a:rPr lang="en-US" sz="4200" dirty="0">
                <a:solidFill>
                  <a:schemeClr val="tx1"/>
                </a:solidFill>
                <a:latin typeface="+mj-lt"/>
                <a:cs typeface="+mj-cs"/>
              </a:rPr>
              <a:t>The informal pairing</a:t>
            </a: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63D9311-67FB-4D29-ADED-2BE76D8C467C}"/>
              </a:ext>
            </a:extLst>
          </p:cNvPr>
          <p:cNvPicPr>
            <a:picLocks noChangeAspect="1"/>
          </p:cNvPicPr>
          <p:nvPr/>
        </p:nvPicPr>
        <p:blipFill rotWithShape="1">
          <a:blip r:embed="rId2"/>
          <a:srcRect l="3782" r="41235"/>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38859921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A9F9D-C0A7-4E4E-AB78-4C1C334584A9}"/>
              </a:ext>
            </a:extLst>
          </p:cNvPr>
          <p:cNvSpPr>
            <a:spLocks noGrp="1"/>
          </p:cNvSpPr>
          <p:nvPr>
            <p:ph type="title"/>
          </p:nvPr>
        </p:nvSpPr>
        <p:spPr>
          <a:xfrm>
            <a:off x="603504" y="2282692"/>
            <a:ext cx="3393730" cy="2076333"/>
          </a:xfrm>
        </p:spPr>
        <p:txBody>
          <a:bodyPr vert="horz" lIns="91440" tIns="45720" rIns="91440" bIns="45720" rtlCol="0" anchor="t">
            <a:normAutofit/>
          </a:bodyPr>
          <a:lstStyle/>
          <a:p>
            <a:r>
              <a:rPr lang="en-US" sz="4200" dirty="0">
                <a:solidFill>
                  <a:schemeClr val="tx1"/>
                </a:solidFill>
                <a:latin typeface="+mj-lt"/>
                <a:cs typeface="+mj-cs"/>
              </a:rPr>
              <a:t>At Champagne….</a:t>
            </a:r>
          </a:p>
        </p:txBody>
      </p:sp>
      <p:sp>
        <p:nvSpPr>
          <p:cNvPr id="8" name="Freeform: Shape 7">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06DCBCD-15C0-4589-8F41-E25C2BFD5D18}"/>
              </a:ext>
            </a:extLst>
          </p:cNvPr>
          <p:cNvPicPr>
            <a:picLocks noChangeAspect="1"/>
          </p:cNvPicPr>
          <p:nvPr/>
        </p:nvPicPr>
        <p:blipFill rotWithShape="1">
          <a:blip r:embed="rId2"/>
          <a:srcRect l="2254"/>
          <a:stretch/>
        </p:blipFill>
        <p:spPr>
          <a:xfrm>
            <a:off x="4515814" y="544777"/>
            <a:ext cx="4628186"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6595864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C4F57-1C03-432A-B961-0C5C46F8F79D}"/>
              </a:ext>
            </a:extLst>
          </p:cNvPr>
          <p:cNvSpPr>
            <a:spLocks noGrp="1"/>
          </p:cNvSpPr>
          <p:nvPr>
            <p:ph type="title"/>
          </p:nvPr>
        </p:nvSpPr>
        <p:spPr>
          <a:xfrm>
            <a:off x="384285" y="1968683"/>
            <a:ext cx="8058149" cy="1912992"/>
          </a:xfrm>
        </p:spPr>
        <p:txBody>
          <a:bodyPr/>
          <a:lstStyle/>
          <a:p>
            <a:r>
              <a:rPr lang="en-GB" sz="4000" dirty="0"/>
              <a:t>My 4 Ps of wine service…</a:t>
            </a:r>
            <a:br>
              <a:rPr lang="en-GB" sz="4000" dirty="0"/>
            </a:br>
            <a:endParaRPr lang="en-GB" sz="4000" dirty="0"/>
          </a:p>
        </p:txBody>
      </p:sp>
    </p:spTree>
    <p:extLst>
      <p:ext uri="{BB962C8B-B14F-4D97-AF65-F5344CB8AC3E}">
        <p14:creationId xmlns:p14="http://schemas.microsoft.com/office/powerpoint/2010/main" val="26750799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73FF-B6F6-41C4-BF7F-445A4DA1AA99}"/>
              </a:ext>
            </a:extLst>
          </p:cNvPr>
          <p:cNvSpPr>
            <a:spLocks noGrp="1"/>
          </p:cNvSpPr>
          <p:nvPr>
            <p:ph type="title"/>
          </p:nvPr>
        </p:nvSpPr>
        <p:spPr>
          <a:xfrm>
            <a:off x="384285" y="1805719"/>
            <a:ext cx="8058149" cy="3607785"/>
          </a:xfrm>
        </p:spPr>
        <p:txBody>
          <a:bodyPr/>
          <a:lstStyle/>
          <a:p>
            <a:r>
              <a:rPr lang="en-GB" sz="2000" dirty="0"/>
              <a:t>Present- </a:t>
            </a:r>
            <a:br>
              <a:rPr lang="en-GB" sz="2000" dirty="0"/>
            </a:br>
            <a:br>
              <a:rPr lang="en-GB" sz="2000" dirty="0"/>
            </a:br>
            <a:r>
              <a:rPr lang="en-GB" sz="2000" dirty="0"/>
              <a:t>Present the bottle to the person who has ordered it, label side up, and hold it with respect and allow them to view the content of the label- remember once you’ve opened it, if it is not what they selected then you're left with an open bottle ( which can be very costly)! </a:t>
            </a:r>
            <a:br>
              <a:rPr lang="en-GB" sz="2000" dirty="0"/>
            </a:br>
            <a:br>
              <a:rPr lang="en-GB" sz="2000" dirty="0"/>
            </a:br>
            <a:r>
              <a:rPr lang="en-GB" sz="2000" dirty="0"/>
              <a:t>There are often QR codes on the back label, allow the guest to scan that also if they wish.</a:t>
            </a:r>
            <a:br>
              <a:rPr lang="en-GB" sz="2000" dirty="0"/>
            </a:br>
            <a:endParaRPr lang="en-GB" sz="2000" dirty="0"/>
          </a:p>
        </p:txBody>
      </p:sp>
    </p:spTree>
    <p:extLst>
      <p:ext uri="{BB962C8B-B14F-4D97-AF65-F5344CB8AC3E}">
        <p14:creationId xmlns:p14="http://schemas.microsoft.com/office/powerpoint/2010/main" val="42466762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47091-0707-459C-B30C-8AC47B15D1B5}"/>
              </a:ext>
            </a:extLst>
          </p:cNvPr>
          <p:cNvSpPr>
            <a:spLocks noGrp="1"/>
          </p:cNvSpPr>
          <p:nvPr>
            <p:ph type="title"/>
          </p:nvPr>
        </p:nvSpPr>
        <p:spPr>
          <a:xfrm>
            <a:off x="384285" y="1516008"/>
            <a:ext cx="8451897" cy="3607785"/>
          </a:xfrm>
        </p:spPr>
        <p:txBody>
          <a:bodyPr/>
          <a:lstStyle/>
          <a:p>
            <a:r>
              <a:rPr lang="en-GB" sz="2000" dirty="0"/>
              <a:t>Prepare- </a:t>
            </a:r>
            <a:br>
              <a:rPr lang="en-GB" sz="2000" dirty="0"/>
            </a:br>
            <a:br>
              <a:rPr lang="en-GB" sz="2000" dirty="0"/>
            </a:br>
            <a:r>
              <a:rPr lang="en-GB" sz="2000" dirty="0"/>
              <a:t>Use the blade on your bottle opener or ‘waiters' friend’ to carefully cut around the foil on the lower rim of the bottle neck edge, make a neat job of this, insert the screw properly take time, don’t break the cork</a:t>
            </a:r>
            <a:br>
              <a:rPr lang="en-GB" sz="2000" dirty="0"/>
            </a:br>
            <a:br>
              <a:rPr lang="en-GB" sz="2000" dirty="0"/>
            </a:br>
            <a:r>
              <a:rPr lang="en-GB" sz="2000" dirty="0"/>
              <a:t>If the bottle is a screw top always open this in front of the guests don’t break the seal prior to going to the table.</a:t>
            </a:r>
            <a:br>
              <a:rPr lang="en-GB" sz="2000" dirty="0"/>
            </a:br>
            <a:br>
              <a:rPr lang="en-GB" sz="2000" dirty="0"/>
            </a:br>
            <a:r>
              <a:rPr lang="en-GB" sz="2000" dirty="0"/>
              <a:t>For sparkling wine , NEVER direct towards any guest, open carefully and in a controlled way- we don’t want a POP remember just a ‘sigh’, (watch the Gilles Dumangin video- he gives the best advice).</a:t>
            </a:r>
            <a:br>
              <a:rPr lang="en-GB" sz="2000" dirty="0"/>
            </a:br>
            <a:br>
              <a:rPr lang="en-GB" sz="3200" dirty="0"/>
            </a:br>
            <a:endParaRPr lang="en-GB" dirty="0"/>
          </a:p>
        </p:txBody>
      </p:sp>
    </p:spTree>
    <p:extLst>
      <p:ext uri="{BB962C8B-B14F-4D97-AF65-F5344CB8AC3E}">
        <p14:creationId xmlns:p14="http://schemas.microsoft.com/office/powerpoint/2010/main" val="2150429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F03D0-F769-44E0-AA92-CCD5578B2F53}"/>
              </a:ext>
            </a:extLst>
          </p:cNvPr>
          <p:cNvSpPr>
            <a:spLocks noGrp="1"/>
          </p:cNvSpPr>
          <p:nvPr>
            <p:ph type="title"/>
          </p:nvPr>
        </p:nvSpPr>
        <p:spPr>
          <a:xfrm>
            <a:off x="384285" y="1516008"/>
            <a:ext cx="8506218" cy="3607785"/>
          </a:xfrm>
        </p:spPr>
        <p:txBody>
          <a:bodyPr/>
          <a:lstStyle/>
          <a:p>
            <a:r>
              <a:rPr lang="en-GB" sz="1800" dirty="0"/>
              <a:t>Pour- </a:t>
            </a:r>
            <a:br>
              <a:rPr lang="en-GB" sz="1800" dirty="0"/>
            </a:br>
            <a:br>
              <a:rPr lang="en-GB" sz="1800" dirty="0"/>
            </a:br>
            <a:r>
              <a:rPr lang="en-GB" sz="1800" dirty="0"/>
              <a:t>Pour an amount suitable to taste in the glass of the person who has ordered the wine, about 15mls is sufficient for this, allow them to look at the colour, smell the aroma of the wine and taste it-wine can be ‘tainted often described as ‘corked’ - if suspected you should taste the wine in front of the guests in your own glass. Remember the guest is not tasting to see if they like the wine and their choice but only for imperfections- not liking it due to preference is not a reason for a bottle of wine to be returned- and this needs some careful guest management. </a:t>
            </a:r>
            <a:br>
              <a:rPr lang="en-GB" sz="1800" dirty="0"/>
            </a:br>
            <a:br>
              <a:rPr lang="en-GB" sz="1800" dirty="0"/>
            </a:br>
            <a:r>
              <a:rPr lang="en-GB" sz="1800" dirty="0"/>
              <a:t>After the first guest has tasted then complete the pour starting with female guests firstly for those that are sharing the bottle- always use the correct glass for the wine… or to suit the guests' requirements, remember what I said about my choice of champagne glass!!</a:t>
            </a:r>
            <a:br>
              <a:rPr lang="en-GB" sz="1800" dirty="0"/>
            </a:br>
            <a:endParaRPr lang="en-GB" sz="1800" dirty="0"/>
          </a:p>
        </p:txBody>
      </p:sp>
    </p:spTree>
    <p:extLst>
      <p:ext uri="{BB962C8B-B14F-4D97-AF65-F5344CB8AC3E}">
        <p14:creationId xmlns:p14="http://schemas.microsoft.com/office/powerpoint/2010/main" val="2109211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6498-3968-4A5C-ABDB-015446C9C5CF}"/>
              </a:ext>
            </a:extLst>
          </p:cNvPr>
          <p:cNvSpPr>
            <a:spLocks noGrp="1"/>
          </p:cNvSpPr>
          <p:nvPr>
            <p:ph type="title"/>
          </p:nvPr>
        </p:nvSpPr>
        <p:spPr>
          <a:xfrm>
            <a:off x="542925" y="1968682"/>
            <a:ext cx="8058149" cy="3607785"/>
          </a:xfrm>
        </p:spPr>
        <p:txBody>
          <a:bodyPr/>
          <a:lstStyle/>
          <a:p>
            <a:r>
              <a:rPr lang="en-GB" sz="2000" dirty="0"/>
              <a:t>Promote –</a:t>
            </a:r>
            <a:br>
              <a:rPr lang="en-GB" sz="2000" dirty="0"/>
            </a:br>
            <a:br>
              <a:rPr lang="en-GB" sz="2000" dirty="0"/>
            </a:br>
            <a:r>
              <a:rPr lang="en-GB" sz="2000" dirty="0"/>
              <a:t>Whilst you are pouring the wine for the table, share knowledge about the wine with the guests, remember the effort that has gone into producing that bottle by the vigneron (producer). </a:t>
            </a:r>
            <a:br>
              <a:rPr lang="en-GB" sz="2000" dirty="0"/>
            </a:br>
            <a:br>
              <a:rPr lang="en-GB" sz="2000" dirty="0"/>
            </a:br>
            <a:r>
              <a:rPr lang="en-GB" sz="2000" dirty="0"/>
              <a:t>It also enhances the guests experience of the wine, and you can show that you are taking their choice seriously, so showing that you value them as guests also.</a:t>
            </a:r>
          </a:p>
        </p:txBody>
      </p:sp>
    </p:spTree>
    <p:extLst>
      <p:ext uri="{BB962C8B-B14F-4D97-AF65-F5344CB8AC3E}">
        <p14:creationId xmlns:p14="http://schemas.microsoft.com/office/powerpoint/2010/main" val="2746097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3C41E-EA72-4A0D-8D78-FBD690B96ACD}"/>
              </a:ext>
            </a:extLst>
          </p:cNvPr>
          <p:cNvSpPr>
            <a:spLocks noGrp="1"/>
          </p:cNvSpPr>
          <p:nvPr>
            <p:ph type="title"/>
          </p:nvPr>
        </p:nvSpPr>
        <p:spPr>
          <a:xfrm>
            <a:off x="384285" y="2068271"/>
            <a:ext cx="8058149" cy="1912992"/>
          </a:xfrm>
        </p:spPr>
        <p:txBody>
          <a:bodyPr/>
          <a:lstStyle/>
          <a:p>
            <a:r>
              <a:rPr lang="en-GB" sz="2000" dirty="0"/>
              <a:t>Finally, and not a P but a R- Respect… </a:t>
            </a:r>
            <a:br>
              <a:rPr lang="en-GB" sz="2000" dirty="0"/>
            </a:br>
            <a:br>
              <a:rPr lang="en-GB" sz="2000" dirty="0"/>
            </a:br>
            <a:r>
              <a:rPr lang="en-GB" sz="2000" dirty="0"/>
              <a:t>Please don’t turn a bottle upside down once its finished in an ice bucket (if one is being used) this is the ultimate insult to the vigneron or producer, it looks as though it wasn’t enjoyed, so please take care… and enjoy!</a:t>
            </a:r>
          </a:p>
        </p:txBody>
      </p:sp>
    </p:spTree>
    <p:extLst>
      <p:ext uri="{BB962C8B-B14F-4D97-AF65-F5344CB8AC3E}">
        <p14:creationId xmlns:p14="http://schemas.microsoft.com/office/powerpoint/2010/main" val="24229223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08299-3BDF-4F11-AF6C-AA8220E67D63}"/>
              </a:ext>
            </a:extLst>
          </p:cNvPr>
          <p:cNvSpPr>
            <a:spLocks noGrp="1"/>
          </p:cNvSpPr>
          <p:nvPr>
            <p:ph type="title"/>
          </p:nvPr>
        </p:nvSpPr>
        <p:spPr>
          <a:xfrm>
            <a:off x="384285" y="2204072"/>
            <a:ext cx="8058149" cy="1716079"/>
          </a:xfrm>
        </p:spPr>
        <p:txBody>
          <a:bodyPr/>
          <a:lstStyle/>
          <a:p>
            <a:pPr algn="ctr"/>
            <a:r>
              <a:rPr lang="en-GB" sz="4400" dirty="0"/>
              <a:t>Any Questions?</a:t>
            </a:r>
          </a:p>
        </p:txBody>
      </p:sp>
    </p:spTree>
    <p:extLst>
      <p:ext uri="{BB962C8B-B14F-4D97-AF65-F5344CB8AC3E}">
        <p14:creationId xmlns:p14="http://schemas.microsoft.com/office/powerpoint/2010/main" val="134998664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109</TotalTime>
  <Words>835</Words>
  <Application>Microsoft Office PowerPoint</Application>
  <PresentationFormat>On-screen Show (4:3)</PresentationFormat>
  <Paragraphs>54</Paragraphs>
  <Slides>40</Slides>
  <Notes>0</Notes>
  <HiddenSlides>0</HiddenSlides>
  <MMClips>0</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40</vt:i4>
      </vt:variant>
    </vt:vector>
  </HeadingPairs>
  <TitlesOfParts>
    <vt:vector size="60" baseType="lpstr">
      <vt:lpstr>Arial</vt:lpstr>
      <vt:lpstr>Calibri</vt:lpstr>
      <vt:lpstr>Calibri Light</vt:lpstr>
      <vt:lpstr>Impact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Let’s talk bubbles!  Dr Jayne Griffith-Parry WSET Wine Educator</vt:lpstr>
      <vt:lpstr>PowerPoint Presentation</vt:lpstr>
      <vt:lpstr>Let’s think of some sparkling wines….  What are some of them called?  But where do they come from……?   </vt:lpstr>
      <vt:lpstr>Prosecco Franciacorta Trento DOC Oltrepo Pavese Metodo Classico Asti    </vt:lpstr>
      <vt:lpstr>Cava</vt:lpstr>
      <vt:lpstr>Cremant Gaillac Blanquette de Limoux Clairette de Die champagne</vt:lpstr>
      <vt:lpstr>Today we are going to discuss champagne… notice the small c here, its deliberate  Why do you think it has a small c?</vt:lpstr>
      <vt:lpstr>Here is this very small but internationally renowned region</vt:lpstr>
      <vt:lpstr>PowerPoint Presentation</vt:lpstr>
      <vt:lpstr>PowerPoint Presentation</vt:lpstr>
      <vt:lpstr>The size of champagne production  what do you think?  What names do you know?</vt:lpstr>
      <vt:lpstr>So. what grapes do we use to make champagne?</vt:lpstr>
      <vt:lpstr>The other grapes are called…   Pinot gris Pinot Blanc Arbanne  and   Petit Meslier</vt:lpstr>
      <vt:lpstr>PowerPoint Presentation</vt:lpstr>
      <vt:lpstr>How do we make champagne?</vt:lpstr>
      <vt:lpstr>Traditional land management</vt:lpstr>
      <vt:lpstr>Bud Burst</vt:lpstr>
      <vt:lpstr>Meunier ripe &amp; ready to be picked… by hand</vt:lpstr>
      <vt:lpstr>A lot of skill is needed to select and pick the correct grapes</vt:lpstr>
      <vt:lpstr>Traditional direct pressure wine presses</vt:lpstr>
      <vt:lpstr>PowerPoint Presentation</vt:lpstr>
      <vt:lpstr>Traditional storage ‘en pupitre’.. For hand riddling</vt:lpstr>
      <vt:lpstr>And bottles again being ‘riddled’ but by gyro palette</vt:lpstr>
      <vt:lpstr>Bottles stored ‘en lees’</vt:lpstr>
      <vt:lpstr>Professional tasting at   Pol Roger</vt:lpstr>
      <vt:lpstr>Professional tasting at  Moet et Chandon</vt:lpstr>
      <vt:lpstr>Professional tasting at Mercier</vt:lpstr>
      <vt:lpstr>PowerPoint Presentation</vt:lpstr>
      <vt:lpstr>How to taste wine including champagne and sparkling</vt:lpstr>
      <vt:lpstr>The champagne pairing dinner</vt:lpstr>
      <vt:lpstr>The informal pairing</vt:lpstr>
      <vt:lpstr>At Champagne….</vt:lpstr>
      <vt:lpstr>My 4 Ps of wine service… </vt:lpstr>
      <vt:lpstr>Present-   Present the bottle to the person who has ordered it, label side up, and hold it with respect and allow them to view the content of the label- remember once you’ve opened it, if it is not what they selected then you're left with an open bottle ( which can be very costly)!   There are often QR codes on the back label, allow the guest to scan that also if they wish. </vt:lpstr>
      <vt:lpstr>Prepare-   Use the blade on your bottle opener or ‘waiters' friend’ to carefully cut around the foil on the lower rim of the bottle neck edge, make a neat job of this, insert the screw properly take time, don’t break the cork  If the bottle is a screw top always open this in front of the guests don’t break the seal prior to going to the table.  For sparkling wine , NEVER direct towards any guest, open carefully and in a controlled way- we don’t want a POP remember just a ‘sigh’, (watch the Gilles Dumangin video- he gives the best advice).  </vt:lpstr>
      <vt:lpstr>Pour-   Pour an amount suitable to taste in the glass of the person who has ordered the wine, about 15mls is sufficient for this, allow them to look at the colour, smell the aroma of the wine and taste it-wine can be ‘tainted often described as ‘corked’ - if suspected you should taste the wine in front of the guests in your own glass. Remember the guest is not tasting to see if they like the wine and their choice but only for imperfections- not liking it due to preference is not a reason for a bottle of wine to be returned- and this needs some careful guest management.   After the first guest has tasted then complete the pour starting with female guests firstly for those that are sharing the bottle- always use the correct glass for the wine… or to suit the guests' requirements, remember what I said about my choice of champagne glass!! </vt:lpstr>
      <vt:lpstr>Promote –  Whilst you are pouring the wine for the table, share knowledge about the wine with the guests, remember the effort that has gone into producing that bottle by the vigneron (producer).   It also enhances the guests experience of the wine, and you can show that you are taking their choice seriously, so showing that you value them as guests also.</vt:lpstr>
      <vt:lpstr>Finally, and not a P but a R- Respect…   Please don’t turn a bottle upside down once its finished in an ice bucket (if one is being used) this is the ultimate insult to the vigneron or producer, it looks as though it wasn’t enjoyed, so please take care… and enjoy!</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10</cp:revision>
  <dcterms:created xsi:type="dcterms:W3CDTF">2021-03-10T12:10:47Z</dcterms:created>
  <dcterms:modified xsi:type="dcterms:W3CDTF">2022-02-15T15:49:38Z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