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8" r:id="rId1"/>
  </p:sldMasterIdLst>
  <p:notesMasterIdLst>
    <p:notesMasterId r:id="rId15"/>
  </p:notesMasterIdLst>
  <p:sldIdLst>
    <p:sldId id="274" r:id="rId2"/>
    <p:sldId id="256" r:id="rId3"/>
    <p:sldId id="257" r:id="rId4"/>
    <p:sldId id="261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Crimson Pro" pitchFamily="2" charset="77"/>
      <p:regular r:id="rId20"/>
      <p:bold r:id="rId21"/>
      <p:italic r:id="rId22"/>
      <p:boldItalic r:id="rId23"/>
    </p:embeddedFont>
    <p:embeddedFont>
      <p:font typeface="Federo" panose="02000000000000000000"/>
      <p:regular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9C01410-9664-4B90-8CBD-C367CD88BE0D}">
  <a:tblStyle styleId="{39C01410-9664-4B90-8CBD-C367CD88BE0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3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8882999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" name="Google Shape;18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64333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8b385fd27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8b385fd27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976057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a1242414e1_0_1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a1242414e1_0_1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770439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72798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372004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869354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701436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98960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43219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69347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a1242414e1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a1242414e1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67421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 amt="30000"/>
          </a:blip>
          <a:srcRect l="4276" t="6104" r="4148" b="6314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953100" y="1183750"/>
            <a:ext cx="7237800" cy="17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6500" b="0">
                <a:latin typeface="Federo"/>
                <a:ea typeface="Federo"/>
                <a:cs typeface="Federo"/>
                <a:sym typeface="Feder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203000" y="4193825"/>
            <a:ext cx="4737900" cy="48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Crimson Pro"/>
                <a:ea typeface="Crimson Pro"/>
                <a:cs typeface="Crimson Pro"/>
                <a:sym typeface="Crimson Pr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29;p6"/>
          <p:cNvPicPr preferRelativeResize="0"/>
          <p:nvPr/>
        </p:nvPicPr>
        <p:blipFill rotWithShape="1">
          <a:blip r:embed="rId2">
            <a:alphaModFix amt="30000"/>
          </a:blip>
          <a:srcRect l="4276" t="6104" r="4148" b="6314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6"/>
          <p:cNvSpPr txBox="1">
            <a:spLocks noGrp="1"/>
          </p:cNvSpPr>
          <p:nvPr>
            <p:ph type="ctrTitle"/>
          </p:nvPr>
        </p:nvSpPr>
        <p:spPr>
          <a:xfrm>
            <a:off x="2580375" y="307074"/>
            <a:ext cx="3983400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6500" b="0">
                <a:latin typeface="Federo"/>
                <a:ea typeface="Federo"/>
                <a:cs typeface="Federo"/>
                <a:sym typeface="Feder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oogle Shape;32;p7"/>
          <p:cNvPicPr preferRelativeResize="0"/>
          <p:nvPr/>
        </p:nvPicPr>
        <p:blipFill rotWithShape="1">
          <a:blip r:embed="rId2">
            <a:alphaModFix amt="30000"/>
          </a:blip>
          <a:srcRect l="4276" t="6104" r="4148" b="6314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Google Shape;33;p7"/>
          <p:cNvSpPr txBox="1">
            <a:spLocks noGrp="1"/>
          </p:cNvSpPr>
          <p:nvPr>
            <p:ph type="ctrTitle"/>
          </p:nvPr>
        </p:nvSpPr>
        <p:spPr>
          <a:xfrm>
            <a:off x="713100" y="1025900"/>
            <a:ext cx="3917400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6500" b="0">
                <a:latin typeface="Federo"/>
                <a:ea typeface="Federo"/>
                <a:cs typeface="Federo"/>
                <a:sym typeface="Feder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subTitle" idx="1"/>
          </p:nvPr>
        </p:nvSpPr>
        <p:spPr>
          <a:xfrm>
            <a:off x="713100" y="2209325"/>
            <a:ext cx="3917400" cy="190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">
  <p:cSld name="CUSTOM_6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15"/>
          <p:cNvPicPr preferRelativeResize="0"/>
          <p:nvPr/>
        </p:nvPicPr>
        <p:blipFill rotWithShape="1">
          <a:blip r:embed="rId2">
            <a:alphaModFix amt="30000"/>
          </a:blip>
          <a:srcRect l="4276" t="6104" r="4148" b="6314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15"/>
          <p:cNvSpPr txBox="1">
            <a:spLocks noGrp="1"/>
          </p:cNvSpPr>
          <p:nvPr>
            <p:ph type="subTitle" idx="1"/>
          </p:nvPr>
        </p:nvSpPr>
        <p:spPr>
          <a:xfrm>
            <a:off x="2290075" y="2405659"/>
            <a:ext cx="4564200" cy="149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78" name="Google Shape;78;p15"/>
          <p:cNvSpPr txBox="1">
            <a:spLocks noGrp="1"/>
          </p:cNvSpPr>
          <p:nvPr>
            <p:ph type="ctrTitle"/>
          </p:nvPr>
        </p:nvSpPr>
        <p:spPr>
          <a:xfrm>
            <a:off x="2289975" y="1253650"/>
            <a:ext cx="4564200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6500" b="0">
                <a:latin typeface="Federo"/>
                <a:ea typeface="Federo"/>
                <a:cs typeface="Federo"/>
                <a:sym typeface="Feder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">
  <p:cSld name="CUSTOM_2"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29"/>
          <p:cNvPicPr preferRelativeResize="0"/>
          <p:nvPr/>
        </p:nvPicPr>
        <p:blipFill rotWithShape="1">
          <a:blip r:embed="rId2">
            <a:alphaModFix amt="30000"/>
          </a:blip>
          <a:srcRect l="4276" t="6104" r="4148" b="6314"/>
          <a:stretch/>
        </p:blipFill>
        <p:spPr>
          <a:xfrm>
            <a:off x="0" y="0"/>
            <a:ext cx="9144003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47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edero"/>
              <a:buNone/>
              <a:defRPr sz="30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edero"/>
              <a:buNone/>
              <a:defRPr sz="2800">
                <a:solidFill>
                  <a:schemeClr val="dk1"/>
                </a:solidFill>
                <a:latin typeface="Federo"/>
                <a:ea typeface="Federo"/>
                <a:cs typeface="Federo"/>
                <a:sym typeface="Feder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●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○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■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●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○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■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●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○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rimson Pro"/>
              <a:buChar char="■"/>
              <a:defRPr>
                <a:solidFill>
                  <a:schemeClr val="dk1"/>
                </a:solidFill>
                <a:latin typeface="Crimson Pro"/>
                <a:ea typeface="Crimson Pro"/>
                <a:cs typeface="Crimson Pro"/>
                <a:sym typeface="Crimson Pr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3" r:id="rId3"/>
    <p:sldLayoutId id="2147483658" r:id="rId4"/>
    <p:sldLayoutId id="2147483661" r:id="rId5"/>
    <p:sldLayoutId id="2147483675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avelandleisure.com/hotels-resorts/tempo-by-hilton-millennial-hotel-brand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ravelweekly.com/Travel-News/Hotel-News/Hilton-introduces-Tempo-brand" TargetMode="External"/><Relationship Id="rId5" Type="http://schemas.openxmlformats.org/officeDocument/2006/relationships/hyperlink" Target="https://www.hilton.com/en/tempo/?cid=OH,MB,AboutBrandsLP3XGridTempo,MULTIPR,Tile,AboutUs,SingleLink,i84587" TargetMode="External"/><Relationship Id="rId4" Type="http://schemas.openxmlformats.org/officeDocument/2006/relationships/hyperlink" Target="https://www.businesswire.com/news/home/20200116005621/en/Hilton-Unveils-%E2%80%98Tempo-by-Hilton%E2%80%99-%E2%80%93-An-Elevated-and-Approachable-Lifestyle-Brand-Offering-Thoughtful-Design-Efficient-Service-and-Exciting-Partnership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BF2659-0668-8698-E6B9-4BB120A81E17}"/>
              </a:ext>
            </a:extLst>
          </p:cNvPr>
          <p:cNvSpPr txBox="1"/>
          <p:nvPr/>
        </p:nvSpPr>
        <p:spPr>
          <a:xfrm>
            <a:off x="2282658" y="1211346"/>
            <a:ext cx="4578684" cy="3043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000000"/>
                </a:solidFill>
                <a:effectLst/>
                <a:latin typeface="-webkit-standard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title: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 and Guest Service Management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 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BMIH4003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 : Daniela Maria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Vladoi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Assignment title: 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Tempo Hilton Hotel Presentation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 : Muhammad </a:t>
            </a:r>
            <a:r>
              <a:rPr lang="en-GB" sz="14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Cassamo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162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Google Shape;188;p33"/>
          <p:cNvPicPr preferRelativeResize="0"/>
          <p:nvPr/>
        </p:nvPicPr>
        <p:blipFill rotWithShape="1">
          <a:blip r:embed="rId3">
            <a:alphaModFix/>
          </a:blip>
          <a:srcRect l="22529" t="49870" r="18431" b="24326"/>
          <a:stretch/>
        </p:blipFill>
        <p:spPr>
          <a:xfrm>
            <a:off x="1804050" y="2398050"/>
            <a:ext cx="5535900" cy="16125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189" name="Google Shape;189;p33"/>
          <p:cNvSpPr txBox="1">
            <a:spLocks noGrp="1"/>
          </p:cNvSpPr>
          <p:nvPr>
            <p:ph type="ctrTitle"/>
          </p:nvPr>
        </p:nvSpPr>
        <p:spPr>
          <a:xfrm>
            <a:off x="953100" y="1244700"/>
            <a:ext cx="7237800" cy="177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dirty="0">
                <a:solidFill>
                  <a:schemeClr val="dk1"/>
                </a:solidFill>
              </a:rPr>
              <a:t>TEMPO BY HILTON</a:t>
            </a:r>
            <a:endParaRPr sz="4000" dirty="0">
              <a:solidFill>
                <a:schemeClr val="dk2"/>
              </a:solidFill>
            </a:endParaRPr>
          </a:p>
        </p:txBody>
      </p:sp>
      <p:sp>
        <p:nvSpPr>
          <p:cNvPr id="192" name="Google Shape;192;p33"/>
          <p:cNvSpPr/>
          <p:nvPr/>
        </p:nvSpPr>
        <p:spPr>
          <a:xfrm>
            <a:off x="4386000" y="3018300"/>
            <a:ext cx="372000" cy="372000"/>
          </a:xfrm>
          <a:prstGeom prst="star4">
            <a:avLst>
              <a:gd name="adj" fmla="val 7273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33"/>
          <p:cNvSpPr/>
          <p:nvPr/>
        </p:nvSpPr>
        <p:spPr>
          <a:xfrm>
            <a:off x="5965059" y="1548096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0663B8-2585-FA91-E869-6F48D64D52AD}"/>
              </a:ext>
            </a:extLst>
          </p:cNvPr>
          <p:cNvSpPr txBox="1"/>
          <p:nvPr/>
        </p:nvSpPr>
        <p:spPr>
          <a:xfrm>
            <a:off x="3664284" y="165902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4"/>
          <p:cNvSpPr txBox="1">
            <a:spLocks noGrp="1"/>
          </p:cNvSpPr>
          <p:nvPr>
            <p:ph type="ctrTitle"/>
          </p:nvPr>
        </p:nvSpPr>
        <p:spPr>
          <a:xfrm>
            <a:off x="2580375" y="307074"/>
            <a:ext cx="3983400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/>
              <a:t>Table of content</a:t>
            </a:r>
            <a:endParaRPr sz="4000" dirty="0">
              <a:solidFill>
                <a:schemeClr val="dk2"/>
              </a:solidFill>
            </a:endParaRPr>
          </a:p>
        </p:txBody>
      </p:sp>
      <p:sp>
        <p:nvSpPr>
          <p:cNvPr id="203" name="Google Shape;203;p34"/>
          <p:cNvSpPr/>
          <p:nvPr/>
        </p:nvSpPr>
        <p:spPr>
          <a:xfrm>
            <a:off x="4458275" y="1593400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238;p37"/>
          <p:cNvSpPr txBox="1">
            <a:spLocks/>
          </p:cNvSpPr>
          <p:nvPr/>
        </p:nvSpPr>
        <p:spPr>
          <a:xfrm>
            <a:off x="1218141" y="1593400"/>
            <a:ext cx="6707668" cy="256095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Tempo by Hilton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and Facilities at Tempo Hotel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Hotels meet Guest Expectations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8"/>
          <p:cNvSpPr txBox="1">
            <a:spLocks noGrp="1"/>
          </p:cNvSpPr>
          <p:nvPr>
            <p:ph type="ctrTitle"/>
          </p:nvPr>
        </p:nvSpPr>
        <p:spPr>
          <a:xfrm>
            <a:off x="-106050" y="427834"/>
            <a:ext cx="4564200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Introduction</a:t>
            </a:r>
            <a:endParaRPr lang="en-US" sz="3200" dirty="0"/>
          </a:p>
        </p:txBody>
      </p:sp>
      <p:sp>
        <p:nvSpPr>
          <p:cNvPr id="247" name="Google Shape;247;p38"/>
          <p:cNvSpPr txBox="1">
            <a:spLocks noGrp="1"/>
          </p:cNvSpPr>
          <p:nvPr>
            <p:ph type="subTitle" idx="1"/>
          </p:nvPr>
        </p:nvSpPr>
        <p:spPr>
          <a:xfrm>
            <a:off x="668309" y="1114825"/>
            <a:ext cx="5209977" cy="3260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industry explores and investigates the intricacies of quality services provided to the guest.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goal of the industry is to ensure customer satisfaction.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because taking care of the guest is at the heart of the hospitality industry 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Majeed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further highlight the importance of guest services, Hilton Worldwide is selected.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the wide brand portfolio of Hilton, Tempo by Hilton will be investigated.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8" name="Google Shape;248;p38"/>
          <p:cNvSpPr/>
          <p:nvPr/>
        </p:nvSpPr>
        <p:spPr>
          <a:xfrm>
            <a:off x="445815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38"/>
          <p:cNvSpPr/>
          <p:nvPr/>
        </p:nvSpPr>
        <p:spPr>
          <a:xfrm>
            <a:off x="445815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" name="Google Shape;274;p41"/>
          <p:cNvPicPr preferRelativeResize="0"/>
          <p:nvPr/>
        </p:nvPicPr>
        <p:blipFill rotWithShape="1">
          <a:blip r:embed="rId3">
            <a:alphaModFix/>
          </a:blip>
          <a:srcRect l="53966" t="13464" r="2225"/>
          <a:stretch/>
        </p:blipFill>
        <p:spPr>
          <a:xfrm>
            <a:off x="6056700" y="826900"/>
            <a:ext cx="3087300" cy="40644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Overview of Tempo by Hilton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353506" y="1106772"/>
            <a:ext cx="4687390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Tempo by Hilton was established in 2020 by Hilton Worldwide.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has a total of 20 properties that are still under construction.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Its portfolio includes LXR hotel &amp; Resorts, Luxury-minded Waldorf Astoria, Doubletree by Hilton and many more (Hilton 2022).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space provides the customer with an area to recharge and relax,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has elevated customer service by providing them with food, beverages and other services at an affordable price. 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26" name="Picture 2" descr="Tempo by Hilton brand to debut in New York's Times Square – Business  Travell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394" y="1689462"/>
            <a:ext cx="3702526" cy="268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Main Consumers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353506" y="1106772"/>
            <a:ext cx="4687390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hospitality industry is a customer-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centred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business.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Therefore, the identification of the main consumers is necessary to target them specifically.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Tempo by Hilton mainly targets ambitious millennials by providing them with relaxing and reinvigorating rooms.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Its main consumers also include people travelling with families and individuals travelling for business purposes (Brady 2020).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because the hotel is established as a mid-range brand.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also the right choice for travel enthusiasts and individuals who do not spend much on hotel rooms.</a:t>
            </a:r>
            <a:endPara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52" name="Picture 4" descr="Hotel Images - Free Download on Freepi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402" y="1820092"/>
            <a:ext cx="3121165" cy="215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7981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Guest Services and Facilities at Tempo Hotel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214405" y="1572444"/>
            <a:ext cx="4687390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and facilities are vital for the success of a hotel.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 by Hilton has rested a major focus on providing exceptional guest services and facilities.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partnered with Arianna Huffington’s Thrive Global to provide the guests with curated assortments for bedtime and morning rituals (Business Wire 2020).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provide healthy culinary options, a tea bar and coffee, the brand established a partnership with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Blau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Associates (Travel Weekly 2020).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074" name="Picture 2" descr="Hilton Launches New Tempo Lifestyle Hotel Br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566" y="999195"/>
            <a:ext cx="2519587" cy="141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empo by Hilton, a new lifestyle spearhead of the Hilton group - English |  Hospitality 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627" y="2475191"/>
            <a:ext cx="2440660" cy="120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ilton Launches Elevated, Approachable Lifestyle Brand With Tempo by Hilt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563" y="3742454"/>
            <a:ext cx="2502589" cy="128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033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Guest Services and Facilities at Tempo Hotel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214405" y="1572444"/>
            <a:ext cx="4687390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also focused on designing and furnishing the hotel.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Cocoon-like beds, simple furnishing, communal workspace along with flexible meeting areas.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also focuses on sustainability to attract consumers.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have established a hydration station, responsible sourcing, Food waste programs and reduced disposable plastics. 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098" name="Picture 2" descr="Hilton Launches Elevated, Approachable Lifestyle Brand With Tempo by Hilt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200" y="1884947"/>
            <a:ext cx="3383614" cy="19032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5871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Role and Function of Guest Services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214405" y="1572444"/>
            <a:ext cx="5524544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guest service is to handle the needs of the visitors.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also liable to assist and advise the guest with the hotel information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Lonel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2016).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guest services also include allowing the guests to take advantage of the hotel facilities and services.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Kim and Baker (2019) stated that it is important that guest services are courteous, attentive and friendly.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helps yield positive customer satisfaction and helps maintain a long-term relationship with the guests 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Ozdemir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2019).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addition, with guest services, the productivity of the hotel is elevated along with a boost in revenue. 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122" name="Picture 2" descr="How to become a Guest Services Agent - Salary, Qualifications, Skills &amp;  Reviews – SEE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948" y="2186977"/>
            <a:ext cx="3280803" cy="1574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4348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0" y="344244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How Hotels meet Guest Expectations?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214405" y="1572444"/>
            <a:ext cx="4687390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dirty="0"/>
              <a:t>The hotel industry is customer-centric, and therefore meeting guest expectations is important.</a:t>
            </a:r>
          </a:p>
          <a:p>
            <a:pPr lvl="0"/>
            <a:r>
              <a:rPr lang="en-US" dirty="0"/>
              <a:t>Developing a trusting relationship with the visitors serves as a key to meeting guests’ expectations.</a:t>
            </a:r>
          </a:p>
          <a:p>
            <a:pPr lvl="0"/>
            <a:r>
              <a:rPr lang="en-US" dirty="0"/>
              <a:t>Customer boosts the flow of income for the hotels and makes the business profitable (</a:t>
            </a:r>
            <a:r>
              <a:rPr lang="en-US" dirty="0" err="1"/>
              <a:t>Suryanarayanan</a:t>
            </a:r>
            <a:r>
              <a:rPr lang="en-US" dirty="0"/>
              <a:t> </a:t>
            </a:r>
            <a:r>
              <a:rPr lang="en-US" i="1" dirty="0"/>
              <a:t>et al.,</a:t>
            </a:r>
            <a:r>
              <a:rPr lang="en-US" dirty="0"/>
              <a:t> 2021).</a:t>
            </a:r>
          </a:p>
          <a:p>
            <a:pPr lvl="0"/>
            <a:r>
              <a:rPr lang="en-US" dirty="0"/>
              <a:t>Therefore, hotels can set high-quality standards to attract consumers.</a:t>
            </a:r>
          </a:p>
          <a:p>
            <a:pPr lvl="0"/>
            <a:r>
              <a:rPr lang="en-US" dirty="0"/>
              <a:t>Hotels can also offer </a:t>
            </a:r>
            <a:r>
              <a:rPr lang="en-US" dirty="0" err="1"/>
              <a:t>personalised</a:t>
            </a:r>
            <a:r>
              <a:rPr lang="en-US" dirty="0"/>
              <a:t> services to the guest to ensure their satisfaction level remains high.</a:t>
            </a:r>
          </a:p>
          <a:p>
            <a:pPr lvl="0"/>
            <a:r>
              <a:rPr lang="en-US" dirty="0"/>
              <a:t>The design and interior also need to be well maintained to provide a worthy customer experience (Mehta </a:t>
            </a:r>
            <a:r>
              <a:rPr lang="en-US" i="1" dirty="0"/>
              <a:t>et al.,</a:t>
            </a:r>
            <a:r>
              <a:rPr lang="en-US" dirty="0"/>
              <a:t> 2021). 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146" name="Picture 2" descr="The Latest on Hotel Reopenings and Closings Due to Covid-19 | Northstar  Meetings Grou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200" y="2069194"/>
            <a:ext cx="3837041" cy="196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2505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1811547" y="241120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Conclusion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501552" y="1071702"/>
            <a:ext cx="8424734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focus on guest services and facilities within the hospitality industry is high.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because of their customer-centric approach.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Tempo by Hilton, customers are provided with a recharging and relaxing experience.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serves the true meaning of hospitality to the guests by serving with a warm and welcoming approach.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Hence, without a focus on guest services and customer satisfaction, the hotels would fail. 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170" name="Picture 2" descr="Why Surveys are Important in Travel &amp; Hospitality Industr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919" y="2864869"/>
            <a:ext cx="5400000" cy="207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4244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>
            <a:spLocks noGrp="1"/>
          </p:cNvSpPr>
          <p:nvPr>
            <p:ph type="ctrTitle"/>
          </p:nvPr>
        </p:nvSpPr>
        <p:spPr>
          <a:xfrm>
            <a:off x="1811547" y="241120"/>
            <a:ext cx="5394402" cy="122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/>
              <a:t>References</a:t>
            </a:r>
            <a:endParaRPr lang="en-US" sz="3200" dirty="0"/>
          </a:p>
        </p:txBody>
      </p:sp>
      <p:sp>
        <p:nvSpPr>
          <p:cNvPr id="276" name="Google Shape;276;p41"/>
          <p:cNvSpPr txBox="1">
            <a:spLocks noGrp="1"/>
          </p:cNvSpPr>
          <p:nvPr>
            <p:ph type="subTitle" idx="1"/>
          </p:nvPr>
        </p:nvSpPr>
        <p:spPr>
          <a:xfrm>
            <a:off x="138024" y="941073"/>
            <a:ext cx="8712678" cy="39628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100" dirty="0"/>
              <a:t>Brady P. 2020. Hilton Has a New Hotel Brand That Aims to Make Overworked Millennials' Lives Easier. [Online] Available at </a:t>
            </a:r>
            <a:r>
              <a:rPr lang="en-US" sz="1100" u="sng" dirty="0">
                <a:hlinkClick r:id="rId3"/>
              </a:rPr>
              <a:t>https://www.travelandleisure.com/hotels-resorts/tempo-by-hilton-millennial-hotel-brand</a:t>
            </a:r>
            <a:r>
              <a:rPr lang="en-US" sz="1100" dirty="0"/>
              <a:t> [Accessed on 27 January 2023].</a:t>
            </a:r>
          </a:p>
          <a:p>
            <a:r>
              <a:rPr lang="en-US" sz="1100" dirty="0"/>
              <a:t>Business Wire 2020. Hilton Unveils ‘Tempo by Hilton’ – An Elevated and Approachable Lifestyle Brand Offering Thoughtful Design, Efficient Service and Exciting Partnerships. [Online] Available at </a:t>
            </a:r>
            <a:r>
              <a:rPr lang="en-US" sz="1100" u="sng" dirty="0">
                <a:hlinkClick r:id="rId4"/>
              </a:rPr>
              <a:t>https://www.businesswire.com/news/home/20200116005621/en/Hilton-Unveils-%E2%80%98Tempo-by-Hilton%E2%80%99-%E2%80%93-An-Elevated-and-Approachable-Lifestyle-Brand-Offering-Thoughtful-Design-Efficient-Service-and-Exciting-Partnerships</a:t>
            </a:r>
            <a:r>
              <a:rPr lang="en-US" sz="1100" dirty="0"/>
              <a:t> [Accessed on 27 January 2023].</a:t>
            </a:r>
          </a:p>
          <a:p>
            <a:r>
              <a:rPr lang="en-US" sz="1100" dirty="0"/>
              <a:t>Hilton 2022. Tempo by Hilton. [Online] Available at </a:t>
            </a:r>
            <a:r>
              <a:rPr lang="en-US" sz="1100" u="sng" dirty="0">
                <a:hlinkClick r:id="rId5"/>
              </a:rPr>
              <a:t>https://www.hilton.com/en/tempo/?cid=OH,MB,AboutBrandsLP3XGridTempo,MULTIPR,Tile,AboutUs,SingleLink,i84587</a:t>
            </a:r>
            <a:r>
              <a:rPr lang="en-US" sz="1100" dirty="0"/>
              <a:t> [Accessed on 27 January 2023].</a:t>
            </a:r>
          </a:p>
          <a:p>
            <a:r>
              <a:rPr lang="en-US" sz="1100" dirty="0" err="1"/>
              <a:t>Ionel</a:t>
            </a:r>
            <a:r>
              <a:rPr lang="en-US" sz="1100" dirty="0"/>
              <a:t>, M., 2016. Hospitality industry. </a:t>
            </a:r>
            <a:r>
              <a:rPr lang="en-US" sz="1100" i="1" dirty="0" err="1"/>
              <a:t>Ovidius</a:t>
            </a:r>
            <a:r>
              <a:rPr lang="en-US" sz="1100" i="1" dirty="0"/>
              <a:t> University Annals: Economic Sciences Series</a:t>
            </a:r>
            <a:r>
              <a:rPr lang="en-US" sz="1100" dirty="0"/>
              <a:t>, </a:t>
            </a:r>
            <a:r>
              <a:rPr lang="en-US" sz="1100" i="1" dirty="0"/>
              <a:t>1</a:t>
            </a:r>
            <a:r>
              <a:rPr lang="en-US" sz="1100" dirty="0"/>
              <a:t>(1), pp.187-191.</a:t>
            </a:r>
          </a:p>
          <a:p>
            <a:r>
              <a:rPr lang="en-US" sz="1100" dirty="0"/>
              <a:t>Kim, K. and Baker, M.A., 2019. How the employee looks and looks at you: Building customer–employee rapport. </a:t>
            </a:r>
            <a:r>
              <a:rPr lang="en-US" sz="1100" i="1" dirty="0"/>
              <a:t>Journal of Hospitality &amp; Tourism Research</a:t>
            </a:r>
            <a:r>
              <a:rPr lang="en-US" sz="1100" dirty="0"/>
              <a:t>, </a:t>
            </a:r>
            <a:r>
              <a:rPr lang="en-US" sz="1100" i="1" dirty="0"/>
              <a:t>43</a:t>
            </a:r>
            <a:r>
              <a:rPr lang="en-US" sz="1100" dirty="0"/>
              <a:t>(1), pp.20-40.</a:t>
            </a:r>
          </a:p>
          <a:p>
            <a:r>
              <a:rPr lang="en-US" sz="1100" dirty="0" err="1"/>
              <a:t>Majeed</a:t>
            </a:r>
            <a:r>
              <a:rPr lang="en-US" sz="1100" dirty="0"/>
              <a:t>, M., </a:t>
            </a:r>
            <a:r>
              <a:rPr lang="en-US" sz="1100" dirty="0" err="1"/>
              <a:t>Asare</a:t>
            </a:r>
            <a:r>
              <a:rPr lang="en-US" sz="1100" dirty="0"/>
              <a:t>, C., </a:t>
            </a:r>
            <a:r>
              <a:rPr lang="en-US" sz="1100" dirty="0" err="1"/>
              <a:t>Fatawu</a:t>
            </a:r>
            <a:r>
              <a:rPr lang="en-US" sz="1100" dirty="0"/>
              <a:t>, A. and </a:t>
            </a:r>
            <a:r>
              <a:rPr lang="en-US" sz="1100" dirty="0" err="1"/>
              <a:t>Abubakari</a:t>
            </a:r>
            <a:r>
              <a:rPr lang="en-US" sz="1100" dirty="0"/>
              <a:t>, A., 2022. An analysis of the effects of customer satisfaction and engagement on social media on repurchase intention in the hospitality industry. </a:t>
            </a:r>
            <a:r>
              <a:rPr lang="en-US" sz="1100" i="1" dirty="0"/>
              <a:t>Cogent Business &amp; Management</a:t>
            </a:r>
            <a:r>
              <a:rPr lang="en-US" sz="1100" dirty="0"/>
              <a:t>, </a:t>
            </a:r>
            <a:r>
              <a:rPr lang="en-US" sz="1100" i="1" dirty="0"/>
              <a:t>9</a:t>
            </a:r>
            <a:r>
              <a:rPr lang="en-US" sz="1100" dirty="0"/>
              <a:t>(1), p.2028331.</a:t>
            </a:r>
          </a:p>
          <a:p>
            <a:r>
              <a:rPr lang="en-US" sz="1100" dirty="0"/>
              <a:t>Mehta, M.P., Kumar, G. and </a:t>
            </a:r>
            <a:r>
              <a:rPr lang="en-US" sz="1100" dirty="0" err="1"/>
              <a:t>Ramkumar</a:t>
            </a:r>
            <a:r>
              <a:rPr lang="en-US" sz="1100" dirty="0"/>
              <a:t>, M., 2021. Customer expectations in the hotel industry during the COVID-19 pandemic: a global perspective using sentiment analysis. </a:t>
            </a:r>
            <a:r>
              <a:rPr lang="en-US" sz="1100" i="1" dirty="0"/>
              <a:t>Tourism Recreation Research</a:t>
            </a:r>
            <a:r>
              <a:rPr lang="en-US" sz="1100" dirty="0"/>
              <a:t>, pp.1-18.</a:t>
            </a:r>
          </a:p>
          <a:p>
            <a:r>
              <a:rPr lang="en-US" sz="1100" dirty="0" err="1"/>
              <a:t>Özdemir</a:t>
            </a:r>
            <a:r>
              <a:rPr lang="en-US" sz="1100" dirty="0"/>
              <a:t>, A.İ., </a:t>
            </a:r>
            <a:r>
              <a:rPr lang="en-US" sz="1100" dirty="0" err="1"/>
              <a:t>Çolak</a:t>
            </a:r>
            <a:r>
              <a:rPr lang="en-US" sz="1100" dirty="0"/>
              <a:t>, A. and </a:t>
            </a:r>
            <a:r>
              <a:rPr lang="en-US" sz="1100" dirty="0" err="1"/>
              <a:t>Shmilli</a:t>
            </a:r>
            <a:r>
              <a:rPr lang="en-US" sz="1100" dirty="0"/>
              <a:t>, J., 2019. Business process management in hotels: with a focus on delivering quality guest service. </a:t>
            </a:r>
            <a:r>
              <a:rPr lang="en-US" sz="1100" i="1" dirty="0"/>
              <a:t>Quality &amp; Quantity</a:t>
            </a:r>
            <a:r>
              <a:rPr lang="en-US" sz="1100" dirty="0"/>
              <a:t>, </a:t>
            </a:r>
            <a:r>
              <a:rPr lang="en-US" sz="1100" i="1" dirty="0"/>
              <a:t>53</a:t>
            </a:r>
            <a:r>
              <a:rPr lang="en-US" sz="1100" dirty="0"/>
              <a:t>(5), pp.2305-2322.</a:t>
            </a:r>
          </a:p>
          <a:p>
            <a:r>
              <a:rPr lang="en-US" sz="1100" dirty="0" err="1"/>
              <a:t>Suryanarayanan</a:t>
            </a:r>
            <a:r>
              <a:rPr lang="en-US" sz="1100" dirty="0"/>
              <a:t>, S., Srinivasan, S.R., Lin, W., Wang, L. and Sabharwal, J.K., 2021. Managing customer expectations: a study of two four-star hotels in Malaysia and Singapore. </a:t>
            </a:r>
            <a:r>
              <a:rPr lang="en-US" sz="1100" i="1" dirty="0"/>
              <a:t>Service Excellence in Tourism and Hospitality: Insights from Asia</a:t>
            </a:r>
            <a:r>
              <a:rPr lang="en-US" sz="1100" dirty="0"/>
              <a:t>, pp.41-53.</a:t>
            </a:r>
          </a:p>
          <a:p>
            <a:r>
              <a:rPr lang="en-US" sz="1100" dirty="0"/>
              <a:t>Travel Weekly 2020. Hilton making pitch to go-getters with new Tempo brand. [Online] Available at </a:t>
            </a:r>
            <a:r>
              <a:rPr lang="en-US" sz="1100" u="sng" dirty="0">
                <a:hlinkClick r:id="rId6"/>
              </a:rPr>
              <a:t>https://www.travelweekly.com/Travel-News/Hotel-News/Hilton-introduces-Tempo-brand</a:t>
            </a:r>
            <a:r>
              <a:rPr lang="en-US" sz="1100" dirty="0"/>
              <a:t> [Accessed on 27 January 2023].</a:t>
            </a:r>
          </a:p>
        </p:txBody>
      </p:sp>
      <p:sp>
        <p:nvSpPr>
          <p:cNvPr id="277" name="Google Shape;277;p41"/>
          <p:cNvSpPr/>
          <p:nvPr/>
        </p:nvSpPr>
        <p:spPr>
          <a:xfrm>
            <a:off x="2558100" y="50072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41"/>
          <p:cNvSpPr/>
          <p:nvPr/>
        </p:nvSpPr>
        <p:spPr>
          <a:xfrm>
            <a:off x="2558100" y="4375675"/>
            <a:ext cx="227400" cy="227700"/>
          </a:xfrm>
          <a:prstGeom prst="star4">
            <a:avLst>
              <a:gd name="adj" fmla="val 7273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88279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1471369" y="2107090"/>
            <a:ext cx="5913499" cy="1228200"/>
          </a:xfrm>
        </p:spPr>
        <p:txBody>
          <a:bodyPr/>
          <a:lstStyle/>
          <a:p>
            <a:r>
              <a:rPr lang="en-US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383642568"/>
      </p:ext>
    </p:extLst>
  </p:cSld>
  <p:clrMapOvr>
    <a:masterClrMapping/>
  </p:clrMapOvr>
</p:sld>
</file>

<file path=ppt/theme/theme1.xml><?xml version="1.0" encoding="utf-8"?>
<a:theme xmlns:a="http://schemas.openxmlformats.org/drawingml/2006/main" name="Luxury Hotel Chain Pitch Deck by Slidesgo">
  <a:themeElements>
    <a:clrScheme name="Simple Light">
      <a:dk1>
        <a:srgbClr val="311011"/>
      </a:dk1>
      <a:lt1>
        <a:srgbClr val="FAF8F5"/>
      </a:lt1>
      <a:dk2>
        <a:srgbClr val="D8BB63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30D2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861</Words>
  <Application>Microsoft Office PowerPoint</Application>
  <PresentationFormat>On-screen Show (16:9)</PresentationFormat>
  <Paragraphs>71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Luxury Hotel Chain Pitch Deck by Slidesgo</vt:lpstr>
      <vt:lpstr>PowerPoint Presentation</vt:lpstr>
      <vt:lpstr>TEMPO BY HILTON</vt:lpstr>
      <vt:lpstr>Table of content</vt:lpstr>
      <vt:lpstr>Introduction</vt:lpstr>
      <vt:lpstr>Overview of Tempo by Hilton</vt:lpstr>
      <vt:lpstr>Main Consumers</vt:lpstr>
      <vt:lpstr>Guest Services and Facilities at Tempo Hotel</vt:lpstr>
      <vt:lpstr>Guest Services and Facilities at Tempo Hotel</vt:lpstr>
      <vt:lpstr>Role and Function of Guest Services</vt:lpstr>
      <vt:lpstr>How Hotels meet Guest Expectations?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TEMPO BY HILTON</dc:title>
  <cp:lastModifiedBy>Daniela Maria Vladoi (2207143)</cp:lastModifiedBy>
  <cp:revision>9</cp:revision>
  <dcterms:modified xsi:type="dcterms:W3CDTF">2023-02-03T20:39:15Z</dcterms:modified>
</cp:coreProperties>
</file>