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1" d="100"/>
          <a:sy n="71" d="100"/>
        </p:scale>
        <p:origin x="113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674F8-A738-B60D-9438-8FABB7FC173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47907D0-6216-968E-DFC7-6EEAFF8033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68E7766-D8EA-25D4-0E93-EF9504727AE2}"/>
              </a:ext>
            </a:extLst>
          </p:cNvPr>
          <p:cNvSpPr>
            <a:spLocks noGrp="1"/>
          </p:cNvSpPr>
          <p:nvPr>
            <p:ph type="dt" sz="half" idx="10"/>
          </p:nvPr>
        </p:nvSpPr>
        <p:spPr/>
        <p:txBody>
          <a:bodyPr/>
          <a:lstStyle/>
          <a:p>
            <a:fld id="{C2C41036-889D-4F25-802F-44F91AF26C47}" type="datetimeFigureOut">
              <a:rPr lang="en-GB" smtClean="0"/>
              <a:t>06/06/2026</a:t>
            </a:fld>
            <a:endParaRPr lang="en-GB"/>
          </a:p>
        </p:txBody>
      </p:sp>
      <p:sp>
        <p:nvSpPr>
          <p:cNvPr id="5" name="Footer Placeholder 4">
            <a:extLst>
              <a:ext uri="{FF2B5EF4-FFF2-40B4-BE49-F238E27FC236}">
                <a16:creationId xmlns:a16="http://schemas.microsoft.com/office/drawing/2014/main" id="{B663D800-C78A-BD29-BC23-7A753DAA2A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00F758-C8F9-B446-1CA4-06C9A79C2314}"/>
              </a:ext>
            </a:extLst>
          </p:cNvPr>
          <p:cNvSpPr>
            <a:spLocks noGrp="1"/>
          </p:cNvSpPr>
          <p:nvPr>
            <p:ph type="sldNum" sz="quarter" idx="12"/>
          </p:nvPr>
        </p:nvSpPr>
        <p:spPr/>
        <p:txBody>
          <a:bodyPr/>
          <a:lstStyle/>
          <a:p>
            <a:fld id="{DA3192E9-26BA-4F38-BA8D-1670D8856D05}" type="slidenum">
              <a:rPr lang="en-GB" smtClean="0"/>
              <a:t>‹#›</a:t>
            </a:fld>
            <a:endParaRPr lang="en-GB"/>
          </a:p>
        </p:txBody>
      </p:sp>
    </p:spTree>
    <p:extLst>
      <p:ext uri="{BB962C8B-B14F-4D97-AF65-F5344CB8AC3E}">
        <p14:creationId xmlns:p14="http://schemas.microsoft.com/office/powerpoint/2010/main" val="3588217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77F37-CF24-FE8C-0C9C-5A9ED1AD41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B0ACEFF-3BC5-742F-1E59-DA48D7CFD1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3E47A3B-A918-DAD1-AC17-C73B33FA2B1C}"/>
              </a:ext>
            </a:extLst>
          </p:cNvPr>
          <p:cNvSpPr>
            <a:spLocks noGrp="1"/>
          </p:cNvSpPr>
          <p:nvPr>
            <p:ph type="dt" sz="half" idx="10"/>
          </p:nvPr>
        </p:nvSpPr>
        <p:spPr/>
        <p:txBody>
          <a:bodyPr/>
          <a:lstStyle/>
          <a:p>
            <a:fld id="{C2C41036-889D-4F25-802F-44F91AF26C47}" type="datetimeFigureOut">
              <a:rPr lang="en-GB" smtClean="0"/>
              <a:t>06/06/2026</a:t>
            </a:fld>
            <a:endParaRPr lang="en-GB"/>
          </a:p>
        </p:txBody>
      </p:sp>
      <p:sp>
        <p:nvSpPr>
          <p:cNvPr id="5" name="Footer Placeholder 4">
            <a:extLst>
              <a:ext uri="{FF2B5EF4-FFF2-40B4-BE49-F238E27FC236}">
                <a16:creationId xmlns:a16="http://schemas.microsoft.com/office/drawing/2014/main" id="{5E167A86-242F-ACAB-DBC8-9188685E3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693393-BDE6-A23A-443B-0F22A33B2F73}"/>
              </a:ext>
            </a:extLst>
          </p:cNvPr>
          <p:cNvSpPr>
            <a:spLocks noGrp="1"/>
          </p:cNvSpPr>
          <p:nvPr>
            <p:ph type="sldNum" sz="quarter" idx="12"/>
          </p:nvPr>
        </p:nvSpPr>
        <p:spPr/>
        <p:txBody>
          <a:bodyPr/>
          <a:lstStyle/>
          <a:p>
            <a:fld id="{DA3192E9-26BA-4F38-BA8D-1670D8856D05}" type="slidenum">
              <a:rPr lang="en-GB" smtClean="0"/>
              <a:t>‹#›</a:t>
            </a:fld>
            <a:endParaRPr lang="en-GB"/>
          </a:p>
        </p:txBody>
      </p:sp>
    </p:spTree>
    <p:extLst>
      <p:ext uri="{BB962C8B-B14F-4D97-AF65-F5344CB8AC3E}">
        <p14:creationId xmlns:p14="http://schemas.microsoft.com/office/powerpoint/2010/main" val="1918174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EE06-056F-0B0E-F2C3-9BE844D7D2D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BBC6F88-9686-347A-C2FC-AC0C627F17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8B953A2-974C-1F2A-3818-E5F996B1CA92}"/>
              </a:ext>
            </a:extLst>
          </p:cNvPr>
          <p:cNvSpPr>
            <a:spLocks noGrp="1"/>
          </p:cNvSpPr>
          <p:nvPr>
            <p:ph type="dt" sz="half" idx="10"/>
          </p:nvPr>
        </p:nvSpPr>
        <p:spPr/>
        <p:txBody>
          <a:bodyPr/>
          <a:lstStyle/>
          <a:p>
            <a:fld id="{C2C41036-889D-4F25-802F-44F91AF26C47}" type="datetimeFigureOut">
              <a:rPr lang="en-GB" smtClean="0"/>
              <a:t>06/06/2026</a:t>
            </a:fld>
            <a:endParaRPr lang="en-GB"/>
          </a:p>
        </p:txBody>
      </p:sp>
      <p:sp>
        <p:nvSpPr>
          <p:cNvPr id="5" name="Footer Placeholder 4">
            <a:extLst>
              <a:ext uri="{FF2B5EF4-FFF2-40B4-BE49-F238E27FC236}">
                <a16:creationId xmlns:a16="http://schemas.microsoft.com/office/drawing/2014/main" id="{5B46F03B-E0D9-3164-221A-5F962DE657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09FEEA-92EE-5D53-76B6-6EA0A798A678}"/>
              </a:ext>
            </a:extLst>
          </p:cNvPr>
          <p:cNvSpPr>
            <a:spLocks noGrp="1"/>
          </p:cNvSpPr>
          <p:nvPr>
            <p:ph type="sldNum" sz="quarter" idx="12"/>
          </p:nvPr>
        </p:nvSpPr>
        <p:spPr/>
        <p:txBody>
          <a:bodyPr/>
          <a:lstStyle/>
          <a:p>
            <a:fld id="{DA3192E9-26BA-4F38-BA8D-1670D8856D05}" type="slidenum">
              <a:rPr lang="en-GB" smtClean="0"/>
              <a:t>‹#›</a:t>
            </a:fld>
            <a:endParaRPr lang="en-GB"/>
          </a:p>
        </p:txBody>
      </p:sp>
    </p:spTree>
    <p:extLst>
      <p:ext uri="{BB962C8B-B14F-4D97-AF65-F5344CB8AC3E}">
        <p14:creationId xmlns:p14="http://schemas.microsoft.com/office/powerpoint/2010/main" val="3959782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942CD-26BD-2DD0-C074-0E2C207BFBC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9BE4FE4-0DC5-F034-BDDD-3BC1C646A54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7C99994-673C-269C-6AAC-6544FD7B1B7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AA5F2E-360A-1F14-6188-3C72FA21812F}"/>
              </a:ext>
            </a:extLst>
          </p:cNvPr>
          <p:cNvSpPr>
            <a:spLocks noGrp="1"/>
          </p:cNvSpPr>
          <p:nvPr>
            <p:ph type="dt" sz="half" idx="10"/>
          </p:nvPr>
        </p:nvSpPr>
        <p:spPr/>
        <p:txBody>
          <a:bodyPr/>
          <a:lstStyle/>
          <a:p>
            <a:fld id="{C2C41036-889D-4F25-802F-44F91AF26C47}" type="datetimeFigureOut">
              <a:rPr lang="en-GB" smtClean="0"/>
              <a:t>06/06/2026</a:t>
            </a:fld>
            <a:endParaRPr lang="en-GB"/>
          </a:p>
        </p:txBody>
      </p:sp>
      <p:sp>
        <p:nvSpPr>
          <p:cNvPr id="6" name="Footer Placeholder 5">
            <a:extLst>
              <a:ext uri="{FF2B5EF4-FFF2-40B4-BE49-F238E27FC236}">
                <a16:creationId xmlns:a16="http://schemas.microsoft.com/office/drawing/2014/main" id="{7A0E6831-81CA-FF13-2595-70FB858366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CC29AE-D7AA-04E2-76A3-E4F5163003DF}"/>
              </a:ext>
            </a:extLst>
          </p:cNvPr>
          <p:cNvSpPr>
            <a:spLocks noGrp="1"/>
          </p:cNvSpPr>
          <p:nvPr>
            <p:ph type="sldNum" sz="quarter" idx="12"/>
          </p:nvPr>
        </p:nvSpPr>
        <p:spPr/>
        <p:txBody>
          <a:bodyPr/>
          <a:lstStyle/>
          <a:p>
            <a:fld id="{DA3192E9-26BA-4F38-BA8D-1670D8856D05}" type="slidenum">
              <a:rPr lang="en-GB" smtClean="0"/>
              <a:t>‹#›</a:t>
            </a:fld>
            <a:endParaRPr lang="en-GB"/>
          </a:p>
        </p:txBody>
      </p:sp>
    </p:spTree>
    <p:extLst>
      <p:ext uri="{BB962C8B-B14F-4D97-AF65-F5344CB8AC3E}">
        <p14:creationId xmlns:p14="http://schemas.microsoft.com/office/powerpoint/2010/main" val="745221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D6FA-420D-2B17-5711-653B81280C1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79042C9-D7EC-50F1-D635-E1F416DC5F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7B395CA-4CF5-691C-2D59-4EF0ECD7085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2B36560-52B7-90FE-4B96-E07324D427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5A5FA89-4463-6F1B-0DBD-3A2498C7EA4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D9AF015-B2D5-F5AB-F676-51AB4D0360B8}"/>
              </a:ext>
            </a:extLst>
          </p:cNvPr>
          <p:cNvSpPr>
            <a:spLocks noGrp="1"/>
          </p:cNvSpPr>
          <p:nvPr>
            <p:ph type="dt" sz="half" idx="10"/>
          </p:nvPr>
        </p:nvSpPr>
        <p:spPr/>
        <p:txBody>
          <a:bodyPr/>
          <a:lstStyle/>
          <a:p>
            <a:fld id="{C2C41036-889D-4F25-802F-44F91AF26C47}" type="datetimeFigureOut">
              <a:rPr lang="en-GB" smtClean="0"/>
              <a:t>06/06/2026</a:t>
            </a:fld>
            <a:endParaRPr lang="en-GB"/>
          </a:p>
        </p:txBody>
      </p:sp>
      <p:sp>
        <p:nvSpPr>
          <p:cNvPr id="8" name="Footer Placeholder 7">
            <a:extLst>
              <a:ext uri="{FF2B5EF4-FFF2-40B4-BE49-F238E27FC236}">
                <a16:creationId xmlns:a16="http://schemas.microsoft.com/office/drawing/2014/main" id="{D7AD0C93-2C5C-4085-9A86-BC1D6C0759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B62D0D-7DDB-87BF-A808-36105CC7CFD0}"/>
              </a:ext>
            </a:extLst>
          </p:cNvPr>
          <p:cNvSpPr>
            <a:spLocks noGrp="1"/>
          </p:cNvSpPr>
          <p:nvPr>
            <p:ph type="sldNum" sz="quarter" idx="12"/>
          </p:nvPr>
        </p:nvSpPr>
        <p:spPr/>
        <p:txBody>
          <a:bodyPr/>
          <a:lstStyle/>
          <a:p>
            <a:fld id="{DA3192E9-26BA-4F38-BA8D-1670D8856D05}" type="slidenum">
              <a:rPr lang="en-GB" smtClean="0"/>
              <a:t>‹#›</a:t>
            </a:fld>
            <a:endParaRPr lang="en-GB"/>
          </a:p>
        </p:txBody>
      </p:sp>
    </p:spTree>
    <p:extLst>
      <p:ext uri="{BB962C8B-B14F-4D97-AF65-F5344CB8AC3E}">
        <p14:creationId xmlns:p14="http://schemas.microsoft.com/office/powerpoint/2010/main" val="2577714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4D506-D812-A8E4-34BF-B0C422061EF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9CF041D-8EB8-23DD-EEFF-18CB191BEBB2}"/>
              </a:ext>
            </a:extLst>
          </p:cNvPr>
          <p:cNvSpPr>
            <a:spLocks noGrp="1"/>
          </p:cNvSpPr>
          <p:nvPr>
            <p:ph type="dt" sz="half" idx="10"/>
          </p:nvPr>
        </p:nvSpPr>
        <p:spPr/>
        <p:txBody>
          <a:bodyPr/>
          <a:lstStyle/>
          <a:p>
            <a:fld id="{C2C41036-889D-4F25-802F-44F91AF26C47}" type="datetimeFigureOut">
              <a:rPr lang="en-GB" smtClean="0"/>
              <a:t>06/06/2026</a:t>
            </a:fld>
            <a:endParaRPr lang="en-GB"/>
          </a:p>
        </p:txBody>
      </p:sp>
      <p:sp>
        <p:nvSpPr>
          <p:cNvPr id="4" name="Footer Placeholder 3">
            <a:extLst>
              <a:ext uri="{FF2B5EF4-FFF2-40B4-BE49-F238E27FC236}">
                <a16:creationId xmlns:a16="http://schemas.microsoft.com/office/drawing/2014/main" id="{C7F36769-B3B2-2B3C-4CA9-43E65BAC62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01F1FB-2499-37D4-2165-D56BCD22645A}"/>
              </a:ext>
            </a:extLst>
          </p:cNvPr>
          <p:cNvSpPr>
            <a:spLocks noGrp="1"/>
          </p:cNvSpPr>
          <p:nvPr>
            <p:ph type="sldNum" sz="quarter" idx="12"/>
          </p:nvPr>
        </p:nvSpPr>
        <p:spPr/>
        <p:txBody>
          <a:bodyPr/>
          <a:lstStyle/>
          <a:p>
            <a:fld id="{DA3192E9-26BA-4F38-BA8D-1670D8856D05}" type="slidenum">
              <a:rPr lang="en-GB" smtClean="0"/>
              <a:t>‹#›</a:t>
            </a:fld>
            <a:endParaRPr lang="en-GB"/>
          </a:p>
        </p:txBody>
      </p:sp>
    </p:spTree>
    <p:extLst>
      <p:ext uri="{BB962C8B-B14F-4D97-AF65-F5344CB8AC3E}">
        <p14:creationId xmlns:p14="http://schemas.microsoft.com/office/powerpoint/2010/main" val="661580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9B5162-60E4-6319-97E6-644975FC5EA2}"/>
              </a:ext>
            </a:extLst>
          </p:cNvPr>
          <p:cNvSpPr>
            <a:spLocks noGrp="1"/>
          </p:cNvSpPr>
          <p:nvPr>
            <p:ph type="dt" sz="half" idx="10"/>
          </p:nvPr>
        </p:nvSpPr>
        <p:spPr/>
        <p:txBody>
          <a:bodyPr/>
          <a:lstStyle/>
          <a:p>
            <a:fld id="{C2C41036-889D-4F25-802F-44F91AF26C47}" type="datetimeFigureOut">
              <a:rPr lang="en-GB" smtClean="0"/>
              <a:t>06/06/2026</a:t>
            </a:fld>
            <a:endParaRPr lang="en-GB"/>
          </a:p>
        </p:txBody>
      </p:sp>
      <p:sp>
        <p:nvSpPr>
          <p:cNvPr id="3" name="Footer Placeholder 2">
            <a:extLst>
              <a:ext uri="{FF2B5EF4-FFF2-40B4-BE49-F238E27FC236}">
                <a16:creationId xmlns:a16="http://schemas.microsoft.com/office/drawing/2014/main" id="{6BFFE837-1E6A-9F1F-7BE9-330D5C07A85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350E0E-934E-593F-51AA-C1763EB7AC5E}"/>
              </a:ext>
            </a:extLst>
          </p:cNvPr>
          <p:cNvSpPr>
            <a:spLocks noGrp="1"/>
          </p:cNvSpPr>
          <p:nvPr>
            <p:ph type="sldNum" sz="quarter" idx="12"/>
          </p:nvPr>
        </p:nvSpPr>
        <p:spPr/>
        <p:txBody>
          <a:bodyPr/>
          <a:lstStyle/>
          <a:p>
            <a:fld id="{DA3192E9-26BA-4F38-BA8D-1670D8856D05}" type="slidenum">
              <a:rPr lang="en-GB" smtClean="0"/>
              <a:t>‹#›</a:t>
            </a:fld>
            <a:endParaRPr lang="en-GB"/>
          </a:p>
        </p:txBody>
      </p:sp>
    </p:spTree>
    <p:extLst>
      <p:ext uri="{BB962C8B-B14F-4D97-AF65-F5344CB8AC3E}">
        <p14:creationId xmlns:p14="http://schemas.microsoft.com/office/powerpoint/2010/main" val="4074739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ADF67-8623-B5F7-779F-A16D1DEC66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4DD66C9-8D0F-C335-8B1B-DA9748FEC8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5E0FFD5-ED3C-BB98-79CF-C8CCF8337F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4643B4-2F4E-42C7-1EF2-785E5D471726}"/>
              </a:ext>
            </a:extLst>
          </p:cNvPr>
          <p:cNvSpPr>
            <a:spLocks noGrp="1"/>
          </p:cNvSpPr>
          <p:nvPr>
            <p:ph type="dt" sz="half" idx="10"/>
          </p:nvPr>
        </p:nvSpPr>
        <p:spPr/>
        <p:txBody>
          <a:bodyPr/>
          <a:lstStyle/>
          <a:p>
            <a:fld id="{C2C41036-889D-4F25-802F-44F91AF26C47}" type="datetimeFigureOut">
              <a:rPr lang="en-GB" smtClean="0"/>
              <a:t>06/06/2026</a:t>
            </a:fld>
            <a:endParaRPr lang="en-GB"/>
          </a:p>
        </p:txBody>
      </p:sp>
      <p:sp>
        <p:nvSpPr>
          <p:cNvPr id="6" name="Footer Placeholder 5">
            <a:extLst>
              <a:ext uri="{FF2B5EF4-FFF2-40B4-BE49-F238E27FC236}">
                <a16:creationId xmlns:a16="http://schemas.microsoft.com/office/drawing/2014/main" id="{4F5B0CA1-51F8-3154-30F6-8707AE8172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79EF64-8049-497C-74A6-681DB83F2116}"/>
              </a:ext>
            </a:extLst>
          </p:cNvPr>
          <p:cNvSpPr>
            <a:spLocks noGrp="1"/>
          </p:cNvSpPr>
          <p:nvPr>
            <p:ph type="sldNum" sz="quarter" idx="12"/>
          </p:nvPr>
        </p:nvSpPr>
        <p:spPr/>
        <p:txBody>
          <a:bodyPr/>
          <a:lstStyle/>
          <a:p>
            <a:fld id="{DA3192E9-26BA-4F38-BA8D-1670D8856D05}" type="slidenum">
              <a:rPr lang="en-GB" smtClean="0"/>
              <a:t>‹#›</a:t>
            </a:fld>
            <a:endParaRPr lang="en-GB"/>
          </a:p>
        </p:txBody>
      </p:sp>
    </p:spTree>
    <p:extLst>
      <p:ext uri="{BB962C8B-B14F-4D97-AF65-F5344CB8AC3E}">
        <p14:creationId xmlns:p14="http://schemas.microsoft.com/office/powerpoint/2010/main" val="804697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94380-A94D-A6DC-E794-D185E14C94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F0FB6D8-F7B1-F9DC-6F93-F3E8345ADC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23F4D5-B21E-5B89-9994-97F8095B17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F1F4BC-18FA-EED4-56B9-C269882D5B1F}"/>
              </a:ext>
            </a:extLst>
          </p:cNvPr>
          <p:cNvSpPr>
            <a:spLocks noGrp="1"/>
          </p:cNvSpPr>
          <p:nvPr>
            <p:ph type="dt" sz="half" idx="10"/>
          </p:nvPr>
        </p:nvSpPr>
        <p:spPr/>
        <p:txBody>
          <a:bodyPr/>
          <a:lstStyle/>
          <a:p>
            <a:fld id="{C2C41036-889D-4F25-802F-44F91AF26C47}" type="datetimeFigureOut">
              <a:rPr lang="en-GB" smtClean="0"/>
              <a:t>06/06/2026</a:t>
            </a:fld>
            <a:endParaRPr lang="en-GB"/>
          </a:p>
        </p:txBody>
      </p:sp>
      <p:sp>
        <p:nvSpPr>
          <p:cNvPr id="6" name="Footer Placeholder 5">
            <a:extLst>
              <a:ext uri="{FF2B5EF4-FFF2-40B4-BE49-F238E27FC236}">
                <a16:creationId xmlns:a16="http://schemas.microsoft.com/office/drawing/2014/main" id="{0BEEDE15-9CD5-3B02-F31E-FEC506734D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0C3A34-3D52-933D-6510-EF18B9C96DBB}"/>
              </a:ext>
            </a:extLst>
          </p:cNvPr>
          <p:cNvSpPr>
            <a:spLocks noGrp="1"/>
          </p:cNvSpPr>
          <p:nvPr>
            <p:ph type="sldNum" sz="quarter" idx="12"/>
          </p:nvPr>
        </p:nvSpPr>
        <p:spPr/>
        <p:txBody>
          <a:bodyPr/>
          <a:lstStyle/>
          <a:p>
            <a:fld id="{DA3192E9-26BA-4F38-BA8D-1670D8856D05}" type="slidenum">
              <a:rPr lang="en-GB" smtClean="0"/>
              <a:t>‹#›</a:t>
            </a:fld>
            <a:endParaRPr lang="en-GB"/>
          </a:p>
        </p:txBody>
      </p:sp>
    </p:spTree>
    <p:extLst>
      <p:ext uri="{BB962C8B-B14F-4D97-AF65-F5344CB8AC3E}">
        <p14:creationId xmlns:p14="http://schemas.microsoft.com/office/powerpoint/2010/main" val="3136718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ECD0D-D2FD-A5E9-62D2-A98565BF289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1091200-FB87-A258-4E45-5D9813324F9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15D239-15C0-C2DA-9824-33D0D2F30219}"/>
              </a:ext>
            </a:extLst>
          </p:cNvPr>
          <p:cNvSpPr>
            <a:spLocks noGrp="1"/>
          </p:cNvSpPr>
          <p:nvPr>
            <p:ph type="dt" sz="half" idx="10"/>
          </p:nvPr>
        </p:nvSpPr>
        <p:spPr/>
        <p:txBody>
          <a:bodyPr/>
          <a:lstStyle/>
          <a:p>
            <a:fld id="{C2C41036-889D-4F25-802F-44F91AF26C47}" type="datetimeFigureOut">
              <a:rPr lang="en-GB" smtClean="0"/>
              <a:t>06/06/2026</a:t>
            </a:fld>
            <a:endParaRPr lang="en-GB"/>
          </a:p>
        </p:txBody>
      </p:sp>
      <p:sp>
        <p:nvSpPr>
          <p:cNvPr id="5" name="Footer Placeholder 4">
            <a:extLst>
              <a:ext uri="{FF2B5EF4-FFF2-40B4-BE49-F238E27FC236}">
                <a16:creationId xmlns:a16="http://schemas.microsoft.com/office/drawing/2014/main" id="{34DBD6F3-0FBC-DEF7-98BD-293B9E681F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E56D1B-3464-13C0-D63C-4216927625AD}"/>
              </a:ext>
            </a:extLst>
          </p:cNvPr>
          <p:cNvSpPr>
            <a:spLocks noGrp="1"/>
          </p:cNvSpPr>
          <p:nvPr>
            <p:ph type="sldNum" sz="quarter" idx="12"/>
          </p:nvPr>
        </p:nvSpPr>
        <p:spPr/>
        <p:txBody>
          <a:bodyPr/>
          <a:lstStyle/>
          <a:p>
            <a:fld id="{DA3192E9-26BA-4F38-BA8D-1670D8856D05}" type="slidenum">
              <a:rPr lang="en-GB" smtClean="0"/>
              <a:t>‹#›</a:t>
            </a:fld>
            <a:endParaRPr lang="en-GB"/>
          </a:p>
        </p:txBody>
      </p:sp>
    </p:spTree>
    <p:extLst>
      <p:ext uri="{BB962C8B-B14F-4D97-AF65-F5344CB8AC3E}">
        <p14:creationId xmlns:p14="http://schemas.microsoft.com/office/powerpoint/2010/main" val="1314303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F51C2D-4163-178A-1699-D7F74F565F5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5FA72E5-E406-8F5C-68B1-F09B8036F85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5991331-49EE-7C40-5BA9-5412A44D56CB}"/>
              </a:ext>
            </a:extLst>
          </p:cNvPr>
          <p:cNvSpPr>
            <a:spLocks noGrp="1"/>
          </p:cNvSpPr>
          <p:nvPr>
            <p:ph type="dt" sz="half" idx="10"/>
          </p:nvPr>
        </p:nvSpPr>
        <p:spPr/>
        <p:txBody>
          <a:bodyPr/>
          <a:lstStyle/>
          <a:p>
            <a:fld id="{C2C41036-889D-4F25-802F-44F91AF26C47}" type="datetimeFigureOut">
              <a:rPr lang="en-GB" smtClean="0"/>
              <a:t>06/06/2026</a:t>
            </a:fld>
            <a:endParaRPr lang="en-GB"/>
          </a:p>
        </p:txBody>
      </p:sp>
      <p:sp>
        <p:nvSpPr>
          <p:cNvPr id="5" name="Footer Placeholder 4">
            <a:extLst>
              <a:ext uri="{FF2B5EF4-FFF2-40B4-BE49-F238E27FC236}">
                <a16:creationId xmlns:a16="http://schemas.microsoft.com/office/drawing/2014/main" id="{366A5E79-BF6D-C435-150B-618D4C166E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27998-E5DF-305D-3C8B-2B062B690099}"/>
              </a:ext>
            </a:extLst>
          </p:cNvPr>
          <p:cNvSpPr>
            <a:spLocks noGrp="1"/>
          </p:cNvSpPr>
          <p:nvPr>
            <p:ph type="sldNum" sz="quarter" idx="12"/>
          </p:nvPr>
        </p:nvSpPr>
        <p:spPr/>
        <p:txBody>
          <a:bodyPr/>
          <a:lstStyle/>
          <a:p>
            <a:fld id="{DA3192E9-26BA-4F38-BA8D-1670D8856D05}" type="slidenum">
              <a:rPr lang="en-GB" smtClean="0"/>
              <a:t>‹#›</a:t>
            </a:fld>
            <a:endParaRPr lang="en-GB"/>
          </a:p>
        </p:txBody>
      </p:sp>
    </p:spTree>
    <p:extLst>
      <p:ext uri="{BB962C8B-B14F-4D97-AF65-F5344CB8AC3E}">
        <p14:creationId xmlns:p14="http://schemas.microsoft.com/office/powerpoint/2010/main" val="3869323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9BF352-1E68-D4DE-FF3F-28CA0386E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0BB0EC4-3175-CBB0-5E3C-8F1622B47C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210054-707A-2074-1259-D1E718DE34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2C41036-889D-4F25-802F-44F91AF26C47}" type="datetimeFigureOut">
              <a:rPr lang="en-GB" smtClean="0"/>
              <a:t>06/06/2026</a:t>
            </a:fld>
            <a:endParaRPr lang="en-GB"/>
          </a:p>
        </p:txBody>
      </p:sp>
      <p:sp>
        <p:nvSpPr>
          <p:cNvPr id="5" name="Footer Placeholder 4">
            <a:extLst>
              <a:ext uri="{FF2B5EF4-FFF2-40B4-BE49-F238E27FC236}">
                <a16:creationId xmlns:a16="http://schemas.microsoft.com/office/drawing/2014/main" id="{5B090D3D-D327-10A8-671B-4970F5F39D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E328169-4D44-46AD-83AA-DFBF5AEC84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A3192E9-26BA-4F38-BA8D-1670D8856D05}" type="slidenum">
              <a:rPr lang="en-GB" smtClean="0"/>
              <a:t>‹#›</a:t>
            </a:fld>
            <a:endParaRPr lang="en-GB"/>
          </a:p>
        </p:txBody>
      </p:sp>
    </p:spTree>
    <p:extLst>
      <p:ext uri="{BB962C8B-B14F-4D97-AF65-F5344CB8AC3E}">
        <p14:creationId xmlns:p14="http://schemas.microsoft.com/office/powerpoint/2010/main" val="36567827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DA218-62E1-D2AE-38E0-EDAA0D567319}"/>
              </a:ext>
            </a:extLst>
          </p:cNvPr>
          <p:cNvSpPr>
            <a:spLocks noGrp="1"/>
          </p:cNvSpPr>
          <p:nvPr>
            <p:ph type="ctrTitle"/>
          </p:nvPr>
        </p:nvSpPr>
        <p:spPr>
          <a:xfrm>
            <a:off x="1910080" y="91759"/>
            <a:ext cx="9144000" cy="609282"/>
          </a:xfrm>
        </p:spPr>
        <p:txBody>
          <a:bodyPr>
            <a:normAutofit/>
          </a:bodyPr>
          <a:lstStyle/>
          <a:p>
            <a:pPr algn="l"/>
            <a:r>
              <a:rPr lang="en-GB" sz="2800" dirty="0"/>
              <a:t> </a:t>
            </a:r>
            <a:r>
              <a:rPr lang="en-GB" sz="2800" b="1" dirty="0"/>
              <a:t>POSTER : Emotional Intelligence in Group Projects</a:t>
            </a:r>
            <a:endParaRPr lang="en-GB" sz="28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20E927B-663B-B35D-3FAB-A7CB749F0EAF}"/>
              </a:ext>
            </a:extLst>
          </p:cNvPr>
          <p:cNvSpPr>
            <a:spLocks noGrp="1"/>
          </p:cNvSpPr>
          <p:nvPr>
            <p:ph type="subTitle" idx="1"/>
          </p:nvPr>
        </p:nvSpPr>
        <p:spPr>
          <a:xfrm>
            <a:off x="1600237" y="1310323"/>
            <a:ext cx="3006165" cy="1813560"/>
          </a:xfrm>
        </p:spPr>
        <p:txBody>
          <a:bodyPr>
            <a:normAutofit fontScale="92500" lnSpcReduction="10000"/>
          </a:bodyPr>
          <a:lstStyle/>
          <a:p>
            <a:r>
              <a:rPr lang="en-GB" sz="1100" b="1" dirty="0">
                <a:highlight>
                  <a:srgbClr val="00FF00"/>
                </a:highlight>
              </a:rPr>
              <a:t>Introduction </a:t>
            </a:r>
          </a:p>
          <a:p>
            <a:pPr algn="l"/>
            <a:r>
              <a:rPr lang="en-GB" sz="1200" dirty="0"/>
              <a:t>Emotional intelligence (EI) refers to the ability to recognise, understand, manage, and influence emotions in oneself and others (Goleman, 1995). Within educational settings, EI plays a significant role in helping students collaborate effectively during group projects. Group work often involves challenges such as conflicting opinions, unequal participation, communication difficulties, and deadline pressures. </a:t>
            </a:r>
            <a:endParaRPr lang="en-GB"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57F015C-1732-AD05-8482-63B55F81F9A2}"/>
              </a:ext>
            </a:extLst>
          </p:cNvPr>
          <p:cNvSpPr txBox="1"/>
          <p:nvPr/>
        </p:nvSpPr>
        <p:spPr>
          <a:xfrm>
            <a:off x="85202" y="2521951"/>
            <a:ext cx="4521200" cy="5539978"/>
          </a:xfrm>
          <a:prstGeom prst="rect">
            <a:avLst/>
          </a:prstGeom>
          <a:noFill/>
        </p:spPr>
        <p:txBody>
          <a:bodyPr wrap="square" rtlCol="0">
            <a:spAutoFit/>
          </a:bodyPr>
          <a:lstStyle/>
          <a:p>
            <a:endParaRPr lang="en-GB" dirty="0"/>
          </a:p>
          <a:p>
            <a:endParaRPr lang="en-GB" dirty="0"/>
          </a:p>
          <a:p>
            <a:pPr algn="ctr"/>
            <a:r>
              <a:rPr lang="en-GB" sz="1200" b="1" dirty="0">
                <a:highlight>
                  <a:srgbClr val="00FF00"/>
                </a:highlight>
              </a:rPr>
              <a:t>Section 1 – EI in Teamwork </a:t>
            </a:r>
          </a:p>
          <a:p>
            <a:pPr algn="ctr"/>
            <a:endParaRPr lang="en-GB" sz="1200" b="1" dirty="0">
              <a:highlight>
                <a:srgbClr val="00FF00"/>
              </a:highlight>
            </a:endParaRPr>
          </a:p>
          <a:p>
            <a:pPr algn="ctr"/>
            <a:endParaRPr lang="en-GB" sz="1200" b="1" dirty="0">
              <a:highlight>
                <a:srgbClr val="00FF00"/>
              </a:highlight>
            </a:endParaRPr>
          </a:p>
          <a:p>
            <a:pPr algn="ctr"/>
            <a:endParaRPr lang="en-GB" sz="1200" b="1" dirty="0">
              <a:highlight>
                <a:srgbClr val="00FF00"/>
              </a:highlight>
            </a:endParaRPr>
          </a:p>
          <a:p>
            <a:pPr algn="ctr"/>
            <a:endParaRPr lang="en-GB" sz="1200" b="1" dirty="0">
              <a:highlight>
                <a:srgbClr val="00FF00"/>
              </a:highlight>
            </a:endParaRPr>
          </a:p>
          <a:p>
            <a:pPr algn="ctr"/>
            <a:endParaRPr lang="en-GB" sz="1200" b="1" dirty="0">
              <a:highlight>
                <a:srgbClr val="00FF00"/>
              </a:highlight>
            </a:endParaRPr>
          </a:p>
          <a:p>
            <a:pPr algn="ctr"/>
            <a:endParaRPr lang="en-GB" sz="1200" b="1" dirty="0">
              <a:highlight>
                <a:srgbClr val="00FF00"/>
              </a:highlight>
            </a:endParaRPr>
          </a:p>
          <a:p>
            <a:pPr algn="ctr"/>
            <a:endParaRPr lang="en-GB" sz="1200" b="1" dirty="0">
              <a:highlight>
                <a:srgbClr val="00FF00"/>
              </a:highlight>
            </a:endParaRPr>
          </a:p>
          <a:p>
            <a:pPr algn="ctr"/>
            <a:endParaRPr lang="en-GB" sz="1200" b="1" dirty="0">
              <a:highlight>
                <a:srgbClr val="00FF00"/>
              </a:highlight>
            </a:endParaRPr>
          </a:p>
          <a:p>
            <a:pPr algn="ctr"/>
            <a:endParaRPr lang="en-GB" sz="1200" b="1" dirty="0">
              <a:highlight>
                <a:srgbClr val="00FF00"/>
              </a:highlight>
            </a:endParaRPr>
          </a:p>
          <a:p>
            <a:pPr algn="ctr"/>
            <a:endParaRPr lang="en-GB" sz="1200" b="1" dirty="0">
              <a:highlight>
                <a:srgbClr val="00FF00"/>
              </a:highlight>
            </a:endParaRPr>
          </a:p>
          <a:p>
            <a:pPr algn="ctr"/>
            <a:endParaRPr lang="en-GB" sz="1200" b="1" dirty="0">
              <a:highlight>
                <a:srgbClr val="00FF00"/>
              </a:highlight>
            </a:endParaRPr>
          </a:p>
          <a:p>
            <a:r>
              <a:rPr lang="en-GB" sz="1000" dirty="0"/>
              <a:t>Emotional intelligence enhances teamwork by supporting effective communication, conflict resolution, and cooperation. Self-awareness enables students to recognise how their emotions influence their behaviour, while self-regulation helps them respond calmly during disagreements. Motivation encourages persistence when facing challenges or approaching deadlines. Empathy allows team members to understand the perspectives and feelings of others, reducing misunderstandings. Social skills facilitate productive discussions, constructive feedback, and collaborative decision-making (Goleman, 1998). </a:t>
            </a:r>
          </a:p>
          <a:p>
            <a:endParaRPr lang="en-GB" sz="1000" dirty="0"/>
          </a:p>
          <a:p>
            <a:endParaRPr lang="en-GB" sz="1000" dirty="0"/>
          </a:p>
          <a:p>
            <a:endParaRPr lang="en-GB" sz="1000"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0BCF20D1-E1AE-B71C-CFBD-C759FEBEF22E}"/>
              </a:ext>
            </a:extLst>
          </p:cNvPr>
          <p:cNvSpPr txBox="1"/>
          <p:nvPr/>
        </p:nvSpPr>
        <p:spPr>
          <a:xfrm>
            <a:off x="4507454" y="732150"/>
            <a:ext cx="3630706" cy="6801862"/>
          </a:xfrm>
          <a:prstGeom prst="rect">
            <a:avLst/>
          </a:prstGeom>
          <a:noFill/>
        </p:spPr>
        <p:txBody>
          <a:bodyPr wrap="square" rtlCol="0">
            <a:spAutoFit/>
          </a:bodyPr>
          <a:lstStyle/>
          <a:p>
            <a:endParaRPr lang="en-GB" dirty="0"/>
          </a:p>
          <a:p>
            <a:pPr algn="ctr"/>
            <a:r>
              <a:rPr lang="en-GB" sz="1000" b="1" dirty="0">
                <a:highlight>
                  <a:srgbClr val="00FF00"/>
                </a:highlight>
              </a:rPr>
              <a:t>Section 2 – Managing Own Emotions </a:t>
            </a:r>
          </a:p>
          <a:p>
            <a:r>
              <a:rPr lang="en-GB" sz="1000" dirty="0"/>
              <a:t>Recognising and managing emotions is essential for maintaining productivity and reducing stress during group projects. Self-awareness helps students identify feelings such as frustration, anxiety, or disappointment before these emotions negatively affect performance. Strategies including mindfulness, reflective practice, and stress-management techniques can help students regulate their emotional responses (Brackett, Rivers and Salovey, 2011). </a:t>
            </a:r>
            <a:endParaRPr lang="en-GB" dirty="0"/>
          </a:p>
          <a:p>
            <a:endParaRPr lang="en-GB" dirty="0"/>
          </a:p>
          <a:p>
            <a:endParaRPr lang="en-GB" dirty="0"/>
          </a:p>
          <a:p>
            <a:endParaRPr lang="en-GB" dirty="0"/>
          </a:p>
          <a:p>
            <a:endParaRPr lang="en-GB" dirty="0"/>
          </a:p>
          <a:p>
            <a:endParaRPr lang="en-GB" sz="1000" dirty="0"/>
          </a:p>
          <a:p>
            <a:r>
              <a:rPr lang="en-GB" sz="1000" b="1" dirty="0">
                <a:highlight>
                  <a:srgbClr val="00FFFF"/>
                </a:highlight>
              </a:rPr>
              <a:t>Section 3 – Understanding Others' Emotions </a:t>
            </a:r>
          </a:p>
          <a:p>
            <a:endParaRPr lang="en-GB" sz="1000" b="1" dirty="0">
              <a:highlight>
                <a:srgbClr val="00FFFF"/>
              </a:highlight>
            </a:endParaRPr>
          </a:p>
          <a:p>
            <a:endParaRPr lang="en-GB" sz="1000" b="1" dirty="0">
              <a:highlight>
                <a:srgbClr val="00FFFF"/>
              </a:highlight>
            </a:endParaRPr>
          </a:p>
          <a:p>
            <a:endParaRPr lang="en-GB" sz="1000" b="1" dirty="0">
              <a:highlight>
                <a:srgbClr val="00FFFF"/>
              </a:highlight>
            </a:endParaRPr>
          </a:p>
          <a:p>
            <a:endParaRPr lang="en-GB" sz="1000" b="1" dirty="0">
              <a:highlight>
                <a:srgbClr val="00FFFF"/>
              </a:highlight>
            </a:endParaRPr>
          </a:p>
          <a:p>
            <a:endParaRPr lang="en-GB" sz="1000" b="1" dirty="0">
              <a:highlight>
                <a:srgbClr val="00FFFF"/>
              </a:highlight>
            </a:endParaRPr>
          </a:p>
          <a:p>
            <a:endParaRPr lang="en-GB" sz="1000" b="1" dirty="0">
              <a:highlight>
                <a:srgbClr val="00FFFF"/>
              </a:highlight>
            </a:endParaRPr>
          </a:p>
          <a:p>
            <a:endParaRPr lang="en-GB" sz="1000" b="1" dirty="0">
              <a:highlight>
                <a:srgbClr val="00FFFF"/>
              </a:highlight>
            </a:endParaRPr>
          </a:p>
          <a:p>
            <a:endParaRPr lang="en-GB" sz="1000" b="1" dirty="0">
              <a:highlight>
                <a:srgbClr val="00FFFF"/>
              </a:highlight>
            </a:endParaRPr>
          </a:p>
          <a:p>
            <a:endParaRPr lang="en-GB" sz="1000" b="1" dirty="0">
              <a:highlight>
                <a:srgbClr val="00FFFF"/>
              </a:highlight>
            </a:endParaRPr>
          </a:p>
          <a:p>
            <a:endParaRPr lang="en-GB" sz="1000" b="1" dirty="0">
              <a:highlight>
                <a:srgbClr val="00FFFF"/>
              </a:highlight>
            </a:endParaRPr>
          </a:p>
          <a:p>
            <a:endParaRPr lang="en-GB" sz="1000" b="1" dirty="0">
              <a:highlight>
                <a:srgbClr val="00FFFF"/>
              </a:highlight>
            </a:endParaRPr>
          </a:p>
          <a:p>
            <a:r>
              <a:rPr lang="en-GB" sz="1000" dirty="0"/>
              <a:t>Empathy is a core component of emotional intelligence that strengthens communication and collaboration. By recognising and understanding the emotions of others, students can build trust, demonstrate respect, and create a supportive team environment (Goleman, 1998). Active listening and perspective-taking help individuals appreciate different viewpoints, while constructive feedback encourages improvement without damaging relationships. </a:t>
            </a:r>
          </a:p>
          <a:p>
            <a:endParaRPr lang="en-GB" dirty="0"/>
          </a:p>
          <a:p>
            <a:endParaRPr lang="en-GB" dirty="0"/>
          </a:p>
          <a:p>
            <a:endParaRPr lang="en-GB" sz="10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17238629-EA9C-44F4-2573-B1DEBB261819}"/>
              </a:ext>
            </a:extLst>
          </p:cNvPr>
          <p:cNvPicPr>
            <a:picLocks noChangeAspect="1"/>
          </p:cNvPicPr>
          <p:nvPr/>
        </p:nvPicPr>
        <p:blipFill>
          <a:blip r:embed="rId2"/>
          <a:stretch>
            <a:fillRect/>
          </a:stretch>
        </p:blipFill>
        <p:spPr>
          <a:xfrm>
            <a:off x="4664122" y="2489307"/>
            <a:ext cx="3149600" cy="1070634"/>
          </a:xfrm>
          <a:prstGeom prst="rect">
            <a:avLst/>
          </a:prstGeom>
        </p:spPr>
      </p:pic>
      <p:sp>
        <p:nvSpPr>
          <p:cNvPr id="8" name="TextBox 7">
            <a:extLst>
              <a:ext uri="{FF2B5EF4-FFF2-40B4-BE49-F238E27FC236}">
                <a16:creationId xmlns:a16="http://schemas.microsoft.com/office/drawing/2014/main" id="{92DFECDC-2E14-3F99-1E7E-38EBF1BDCFF5}"/>
              </a:ext>
            </a:extLst>
          </p:cNvPr>
          <p:cNvSpPr txBox="1"/>
          <p:nvPr/>
        </p:nvSpPr>
        <p:spPr>
          <a:xfrm>
            <a:off x="8027067" y="735895"/>
            <a:ext cx="3434080" cy="7325082"/>
          </a:xfrm>
          <a:prstGeom prst="rect">
            <a:avLst/>
          </a:prstGeom>
          <a:noFill/>
        </p:spPr>
        <p:txBody>
          <a:bodyPr wrap="square" rtlCol="0">
            <a:spAutoFit/>
          </a:bodyPr>
          <a:lstStyle/>
          <a:p>
            <a:r>
              <a:rPr lang="en-GB" sz="1000" b="1" dirty="0">
                <a:highlight>
                  <a:srgbClr val="00FFFF"/>
                </a:highlight>
              </a:rPr>
              <a:t>Method / Reflection</a:t>
            </a:r>
          </a:p>
          <a:p>
            <a:endParaRPr lang="en-GB" sz="1000" b="1" dirty="0">
              <a:highlight>
                <a:srgbClr val="00FFFF"/>
              </a:highlight>
            </a:endParaRPr>
          </a:p>
          <a:p>
            <a:r>
              <a:rPr lang="en-GB" sz="1000" dirty="0"/>
              <a:t>Information for this poster was gathered through a combination of academic research, personal reflection, and observation of group interactions in educational settings. Academic literature on emotional intelligence provided theoretical foundations regarding self-awareness, self-regulation, empathy, and social skills. Personal experiences of participating in group projects offered practical examples of teamwork challenges, including communication difficulties and deadline pressures. </a:t>
            </a:r>
          </a:p>
          <a:p>
            <a:endParaRPr lang="en-GB" sz="1000" dirty="0"/>
          </a:p>
          <a:p>
            <a:endParaRPr lang="en-GB" dirty="0"/>
          </a:p>
          <a:p>
            <a:r>
              <a:rPr lang="en-GB" sz="1000" b="1" dirty="0">
                <a:highlight>
                  <a:srgbClr val="00FF00"/>
                </a:highlight>
              </a:rPr>
              <a:t>Conclusion / Recommendations </a:t>
            </a:r>
          </a:p>
          <a:p>
            <a:r>
              <a:rPr lang="en-GB" sz="1000" dirty="0"/>
              <a:t>Emotional intelligence is a valuable skill that supports successful teamwork, emotional wellbeing, and academic achievement. Through self-awareness and self-regulation, students can manage stress and respond effectively to challenges. Empathy and social skills improve communication, strengthen relationships, and promote collaborative problem-solving (Goleman, 1995). To enhance emotional intelligence, students should practise active listening, reflect on emotional responses, seek constructive feedback, and engage in mindfulness activities</a:t>
            </a:r>
            <a:r>
              <a:rPr lang="en-GB" sz="1000"/>
              <a:t>. </a:t>
            </a:r>
          </a:p>
          <a:p>
            <a:endParaRPr lang="en-GB" dirty="0"/>
          </a:p>
          <a:p>
            <a:r>
              <a:rPr lang="en-GB" sz="1000" b="1" dirty="0">
                <a:highlight>
                  <a:srgbClr val="FFFF00"/>
                </a:highlight>
              </a:rPr>
              <a:t>References (Harvard Style)</a:t>
            </a:r>
          </a:p>
          <a:p>
            <a:r>
              <a:rPr lang="en-GB" sz="1000" dirty="0"/>
              <a:t>Brackett, M.A., Rivers, S.E. and Salovey, P. (2011) </a:t>
            </a:r>
            <a:r>
              <a:rPr lang="en-GB" sz="1000" i="1" dirty="0"/>
              <a:t>Emotional intelligence: Implications for personal, social, academic, and workplace success</a:t>
            </a:r>
            <a:r>
              <a:rPr lang="en-GB" sz="1000" dirty="0"/>
              <a:t>. Social and Personality Psychology Compass, 5(1), pp.88–103.</a:t>
            </a:r>
          </a:p>
          <a:p>
            <a:r>
              <a:rPr lang="en-GB" sz="1000" dirty="0"/>
              <a:t>Goleman, D. (1995) </a:t>
            </a:r>
            <a:r>
              <a:rPr lang="en-GB" sz="1000" i="1" dirty="0"/>
              <a:t>Emotional Intelligence: Why It Can Matter More Than IQ</a:t>
            </a:r>
            <a:r>
              <a:rPr lang="en-GB" sz="1000" dirty="0"/>
              <a:t>. New York: Bantam Books.</a:t>
            </a:r>
          </a:p>
          <a:p>
            <a:r>
              <a:rPr lang="en-GB" sz="1000" dirty="0"/>
              <a:t>Goleman, D. (1998) </a:t>
            </a:r>
            <a:r>
              <a:rPr lang="en-GB" sz="1000" i="1" dirty="0"/>
              <a:t>Working with Emotional Intelligence</a:t>
            </a:r>
            <a:r>
              <a:rPr lang="en-GB" sz="1000" dirty="0"/>
              <a:t>. New York: Bantam Books.</a:t>
            </a:r>
          </a:p>
          <a:p>
            <a:r>
              <a:rPr lang="en-GB" sz="1000" dirty="0"/>
              <a:t>Mayer, J.D., Salovey, P. and Caruso, D.R. (2004) ‘Emotional intelligence: Theory, findings, and implications’, </a:t>
            </a:r>
            <a:r>
              <a:rPr lang="en-GB" sz="1000" i="1" dirty="0"/>
              <a:t>Psychological Inquiry</a:t>
            </a:r>
            <a:r>
              <a:rPr lang="en-GB" sz="1000" dirty="0"/>
              <a:t>, 15(3), pp.197–215.</a:t>
            </a:r>
          </a:p>
          <a:p>
            <a:endParaRPr lang="en-GB" sz="1000" dirty="0">
              <a:latin typeface="Arial" panose="020B0604020202020204" pitchFamily="34" charset="0"/>
              <a:cs typeface="Arial" panose="020B0604020202020204" pitchFamily="34" charset="0"/>
            </a:endParaRPr>
          </a:p>
          <a:p>
            <a:endParaRPr lang="en-GB" sz="1000" dirty="0"/>
          </a:p>
          <a:p>
            <a:endParaRPr lang="en-GB" dirty="0"/>
          </a:p>
          <a:p>
            <a:endParaRPr lang="en-GB" dirty="0"/>
          </a:p>
          <a:p>
            <a:endParaRPr lang="en-GB" dirty="0"/>
          </a:p>
        </p:txBody>
      </p:sp>
      <p:pic>
        <p:nvPicPr>
          <p:cNvPr id="10" name="Picture 9">
            <a:extLst>
              <a:ext uri="{FF2B5EF4-FFF2-40B4-BE49-F238E27FC236}">
                <a16:creationId xmlns:a16="http://schemas.microsoft.com/office/drawing/2014/main" id="{6C42147B-5DA0-7084-3814-8C2E9776218B}"/>
              </a:ext>
            </a:extLst>
          </p:cNvPr>
          <p:cNvPicPr>
            <a:picLocks noChangeAspect="1"/>
          </p:cNvPicPr>
          <p:nvPr/>
        </p:nvPicPr>
        <p:blipFill>
          <a:blip r:embed="rId3"/>
          <a:stretch>
            <a:fillRect/>
          </a:stretch>
        </p:blipFill>
        <p:spPr>
          <a:xfrm>
            <a:off x="10822958" y="91271"/>
            <a:ext cx="1235441" cy="988705"/>
          </a:xfrm>
          <a:prstGeom prst="rect">
            <a:avLst/>
          </a:prstGeom>
        </p:spPr>
      </p:pic>
      <p:sp>
        <p:nvSpPr>
          <p:cNvPr id="11" name="TextBox 10">
            <a:extLst>
              <a:ext uri="{FF2B5EF4-FFF2-40B4-BE49-F238E27FC236}">
                <a16:creationId xmlns:a16="http://schemas.microsoft.com/office/drawing/2014/main" id="{546C3ACF-1BCC-2FFC-5463-7A09482EF1BE}"/>
              </a:ext>
            </a:extLst>
          </p:cNvPr>
          <p:cNvSpPr txBox="1"/>
          <p:nvPr/>
        </p:nvSpPr>
        <p:spPr>
          <a:xfrm>
            <a:off x="5638800" y="3693160"/>
            <a:ext cx="914400" cy="91440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B977F385-9643-F6D0-0B5E-9BDDD64B4906}"/>
              </a:ext>
            </a:extLst>
          </p:cNvPr>
          <p:cNvSpPr txBox="1"/>
          <p:nvPr/>
        </p:nvSpPr>
        <p:spPr>
          <a:xfrm>
            <a:off x="133601" y="331709"/>
            <a:ext cx="1776479" cy="507831"/>
          </a:xfrm>
          <a:prstGeom prst="rect">
            <a:avLst/>
          </a:prstGeom>
          <a:noFill/>
        </p:spPr>
        <p:txBody>
          <a:bodyPr wrap="square" rtlCol="0">
            <a:spAutoFit/>
          </a:bodyPr>
          <a:lstStyle/>
          <a:p>
            <a:r>
              <a:rPr lang="en-GB" sz="900" b="1" dirty="0"/>
              <a:t>STUDENT NAME: ANA MIHAILESCU</a:t>
            </a:r>
          </a:p>
          <a:p>
            <a:r>
              <a:rPr lang="en-GB" sz="900" b="1" dirty="0"/>
              <a:t>STUDENT ID: 2413169</a:t>
            </a:r>
          </a:p>
        </p:txBody>
      </p:sp>
      <p:pic>
        <p:nvPicPr>
          <p:cNvPr id="9" name="Picture 8">
            <a:extLst>
              <a:ext uri="{FF2B5EF4-FFF2-40B4-BE49-F238E27FC236}">
                <a16:creationId xmlns:a16="http://schemas.microsoft.com/office/drawing/2014/main" id="{350EA816-5A08-4B68-151D-F56E2099142A}"/>
              </a:ext>
            </a:extLst>
          </p:cNvPr>
          <p:cNvPicPr>
            <a:picLocks noChangeAspect="1"/>
          </p:cNvPicPr>
          <p:nvPr/>
        </p:nvPicPr>
        <p:blipFill>
          <a:blip r:embed="rId4"/>
          <a:stretch>
            <a:fillRect/>
          </a:stretch>
        </p:blipFill>
        <p:spPr>
          <a:xfrm>
            <a:off x="4752200" y="3860070"/>
            <a:ext cx="2242469" cy="1494979"/>
          </a:xfrm>
          <a:prstGeom prst="rect">
            <a:avLst/>
          </a:prstGeom>
        </p:spPr>
      </p:pic>
      <p:pic>
        <p:nvPicPr>
          <p:cNvPr id="16" name="Picture 15">
            <a:extLst>
              <a:ext uri="{FF2B5EF4-FFF2-40B4-BE49-F238E27FC236}">
                <a16:creationId xmlns:a16="http://schemas.microsoft.com/office/drawing/2014/main" id="{1E81DE14-4CA3-B377-0881-79CEC576BB62}"/>
              </a:ext>
            </a:extLst>
          </p:cNvPr>
          <p:cNvPicPr>
            <a:picLocks noChangeAspect="1"/>
          </p:cNvPicPr>
          <p:nvPr/>
        </p:nvPicPr>
        <p:blipFill>
          <a:blip r:embed="rId5"/>
          <a:stretch>
            <a:fillRect/>
          </a:stretch>
        </p:blipFill>
        <p:spPr>
          <a:xfrm>
            <a:off x="204123" y="1674733"/>
            <a:ext cx="1386793" cy="960891"/>
          </a:xfrm>
          <a:prstGeom prst="rect">
            <a:avLst/>
          </a:prstGeom>
        </p:spPr>
      </p:pic>
      <p:pic>
        <p:nvPicPr>
          <p:cNvPr id="20" name="Picture 19">
            <a:extLst>
              <a:ext uri="{FF2B5EF4-FFF2-40B4-BE49-F238E27FC236}">
                <a16:creationId xmlns:a16="http://schemas.microsoft.com/office/drawing/2014/main" id="{8A3AEDCC-CDBF-41E1-39FD-3EBB7961A477}"/>
              </a:ext>
            </a:extLst>
          </p:cNvPr>
          <p:cNvPicPr>
            <a:picLocks noChangeAspect="1"/>
          </p:cNvPicPr>
          <p:nvPr/>
        </p:nvPicPr>
        <p:blipFill>
          <a:blip r:embed="rId6"/>
          <a:stretch>
            <a:fillRect/>
          </a:stretch>
        </p:blipFill>
        <p:spPr>
          <a:xfrm>
            <a:off x="354045" y="3369707"/>
            <a:ext cx="2720340" cy="1813560"/>
          </a:xfrm>
          <a:prstGeom prst="rect">
            <a:avLst/>
          </a:prstGeom>
        </p:spPr>
      </p:pic>
    </p:spTree>
    <p:extLst>
      <p:ext uri="{BB962C8B-B14F-4D97-AF65-F5344CB8AC3E}">
        <p14:creationId xmlns:p14="http://schemas.microsoft.com/office/powerpoint/2010/main" val="27222639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588</Words>
  <Application>Microsoft Office PowerPoint</Application>
  <PresentationFormat>Widescreen</PresentationFormat>
  <Paragraphs>62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 POSTER : Emotional Intelligence in Group Projects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2026-06-04T15:13:51Z</dcterms:created>
  <dcterms:modified xsi:type="dcterms:W3CDTF">2026-06-06T10:28:13Z</dcterms:modified>
</cp:coreProperties>
</file>