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4" r:id="rId1"/>
  </p:sldMasterIdLst>
  <p:notesMasterIdLst>
    <p:notesMasterId r:id="rId18"/>
  </p:notesMasterIdLst>
  <p:sldIdLst>
    <p:sldId id="256" r:id="rId2"/>
    <p:sldId id="257" r:id="rId3"/>
    <p:sldId id="258" r:id="rId4"/>
    <p:sldId id="259" r:id="rId5"/>
    <p:sldId id="260" r:id="rId6"/>
    <p:sldId id="261" r:id="rId7"/>
    <p:sldId id="263" r:id="rId8"/>
    <p:sldId id="264" r:id="rId9"/>
    <p:sldId id="265" r:id="rId10"/>
    <p:sldId id="266" r:id="rId11"/>
    <p:sldId id="267" r:id="rId12"/>
    <p:sldId id="272"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CC58D7-D1DF-4CC0-B995-57311440543A}" type="datetimeFigureOut">
              <a:rPr lang="ro-RO" smtClean="0"/>
              <a:t>10.07.2023</a:t>
            </a:fld>
            <a:endParaRPr lang="ro-R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3549C3-89DB-4CE5-B837-2C55E55E1369}" type="slidenum">
              <a:rPr lang="ro-RO" smtClean="0"/>
              <a:t>‹#›</a:t>
            </a:fld>
            <a:endParaRPr lang="ro-RO"/>
          </a:p>
        </p:txBody>
      </p:sp>
    </p:spTree>
    <p:extLst>
      <p:ext uri="{BB962C8B-B14F-4D97-AF65-F5344CB8AC3E}">
        <p14:creationId xmlns:p14="http://schemas.microsoft.com/office/powerpoint/2010/main" val="380748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dirty="0"/>
          </a:p>
        </p:txBody>
      </p:sp>
      <p:sp>
        <p:nvSpPr>
          <p:cNvPr id="4" name="Slide Number Placeholder 3"/>
          <p:cNvSpPr>
            <a:spLocks noGrp="1"/>
          </p:cNvSpPr>
          <p:nvPr>
            <p:ph type="sldNum" sz="quarter" idx="5"/>
          </p:nvPr>
        </p:nvSpPr>
        <p:spPr/>
        <p:txBody>
          <a:bodyPr/>
          <a:lstStyle/>
          <a:p>
            <a:fld id="{0B3549C3-89DB-4CE5-B837-2C55E55E1369}" type="slidenum">
              <a:rPr lang="ro-RO" smtClean="0"/>
              <a:t>5</a:t>
            </a:fld>
            <a:endParaRPr lang="ro-RO"/>
          </a:p>
        </p:txBody>
      </p:sp>
    </p:spTree>
    <p:extLst>
      <p:ext uri="{BB962C8B-B14F-4D97-AF65-F5344CB8AC3E}">
        <p14:creationId xmlns:p14="http://schemas.microsoft.com/office/powerpoint/2010/main" val="2901803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8B75CD-765D-4BC6-B593-E7AD40D7A04A}" type="datetimeFigureOut">
              <a:rPr lang="ro-RO" smtClean="0"/>
              <a:t>10.07.2023</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DBC21B5-1A12-4AEE-8E8D-AD65BD5AFA96}" type="slidenum">
              <a:rPr lang="ro-RO" smtClean="0"/>
              <a:t>‹#›</a:t>
            </a:fld>
            <a:endParaRPr lang="ro-RO"/>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0712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8B75CD-765D-4BC6-B593-E7AD40D7A04A}" type="datetimeFigureOut">
              <a:rPr lang="ro-RO" smtClean="0"/>
              <a:t>10.07.2023</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DBC21B5-1A12-4AEE-8E8D-AD65BD5AFA96}" type="slidenum">
              <a:rPr lang="ro-RO" smtClean="0"/>
              <a:t>‹#›</a:t>
            </a:fld>
            <a:endParaRPr lang="ro-RO"/>
          </a:p>
        </p:txBody>
      </p:sp>
    </p:spTree>
    <p:extLst>
      <p:ext uri="{BB962C8B-B14F-4D97-AF65-F5344CB8AC3E}">
        <p14:creationId xmlns:p14="http://schemas.microsoft.com/office/powerpoint/2010/main" val="1463118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8B75CD-765D-4BC6-B593-E7AD40D7A04A}" type="datetimeFigureOut">
              <a:rPr lang="ro-RO" smtClean="0"/>
              <a:t>10.07.2023</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DBC21B5-1A12-4AEE-8E8D-AD65BD5AFA96}" type="slidenum">
              <a:rPr lang="ro-RO" smtClean="0"/>
              <a:t>‹#›</a:t>
            </a:fld>
            <a:endParaRPr lang="ro-RO"/>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9812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8B75CD-765D-4BC6-B593-E7AD40D7A04A}" type="datetimeFigureOut">
              <a:rPr lang="ro-RO" smtClean="0"/>
              <a:t>10.07.2023</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DBC21B5-1A12-4AEE-8E8D-AD65BD5AFA96}" type="slidenum">
              <a:rPr lang="ro-RO" smtClean="0"/>
              <a:t>‹#›</a:t>
            </a:fld>
            <a:endParaRPr lang="ro-RO"/>
          </a:p>
        </p:txBody>
      </p:sp>
    </p:spTree>
    <p:extLst>
      <p:ext uri="{BB962C8B-B14F-4D97-AF65-F5344CB8AC3E}">
        <p14:creationId xmlns:p14="http://schemas.microsoft.com/office/powerpoint/2010/main" val="531877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8B75CD-765D-4BC6-B593-E7AD40D7A04A}" type="datetimeFigureOut">
              <a:rPr lang="ro-RO" smtClean="0"/>
              <a:t>10.07.2023</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5DBC21B5-1A12-4AEE-8E8D-AD65BD5AFA96}" type="slidenum">
              <a:rPr lang="ro-RO" smtClean="0"/>
              <a:t>‹#›</a:t>
            </a:fld>
            <a:endParaRPr lang="ro-RO"/>
          </a:p>
        </p:txBody>
      </p:sp>
    </p:spTree>
    <p:extLst>
      <p:ext uri="{BB962C8B-B14F-4D97-AF65-F5344CB8AC3E}">
        <p14:creationId xmlns:p14="http://schemas.microsoft.com/office/powerpoint/2010/main" val="4035210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8B75CD-765D-4BC6-B593-E7AD40D7A04A}" type="datetimeFigureOut">
              <a:rPr lang="ro-RO" smtClean="0"/>
              <a:t>10.07.2023</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5DBC21B5-1A12-4AEE-8E8D-AD65BD5AFA96}" type="slidenum">
              <a:rPr lang="ro-RO" smtClean="0"/>
              <a:t>‹#›</a:t>
            </a:fld>
            <a:endParaRPr lang="ro-RO"/>
          </a:p>
        </p:txBody>
      </p:sp>
    </p:spTree>
    <p:extLst>
      <p:ext uri="{BB962C8B-B14F-4D97-AF65-F5344CB8AC3E}">
        <p14:creationId xmlns:p14="http://schemas.microsoft.com/office/powerpoint/2010/main" val="3866494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18B75CD-765D-4BC6-B593-E7AD40D7A04A}" type="datetimeFigureOut">
              <a:rPr lang="ro-RO" smtClean="0"/>
              <a:t>10.07.2023</a:t>
            </a:fld>
            <a:endParaRPr lang="ro-RO"/>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o-RO"/>
          </a:p>
        </p:txBody>
      </p:sp>
      <p:sp>
        <p:nvSpPr>
          <p:cNvPr id="9" name="Slide Number Placeholder 8"/>
          <p:cNvSpPr>
            <a:spLocks noGrp="1"/>
          </p:cNvSpPr>
          <p:nvPr>
            <p:ph type="sldNum" sz="quarter" idx="12"/>
          </p:nvPr>
        </p:nvSpPr>
        <p:spPr/>
        <p:txBody>
          <a:bodyPr/>
          <a:lstStyle/>
          <a:p>
            <a:fld id="{5DBC21B5-1A12-4AEE-8E8D-AD65BD5AFA96}" type="slidenum">
              <a:rPr lang="ro-RO" smtClean="0"/>
              <a:t>‹#›</a:t>
            </a:fld>
            <a:endParaRPr lang="ro-RO"/>
          </a:p>
        </p:txBody>
      </p:sp>
    </p:spTree>
    <p:extLst>
      <p:ext uri="{BB962C8B-B14F-4D97-AF65-F5344CB8AC3E}">
        <p14:creationId xmlns:p14="http://schemas.microsoft.com/office/powerpoint/2010/main" val="1916533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18B75CD-765D-4BC6-B593-E7AD40D7A04A}" type="datetimeFigureOut">
              <a:rPr lang="ro-RO" smtClean="0"/>
              <a:t>10.07.2023</a:t>
            </a:fld>
            <a:endParaRPr lang="ro-RO"/>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o-RO"/>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BC21B5-1A12-4AEE-8E8D-AD65BD5AFA96}" type="slidenum">
              <a:rPr lang="ro-RO" smtClean="0"/>
              <a:t>‹#›</a:t>
            </a:fld>
            <a:endParaRPr lang="ro-RO"/>
          </a:p>
        </p:txBody>
      </p:sp>
    </p:spTree>
    <p:extLst>
      <p:ext uri="{BB962C8B-B14F-4D97-AF65-F5344CB8AC3E}">
        <p14:creationId xmlns:p14="http://schemas.microsoft.com/office/powerpoint/2010/main" val="4060498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218B75CD-765D-4BC6-B593-E7AD40D7A04A}" type="datetimeFigureOut">
              <a:rPr lang="ro-RO" smtClean="0"/>
              <a:t>10.07.2023</a:t>
            </a:fld>
            <a:endParaRPr lang="ro-RO"/>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ro-RO"/>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BC21B5-1A12-4AEE-8E8D-AD65BD5AFA96}" type="slidenum">
              <a:rPr lang="ro-RO" smtClean="0"/>
              <a:t>‹#›</a:t>
            </a:fld>
            <a:endParaRPr lang="ro-RO"/>
          </a:p>
        </p:txBody>
      </p:sp>
    </p:spTree>
    <p:extLst>
      <p:ext uri="{BB962C8B-B14F-4D97-AF65-F5344CB8AC3E}">
        <p14:creationId xmlns:p14="http://schemas.microsoft.com/office/powerpoint/2010/main" val="3304937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8B75CD-765D-4BC6-B593-E7AD40D7A04A}" type="datetimeFigureOut">
              <a:rPr lang="ro-RO" smtClean="0"/>
              <a:t>10.07.2023</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DBC21B5-1A12-4AEE-8E8D-AD65BD5AFA96}" type="slidenum">
              <a:rPr lang="ro-RO" smtClean="0"/>
              <a:t>‹#›</a:t>
            </a:fld>
            <a:endParaRPr lang="ro-RO"/>
          </a:p>
        </p:txBody>
      </p:sp>
    </p:spTree>
    <p:extLst>
      <p:ext uri="{BB962C8B-B14F-4D97-AF65-F5344CB8AC3E}">
        <p14:creationId xmlns:p14="http://schemas.microsoft.com/office/powerpoint/2010/main" val="1599804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8B75CD-765D-4BC6-B593-E7AD40D7A04A}" type="datetimeFigureOut">
              <a:rPr lang="ro-RO" smtClean="0"/>
              <a:t>10.07.2023</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DBC21B5-1A12-4AEE-8E8D-AD65BD5AFA96}" type="slidenum">
              <a:rPr lang="ro-RO" smtClean="0"/>
              <a:t>‹#›</a:t>
            </a:fld>
            <a:endParaRPr lang="ro-RO"/>
          </a:p>
        </p:txBody>
      </p:sp>
    </p:spTree>
    <p:extLst>
      <p:ext uri="{BB962C8B-B14F-4D97-AF65-F5344CB8AC3E}">
        <p14:creationId xmlns:p14="http://schemas.microsoft.com/office/powerpoint/2010/main" val="1107461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18B75CD-765D-4BC6-B593-E7AD40D7A04A}" type="datetimeFigureOut">
              <a:rPr lang="ro-RO" smtClean="0"/>
              <a:t>10.07.2023</a:t>
            </a:fld>
            <a:endParaRPr lang="ro-RO"/>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o-RO"/>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DBC21B5-1A12-4AEE-8E8D-AD65BD5AFA96}" type="slidenum">
              <a:rPr lang="ro-RO" smtClean="0"/>
              <a:t>‹#›</a:t>
            </a:fld>
            <a:endParaRPr lang="ro-RO"/>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8842588"/>
      </p:ext>
    </p:extLst>
  </p:cSld>
  <p:clrMap bg1="dk1" tx1="lt1" bg2="dk2" tx2="lt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doi.org/10.1016/j.ijproman.2013.05.01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20900-2CFE-1F86-C0B7-338B4B4F24CD}"/>
              </a:ext>
            </a:extLst>
          </p:cNvPr>
          <p:cNvSpPr>
            <a:spLocks noGrp="1"/>
          </p:cNvSpPr>
          <p:nvPr>
            <p:ph type="ctrTitle"/>
          </p:nvPr>
        </p:nvSpPr>
        <p:spPr>
          <a:xfrm>
            <a:off x="984264" y="50818"/>
            <a:ext cx="10058400" cy="1143000"/>
          </a:xfrm>
        </p:spPr>
        <p:txBody>
          <a:bodyPr>
            <a:normAutofit fontScale="90000"/>
          </a:bodyPr>
          <a:lstStyle/>
          <a:p>
            <a:r>
              <a:rPr lang="en-US" sz="8000" b="1" i="1" dirty="0">
                <a:solidFill>
                  <a:schemeClr val="tx1"/>
                </a:solidFill>
              </a:rPr>
              <a:t>Project Management Plan </a:t>
            </a:r>
            <a:endParaRPr lang="ro-RO" dirty="0">
              <a:solidFill>
                <a:schemeClr val="tx1"/>
              </a:solidFill>
            </a:endParaRPr>
          </a:p>
        </p:txBody>
      </p:sp>
      <p:sp>
        <p:nvSpPr>
          <p:cNvPr id="3" name="Subtitle 2">
            <a:extLst>
              <a:ext uri="{FF2B5EF4-FFF2-40B4-BE49-F238E27FC236}">
                <a16:creationId xmlns:a16="http://schemas.microsoft.com/office/drawing/2014/main" id="{62949D6D-24BA-D2F2-F2E7-82514ABA09BE}"/>
              </a:ext>
            </a:extLst>
          </p:cNvPr>
          <p:cNvSpPr>
            <a:spLocks noGrp="1"/>
          </p:cNvSpPr>
          <p:nvPr>
            <p:ph type="subTitle" idx="1"/>
          </p:nvPr>
        </p:nvSpPr>
        <p:spPr>
          <a:xfrm>
            <a:off x="108984" y="1487128"/>
            <a:ext cx="6400800" cy="6405120"/>
          </a:xfrm>
        </p:spPr>
        <p:txBody>
          <a:bodyPr>
            <a:noAutofit/>
          </a:bodyPr>
          <a:lstStyle/>
          <a:p>
            <a:pPr indent="-228600">
              <a:lnSpc>
                <a:spcPct val="90000"/>
              </a:lnSpc>
              <a:spcAft>
                <a:spcPts val="600"/>
              </a:spcAft>
              <a:buFont typeface="Arial" panose="020B0604020202020204" pitchFamily="34" charset="0"/>
              <a:buChar char="•"/>
            </a:pPr>
            <a:r>
              <a:rPr lang="en-US" sz="2000" b="1" dirty="0">
                <a:solidFill>
                  <a:schemeClr val="tx1"/>
                </a:solidFill>
              </a:rPr>
              <a:t>Module: Managing Projects in the Workplace</a:t>
            </a:r>
          </a:p>
          <a:p>
            <a:pPr indent="-228600">
              <a:lnSpc>
                <a:spcPct val="90000"/>
              </a:lnSpc>
              <a:spcAft>
                <a:spcPts val="600"/>
              </a:spcAft>
              <a:buFont typeface="Arial" panose="020B0604020202020204" pitchFamily="34" charset="0"/>
              <a:buChar char="•"/>
            </a:pPr>
            <a:r>
              <a:rPr lang="en-US" sz="2000" b="1" dirty="0">
                <a:solidFill>
                  <a:schemeClr val="tx1"/>
                </a:solidFill>
              </a:rPr>
              <a:t>Module code: BMSW5104</a:t>
            </a:r>
          </a:p>
          <a:p>
            <a:pPr indent="-228600">
              <a:lnSpc>
                <a:spcPct val="90000"/>
              </a:lnSpc>
              <a:spcAft>
                <a:spcPts val="600"/>
              </a:spcAft>
              <a:buFont typeface="Arial" panose="020B0604020202020204" pitchFamily="34" charset="0"/>
              <a:buChar char="•"/>
            </a:pPr>
            <a:r>
              <a:rPr lang="en-US" sz="2000" b="1" dirty="0">
                <a:solidFill>
                  <a:schemeClr val="tx1"/>
                </a:solidFill>
              </a:rPr>
              <a:t>Student name: David Marian Beltic  Student ID: 2020289</a:t>
            </a:r>
          </a:p>
          <a:p>
            <a:pPr indent="-228600">
              <a:lnSpc>
                <a:spcPct val="90000"/>
              </a:lnSpc>
              <a:spcAft>
                <a:spcPts val="600"/>
              </a:spcAft>
              <a:buFont typeface="Arial" panose="020B0604020202020204" pitchFamily="34" charset="0"/>
              <a:buChar char="•"/>
            </a:pPr>
            <a:r>
              <a:rPr lang="en-US" sz="2000" b="1" dirty="0">
                <a:solidFill>
                  <a:schemeClr val="tx1"/>
                </a:solidFill>
              </a:rPr>
              <a:t>Student name: Vladislav Erhan        Student ID:2111920</a:t>
            </a:r>
          </a:p>
          <a:p>
            <a:pPr indent="-228600">
              <a:lnSpc>
                <a:spcPct val="90000"/>
              </a:lnSpc>
              <a:spcAft>
                <a:spcPts val="600"/>
              </a:spcAft>
              <a:buFont typeface="Arial" panose="020B0604020202020204" pitchFamily="34" charset="0"/>
              <a:buChar char="•"/>
            </a:pPr>
            <a:r>
              <a:rPr lang="en-US" sz="2000" b="1" dirty="0">
                <a:solidFill>
                  <a:schemeClr val="tx1"/>
                </a:solidFill>
              </a:rPr>
              <a:t>Student name: </a:t>
            </a:r>
            <a:r>
              <a:rPr lang="en-US" sz="2000" b="1" dirty="0" err="1">
                <a:solidFill>
                  <a:schemeClr val="tx1"/>
                </a:solidFill>
              </a:rPr>
              <a:t>Vailica</a:t>
            </a:r>
            <a:r>
              <a:rPr lang="en-US" sz="2000" b="1" dirty="0">
                <a:solidFill>
                  <a:schemeClr val="tx1"/>
                </a:solidFill>
              </a:rPr>
              <a:t> </a:t>
            </a:r>
            <a:r>
              <a:rPr lang="en-US" sz="2000" b="1" dirty="0" err="1">
                <a:solidFill>
                  <a:schemeClr val="tx1"/>
                </a:solidFill>
              </a:rPr>
              <a:t>Madalin</a:t>
            </a:r>
            <a:r>
              <a:rPr lang="en-US" sz="2000" b="1" dirty="0">
                <a:solidFill>
                  <a:schemeClr val="tx1"/>
                </a:solidFill>
              </a:rPr>
              <a:t> </a:t>
            </a:r>
            <a:r>
              <a:rPr lang="en-US" sz="2000" b="1" dirty="0" err="1">
                <a:solidFill>
                  <a:schemeClr val="tx1"/>
                </a:solidFill>
              </a:rPr>
              <a:t>Iliuta</a:t>
            </a:r>
            <a:r>
              <a:rPr lang="en-US" sz="2000" b="1" dirty="0">
                <a:solidFill>
                  <a:schemeClr val="tx1"/>
                </a:solidFill>
              </a:rPr>
              <a:t> Student ID: 2007277</a:t>
            </a:r>
          </a:p>
          <a:p>
            <a:pPr indent="-228600">
              <a:lnSpc>
                <a:spcPct val="90000"/>
              </a:lnSpc>
              <a:spcAft>
                <a:spcPts val="600"/>
              </a:spcAft>
              <a:buFont typeface="Arial" panose="020B0604020202020204" pitchFamily="34" charset="0"/>
              <a:buChar char="•"/>
            </a:pPr>
            <a:r>
              <a:rPr lang="en-US" sz="2000" b="1" dirty="0">
                <a:solidFill>
                  <a:schemeClr val="tx1"/>
                </a:solidFill>
              </a:rPr>
              <a:t>Student name: Vitalie Erhan             Student ID:2111917</a:t>
            </a:r>
          </a:p>
          <a:p>
            <a:pPr indent="-228600">
              <a:lnSpc>
                <a:spcPct val="90000"/>
              </a:lnSpc>
              <a:spcAft>
                <a:spcPts val="600"/>
              </a:spcAft>
              <a:buFont typeface="Arial" panose="020B0604020202020204" pitchFamily="34" charset="0"/>
              <a:buChar char="•"/>
            </a:pPr>
            <a:r>
              <a:rPr lang="en-US" sz="2000" b="1" dirty="0">
                <a:solidFill>
                  <a:schemeClr val="tx1"/>
                </a:solidFill>
              </a:rPr>
              <a:t>Lecturer name: Abel </a:t>
            </a:r>
            <a:r>
              <a:rPr lang="en-US" sz="2000" b="1" dirty="0" err="1">
                <a:solidFill>
                  <a:schemeClr val="tx1"/>
                </a:solidFill>
              </a:rPr>
              <a:t>Agoba</a:t>
            </a:r>
            <a:endParaRPr lang="en-US" sz="2000" b="1" dirty="0">
              <a:solidFill>
                <a:schemeClr val="tx1"/>
              </a:solidFill>
            </a:endParaRPr>
          </a:p>
          <a:p>
            <a:endParaRPr lang="ro-RO" sz="2000" b="1" dirty="0">
              <a:solidFill>
                <a:schemeClr val="tx1"/>
              </a:solidFill>
            </a:endParaRPr>
          </a:p>
        </p:txBody>
      </p:sp>
      <p:pic>
        <p:nvPicPr>
          <p:cNvPr id="4" name="Content Placeholder 3">
            <a:extLst>
              <a:ext uri="{FF2B5EF4-FFF2-40B4-BE49-F238E27FC236}">
                <a16:creationId xmlns:a16="http://schemas.microsoft.com/office/drawing/2014/main" id="{71DD3A07-0092-DC59-7D09-6D954FF567E2}"/>
              </a:ext>
            </a:extLst>
          </p:cNvPr>
          <p:cNvPicPr>
            <a:picLocks noChangeAspect="1"/>
          </p:cNvPicPr>
          <p:nvPr/>
        </p:nvPicPr>
        <p:blipFill rotWithShape="1">
          <a:blip r:embed="rId2"/>
          <a:srcRect l="24399" r="-1" b="-1"/>
          <a:stretch/>
        </p:blipFill>
        <p:spPr>
          <a:xfrm>
            <a:off x="6509784" y="1281147"/>
            <a:ext cx="5260975" cy="464502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spTree>
    <p:extLst>
      <p:ext uri="{BB962C8B-B14F-4D97-AF65-F5344CB8AC3E}">
        <p14:creationId xmlns:p14="http://schemas.microsoft.com/office/powerpoint/2010/main" val="349388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3C2CE-D258-5EA9-0AA4-01225F9CFD67}"/>
              </a:ext>
            </a:extLst>
          </p:cNvPr>
          <p:cNvSpPr>
            <a:spLocks noGrp="1"/>
          </p:cNvSpPr>
          <p:nvPr>
            <p:ph type="title"/>
          </p:nvPr>
        </p:nvSpPr>
        <p:spPr>
          <a:xfrm>
            <a:off x="1036320" y="988906"/>
            <a:ext cx="10058400" cy="1125644"/>
          </a:xfrm>
        </p:spPr>
        <p:txBody>
          <a:bodyPr>
            <a:normAutofit fontScale="90000"/>
          </a:bodyPr>
          <a:lstStyle/>
          <a:p>
            <a:pPr algn="ctr"/>
            <a:r>
              <a:rPr lang="en-GB" sz="4400" kern="100" dirty="0">
                <a:effectLst/>
                <a:latin typeface="Calibri" panose="020F0502020204030204" pitchFamily="34" charset="0"/>
                <a:ea typeface="Calibri" panose="020F0502020204030204" pitchFamily="34" charset="0"/>
                <a:cs typeface="Times New Roman" panose="02020603050405020304" pitchFamily="18" charset="0"/>
              </a:rPr>
              <a:t>Project management plan for opening </a:t>
            </a:r>
            <a:r>
              <a:rPr lang="en-GB" sz="4400" b="1" u="sng" kern="100" dirty="0">
                <a:effectLst/>
                <a:latin typeface="Calibri" panose="020F0502020204030204" pitchFamily="34" charset="0"/>
                <a:ea typeface="Calibri" panose="020F0502020204030204" pitchFamily="34" charset="0"/>
                <a:cs typeface="Times New Roman" panose="02020603050405020304" pitchFamily="18" charset="0"/>
              </a:rPr>
              <a:t>Bumblebee</a:t>
            </a:r>
            <a:r>
              <a:rPr lang="en-GB" sz="4400" kern="100" dirty="0">
                <a:effectLst/>
                <a:latin typeface="Calibri" panose="020F0502020204030204" pitchFamily="34" charset="0"/>
                <a:ea typeface="Calibri" panose="020F0502020204030204" pitchFamily="34" charset="0"/>
                <a:cs typeface="Times New Roman" panose="02020603050405020304" pitchFamily="18" charset="0"/>
              </a:rPr>
              <a:t> nursery in Coventry</a:t>
            </a:r>
            <a:br>
              <a:rPr lang="rm-CH"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ro-RO" dirty="0"/>
          </a:p>
        </p:txBody>
      </p:sp>
      <p:pic>
        <p:nvPicPr>
          <p:cNvPr id="4" name="Content Placeholder 3" descr="A cartoon bee with wings&#10;&#10;Description automatically generated with medium confidence">
            <a:extLst>
              <a:ext uri="{FF2B5EF4-FFF2-40B4-BE49-F238E27FC236}">
                <a16:creationId xmlns:a16="http://schemas.microsoft.com/office/drawing/2014/main" id="{C11ABB9E-B431-72D7-1CAD-034A52B6F0B2}"/>
              </a:ext>
            </a:extLst>
          </p:cNvPr>
          <p:cNvPicPr>
            <a:picLocks noGrp="1" noChangeAspect="1"/>
          </p:cNvPicPr>
          <p:nvPr>
            <p:ph idx="1"/>
          </p:nvPr>
        </p:nvPicPr>
        <p:blipFill rotWithShape="1">
          <a:blip r:embed="rId2"/>
          <a:srcRect r="-3" b="-3"/>
          <a:stretch/>
        </p:blipFill>
        <p:spPr>
          <a:xfrm>
            <a:off x="4170362" y="2114550"/>
            <a:ext cx="4022725" cy="4022725"/>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spTree>
    <p:extLst>
      <p:ext uri="{BB962C8B-B14F-4D97-AF65-F5344CB8AC3E}">
        <p14:creationId xmlns:p14="http://schemas.microsoft.com/office/powerpoint/2010/main" val="18116191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D64472-9720-4FBC-B628-F62EE9D015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5B8EDC-F287-0DEA-ABAC-62E9AF026BBE}"/>
              </a:ext>
            </a:extLst>
          </p:cNvPr>
          <p:cNvSpPr>
            <a:spLocks noGrp="1"/>
          </p:cNvSpPr>
          <p:nvPr>
            <p:ph type="title"/>
          </p:nvPr>
        </p:nvSpPr>
        <p:spPr>
          <a:xfrm>
            <a:off x="6411685" y="634946"/>
            <a:ext cx="5127171" cy="1450757"/>
          </a:xfrm>
        </p:spPr>
        <p:txBody>
          <a:bodyPr>
            <a:normAutofit/>
          </a:bodyPr>
          <a:lstStyle/>
          <a:p>
            <a:r>
              <a:rPr lang="en-GB"/>
              <a:t>Introduction</a:t>
            </a:r>
            <a:endParaRPr lang="ro-RO" dirty="0"/>
          </a:p>
        </p:txBody>
      </p:sp>
      <p:pic>
        <p:nvPicPr>
          <p:cNvPr id="4" name="Picture 3" descr="A close-up of words&#10;&#10;Description automatically generated">
            <a:extLst>
              <a:ext uri="{FF2B5EF4-FFF2-40B4-BE49-F238E27FC236}">
                <a16:creationId xmlns:a16="http://schemas.microsoft.com/office/drawing/2014/main" id="{24969496-5AC2-9DF7-1ACD-926114CABE12}"/>
              </a:ext>
            </a:extLst>
          </p:cNvPr>
          <p:cNvPicPr>
            <a:picLocks noChangeAspect="1"/>
          </p:cNvPicPr>
          <p:nvPr/>
        </p:nvPicPr>
        <p:blipFill>
          <a:blip r:embed="rId2"/>
          <a:stretch>
            <a:fillRect/>
          </a:stretch>
        </p:blipFill>
        <p:spPr>
          <a:xfrm>
            <a:off x="643192" y="1510390"/>
            <a:ext cx="5451627" cy="3517178"/>
          </a:xfrm>
          <a:prstGeom prst="rect">
            <a:avLst/>
          </a:prstGeom>
        </p:spPr>
      </p:pic>
      <p:cxnSp>
        <p:nvCxnSpPr>
          <p:cNvPr id="11" name="Straight Connector 10">
            <a:extLst>
              <a:ext uri="{FF2B5EF4-FFF2-40B4-BE49-F238E27FC236}">
                <a16:creationId xmlns:a16="http://schemas.microsoft.com/office/drawing/2014/main" id="{C8274B1F-2E6E-4044-94F7-2AB4E90F65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48A315B-09E2-B772-0DE1-A588216BDED0}"/>
              </a:ext>
            </a:extLst>
          </p:cNvPr>
          <p:cNvSpPr>
            <a:spLocks noGrp="1"/>
          </p:cNvSpPr>
          <p:nvPr>
            <p:ph idx="1"/>
          </p:nvPr>
        </p:nvSpPr>
        <p:spPr>
          <a:xfrm>
            <a:off x="6411684" y="2198914"/>
            <a:ext cx="5127172" cy="3670180"/>
          </a:xfrm>
        </p:spPr>
        <p:txBody>
          <a:bodyPr>
            <a:normAutofit/>
          </a:bodyPr>
          <a:lstStyle/>
          <a:p>
            <a:pPr algn="just"/>
            <a:r>
              <a:rPr lang="en-GB" dirty="0"/>
              <a:t>One of the essential characteristics of the project is uniqueness, and each project varies by size and complexity, hence it is tough to establish the project's success by comparing it with other projects. The success of this project plan will be shown when the program will fulfil stakeholders' requirements and needs. </a:t>
            </a:r>
          </a:p>
          <a:p>
            <a:pPr algn="just"/>
            <a:r>
              <a:rPr lang="en-GB" dirty="0"/>
              <a:t>             Creating and completing any project requires a team with specific and defined roles and responsibilities. Therefore, this project plan has four members to form a team to complete the project</a:t>
            </a:r>
          </a:p>
          <a:p>
            <a:endParaRPr lang="ro-RO" dirty="0"/>
          </a:p>
        </p:txBody>
      </p:sp>
      <p:sp>
        <p:nvSpPr>
          <p:cNvPr id="13" name="Rectangle 12">
            <a:extLst>
              <a:ext uri="{FF2B5EF4-FFF2-40B4-BE49-F238E27FC236}">
                <a16:creationId xmlns:a16="http://schemas.microsoft.com/office/drawing/2014/main" id="{DF7BD5AB-415F-42D4-8FC0-DCC5D1101D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2A8EBF22-DAF1-4100-AA4A-A077B68E3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26150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F3B75E9B-ACA8-480C-BAF2-7923B846DC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4B71D39-1381-30F6-077D-8D7FBDD3EFCD}"/>
              </a:ext>
            </a:extLst>
          </p:cNvPr>
          <p:cNvPicPr>
            <a:picLocks noChangeAspect="1"/>
          </p:cNvPicPr>
          <p:nvPr/>
        </p:nvPicPr>
        <p:blipFill rotWithShape="1">
          <a:blip r:embed="rId2">
            <a:duotone>
              <a:prstClr val="black"/>
              <a:schemeClr val="accent6">
                <a:tint val="45000"/>
                <a:satMod val="400000"/>
              </a:schemeClr>
            </a:duotone>
            <a:alphaModFix amt="65000"/>
          </a:blip>
          <a:srcRect t="10008" b="5722"/>
          <a:stretch/>
        </p:blipFill>
        <p:spPr>
          <a:xfrm>
            <a:off x="20" y="10"/>
            <a:ext cx="12191980" cy="6857990"/>
          </a:xfrm>
          <a:prstGeom prst="rect">
            <a:avLst/>
          </a:prstGeom>
        </p:spPr>
      </p:pic>
      <p:sp>
        <p:nvSpPr>
          <p:cNvPr id="16" name="Rectangle 10">
            <a:extLst>
              <a:ext uri="{FF2B5EF4-FFF2-40B4-BE49-F238E27FC236}">
                <a16:creationId xmlns:a16="http://schemas.microsoft.com/office/drawing/2014/main" id="{202E9993-4F7F-4769-9D72-6BABAD6D1F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7547879" cy="6858000"/>
          </a:xfrm>
          <a:prstGeom prst="rect">
            <a:avLst/>
          </a:prstGeom>
          <a:solidFill>
            <a:schemeClr val="accent1">
              <a:lumMod val="75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021C6A3-E3E8-D5D6-E10A-6F842925857F}"/>
              </a:ext>
            </a:extLst>
          </p:cNvPr>
          <p:cNvSpPr>
            <a:spLocks noGrp="1"/>
          </p:cNvSpPr>
          <p:nvPr>
            <p:ph type="title"/>
          </p:nvPr>
        </p:nvSpPr>
        <p:spPr>
          <a:xfrm>
            <a:off x="1097265" y="516835"/>
            <a:ext cx="5982325" cy="1666501"/>
          </a:xfrm>
        </p:spPr>
        <p:txBody>
          <a:bodyPr>
            <a:normAutofit/>
          </a:bodyPr>
          <a:lstStyle/>
          <a:p>
            <a:r>
              <a:rPr lang="en-GB" sz="4000" dirty="0">
                <a:solidFill>
                  <a:srgbClr val="FFFFFF"/>
                </a:solidFill>
              </a:rPr>
              <a:t>Project Description and Scope </a:t>
            </a:r>
            <a:endParaRPr lang="ro-RO" sz="4000" dirty="0">
              <a:solidFill>
                <a:srgbClr val="FFFFFF"/>
              </a:solidFill>
            </a:endParaRPr>
          </a:p>
        </p:txBody>
      </p:sp>
      <p:sp>
        <p:nvSpPr>
          <p:cNvPr id="3" name="Content Placeholder 2">
            <a:extLst>
              <a:ext uri="{FF2B5EF4-FFF2-40B4-BE49-F238E27FC236}">
                <a16:creationId xmlns:a16="http://schemas.microsoft.com/office/drawing/2014/main" id="{962DE543-71A8-CC11-830A-B3898147E048}"/>
              </a:ext>
            </a:extLst>
          </p:cNvPr>
          <p:cNvSpPr>
            <a:spLocks noGrp="1"/>
          </p:cNvSpPr>
          <p:nvPr>
            <p:ph idx="1"/>
          </p:nvPr>
        </p:nvSpPr>
        <p:spPr>
          <a:xfrm>
            <a:off x="1097264" y="2240280"/>
            <a:ext cx="5982325" cy="3652667"/>
          </a:xfrm>
        </p:spPr>
        <p:txBody>
          <a:bodyPr>
            <a:normAutofit/>
          </a:bodyPr>
          <a:lstStyle/>
          <a:p>
            <a:r>
              <a:rPr lang="en-GB" sz="1500" dirty="0">
                <a:solidFill>
                  <a:srgbClr val="FFFFFF"/>
                </a:solidFill>
              </a:rPr>
              <a:t>Life started to go back to normality, and many businesses decided to ask their employees to return to the office. This factor will boost the crises already existing regarding what parents should do with their children when they need to go to work. In Coventry, for example, there are around 7,174 places in nursery registered in Coventry when there are approximately 23,300 children under five .Therefore, there is a real need for more nurseries in the Coventry area. </a:t>
            </a:r>
          </a:p>
          <a:p>
            <a:r>
              <a:rPr lang="en-GB" sz="1500" dirty="0">
                <a:solidFill>
                  <a:srgbClr val="FFFFFF"/>
                </a:solidFill>
              </a:rPr>
              <a:t>This project will: </a:t>
            </a:r>
          </a:p>
          <a:p>
            <a:pPr marL="0" indent="0">
              <a:buNone/>
            </a:pPr>
            <a:r>
              <a:rPr lang="en-GB" sz="1500" dirty="0">
                <a:solidFill>
                  <a:srgbClr val="FFFFFF"/>
                </a:solidFill>
              </a:rPr>
              <a:t>1. Tackle the needs of nursery spaces in Coventry.</a:t>
            </a:r>
          </a:p>
          <a:p>
            <a:pPr marL="0" indent="0">
              <a:buNone/>
            </a:pPr>
            <a:r>
              <a:rPr lang="en-GB" sz="1500" dirty="0">
                <a:solidFill>
                  <a:srgbClr val="FFFFFF"/>
                </a:solidFill>
              </a:rPr>
              <a:t>2. Helps parents to return to work and solve their childcare issue</a:t>
            </a:r>
          </a:p>
          <a:p>
            <a:pPr marL="0" indent="0">
              <a:buNone/>
            </a:pPr>
            <a:r>
              <a:rPr lang="en-GB" sz="1500" dirty="0">
                <a:solidFill>
                  <a:srgbClr val="FFFFFF"/>
                </a:solidFill>
              </a:rPr>
              <a:t>3. Provided a safe and comforting environment with passionate teachers that will help children to learn in an active learning environment.</a:t>
            </a:r>
          </a:p>
          <a:p>
            <a:endParaRPr lang="ro-RO" sz="1500" dirty="0">
              <a:solidFill>
                <a:srgbClr val="FFFFFF"/>
              </a:solidFill>
            </a:endParaRPr>
          </a:p>
        </p:txBody>
      </p:sp>
      <p:sp>
        <p:nvSpPr>
          <p:cNvPr id="17" name="Rectangle 12">
            <a:extLst>
              <a:ext uri="{FF2B5EF4-FFF2-40B4-BE49-F238E27FC236}">
                <a16:creationId xmlns:a16="http://schemas.microsoft.com/office/drawing/2014/main" id="{296D7483-0200-44CE-9151-75AC347609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0"/>
            <a:ext cx="64008" cy="6858000"/>
          </a:xfrm>
          <a:prstGeom prst="rect">
            <a:avLst/>
          </a:prstGeom>
          <a:solidFill>
            <a:schemeClr val="accent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30420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E4D98-566C-6149-0B55-A4758CB35027}"/>
              </a:ext>
            </a:extLst>
          </p:cNvPr>
          <p:cNvSpPr>
            <a:spLocks noGrp="1"/>
          </p:cNvSpPr>
          <p:nvPr>
            <p:ph type="title"/>
          </p:nvPr>
        </p:nvSpPr>
        <p:spPr>
          <a:xfrm>
            <a:off x="1097280" y="286603"/>
            <a:ext cx="10058400" cy="1450757"/>
          </a:xfrm>
        </p:spPr>
        <p:txBody>
          <a:bodyPr>
            <a:normAutofit/>
          </a:bodyPr>
          <a:lstStyle/>
          <a:p>
            <a:r>
              <a:rPr lang="ro-RO" dirty="0" err="1"/>
              <a:t>Stakeholders</a:t>
            </a:r>
            <a:r>
              <a:rPr lang="ro-RO" dirty="0"/>
              <a:t> </a:t>
            </a:r>
            <a:r>
              <a:rPr lang="ro-RO" dirty="0" err="1"/>
              <a:t>Analysis</a:t>
            </a:r>
            <a:endParaRPr lang="ro-RO" dirty="0"/>
          </a:p>
        </p:txBody>
      </p:sp>
      <p:pic>
        <p:nvPicPr>
          <p:cNvPr id="4" name="Picture 3">
            <a:extLst>
              <a:ext uri="{FF2B5EF4-FFF2-40B4-BE49-F238E27FC236}">
                <a16:creationId xmlns:a16="http://schemas.microsoft.com/office/drawing/2014/main" id="{63A25634-828F-EEAA-5757-CF87AB5356F1}"/>
              </a:ext>
            </a:extLst>
          </p:cNvPr>
          <p:cNvPicPr>
            <a:picLocks noChangeAspect="1"/>
          </p:cNvPicPr>
          <p:nvPr/>
        </p:nvPicPr>
        <p:blipFill>
          <a:blip r:embed="rId3"/>
          <a:stretch>
            <a:fillRect/>
          </a:stretch>
        </p:blipFill>
        <p:spPr>
          <a:xfrm>
            <a:off x="1076432" y="2486719"/>
            <a:ext cx="3094997" cy="2330210"/>
          </a:xfrm>
          <a:prstGeom prst="rect">
            <a:avLst/>
          </a:prstGeom>
        </p:spPr>
      </p:pic>
      <p:sp>
        <p:nvSpPr>
          <p:cNvPr id="3" name="Content Placeholder 2">
            <a:extLst>
              <a:ext uri="{FF2B5EF4-FFF2-40B4-BE49-F238E27FC236}">
                <a16:creationId xmlns:a16="http://schemas.microsoft.com/office/drawing/2014/main" id="{CB47C4A5-90F3-5F96-3272-F9D90F3237FD}"/>
              </a:ext>
            </a:extLst>
          </p:cNvPr>
          <p:cNvSpPr>
            <a:spLocks noGrp="1"/>
          </p:cNvSpPr>
          <p:nvPr>
            <p:ph idx="1"/>
          </p:nvPr>
        </p:nvSpPr>
        <p:spPr>
          <a:xfrm>
            <a:off x="4639733" y="1845734"/>
            <a:ext cx="6515947" cy="4023360"/>
          </a:xfrm>
        </p:spPr>
        <p:txBody>
          <a:bodyPr>
            <a:normAutofit/>
          </a:bodyPr>
          <a:lstStyle/>
          <a:p>
            <a:r>
              <a:rPr lang="en-GB" sz="1400" b="1" dirty="0"/>
              <a:t>Parents</a:t>
            </a:r>
            <a:r>
              <a:rPr lang="en-GB" sz="1400" dirty="0"/>
              <a:t> are an important stakeholder group since they are the service's main customers and so directly benefit from it</a:t>
            </a:r>
          </a:p>
          <a:p>
            <a:r>
              <a:rPr lang="en-GB" sz="1400" b="1" dirty="0"/>
              <a:t>Children</a:t>
            </a:r>
            <a:r>
              <a:rPr lang="en-GB" sz="1400" dirty="0"/>
              <a:t> despite the possibility that children would not directly affect the decisions that are made about the project, children constitute an important category of stakeholders.</a:t>
            </a:r>
          </a:p>
          <a:p>
            <a:r>
              <a:rPr lang="en-GB" sz="1400" b="1" dirty="0"/>
              <a:t>Members of the staff</a:t>
            </a:r>
            <a:r>
              <a:rPr lang="en-GB" sz="1400" dirty="0"/>
              <a:t>, such as teachers and administrators, are included in this category of workers. </a:t>
            </a:r>
          </a:p>
          <a:p>
            <a:r>
              <a:rPr lang="en-GB" sz="1400" b="1" dirty="0"/>
              <a:t>Regulatory agencies</a:t>
            </a:r>
            <a:r>
              <a:rPr lang="en-GB" sz="1400" dirty="0"/>
              <a:t>: Both governmental and professional regulatory agencies are in charge of determining the rules and norms that nurseries must follow in order to be considered legitimate businesses</a:t>
            </a:r>
          </a:p>
          <a:p>
            <a:r>
              <a:rPr lang="en-GB" sz="1400" b="1" dirty="0"/>
              <a:t>Surrounding Community</a:t>
            </a:r>
            <a:r>
              <a:rPr lang="en-GB" sz="1400" dirty="0"/>
              <a:t>: The surrounding community's acceptance and support of the project may be crucial to the business's successful operation because factors like increased traffic and noise may have a negative impact on them.</a:t>
            </a:r>
          </a:p>
          <a:p>
            <a:r>
              <a:rPr lang="en-GB" sz="1400" b="1" kern="100" dirty="0">
                <a:effectLst/>
                <a:latin typeface="Calibri" panose="020F0502020204030204" pitchFamily="34" charset="0"/>
                <a:ea typeface="Calibri" panose="020F0502020204030204" pitchFamily="34" charset="0"/>
                <a:cs typeface="Times New Roman" panose="02020603050405020304" pitchFamily="18" charset="0"/>
              </a:rPr>
              <a:t>Suppliers</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These stakeholders provide the nursery with the required resources for its functioning, such as food, instructional materials, and furnishings. They are also considered stakeholders.</a:t>
            </a:r>
            <a:endParaRPr lang="rm-CH" sz="1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ro-RO" sz="1400" dirty="0"/>
          </a:p>
        </p:txBody>
      </p:sp>
    </p:spTree>
    <p:extLst>
      <p:ext uri="{BB962C8B-B14F-4D97-AF65-F5344CB8AC3E}">
        <p14:creationId xmlns:p14="http://schemas.microsoft.com/office/powerpoint/2010/main" val="3471466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13EC41-8D5F-8664-EEBB-9709C1EE6F64}"/>
              </a:ext>
            </a:extLst>
          </p:cNvPr>
          <p:cNvSpPr>
            <a:spLocks noGrp="1"/>
          </p:cNvSpPr>
          <p:nvPr>
            <p:ph idx="1"/>
          </p:nvPr>
        </p:nvSpPr>
        <p:spPr>
          <a:xfrm>
            <a:off x="1163955" y="2770397"/>
            <a:ext cx="10058400" cy="4023360"/>
          </a:xfrm>
        </p:spPr>
        <p:txBody>
          <a:bodyPr/>
          <a:lstStyle/>
          <a:p>
            <a:r>
              <a:rPr lang="en-GB" dirty="0"/>
              <a:t>PESTEL analysis is an important strategy framework used to analyse the external factors of a business (Johnson et al., 2008). There are six factors that may affect the performance and the environment of the business, Political, Economic, Social, Technological, Environmental and Legal (</a:t>
            </a:r>
            <a:r>
              <a:rPr lang="en-GB" dirty="0" err="1"/>
              <a:t>Alanzi</a:t>
            </a:r>
            <a:r>
              <a:rPr lang="en-GB" dirty="0"/>
              <a:t>, 2018). It is important to identify these factors, which may affect the performance of the business. </a:t>
            </a:r>
            <a:endParaRPr lang="ro-RO" dirty="0"/>
          </a:p>
        </p:txBody>
      </p:sp>
      <p:pic>
        <p:nvPicPr>
          <p:cNvPr id="5" name="Picture 4">
            <a:extLst>
              <a:ext uri="{FF2B5EF4-FFF2-40B4-BE49-F238E27FC236}">
                <a16:creationId xmlns:a16="http://schemas.microsoft.com/office/drawing/2014/main" id="{7D7248E0-0943-C1B7-396F-1AD6D5721827}"/>
              </a:ext>
            </a:extLst>
          </p:cNvPr>
          <p:cNvPicPr>
            <a:picLocks noChangeAspect="1"/>
          </p:cNvPicPr>
          <p:nvPr/>
        </p:nvPicPr>
        <p:blipFill>
          <a:blip r:embed="rId2"/>
          <a:stretch>
            <a:fillRect/>
          </a:stretch>
        </p:blipFill>
        <p:spPr>
          <a:xfrm>
            <a:off x="0" y="64244"/>
            <a:ext cx="12191999" cy="1602632"/>
          </a:xfrm>
          <a:prstGeom prst="rect">
            <a:avLst/>
          </a:prstGeom>
        </p:spPr>
      </p:pic>
    </p:spTree>
    <p:extLst>
      <p:ext uri="{BB962C8B-B14F-4D97-AF65-F5344CB8AC3E}">
        <p14:creationId xmlns:p14="http://schemas.microsoft.com/office/powerpoint/2010/main" val="1425840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797869D-31EF-96E6-79A9-7C01BCB6D015}"/>
              </a:ext>
            </a:extLst>
          </p:cNvPr>
          <p:cNvPicPr>
            <a:picLocks noChangeAspect="1"/>
          </p:cNvPicPr>
          <p:nvPr/>
        </p:nvPicPr>
        <p:blipFill>
          <a:blip r:embed="rId2"/>
          <a:stretch>
            <a:fillRect/>
          </a:stretch>
        </p:blipFill>
        <p:spPr>
          <a:xfrm>
            <a:off x="0" y="0"/>
            <a:ext cx="12192000" cy="6486525"/>
          </a:xfrm>
          <a:prstGeom prst="rect">
            <a:avLst/>
          </a:prstGeom>
        </p:spPr>
      </p:pic>
    </p:spTree>
    <p:extLst>
      <p:ext uri="{BB962C8B-B14F-4D97-AF65-F5344CB8AC3E}">
        <p14:creationId xmlns:p14="http://schemas.microsoft.com/office/powerpoint/2010/main" val="2670310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6409A3-F842-E95F-31A2-2231736C0071}"/>
              </a:ext>
            </a:extLst>
          </p:cNvPr>
          <p:cNvSpPr>
            <a:spLocks noGrp="1"/>
          </p:cNvSpPr>
          <p:nvPr>
            <p:ph idx="1"/>
          </p:nvPr>
        </p:nvSpPr>
        <p:spPr/>
        <p:txBody>
          <a:bodyPr>
            <a:normAutofit lnSpcReduction="10000"/>
          </a:bodyPr>
          <a:lstStyle/>
          <a:p>
            <a:pPr algn="just">
              <a:spcAft>
                <a:spcPts val="800"/>
              </a:spcAft>
            </a:pP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Political </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factors are </a:t>
            </a: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Government change - Childcare grant </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and </a:t>
            </a: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New laws </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that offers paid childcare for parents, which is a very favourable factor for businesses financial situation. </a:t>
            </a: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New tax policies </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that may be implemented by the government may affect negatively, as the nursery will have to pay more taxes to run the business, which may lead to extra financial involvement.</a:t>
            </a:r>
            <a:endParaRPr lang="en-GB" sz="20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Economic</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factors as </a:t>
            </a: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Inflation </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may lead to people </a:t>
            </a: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Unemployment</a:t>
            </a:r>
            <a:r>
              <a:rPr lang="en-GB" sz="20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so as a result people may take care of their children at home, and don’t spent money on nurseries. Higher </a:t>
            </a: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Labour costs </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can influence Bumblebee nursery negatively, so it will be too expensive to keep more teachers working more hours. </a:t>
            </a:r>
            <a:endParaRPr lang="en-GB" sz="20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Social</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factors as </a:t>
            </a: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Demographic change</a:t>
            </a:r>
            <a:r>
              <a:rPr lang="en-GB" sz="20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may lead to less children in nursery’s care. </a:t>
            </a:r>
            <a:r>
              <a:rPr lang="en-GB" sz="2000" b="1" i="1"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Cultural barrier </a:t>
            </a:r>
            <a:r>
              <a:rPr lang="en-GB" sz="20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is an important aspect as well, as parents of different cultures and religious may take their children in an appropriate care, which speak their language, and teach their culture.</a:t>
            </a:r>
            <a:endParaRPr lang="en-GB" sz="20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ro-RO" dirty="0"/>
          </a:p>
        </p:txBody>
      </p:sp>
    </p:spTree>
    <p:extLst>
      <p:ext uri="{BB962C8B-B14F-4D97-AF65-F5344CB8AC3E}">
        <p14:creationId xmlns:p14="http://schemas.microsoft.com/office/powerpoint/2010/main" val="2790565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E1E61FC-501E-8E90-7A2C-D30752BDAD7F}"/>
              </a:ext>
            </a:extLst>
          </p:cNvPr>
          <p:cNvPicPr>
            <a:picLocks noChangeAspect="1"/>
          </p:cNvPicPr>
          <p:nvPr/>
        </p:nvPicPr>
        <p:blipFill rotWithShape="1">
          <a:blip r:embed="rId2"/>
          <a:srcRect l="16845" r="22353" b="1"/>
          <a:stretch/>
        </p:blipFill>
        <p:spPr>
          <a:xfrm>
            <a:off x="20" y="-12128"/>
            <a:ext cx="4654276" cy="6870127"/>
          </a:xfrm>
          <a:prstGeom prst="rect">
            <a:avLst/>
          </a:prstGeom>
        </p:spPr>
      </p:pic>
      <p:cxnSp>
        <p:nvCxnSpPr>
          <p:cNvPr id="13" name="Straight Connector 12">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87617" y="2085703"/>
            <a:ext cx="6170686"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8454ADF-A483-3E20-5B6F-624C155864BF}"/>
              </a:ext>
            </a:extLst>
          </p:cNvPr>
          <p:cNvSpPr>
            <a:spLocks noGrp="1"/>
          </p:cNvSpPr>
          <p:nvPr>
            <p:ph idx="1"/>
          </p:nvPr>
        </p:nvSpPr>
        <p:spPr>
          <a:xfrm>
            <a:off x="5181601" y="2198914"/>
            <a:ext cx="6368142" cy="3670180"/>
          </a:xfrm>
        </p:spPr>
        <p:txBody>
          <a:bodyPr>
            <a:normAutofit/>
          </a:bodyPr>
          <a:lstStyle/>
          <a:p>
            <a:pPr>
              <a:spcAft>
                <a:spcPts val="800"/>
              </a:spcAft>
            </a:pPr>
            <a:r>
              <a:rPr lang="en-GB" sz="1400" b="1" i="1" kern="100">
                <a:effectLst/>
                <a:latin typeface="Arial" panose="020B0604020202020204" pitchFamily="34" charset="0"/>
                <a:ea typeface="Calibri" panose="020F0502020204030204" pitchFamily="34" charset="0"/>
                <a:cs typeface="Times New Roman" panose="02020603050405020304" pitchFamily="18" charset="0"/>
              </a:rPr>
              <a:t>Technological</a:t>
            </a:r>
            <a:r>
              <a:rPr lang="en-GB" sz="1400" kern="100">
                <a:effectLst/>
                <a:latin typeface="Arial" panose="020B0604020202020204" pitchFamily="34" charset="0"/>
                <a:ea typeface="Calibri" panose="020F0502020204030204" pitchFamily="34" charset="0"/>
                <a:cs typeface="Times New Roman" panose="02020603050405020304" pitchFamily="18" charset="0"/>
              </a:rPr>
              <a:t> aspect, which in this Century is present in every type of business, may introduce </a:t>
            </a:r>
            <a:r>
              <a:rPr lang="en-GB" sz="1400" b="1" i="1" kern="100">
                <a:effectLst/>
                <a:latin typeface="Arial" panose="020B0604020202020204" pitchFamily="34" charset="0"/>
                <a:ea typeface="Calibri" panose="020F0502020204030204" pitchFamily="34" charset="0"/>
                <a:cs typeface="Times New Roman" panose="02020603050405020304" pitchFamily="18" charset="0"/>
              </a:rPr>
              <a:t>Technological access</a:t>
            </a:r>
            <a:r>
              <a:rPr lang="en-GB" sz="1400" b="1" i="1" kern="100">
                <a:effectLst/>
                <a:latin typeface="Calibri" panose="020F0502020204030204" pitchFamily="34" charset="0"/>
                <a:ea typeface="Calibri" panose="020F0502020204030204" pitchFamily="34" charset="0"/>
                <a:cs typeface="Times New Roman" panose="02020603050405020304" pitchFamily="18" charset="0"/>
              </a:rPr>
              <a:t> </a:t>
            </a:r>
            <a:r>
              <a:rPr lang="en-GB" sz="1400" kern="100">
                <a:effectLst/>
                <a:latin typeface="Calibri" panose="020F0502020204030204" pitchFamily="34" charset="0"/>
                <a:ea typeface="Calibri" panose="020F0502020204030204" pitchFamily="34" charset="0"/>
                <a:cs typeface="Times New Roman" panose="02020603050405020304" pitchFamily="18" charset="0"/>
              </a:rPr>
              <a:t>to</a:t>
            </a:r>
            <a:r>
              <a:rPr lang="en-GB" sz="1400" kern="100">
                <a:effectLst/>
                <a:latin typeface="Arial" panose="020B0604020202020204" pitchFamily="34" charset="0"/>
                <a:ea typeface="Calibri" panose="020F0502020204030204" pitchFamily="34" charset="0"/>
                <a:cs typeface="Times New Roman" panose="02020603050405020304" pitchFamily="18" charset="0"/>
              </a:rPr>
              <a:t> children that are in Bumblebee care, which involve </a:t>
            </a:r>
            <a:r>
              <a:rPr lang="en-GB" sz="1400" b="1" i="1" kern="100">
                <a:effectLst/>
                <a:latin typeface="Arial" panose="020B0604020202020204" pitchFamily="34" charset="0"/>
                <a:ea typeface="Calibri" panose="020F0502020204030204" pitchFamily="34" charset="0"/>
                <a:cs typeface="Times New Roman" panose="02020603050405020304" pitchFamily="18" charset="0"/>
              </a:rPr>
              <a:t>Extra costs </a:t>
            </a:r>
            <a:r>
              <a:rPr lang="en-GB" sz="1400" kern="100">
                <a:effectLst/>
                <a:latin typeface="Arial" panose="020B0604020202020204" pitchFamily="34" charset="0"/>
                <a:ea typeface="Calibri" panose="020F0502020204030204" pitchFamily="34" charset="0"/>
                <a:cs typeface="Times New Roman" panose="02020603050405020304" pitchFamily="18" charset="0"/>
              </a:rPr>
              <a:t>(for ex: to buy tablets, Smart tv, other appliances).</a:t>
            </a:r>
            <a:r>
              <a:rPr lang="en-GB" sz="1400" kern="100">
                <a:effectLst/>
                <a:latin typeface="Calibri" panose="020F0502020204030204" pitchFamily="34" charset="0"/>
                <a:ea typeface="Calibri" panose="020F0502020204030204" pitchFamily="34" charset="0"/>
                <a:cs typeface="Times New Roman" panose="02020603050405020304" pitchFamily="18" charset="0"/>
              </a:rPr>
              <a:t> </a:t>
            </a:r>
            <a:r>
              <a:rPr lang="en-GB" sz="1400" b="1" i="1" kern="100">
                <a:effectLst/>
                <a:latin typeface="Arial" panose="020B0604020202020204" pitchFamily="34" charset="0"/>
                <a:ea typeface="Calibri" panose="020F0502020204030204" pitchFamily="34" charset="0"/>
                <a:cs typeface="Times New Roman" panose="02020603050405020304" pitchFamily="18" charset="0"/>
              </a:rPr>
              <a:t>Licences </a:t>
            </a:r>
            <a:r>
              <a:rPr lang="en-GB" sz="1400" kern="100">
                <a:effectLst/>
                <a:latin typeface="Arial" panose="020B0604020202020204" pitchFamily="34" charset="0"/>
                <a:ea typeface="Calibri" panose="020F0502020204030204" pitchFamily="34" charset="0"/>
                <a:cs typeface="Times New Roman" panose="02020603050405020304" pitchFamily="18" charset="0"/>
              </a:rPr>
              <a:t>needed to run the business can take a lot of time and money, so this can cause problems to the nursery.</a:t>
            </a:r>
            <a:endParaRPr lang="en-GB" sz="1400" kern="1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1400" b="1" i="1" kern="100">
                <a:effectLst/>
                <a:latin typeface="Arial" panose="020B0604020202020204" pitchFamily="34" charset="0"/>
                <a:ea typeface="Calibri" panose="020F0502020204030204" pitchFamily="34" charset="0"/>
                <a:cs typeface="Times New Roman" panose="02020603050405020304" pitchFamily="18" charset="0"/>
              </a:rPr>
              <a:t>Environmental </a:t>
            </a:r>
            <a:r>
              <a:rPr lang="en-GB" sz="1400" kern="100">
                <a:effectLst/>
                <a:latin typeface="Arial" panose="020B0604020202020204" pitchFamily="34" charset="0"/>
                <a:ea typeface="Calibri" panose="020F0502020204030204" pitchFamily="34" charset="0"/>
                <a:cs typeface="Times New Roman" panose="02020603050405020304" pitchFamily="18" charset="0"/>
              </a:rPr>
              <a:t>factors as </a:t>
            </a:r>
            <a:r>
              <a:rPr lang="en-GB" sz="1400" b="1" i="1" kern="100">
                <a:effectLst/>
                <a:latin typeface="Arial" panose="020B0604020202020204" pitchFamily="34" charset="0"/>
                <a:ea typeface="Calibri" panose="020F0502020204030204" pitchFamily="34" charset="0"/>
                <a:cs typeface="Times New Roman" panose="02020603050405020304" pitchFamily="18" charset="0"/>
              </a:rPr>
              <a:t>Weather conditions</a:t>
            </a:r>
            <a:r>
              <a:rPr lang="en-GB" sz="1400" kern="100">
                <a:effectLst/>
                <a:latin typeface="Arial" panose="020B0604020202020204" pitchFamily="34" charset="0"/>
                <a:ea typeface="Calibri" panose="020F0502020204030204" pitchFamily="34" charset="0"/>
                <a:cs typeface="Times New Roman" panose="02020603050405020304" pitchFamily="18" charset="0"/>
              </a:rPr>
              <a:t>, cold or warm weather can prevent parents from taking their children to the nursery. In conclusion, less children, less profit. </a:t>
            </a:r>
            <a:r>
              <a:rPr lang="en-GB" sz="1400" b="1" i="1" kern="100">
                <a:effectLst/>
                <a:latin typeface="Arial" panose="020B0604020202020204" pitchFamily="34" charset="0"/>
                <a:ea typeface="Calibri" panose="020F0502020204030204" pitchFamily="34" charset="0"/>
                <a:cs typeface="Times New Roman" panose="02020603050405020304" pitchFamily="18" charset="0"/>
              </a:rPr>
              <a:t>Waste disposal law </a:t>
            </a:r>
            <a:r>
              <a:rPr lang="en-GB" sz="1400" kern="100">
                <a:effectLst/>
                <a:latin typeface="Arial" panose="020B0604020202020204" pitchFamily="34" charset="0"/>
                <a:ea typeface="Calibri" panose="020F0502020204030204" pitchFamily="34" charset="0"/>
                <a:cs typeface="Times New Roman" panose="02020603050405020304" pitchFamily="18" charset="0"/>
              </a:rPr>
              <a:t>has a positive effect on nursery and the environment. The nursery has enough waste disposal bins, to respect the imposed law. </a:t>
            </a:r>
            <a:endParaRPr lang="en-GB" sz="1400" kern="1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1400" b="1" i="1" kern="100">
                <a:effectLst/>
                <a:latin typeface="Arial" panose="020B0604020202020204" pitchFamily="34" charset="0"/>
                <a:ea typeface="Calibri" panose="020F0502020204030204" pitchFamily="34" charset="0"/>
                <a:cs typeface="Times New Roman" panose="02020603050405020304" pitchFamily="18" charset="0"/>
              </a:rPr>
              <a:t>Legal</a:t>
            </a:r>
            <a:r>
              <a:rPr lang="en-GB" sz="1400" kern="100">
                <a:effectLst/>
                <a:latin typeface="Arial" panose="020B0604020202020204" pitchFamily="34" charset="0"/>
                <a:ea typeface="Calibri" panose="020F0502020204030204" pitchFamily="34" charset="0"/>
                <a:cs typeface="Times New Roman" panose="02020603050405020304" pitchFamily="18" charset="0"/>
              </a:rPr>
              <a:t> factors </a:t>
            </a:r>
            <a:r>
              <a:rPr lang="en-GB" sz="1400" b="1" i="1" kern="100">
                <a:effectLst/>
                <a:latin typeface="Arial" panose="020B0604020202020204" pitchFamily="34" charset="0"/>
                <a:ea typeface="Calibri" panose="020F0502020204030204" pitchFamily="34" charset="0"/>
                <a:cs typeface="Times New Roman" panose="02020603050405020304" pitchFamily="18" charset="0"/>
              </a:rPr>
              <a:t>Health and safety </a:t>
            </a:r>
            <a:r>
              <a:rPr lang="en-GB" sz="1400" kern="100">
                <a:effectLst/>
                <a:latin typeface="Arial" panose="020B0604020202020204" pitchFamily="34" charset="0"/>
                <a:ea typeface="Calibri" panose="020F0502020204030204" pitchFamily="34" charset="0"/>
                <a:cs typeface="Times New Roman" panose="02020603050405020304" pitchFamily="18" charset="0"/>
              </a:rPr>
              <a:t>regulation influence positively the business. Every employee will feel secure and protected in the working environment and will be happier and more productive in the nursery. </a:t>
            </a:r>
            <a:r>
              <a:rPr lang="en-GB" sz="1400" b="1" i="1" kern="100">
                <a:effectLst/>
                <a:latin typeface="Arial" panose="020B0604020202020204" pitchFamily="34" charset="0"/>
                <a:ea typeface="Calibri" panose="020F0502020204030204" pitchFamily="34" charset="0"/>
                <a:cs typeface="Times New Roman" panose="02020603050405020304" pitchFamily="18" charset="0"/>
              </a:rPr>
              <a:t>Licences and registration </a:t>
            </a:r>
            <a:r>
              <a:rPr lang="en-GB" sz="1400" kern="100">
                <a:effectLst/>
                <a:latin typeface="Arial" panose="020B0604020202020204" pitchFamily="34" charset="0"/>
                <a:ea typeface="Calibri" panose="020F0502020204030204" pitchFamily="34" charset="0"/>
                <a:cs typeface="Times New Roman" panose="02020603050405020304" pitchFamily="18" charset="0"/>
              </a:rPr>
              <a:t>are time and money consuming. Can stop the nursery from its activity till any of the licence or registration is received. </a:t>
            </a:r>
            <a:endParaRPr lang="en-GB" sz="1400"/>
          </a:p>
          <a:p>
            <a:endParaRPr lang="ro-RO" sz="1400"/>
          </a:p>
        </p:txBody>
      </p:sp>
    </p:spTree>
    <p:extLst>
      <p:ext uri="{BB962C8B-B14F-4D97-AF65-F5344CB8AC3E}">
        <p14:creationId xmlns:p14="http://schemas.microsoft.com/office/powerpoint/2010/main" val="1070514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CD6FB-CF2E-6E92-4556-0112E273A131}"/>
              </a:ext>
            </a:extLst>
          </p:cNvPr>
          <p:cNvSpPr>
            <a:spLocks noGrp="1"/>
          </p:cNvSpPr>
          <p:nvPr>
            <p:ph type="title"/>
          </p:nvPr>
        </p:nvSpPr>
        <p:spPr>
          <a:xfrm>
            <a:off x="1097280" y="286603"/>
            <a:ext cx="10058400" cy="689073"/>
          </a:xfrm>
        </p:spPr>
        <p:txBody>
          <a:bodyPr>
            <a:normAutofit fontScale="90000"/>
          </a:bodyPr>
          <a:lstStyle/>
          <a:p>
            <a:r>
              <a:rPr lang="ro-RO" dirty="0" err="1"/>
              <a:t>Quad</a:t>
            </a:r>
            <a:r>
              <a:rPr lang="ro-RO" dirty="0"/>
              <a:t> </a:t>
            </a:r>
            <a:r>
              <a:rPr lang="ro-RO" dirty="0" err="1"/>
              <a:t>Chart</a:t>
            </a:r>
            <a:r>
              <a:rPr lang="ro-RO" dirty="0"/>
              <a:t> </a:t>
            </a:r>
          </a:p>
        </p:txBody>
      </p:sp>
      <p:sp>
        <p:nvSpPr>
          <p:cNvPr id="13" name="Rectangle 7">
            <a:extLst>
              <a:ext uri="{FF2B5EF4-FFF2-40B4-BE49-F238E27FC236}">
                <a16:creationId xmlns:a16="http://schemas.microsoft.com/office/drawing/2014/main" id="{5AD56FE8-9B5A-AB07-C28A-776D0280DBC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4" name="Rectangle 9">
            <a:extLst>
              <a:ext uri="{FF2B5EF4-FFF2-40B4-BE49-F238E27FC236}">
                <a16:creationId xmlns:a16="http://schemas.microsoft.com/office/drawing/2014/main" id="{34A0864B-DC2D-9364-6605-68C1599AF64E}"/>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15" name="Rectangle 10">
            <a:extLst>
              <a:ext uri="{FF2B5EF4-FFF2-40B4-BE49-F238E27FC236}">
                <a16:creationId xmlns:a16="http://schemas.microsoft.com/office/drawing/2014/main" id="{F5AD1A08-219A-D802-40F5-E60E0217D10E}"/>
              </a:ext>
            </a:extLst>
          </p:cNvPr>
          <p:cNvSpPr>
            <a:spLocks noChangeArrowheads="1"/>
          </p:cNvSpPr>
          <p:nvPr/>
        </p:nvSpPr>
        <p:spPr bwMode="auto">
          <a:xfrm>
            <a:off x="0" y="41068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6" name="Rectangle 13">
            <a:extLst>
              <a:ext uri="{FF2B5EF4-FFF2-40B4-BE49-F238E27FC236}">
                <a16:creationId xmlns:a16="http://schemas.microsoft.com/office/drawing/2014/main" id="{81795670-FE41-7BBE-CE04-46B4E04F65B5}"/>
              </a:ext>
            </a:extLst>
          </p:cNvPr>
          <p:cNvSpPr>
            <a:spLocks noChangeArrowheads="1"/>
          </p:cNvSpPr>
          <p:nvPr/>
        </p:nvSpPr>
        <p:spPr bwMode="auto">
          <a:xfrm>
            <a:off x="0" y="4564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6" name="Content Placeholder 25" descr="A picture containing text, font, screenshot, flyer&#10;&#10;Description automatically generated">
            <a:extLst>
              <a:ext uri="{FF2B5EF4-FFF2-40B4-BE49-F238E27FC236}">
                <a16:creationId xmlns:a16="http://schemas.microsoft.com/office/drawing/2014/main" id="{6B67C389-7780-8EE8-DFB1-D2C82930D35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98262" y="845574"/>
            <a:ext cx="5459853" cy="5456903"/>
          </a:xfrm>
          <a:prstGeom prst="rect">
            <a:avLst/>
          </a:prstGeom>
          <a:noFill/>
        </p:spPr>
      </p:pic>
      <p:sp>
        <p:nvSpPr>
          <p:cNvPr id="30" name="Rectangle: Rounded Corners 29">
            <a:extLst>
              <a:ext uri="{FF2B5EF4-FFF2-40B4-BE49-F238E27FC236}">
                <a16:creationId xmlns:a16="http://schemas.microsoft.com/office/drawing/2014/main" id="{06C20536-4AB7-C1D8-9871-48C8211F643D}"/>
              </a:ext>
            </a:extLst>
          </p:cNvPr>
          <p:cNvSpPr/>
          <p:nvPr/>
        </p:nvSpPr>
        <p:spPr>
          <a:xfrm>
            <a:off x="6558116" y="1469570"/>
            <a:ext cx="5538509" cy="4923678"/>
          </a:xfrm>
          <a:prstGeom prst="round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endParaRPr lang="en-GB" sz="1100" b="1" kern="100" dirty="0">
              <a:solidFill>
                <a:srgbClr val="00B0F0"/>
              </a:solidFill>
              <a:effectLst/>
              <a:ea typeface="Calibri" panose="020F0502020204030204" pitchFamily="34" charset="0"/>
              <a:cs typeface="Times New Roman" panose="02020603050405020304" pitchFamily="18" charset="0"/>
            </a:endParaRPr>
          </a:p>
          <a:p>
            <a:pPr algn="ctr">
              <a:lnSpc>
                <a:spcPct val="107000"/>
              </a:lnSpc>
              <a:spcAft>
                <a:spcPts val="800"/>
              </a:spcAft>
            </a:pPr>
            <a:endParaRPr lang="en-GB" sz="1100" b="1" kern="100" dirty="0">
              <a:solidFill>
                <a:srgbClr val="00B0F0"/>
              </a:solidFill>
              <a:ea typeface="Calibri" panose="020F0502020204030204" pitchFamily="34" charset="0"/>
              <a:cs typeface="Times New Roman" panose="02020603050405020304" pitchFamily="18" charset="0"/>
            </a:endParaRPr>
          </a:p>
          <a:p>
            <a:pPr algn="ctr">
              <a:lnSpc>
                <a:spcPct val="107000"/>
              </a:lnSpc>
              <a:spcAft>
                <a:spcPts val="800"/>
              </a:spcAft>
            </a:pPr>
            <a:endParaRPr lang="en-GB" sz="1100" b="1" kern="100" dirty="0">
              <a:solidFill>
                <a:srgbClr val="00B0F0"/>
              </a:solidFill>
              <a:effectLst/>
              <a:ea typeface="Calibri" panose="020F0502020204030204" pitchFamily="34" charset="0"/>
              <a:cs typeface="Times New Roman" panose="02020603050405020304" pitchFamily="18" charset="0"/>
            </a:endParaRPr>
          </a:p>
          <a:p>
            <a:pPr algn="ctr">
              <a:lnSpc>
                <a:spcPct val="107000"/>
              </a:lnSpc>
              <a:spcAft>
                <a:spcPts val="800"/>
              </a:spcAft>
            </a:pPr>
            <a:r>
              <a:rPr lang="en-GB" sz="1200" b="1" kern="100" dirty="0">
                <a:solidFill>
                  <a:srgbClr val="00B0F0"/>
                </a:solidFill>
                <a:effectLst/>
                <a:ea typeface="Calibri" panose="020F0502020204030204" pitchFamily="34" charset="0"/>
                <a:cs typeface="Times New Roman" panose="02020603050405020304" pitchFamily="18" charset="0"/>
              </a:rPr>
              <a:t>Immediately Following Steps and a Provisional Timeline</a:t>
            </a:r>
            <a:endParaRPr lang="en-GB" sz="1200" kern="100" dirty="0">
              <a:solidFill>
                <a:srgbClr val="00B0F0"/>
              </a:solidFill>
              <a:effectLst/>
              <a:ea typeface="Calibri" panose="020F0502020204030204" pitchFamily="34" charset="0"/>
              <a:cs typeface="Times New Roman" panose="02020603050405020304" pitchFamily="18" charset="0"/>
            </a:endParaRPr>
          </a:p>
          <a:p>
            <a:pPr algn="just">
              <a:lnSpc>
                <a:spcPct val="107000"/>
              </a:lnSpc>
              <a:spcAft>
                <a:spcPts val="800"/>
              </a:spcAft>
            </a:pPr>
            <a:r>
              <a:rPr lang="en-GB" sz="1200" kern="1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Fundraising (August–September 2023): We will begin fundraising to obtain grants, loans, and private funding.</a:t>
            </a:r>
            <a:endParaRPr lang="en-GB" sz="1200" kern="100" dirty="0">
              <a:solidFill>
                <a:srgbClr val="00B0F0"/>
              </a:solidFill>
              <a:effectLst/>
              <a:ea typeface="Calibri" panose="020F0502020204030204" pitchFamily="34" charset="0"/>
              <a:cs typeface="Times New Roman" panose="02020603050405020304" pitchFamily="18" charset="0"/>
            </a:endParaRPr>
          </a:p>
          <a:p>
            <a:pPr algn="just">
              <a:lnSpc>
                <a:spcPct val="107000"/>
              </a:lnSpc>
              <a:spcAft>
                <a:spcPts val="800"/>
              </a:spcAft>
            </a:pPr>
            <a:r>
              <a:rPr lang="en-GB" sz="1200" kern="1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Putting the Finishing Touches on the Location (October–November 2023): We want to make sure the nursery's location meets all safety and zoning requirements and is accessible to a large portion of the population.</a:t>
            </a:r>
            <a:endParaRPr lang="en-GB" sz="1200" kern="100" dirty="0">
              <a:solidFill>
                <a:srgbClr val="00B0F0"/>
              </a:solidFill>
              <a:effectLst/>
              <a:ea typeface="Calibri" panose="020F0502020204030204" pitchFamily="34" charset="0"/>
              <a:cs typeface="Times New Roman" panose="02020603050405020304" pitchFamily="18" charset="0"/>
            </a:endParaRPr>
          </a:p>
          <a:p>
            <a:pPr algn="just">
              <a:lnSpc>
                <a:spcPct val="107000"/>
              </a:lnSpc>
              <a:spcAft>
                <a:spcPts val="800"/>
              </a:spcAft>
            </a:pPr>
            <a:r>
              <a:rPr lang="en-GB" sz="1200" kern="1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Safe, Comfortable, and Engaging Our Young Learners (December 2023–April 2024): After finding cash and a place, we'll start building and planning the nursery. Our young pupils will be secure, comfortable, and stimulated.</a:t>
            </a:r>
            <a:endParaRPr lang="en-GB" sz="1200" kern="100" dirty="0">
              <a:solidFill>
                <a:srgbClr val="00B0F0"/>
              </a:solidFill>
              <a:effectLst/>
              <a:ea typeface="Calibri" panose="020F0502020204030204" pitchFamily="34" charset="0"/>
              <a:cs typeface="Times New Roman" panose="02020603050405020304" pitchFamily="18" charset="0"/>
            </a:endParaRPr>
          </a:p>
          <a:p>
            <a:pPr algn="just">
              <a:lnSpc>
                <a:spcPct val="107000"/>
              </a:lnSpc>
              <a:spcAft>
                <a:spcPts val="800"/>
              </a:spcAft>
            </a:pPr>
            <a:r>
              <a:rPr lang="en-GB" sz="1200" kern="1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We will recruit and educate a team of devoted and experienced educators and administrators in May and June 2024. Our staff will be credentialed and screened.</a:t>
            </a:r>
            <a:endParaRPr lang="en-GB" sz="1200" kern="100" dirty="0">
              <a:solidFill>
                <a:srgbClr val="00B0F0"/>
              </a:solidFill>
              <a:effectLst/>
              <a:ea typeface="Calibri" panose="020F0502020204030204" pitchFamily="34" charset="0"/>
              <a:cs typeface="Times New Roman" panose="02020603050405020304" pitchFamily="18" charset="0"/>
            </a:endParaRPr>
          </a:p>
          <a:p>
            <a:pPr algn="just">
              <a:lnSpc>
                <a:spcPct val="107000"/>
              </a:lnSpc>
              <a:spcAft>
                <a:spcPts val="800"/>
              </a:spcAft>
            </a:pPr>
            <a:r>
              <a:rPr lang="en-GB" sz="1200" kern="1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Compliance with legislation (July–August 2024): We will ensure that all of our actions, from health and safety to educational standards, comply with legislation.</a:t>
            </a:r>
            <a:endParaRPr lang="en-GB" sz="1200" kern="100" dirty="0">
              <a:solidFill>
                <a:srgbClr val="00B0F0"/>
              </a:solidFill>
              <a:effectLst/>
              <a:ea typeface="Calibri" panose="020F0502020204030204" pitchFamily="34" charset="0"/>
              <a:cs typeface="Times New Roman" panose="02020603050405020304" pitchFamily="18" charset="0"/>
            </a:endParaRPr>
          </a:p>
          <a:p>
            <a:pPr algn="just">
              <a:lnSpc>
                <a:spcPct val="107000"/>
              </a:lnSpc>
              <a:spcAft>
                <a:spcPts val="800"/>
              </a:spcAft>
            </a:pPr>
            <a:r>
              <a:rPr lang="en-GB" sz="1200" kern="1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Opening (September 2024): After finishing all preparations, we will open the nursery and welcome our first students.</a:t>
            </a:r>
            <a:endParaRPr lang="en-GB" sz="1200" kern="100" dirty="0">
              <a:solidFill>
                <a:srgbClr val="00B0F0"/>
              </a:solidFill>
              <a:effectLst/>
              <a:ea typeface="Calibri" panose="020F0502020204030204" pitchFamily="34" charset="0"/>
              <a:cs typeface="Times New Roman" panose="02020603050405020304" pitchFamily="18" charset="0"/>
            </a:endParaRPr>
          </a:p>
          <a:p>
            <a:pPr algn="just">
              <a:lnSpc>
                <a:spcPct val="107000"/>
              </a:lnSpc>
              <a:spcAft>
                <a:spcPts val="800"/>
              </a:spcAft>
            </a:pPr>
            <a:r>
              <a:rPr lang="en-GB" sz="1200" kern="1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This timeline is a guideline and may change based on money, regulatory approval time, and other issues. To ensure transparency and promote involvement, we will regularly inform all relevant parties.</a:t>
            </a:r>
            <a:endParaRPr lang="en-GB" sz="1200" kern="100" dirty="0">
              <a:solidFill>
                <a:srgbClr val="00B0F0"/>
              </a:solidFill>
              <a:effectLst/>
              <a:ea typeface="Calibri" panose="020F0502020204030204" pitchFamily="34" charset="0"/>
              <a:cs typeface="Times New Roman" panose="02020603050405020304" pitchFamily="18" charset="0"/>
            </a:endParaRPr>
          </a:p>
          <a:p>
            <a:pPr algn="just">
              <a:lnSpc>
                <a:spcPct val="107000"/>
              </a:lnSpc>
              <a:spcAft>
                <a:spcPts val="800"/>
              </a:spcAft>
            </a:pPr>
            <a:r>
              <a:rPr lang="en-GB" sz="1100" kern="100" dirty="0">
                <a:solidFill>
                  <a:srgbClr val="00B0F0"/>
                </a:solidFill>
                <a:effectLst/>
                <a:ea typeface="Calibri" panose="020F0502020204030204" pitchFamily="34" charset="0"/>
                <a:cs typeface="Times New Roman" panose="02020603050405020304" pitchFamily="18" charset="0"/>
              </a:rPr>
              <a:t> </a:t>
            </a:r>
          </a:p>
          <a:p>
            <a:pPr algn="ctr">
              <a:lnSpc>
                <a:spcPct val="107000"/>
              </a:lnSpc>
              <a:spcAft>
                <a:spcPts val="800"/>
              </a:spcAft>
            </a:pPr>
            <a:r>
              <a:rPr lang="en-GB" sz="1100" kern="100" dirty="0">
                <a:effectLst/>
                <a:ea typeface="Calibri" panose="020F0502020204030204" pitchFamily="34" charset="0"/>
                <a:cs typeface="Times New Roman" panose="02020603050405020304" pitchFamily="18" charset="0"/>
              </a:rPr>
              <a:t> </a:t>
            </a:r>
          </a:p>
          <a:p>
            <a:pPr algn="ctr">
              <a:lnSpc>
                <a:spcPct val="107000"/>
              </a:lnSpc>
              <a:spcAft>
                <a:spcPts val="800"/>
              </a:spcAft>
            </a:pPr>
            <a:r>
              <a:rPr lang="en-GB" sz="1100" kern="100" dirty="0">
                <a:effectLst/>
                <a:ea typeface="Calibri" panose="020F0502020204030204" pitchFamily="34" charset="0"/>
                <a:cs typeface="Times New Roman" panose="02020603050405020304" pitchFamily="18" charset="0"/>
              </a:rPr>
              <a:t> </a:t>
            </a:r>
          </a:p>
          <a:p>
            <a:pPr algn="ctr">
              <a:lnSpc>
                <a:spcPct val="107000"/>
              </a:lnSpc>
              <a:spcAft>
                <a:spcPts val="800"/>
              </a:spcAft>
            </a:pPr>
            <a:r>
              <a:rPr lang="en-GB" sz="1100" kern="100" dirty="0">
                <a:effectLst/>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5290449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511C6-E563-865A-2380-974C4A032BDA}"/>
              </a:ext>
            </a:extLst>
          </p:cNvPr>
          <p:cNvSpPr>
            <a:spLocks noGrp="1"/>
          </p:cNvSpPr>
          <p:nvPr>
            <p:ph type="title"/>
          </p:nvPr>
        </p:nvSpPr>
        <p:spPr>
          <a:xfrm>
            <a:off x="1266825" y="85725"/>
            <a:ext cx="10058400" cy="708660"/>
          </a:xfrm>
        </p:spPr>
        <p:txBody>
          <a:bodyPr>
            <a:normAutofit fontScale="90000"/>
          </a:bodyPr>
          <a:lstStyle/>
          <a:p>
            <a:r>
              <a:rPr lang="ro-RO" dirty="0" err="1"/>
              <a:t>Work</a:t>
            </a:r>
            <a:r>
              <a:rPr lang="ro-RO" dirty="0"/>
              <a:t> </a:t>
            </a:r>
            <a:r>
              <a:rPr lang="ro-RO" dirty="0" err="1"/>
              <a:t>Breakdown</a:t>
            </a:r>
            <a:r>
              <a:rPr lang="ro-RO" dirty="0"/>
              <a:t> </a:t>
            </a:r>
            <a:r>
              <a:rPr lang="ro-RO" dirty="0" err="1"/>
              <a:t>structure</a:t>
            </a:r>
            <a:endParaRPr lang="ro-RO" dirty="0"/>
          </a:p>
        </p:txBody>
      </p:sp>
      <p:pic>
        <p:nvPicPr>
          <p:cNvPr id="4" name="Content Placeholder 3">
            <a:extLst>
              <a:ext uri="{FF2B5EF4-FFF2-40B4-BE49-F238E27FC236}">
                <a16:creationId xmlns:a16="http://schemas.microsoft.com/office/drawing/2014/main" id="{6FD8480A-981E-7196-6352-3E37B171EBA5}"/>
              </a:ext>
            </a:extLst>
          </p:cNvPr>
          <p:cNvPicPr>
            <a:picLocks noGrp="1" noChangeAspect="1"/>
          </p:cNvPicPr>
          <p:nvPr>
            <p:ph idx="1"/>
          </p:nvPr>
        </p:nvPicPr>
        <p:blipFill>
          <a:blip r:embed="rId2"/>
          <a:stretch>
            <a:fillRect/>
          </a:stretch>
        </p:blipFill>
        <p:spPr>
          <a:xfrm>
            <a:off x="1066800" y="684213"/>
            <a:ext cx="10058400" cy="5659437"/>
          </a:xfrm>
          <a:prstGeom prst="rect">
            <a:avLst/>
          </a:prstGeom>
        </p:spPr>
      </p:pic>
    </p:spTree>
    <p:extLst>
      <p:ext uri="{BB962C8B-B14F-4D97-AF65-F5344CB8AC3E}">
        <p14:creationId xmlns:p14="http://schemas.microsoft.com/office/powerpoint/2010/main" val="3201800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BE48C64-5364-4060-8928-FC052E77C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139F791B-8515-4F50-9D32-45DD7676C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966A6F95-73C3-44EC-9D80-3131D2D868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31A06FCB-70B3-467B-844D-FDD1C3170C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12CE4D-6C6E-8224-BE5D-20C74585076C}"/>
              </a:ext>
            </a:extLst>
          </p:cNvPr>
          <p:cNvSpPr>
            <a:spLocks noGrp="1"/>
          </p:cNvSpPr>
          <p:nvPr>
            <p:ph type="title"/>
          </p:nvPr>
        </p:nvSpPr>
        <p:spPr>
          <a:xfrm>
            <a:off x="633999" y="4550229"/>
            <a:ext cx="10909073" cy="1057655"/>
          </a:xfrm>
        </p:spPr>
        <p:txBody>
          <a:bodyPr vert="horz" lIns="91440" tIns="45720" rIns="91440" bIns="45720" rtlCol="0" anchor="b">
            <a:normAutofit/>
          </a:bodyPr>
          <a:lstStyle/>
          <a:p>
            <a:r>
              <a:rPr lang="en-US" sz="6000" dirty="0">
                <a:solidFill>
                  <a:schemeClr val="tx1">
                    <a:lumMod val="85000"/>
                    <a:lumOff val="15000"/>
                  </a:schemeClr>
                </a:solidFill>
              </a:rPr>
              <a:t>	Cost Accounts estimation</a:t>
            </a:r>
          </a:p>
        </p:txBody>
      </p:sp>
      <p:pic>
        <p:nvPicPr>
          <p:cNvPr id="4" name="Content Placeholder 3">
            <a:extLst>
              <a:ext uri="{FF2B5EF4-FFF2-40B4-BE49-F238E27FC236}">
                <a16:creationId xmlns:a16="http://schemas.microsoft.com/office/drawing/2014/main" id="{ED32C5EC-FC22-315E-F0BE-49761BFC5964}"/>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82193" y="154113"/>
            <a:ext cx="12000216" cy="4701962"/>
          </a:xfrm>
          <a:prstGeom prst="rect">
            <a:avLst/>
          </a:prstGeom>
          <a:noFill/>
        </p:spPr>
      </p:pic>
      <p:cxnSp>
        <p:nvCxnSpPr>
          <p:cNvPr id="17" name="Straight Connector 16">
            <a:extLst>
              <a:ext uri="{FF2B5EF4-FFF2-40B4-BE49-F238E27FC236}">
                <a16:creationId xmlns:a16="http://schemas.microsoft.com/office/drawing/2014/main" id="{C4389EDA-ED4B-40B2-833A-12EA658E70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086" y="5618770"/>
            <a:ext cx="105156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E490EF7B-4973-4D94-B956-D19466CBB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a:extLst>
              <a:ext uri="{FF2B5EF4-FFF2-40B4-BE49-F238E27FC236}">
                <a16:creationId xmlns:a16="http://schemas.microsoft.com/office/drawing/2014/main" id="{759BD99A-99E1-4C7A-9BD0-B5BE94D216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31490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23" name="Rectangle 8">
            <a:extLst>
              <a:ext uri="{FF2B5EF4-FFF2-40B4-BE49-F238E27FC236}">
                <a16:creationId xmlns:a16="http://schemas.microsoft.com/office/drawing/2014/main" id="{8BE48C64-5364-4060-8928-FC052E77C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Rectangle 10">
            <a:extLst>
              <a:ext uri="{FF2B5EF4-FFF2-40B4-BE49-F238E27FC236}">
                <a16:creationId xmlns:a16="http://schemas.microsoft.com/office/drawing/2014/main" id="{139F791B-8515-4F50-9D32-45DD7676C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5" name="Straight Connector 12">
            <a:extLst>
              <a:ext uri="{FF2B5EF4-FFF2-40B4-BE49-F238E27FC236}">
                <a16:creationId xmlns:a16="http://schemas.microsoft.com/office/drawing/2014/main" id="{966A6F95-73C3-44EC-9D80-3131D2D868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6" name="Rectangle 14">
            <a:extLst>
              <a:ext uri="{FF2B5EF4-FFF2-40B4-BE49-F238E27FC236}">
                <a16:creationId xmlns:a16="http://schemas.microsoft.com/office/drawing/2014/main" id="{DC0CDD34-455E-4188-B6E6-C57A40E43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826EBA-A154-23CB-0127-F1945B831385}"/>
              </a:ext>
            </a:extLst>
          </p:cNvPr>
          <p:cNvSpPr>
            <a:spLocks noGrp="1"/>
          </p:cNvSpPr>
          <p:nvPr>
            <p:ph type="title"/>
          </p:nvPr>
        </p:nvSpPr>
        <p:spPr>
          <a:xfrm>
            <a:off x="9149175" y="624143"/>
            <a:ext cx="3401961" cy="3686015"/>
          </a:xfrm>
        </p:spPr>
        <p:txBody>
          <a:bodyPr vert="horz" lIns="91440" tIns="45720" rIns="91440" bIns="45720" rtlCol="0" anchor="b">
            <a:normAutofit/>
          </a:bodyPr>
          <a:lstStyle/>
          <a:p>
            <a:r>
              <a:rPr lang="en-US" sz="6600" dirty="0">
                <a:solidFill>
                  <a:schemeClr val="tx1">
                    <a:lumMod val="85000"/>
                    <a:lumOff val="15000"/>
                  </a:schemeClr>
                </a:solidFill>
              </a:rPr>
              <a:t>	Gantt Chart </a:t>
            </a:r>
          </a:p>
        </p:txBody>
      </p:sp>
      <p:cxnSp>
        <p:nvCxnSpPr>
          <p:cNvPr id="27" name="Straight Connector 16">
            <a:extLst>
              <a:ext uri="{FF2B5EF4-FFF2-40B4-BE49-F238E27FC236}">
                <a16:creationId xmlns:a16="http://schemas.microsoft.com/office/drawing/2014/main" id="{381C2058-47F2-4937-AFC4-04B58EC1A0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8" name="Rectangle 18">
            <a:extLst>
              <a:ext uri="{FF2B5EF4-FFF2-40B4-BE49-F238E27FC236}">
                <a16:creationId xmlns:a16="http://schemas.microsoft.com/office/drawing/2014/main" id="{4B0E089E-E773-40BF-B966-E1B54156C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0">
            <a:extLst>
              <a:ext uri="{FF2B5EF4-FFF2-40B4-BE49-F238E27FC236}">
                <a16:creationId xmlns:a16="http://schemas.microsoft.com/office/drawing/2014/main" id="{16A56A1B-DB74-41DA-B78B-0C762EE7B6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Picture 7">
            <a:extLst>
              <a:ext uri="{FF2B5EF4-FFF2-40B4-BE49-F238E27FC236}">
                <a16:creationId xmlns:a16="http://schemas.microsoft.com/office/drawing/2014/main" id="{FF9D7C51-CC61-2C3D-5D88-FEB6CC6EF434}"/>
              </a:ext>
            </a:extLst>
          </p:cNvPr>
          <p:cNvPicPr>
            <a:picLocks noChangeAspect="1"/>
          </p:cNvPicPr>
          <p:nvPr/>
        </p:nvPicPr>
        <p:blipFill>
          <a:blip r:embed="rId2"/>
          <a:stretch>
            <a:fillRect/>
          </a:stretch>
        </p:blipFill>
        <p:spPr>
          <a:xfrm>
            <a:off x="0" y="1"/>
            <a:ext cx="9220200" cy="6333726"/>
          </a:xfrm>
          <a:prstGeom prst="rect">
            <a:avLst/>
          </a:prstGeom>
        </p:spPr>
      </p:pic>
    </p:spTree>
    <p:extLst>
      <p:ext uri="{BB962C8B-B14F-4D97-AF65-F5344CB8AC3E}">
        <p14:creationId xmlns:p14="http://schemas.microsoft.com/office/powerpoint/2010/main" val="3248841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1D64472-9720-4FBC-B628-F62EE9D015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3AA523-3C25-FC2D-F0D6-DD230B748A62}"/>
              </a:ext>
            </a:extLst>
          </p:cNvPr>
          <p:cNvSpPr>
            <a:spLocks noGrp="1"/>
          </p:cNvSpPr>
          <p:nvPr>
            <p:ph type="title"/>
          </p:nvPr>
        </p:nvSpPr>
        <p:spPr>
          <a:xfrm>
            <a:off x="6222502" y="335226"/>
            <a:ext cx="5127171" cy="827173"/>
          </a:xfrm>
        </p:spPr>
        <p:txBody>
          <a:bodyPr>
            <a:normAutofit/>
          </a:bodyPr>
          <a:lstStyle/>
          <a:p>
            <a:r>
              <a:rPr lang="ro-RO" dirty="0"/>
              <a:t>	</a:t>
            </a:r>
            <a:r>
              <a:rPr lang="ro-RO" dirty="0" err="1"/>
              <a:t>Risk</a:t>
            </a:r>
            <a:r>
              <a:rPr lang="ro-RO" dirty="0"/>
              <a:t> </a:t>
            </a:r>
            <a:r>
              <a:rPr lang="ro-RO" dirty="0" err="1"/>
              <a:t>Assessment</a:t>
            </a:r>
            <a:endParaRPr lang="ro-RO" dirty="0"/>
          </a:p>
        </p:txBody>
      </p:sp>
      <p:pic>
        <p:nvPicPr>
          <p:cNvPr id="5" name="Content Placeholder 4" descr="Graph on document with pen">
            <a:extLst>
              <a:ext uri="{FF2B5EF4-FFF2-40B4-BE49-F238E27FC236}">
                <a16:creationId xmlns:a16="http://schemas.microsoft.com/office/drawing/2014/main" id="{A9FA1801-3B00-F615-6B33-A633EF10F3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192" y="1449499"/>
            <a:ext cx="5451627" cy="3638961"/>
          </a:xfrm>
          <a:prstGeom prst="rect">
            <a:avLst/>
          </a:prstGeom>
        </p:spPr>
      </p:pic>
      <p:cxnSp>
        <p:nvCxnSpPr>
          <p:cNvPr id="14" name="Straight Connector 13">
            <a:extLst>
              <a:ext uri="{FF2B5EF4-FFF2-40B4-BE49-F238E27FC236}">
                <a16:creationId xmlns:a16="http://schemas.microsoft.com/office/drawing/2014/main" id="{C8274B1F-2E6E-4044-94F7-2AB4E90F65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9" name="Content Placeholder 8">
            <a:extLst>
              <a:ext uri="{FF2B5EF4-FFF2-40B4-BE49-F238E27FC236}">
                <a16:creationId xmlns:a16="http://schemas.microsoft.com/office/drawing/2014/main" id="{A267094E-ACA6-3545-F5C7-5377E2F296D8}"/>
              </a:ext>
            </a:extLst>
          </p:cNvPr>
          <p:cNvSpPr>
            <a:spLocks noGrp="1"/>
          </p:cNvSpPr>
          <p:nvPr>
            <p:ph idx="1"/>
          </p:nvPr>
        </p:nvSpPr>
        <p:spPr>
          <a:xfrm>
            <a:off x="6411684" y="2152673"/>
            <a:ext cx="5127172" cy="3982653"/>
          </a:xfrm>
        </p:spPr>
        <p:txBody>
          <a:bodyPr>
            <a:noAutofit/>
          </a:bodyPr>
          <a:lstStyle/>
          <a:p>
            <a:r>
              <a:rPr lang="en-GB" sz="1600" dirty="0">
                <a:effectLst/>
                <a:latin typeface="Times New Roman" panose="02020603050405020304" pitchFamily="18" charset="0"/>
                <a:ea typeface="Calibri" panose="020F0502020204030204" pitchFamily="34" charset="0"/>
              </a:rPr>
              <a:t>The planning process for a project must always include a risk assessment. However, it provides the teams working on the project with the ability to foresee possible issues that might have a negative effect on the project and prepare for ways to address such issues (</a:t>
            </a:r>
            <a:r>
              <a:rPr lang="en-GB" sz="1600" i="1" dirty="0">
                <a:effectLst/>
                <a:latin typeface="Times New Roman" panose="02020603050405020304" pitchFamily="18" charset="0"/>
                <a:ea typeface="Calibri" panose="020F0502020204030204" pitchFamily="34" charset="0"/>
              </a:rPr>
              <a:t>Chapman, 2001).</a:t>
            </a:r>
          </a:p>
          <a:p>
            <a:r>
              <a:rPr lang="en-GB" sz="1600" i="1" dirty="0">
                <a:effectLst/>
                <a:latin typeface="Times New Roman" panose="02020603050405020304" pitchFamily="18" charset="0"/>
                <a:ea typeface="Calibri" panose="020F0502020204030204" pitchFamily="34" charset="0"/>
              </a:rPr>
              <a:t>The potential risks associated with regulatory measures.</a:t>
            </a:r>
            <a:r>
              <a:rPr lang="en-GB" sz="1600" dirty="0">
                <a:effectLst/>
                <a:latin typeface="Times New Roman" panose="02020603050405020304" pitchFamily="18" charset="0"/>
                <a:ea typeface="Calibri" panose="020F0502020204030204" pitchFamily="34" charset="0"/>
              </a:rPr>
              <a:t> The potential for non-adherence to the regulations governing childcare services may lead to legal consequences and damage to our reputation (</a:t>
            </a:r>
            <a:r>
              <a:rPr lang="en-GB" sz="1600" i="1" dirty="0">
                <a:effectLst/>
                <a:latin typeface="Times New Roman" panose="02020603050405020304" pitchFamily="18" charset="0"/>
                <a:ea typeface="Calibri" panose="020F0502020204030204" pitchFamily="34" charset="0"/>
              </a:rPr>
              <a:t>Hillson and Murray-Webster, 2007</a:t>
            </a:r>
            <a:r>
              <a:rPr lang="en-GB" sz="1600" dirty="0">
                <a:effectLst/>
                <a:latin typeface="Times New Roman" panose="02020603050405020304" pitchFamily="18" charset="0"/>
                <a:ea typeface="Calibri" panose="020F0502020204030204" pitchFamily="34" charset="0"/>
              </a:rPr>
              <a:t>). </a:t>
            </a:r>
            <a:r>
              <a:rPr lang="en-GB" sz="1600" i="1" dirty="0">
                <a:effectLst/>
                <a:latin typeface="Times New Roman" panose="02020603050405020304" pitchFamily="18" charset="0"/>
                <a:ea typeface="Calibri" panose="020F0502020204030204" pitchFamily="34" charset="0"/>
              </a:rPr>
              <a:t>The Perils of Recruitment</a:t>
            </a:r>
            <a:r>
              <a:rPr lang="en-GB" sz="1600" dirty="0">
                <a:effectLst/>
                <a:latin typeface="Times New Roman" panose="02020603050405020304" pitchFamily="18" charset="0"/>
                <a:ea typeface="Calibri" panose="020F0502020204030204" pitchFamily="34" charset="0"/>
              </a:rPr>
              <a:t>. The acquisition of competent and devoted staff members is imperative for the nursery's success. </a:t>
            </a:r>
            <a:r>
              <a:rPr lang="en-GB" sz="1600" i="1" dirty="0">
                <a:effectLst/>
                <a:latin typeface="Times New Roman" panose="02020603050405020304" pitchFamily="18" charset="0"/>
                <a:ea typeface="Calibri" panose="020F0502020204030204" pitchFamily="34" charset="0"/>
              </a:rPr>
              <a:t>The potential hazards and threats to the well-being and physical integrity of individuals.</a:t>
            </a:r>
            <a:r>
              <a:rPr lang="en-GB" sz="1600" dirty="0">
                <a:effectLst/>
                <a:latin typeface="Times New Roman" panose="02020603050405020304" pitchFamily="18" charset="0"/>
                <a:ea typeface="Calibri" panose="020F0502020204030204" pitchFamily="34" charset="0"/>
              </a:rPr>
              <a:t> A health and safety risk refers to any potential hazard that has the potential to jeopardise the well-being and safety of children, employees, or visitors (</a:t>
            </a:r>
            <a:r>
              <a:rPr lang="en-GB" sz="1600" i="1" dirty="0">
                <a:effectLst/>
                <a:latin typeface="Times New Roman" panose="02020603050405020304" pitchFamily="18" charset="0"/>
                <a:ea typeface="Calibri" panose="020F0502020204030204" pitchFamily="34" charset="0"/>
              </a:rPr>
              <a:t>Kerzner, 2017</a:t>
            </a:r>
            <a:r>
              <a:rPr lang="en-GB" sz="1600" dirty="0">
                <a:effectLst/>
                <a:latin typeface="Times New Roman" panose="02020603050405020304" pitchFamily="18" charset="0"/>
                <a:ea typeface="Calibri" panose="020F0502020204030204" pitchFamily="34" charset="0"/>
              </a:rPr>
              <a:t>). </a:t>
            </a:r>
            <a:endParaRPr lang="en-US" sz="1600" dirty="0"/>
          </a:p>
        </p:txBody>
      </p:sp>
      <p:sp>
        <p:nvSpPr>
          <p:cNvPr id="16" name="Rectangle 15">
            <a:extLst>
              <a:ext uri="{FF2B5EF4-FFF2-40B4-BE49-F238E27FC236}">
                <a16:creationId xmlns:a16="http://schemas.microsoft.com/office/drawing/2014/main" id="{DF7BD5AB-415F-42D4-8FC0-DCC5D1101D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2A8EBF22-DAF1-4100-AA4A-A077B68E3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17336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EC6CA-F635-8B14-6A81-BF19173D3E3E}"/>
              </a:ext>
            </a:extLst>
          </p:cNvPr>
          <p:cNvSpPr>
            <a:spLocks noGrp="1"/>
          </p:cNvSpPr>
          <p:nvPr>
            <p:ph type="title"/>
          </p:nvPr>
        </p:nvSpPr>
        <p:spPr/>
        <p:txBody>
          <a:bodyPr/>
          <a:lstStyle/>
          <a:p>
            <a:r>
              <a:rPr lang="ro-RO" dirty="0"/>
              <a:t>	</a:t>
            </a:r>
            <a:r>
              <a:rPr lang="ro-RO" dirty="0" err="1"/>
              <a:t>Conclusion</a:t>
            </a:r>
            <a:endParaRPr lang="ro-RO" dirty="0"/>
          </a:p>
        </p:txBody>
      </p:sp>
      <p:sp>
        <p:nvSpPr>
          <p:cNvPr id="3" name="Content Placeholder 2">
            <a:extLst>
              <a:ext uri="{FF2B5EF4-FFF2-40B4-BE49-F238E27FC236}">
                <a16:creationId xmlns:a16="http://schemas.microsoft.com/office/drawing/2014/main" id="{F7B9F14F-B1DF-99CE-F6B6-4E3DF304AE34}"/>
              </a:ext>
            </a:extLst>
          </p:cNvPr>
          <p:cNvSpPr>
            <a:spLocks noGrp="1"/>
          </p:cNvSpPr>
          <p:nvPr>
            <p:ph idx="1"/>
          </p:nvPr>
        </p:nvSpPr>
        <p:spPr/>
        <p:txBody>
          <a:bodyPr/>
          <a:lstStyle/>
          <a:p>
            <a:r>
              <a:rPr lang="en-GB" dirty="0"/>
              <a:t>The nursery construction project aims to create a safe and stimulating environment for children's growth and development. It involves careful planning, designing, and execution of infrastructure, incorporating child-friendly facilities, ensuring regulatory compliance, and emphasizing security measures. The project contributes to fostering a nurturing and educational setting for young learners.</a:t>
            </a:r>
          </a:p>
          <a:p>
            <a:endParaRPr lang="en-GB" dirty="0"/>
          </a:p>
          <a:p>
            <a:endParaRPr lang="en-GB" dirty="0"/>
          </a:p>
          <a:p>
            <a:r>
              <a:rPr lang="en-GB" dirty="0"/>
              <a:t>The success of this project plan will be shown when the program will fulfil stakeholders' requirements and needs. Once the project will be completed the team will conduct a research analysis and identify the main points of how will impact all project stakeholders.</a:t>
            </a:r>
          </a:p>
          <a:p>
            <a:endParaRPr lang="ro-RO" dirty="0"/>
          </a:p>
        </p:txBody>
      </p:sp>
    </p:spTree>
    <p:extLst>
      <p:ext uri="{BB962C8B-B14F-4D97-AF65-F5344CB8AC3E}">
        <p14:creationId xmlns:p14="http://schemas.microsoft.com/office/powerpoint/2010/main" val="42635462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5344D-7802-76CF-BE9A-72B44FBC0C60}"/>
              </a:ext>
            </a:extLst>
          </p:cNvPr>
          <p:cNvSpPr>
            <a:spLocks noGrp="1"/>
          </p:cNvSpPr>
          <p:nvPr>
            <p:ph type="title"/>
          </p:nvPr>
        </p:nvSpPr>
        <p:spPr>
          <a:xfrm>
            <a:off x="1066800" y="-595415"/>
            <a:ext cx="10058400" cy="1450757"/>
          </a:xfrm>
        </p:spPr>
        <p:txBody>
          <a:bodyPr/>
          <a:lstStyle/>
          <a:p>
            <a:r>
              <a:rPr lang="ro-RO" dirty="0" err="1"/>
              <a:t>References</a:t>
            </a:r>
            <a:endParaRPr lang="ro-RO" dirty="0"/>
          </a:p>
        </p:txBody>
      </p:sp>
      <p:sp>
        <p:nvSpPr>
          <p:cNvPr id="3" name="Content Placeholder 2">
            <a:extLst>
              <a:ext uri="{FF2B5EF4-FFF2-40B4-BE49-F238E27FC236}">
                <a16:creationId xmlns:a16="http://schemas.microsoft.com/office/drawing/2014/main" id="{401FEE5B-3193-7BC6-A2B5-92364BAD4B82}"/>
              </a:ext>
            </a:extLst>
          </p:cNvPr>
          <p:cNvSpPr>
            <a:spLocks noGrp="1"/>
          </p:cNvSpPr>
          <p:nvPr>
            <p:ph idx="1"/>
          </p:nvPr>
        </p:nvSpPr>
        <p:spPr>
          <a:xfrm>
            <a:off x="0" y="698643"/>
            <a:ext cx="12308440" cy="5917914"/>
          </a:xfrm>
        </p:spPr>
        <p:txBody>
          <a:bodyPr>
            <a:normAutofit fontScale="47500" lnSpcReduction="20000"/>
          </a:bodyPr>
          <a:lstStyle/>
          <a:p>
            <a:pPr indent="457200" algn="just">
              <a:lnSpc>
                <a:spcPct val="107000"/>
              </a:lnSpc>
              <a:spcAft>
                <a:spcPts val="800"/>
              </a:spcAft>
            </a:pPr>
            <a:r>
              <a:rPr lang="en-GB" sz="1800" kern="100" dirty="0" err="1">
                <a:effectLst/>
                <a:latin typeface="Calibri" panose="020F0502020204030204" pitchFamily="34" charset="0"/>
                <a:ea typeface="Calibri" panose="020F0502020204030204" pitchFamily="34" charset="0"/>
                <a:cs typeface="Calibri" panose="020F0502020204030204" pitchFamily="34" charset="0"/>
              </a:rPr>
              <a:t>Alanzi</a:t>
            </a:r>
            <a:r>
              <a:rPr lang="en-GB" sz="1800" kern="100" dirty="0">
                <a:effectLst/>
                <a:latin typeface="Calibri" panose="020F0502020204030204" pitchFamily="34" charset="0"/>
                <a:ea typeface="Calibri" panose="020F0502020204030204" pitchFamily="34" charset="0"/>
                <a:cs typeface="Calibri" panose="020F0502020204030204" pitchFamily="34" charset="0"/>
              </a:rPr>
              <a:t>, S. (2018) ‘PESTEL analysis’, Project Management.</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Bryson, J. M. (2004). What to do when stakeholders matter. Public management review, 6(1), 21-53.</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Chapman, R. J. (2001). The controlling influences on effective risk identification and assessment for construction design management. International journal of project management, 19(3), 147-160.</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Drury, C. (2018). Management and Cost Accounting. 10th ed. Andover: Cengage Learning.</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Freeman, R. E. (2010). Strategic management: A stakeholder approach. Cambridge university press.</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err="1">
                <a:effectLst/>
                <a:latin typeface="Calibri" panose="020F0502020204030204" pitchFamily="34" charset="0"/>
                <a:ea typeface="Calibri" panose="020F0502020204030204" pitchFamily="34" charset="0"/>
                <a:cs typeface="Calibri" panose="020F0502020204030204" pitchFamily="34" charset="0"/>
              </a:rPr>
              <a:t>Gouk</a:t>
            </a:r>
            <a:r>
              <a:rPr lang="en-GB" sz="1800" kern="100" dirty="0">
                <a:effectLst/>
                <a:latin typeface="Calibri" panose="020F0502020204030204" pitchFamily="34" charset="0"/>
                <a:ea typeface="Calibri" panose="020F0502020204030204" pitchFamily="34" charset="0"/>
                <a:cs typeface="Calibri" panose="020F0502020204030204" pitchFamily="34" charset="0"/>
              </a:rPr>
              <a:t>, A. and Hallam, K. (2018). There are more children than childcare places in Coventry. (online) </a:t>
            </a:r>
            <a:r>
              <a:rPr lang="en-GB" sz="1800" kern="100" dirty="0" err="1">
                <a:effectLst/>
                <a:latin typeface="Calibri" panose="020F0502020204030204" pitchFamily="34" charset="0"/>
                <a:ea typeface="Calibri" panose="020F0502020204030204" pitchFamily="34" charset="0"/>
                <a:cs typeface="Calibri" panose="020F0502020204030204" pitchFamily="34" charset="0"/>
              </a:rPr>
              <a:t>CoventryLive</a:t>
            </a:r>
            <a:r>
              <a:rPr lang="en-GB" sz="1800" kern="100" dirty="0">
                <a:effectLst/>
                <a:latin typeface="Calibri" panose="020F0502020204030204" pitchFamily="34" charset="0"/>
                <a:ea typeface="Calibri" panose="020F0502020204030204" pitchFamily="34" charset="0"/>
                <a:cs typeface="Calibri" panose="020F0502020204030204" pitchFamily="34" charset="0"/>
              </a:rPr>
              <a:t>. Available at: https://www.coventrytelegraph.net/news/coventry-news/more-children-childcare-places-coventry-15055275 (Accessed: 26 June 2023).</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Hillson, D., &amp; Murray-Webster, R. (2007). Understanding and Managing Risk Attitude. Gower Publishing, Ltd.</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Iconic. (n.d.). Pricing | Iconic - How much will my construction project cost? (online) Available at: https://www.iconicprojectmanagement.com/pricing (Accessed 8 Jul. 2023)</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Johnson, G., Whittington, R. and Scholes, K. (2008) Exploring corporate strategy. Text and cases. Prentice Hall Higher Education.</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Kerzner, H. (2017). Project management: a systems approach to planning, scheduling, and controlling. John Wiley &amp; Sons.</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err="1">
                <a:effectLst/>
                <a:latin typeface="Calibri" panose="020F0502020204030204" pitchFamily="34" charset="0"/>
                <a:ea typeface="Calibri" panose="020F0502020204030204" pitchFamily="34" charset="0"/>
                <a:cs typeface="Calibri" panose="020F0502020204030204" pitchFamily="34" charset="0"/>
              </a:rPr>
              <a:t>Matovic</a:t>
            </a:r>
            <a:r>
              <a:rPr lang="en-GB" sz="1800" kern="100" dirty="0">
                <a:effectLst/>
                <a:latin typeface="Calibri" panose="020F0502020204030204" pitchFamily="34" charset="0"/>
                <a:ea typeface="Calibri" panose="020F0502020204030204" pitchFamily="34" charset="0"/>
                <a:cs typeface="Calibri" panose="020F0502020204030204" pitchFamily="34" charset="0"/>
              </a:rPr>
              <a:t>, I.M. (2020) ‘PESTEL analysis of external environment as a success factor of startup business’, </a:t>
            </a:r>
            <a:r>
              <a:rPr lang="en-GB" sz="1800" kern="100" dirty="0" err="1">
                <a:effectLst/>
                <a:latin typeface="Calibri" panose="020F0502020204030204" pitchFamily="34" charset="0"/>
                <a:ea typeface="Calibri" panose="020F0502020204030204" pitchFamily="34" charset="0"/>
                <a:cs typeface="Calibri" panose="020F0502020204030204" pitchFamily="34" charset="0"/>
              </a:rPr>
              <a:t>ConScienS</a:t>
            </a:r>
            <a:r>
              <a:rPr lang="en-GB" sz="1800" kern="100" dirty="0">
                <a:effectLst/>
                <a:latin typeface="Calibri" panose="020F0502020204030204" pitchFamily="34" charset="0"/>
                <a:ea typeface="Calibri" panose="020F0502020204030204" pitchFamily="34" charset="0"/>
                <a:cs typeface="Calibri" panose="020F0502020204030204" pitchFamily="34" charset="0"/>
              </a:rPr>
              <a:t>, pp. 96.</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Mir, &amp; </a:t>
            </a:r>
            <a:r>
              <a:rPr lang="en-GB" sz="1800" kern="100" dirty="0" err="1">
                <a:effectLst/>
                <a:latin typeface="Calibri" panose="020F0502020204030204" pitchFamily="34" charset="0"/>
                <a:ea typeface="Calibri" panose="020F0502020204030204" pitchFamily="34" charset="0"/>
                <a:cs typeface="Calibri" panose="020F0502020204030204" pitchFamily="34" charset="0"/>
              </a:rPr>
              <a:t>Pinnington</a:t>
            </a:r>
            <a:r>
              <a:rPr lang="en-GB" sz="1800" kern="100" dirty="0">
                <a:effectLst/>
                <a:latin typeface="Calibri" panose="020F0502020204030204" pitchFamily="34" charset="0"/>
                <a:ea typeface="Calibri" panose="020F0502020204030204" pitchFamily="34" charset="0"/>
                <a:cs typeface="Calibri" panose="020F0502020204030204" pitchFamily="34" charset="0"/>
              </a:rPr>
              <a:t>, A. H. (2014). Exploring the value of project management: Linking Project Management Performance and Project Success. International Journal of Project Management, 32(2), 202–217. </a:t>
            </a:r>
            <a:r>
              <a:rPr lang="en-GB" sz="1800"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2"/>
              </a:rPr>
              <a:t>https://doi.org/10.1016/j.ijproman.2013.05.012</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Romanova, O. (2022). Average Building Costs in the UK. [online] </a:t>
            </a:r>
            <a:r>
              <a:rPr lang="en-GB" sz="1800" kern="100" dirty="0" err="1">
                <a:effectLst/>
                <a:latin typeface="Calibri" panose="020F0502020204030204" pitchFamily="34" charset="0"/>
                <a:ea typeface="Calibri" panose="020F0502020204030204" pitchFamily="34" charset="0"/>
                <a:cs typeface="Calibri" panose="020F0502020204030204" pitchFamily="34" charset="0"/>
              </a:rPr>
              <a:t>PlanRadar</a:t>
            </a:r>
            <a:r>
              <a:rPr lang="en-GB" sz="1800" kern="100" dirty="0">
                <a:effectLst/>
                <a:latin typeface="Calibri" panose="020F0502020204030204" pitchFamily="34" charset="0"/>
                <a:ea typeface="Calibri" panose="020F0502020204030204" pitchFamily="34" charset="0"/>
                <a:cs typeface="Calibri" panose="020F0502020204030204" pitchFamily="34" charset="0"/>
              </a:rPr>
              <a:t>. Available at: https://www.planradar.com/gb/calculating-construction-costs-in-the-uk/.	</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err="1">
                <a:effectLst/>
                <a:latin typeface="Calibri" panose="020F0502020204030204" pitchFamily="34" charset="0"/>
                <a:ea typeface="Calibri" panose="020F0502020204030204" pitchFamily="34" charset="0"/>
                <a:cs typeface="Calibri" panose="020F0502020204030204" pitchFamily="34" charset="0"/>
              </a:rPr>
              <a:t>Shatskaya</a:t>
            </a:r>
            <a:r>
              <a:rPr lang="en-GB" sz="1800" kern="100" dirty="0">
                <a:effectLst/>
                <a:latin typeface="Calibri" panose="020F0502020204030204" pitchFamily="34" charset="0"/>
                <a:ea typeface="Calibri" panose="020F0502020204030204" pitchFamily="34" charset="0"/>
                <a:cs typeface="Calibri" panose="020F0502020204030204" pitchFamily="34" charset="0"/>
              </a:rPr>
              <a:t>, E., </a:t>
            </a:r>
            <a:r>
              <a:rPr lang="en-GB" sz="1800" kern="100" dirty="0" err="1">
                <a:effectLst/>
                <a:latin typeface="Calibri" panose="020F0502020204030204" pitchFamily="34" charset="0"/>
                <a:ea typeface="Calibri" panose="020F0502020204030204" pitchFamily="34" charset="0"/>
                <a:cs typeface="Calibri" panose="020F0502020204030204" pitchFamily="34" charset="0"/>
              </a:rPr>
              <a:t>Samarina</a:t>
            </a:r>
            <a:r>
              <a:rPr lang="en-GB" sz="1800" kern="100" dirty="0">
                <a:effectLst/>
                <a:latin typeface="Calibri" panose="020F0502020204030204" pitchFamily="34" charset="0"/>
                <a:ea typeface="Calibri" panose="020F0502020204030204" pitchFamily="34" charset="0"/>
                <a:cs typeface="Calibri" panose="020F0502020204030204" pitchFamily="34" charset="0"/>
              </a:rPr>
              <a:t>, M. and </a:t>
            </a:r>
            <a:r>
              <a:rPr lang="en-GB" sz="1800" kern="100" dirty="0" err="1">
                <a:effectLst/>
                <a:latin typeface="Calibri" panose="020F0502020204030204" pitchFamily="34" charset="0"/>
                <a:ea typeface="Calibri" panose="020F0502020204030204" pitchFamily="34" charset="0"/>
                <a:cs typeface="Calibri" panose="020F0502020204030204" pitchFamily="34" charset="0"/>
              </a:rPr>
              <a:t>Nekhorosheva</a:t>
            </a:r>
            <a:r>
              <a:rPr lang="en-GB" sz="1800" kern="100" dirty="0">
                <a:effectLst/>
                <a:latin typeface="Calibri" panose="020F0502020204030204" pitchFamily="34" charset="0"/>
                <a:ea typeface="Calibri" panose="020F0502020204030204" pitchFamily="34" charset="0"/>
                <a:cs typeface="Calibri" panose="020F0502020204030204" pitchFamily="34" charset="0"/>
              </a:rPr>
              <a:t>, K. (2016) ‘PESTEL Analysis as a tool of strategic analysis in international markets’, Scope academic house B&amp;M publishing, pp. 47.</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The education hub (2023) Free childcare: How we are tackling the cost of childcare. Available at: https://educationhub.blog.gov.uk/2023/06/01/free-childcare-how-we-tackling-the-cost-of-childcare/ (Accessed: 23 June 2023)</a:t>
            </a:r>
            <a:endParaRPr lang="rm-CH"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ro-RO" dirty="0"/>
          </a:p>
        </p:txBody>
      </p:sp>
    </p:spTree>
    <p:extLst>
      <p:ext uri="{BB962C8B-B14F-4D97-AF65-F5344CB8AC3E}">
        <p14:creationId xmlns:p14="http://schemas.microsoft.com/office/powerpoint/2010/main" val="348216015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211</TotalTime>
  <Words>1864</Words>
  <Application>Microsoft Office PowerPoint</Application>
  <PresentationFormat>Widescreen</PresentationFormat>
  <Paragraphs>76</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Times New Roman</vt:lpstr>
      <vt:lpstr>Retrospect</vt:lpstr>
      <vt:lpstr>Project Management Plan </vt:lpstr>
      <vt:lpstr>Project management plan for opening Bumblebee nursery in Coventry </vt:lpstr>
      <vt:lpstr>Introduction</vt:lpstr>
      <vt:lpstr>Project Description and Scope </vt:lpstr>
      <vt:lpstr>Stakeholders Analysis</vt:lpstr>
      <vt:lpstr>PowerPoint Presentation</vt:lpstr>
      <vt:lpstr>PowerPoint Presentation</vt:lpstr>
      <vt:lpstr>PowerPoint Presentation</vt:lpstr>
      <vt:lpstr>PowerPoint Presentation</vt:lpstr>
      <vt:lpstr>Quad Chart </vt:lpstr>
      <vt:lpstr>Work Breakdown structure</vt:lpstr>
      <vt:lpstr> Cost Accounts estimation</vt:lpstr>
      <vt:lpstr> Gantt Chart </vt:lpstr>
      <vt:lpstr> Risk Assessment</vt:lpstr>
      <vt:lpstr> 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Management Plan</dc:title>
  <dc:creator>david beltic</dc:creator>
  <cp:lastModifiedBy>david beltic</cp:lastModifiedBy>
  <cp:revision>5</cp:revision>
  <dcterms:created xsi:type="dcterms:W3CDTF">2023-07-05T19:10:58Z</dcterms:created>
  <dcterms:modified xsi:type="dcterms:W3CDTF">2023-07-10T18:39:18Z</dcterms:modified>
</cp:coreProperties>
</file>