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53" y="8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A909EBA-A47F-40C0-AC06-D395600F86D1}"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A573C2-39F5-4E11-9E33-A9977B454428}" type="slidenum">
              <a:rPr lang="en-GB" smtClean="0"/>
              <a:t>‹#›</a:t>
            </a:fld>
            <a:endParaRPr lang="en-GB"/>
          </a:p>
        </p:txBody>
      </p:sp>
    </p:spTree>
    <p:extLst>
      <p:ext uri="{BB962C8B-B14F-4D97-AF65-F5344CB8AC3E}">
        <p14:creationId xmlns:p14="http://schemas.microsoft.com/office/powerpoint/2010/main" val="655018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A909EBA-A47F-40C0-AC06-D395600F86D1}"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A573C2-39F5-4E11-9E33-A9977B454428}" type="slidenum">
              <a:rPr lang="en-GB" smtClean="0"/>
              <a:t>‹#›</a:t>
            </a:fld>
            <a:endParaRPr lang="en-GB"/>
          </a:p>
        </p:txBody>
      </p:sp>
    </p:spTree>
    <p:extLst>
      <p:ext uri="{BB962C8B-B14F-4D97-AF65-F5344CB8AC3E}">
        <p14:creationId xmlns:p14="http://schemas.microsoft.com/office/powerpoint/2010/main" val="3217873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A909EBA-A47F-40C0-AC06-D395600F86D1}"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A573C2-39F5-4E11-9E33-A9977B454428}" type="slidenum">
              <a:rPr lang="en-GB" smtClean="0"/>
              <a:t>‹#›</a:t>
            </a:fld>
            <a:endParaRPr lang="en-GB"/>
          </a:p>
        </p:txBody>
      </p:sp>
    </p:spTree>
    <p:extLst>
      <p:ext uri="{BB962C8B-B14F-4D97-AF65-F5344CB8AC3E}">
        <p14:creationId xmlns:p14="http://schemas.microsoft.com/office/powerpoint/2010/main" val="3284081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A909EBA-A47F-40C0-AC06-D395600F86D1}" type="datetimeFigureOut">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A573C2-39F5-4E11-9E33-A9977B454428}" type="slidenum">
              <a:rPr lang="en-GB" smtClean="0"/>
              <a:t>‹#›</a:t>
            </a:fld>
            <a:endParaRPr lang="en-GB"/>
          </a:p>
        </p:txBody>
      </p:sp>
    </p:spTree>
    <p:extLst>
      <p:ext uri="{BB962C8B-B14F-4D97-AF65-F5344CB8AC3E}">
        <p14:creationId xmlns:p14="http://schemas.microsoft.com/office/powerpoint/2010/main" val="2893442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A909EBA-A47F-40C0-AC06-D395600F86D1}" type="datetimeFigureOut">
              <a:rPr lang="en-GB" smtClean="0"/>
              <a:t>14/01/2019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A573C2-39F5-4E11-9E33-A9977B454428}" type="slidenum">
              <a:rPr lang="en-GB" smtClean="0"/>
              <a:t>‹#›</a:t>
            </a:fld>
            <a:endParaRPr lang="en-GB"/>
          </a:p>
        </p:txBody>
      </p:sp>
    </p:spTree>
    <p:extLst>
      <p:ext uri="{BB962C8B-B14F-4D97-AF65-F5344CB8AC3E}">
        <p14:creationId xmlns:p14="http://schemas.microsoft.com/office/powerpoint/2010/main" val="2945294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A909EBA-A47F-40C0-AC06-D395600F86D1}" type="datetimeFigureOut">
              <a:rPr lang="en-GB" smtClean="0"/>
              <a:t>14/01/2019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A573C2-39F5-4E11-9E33-A9977B454428}" type="slidenum">
              <a:rPr lang="en-GB" smtClean="0"/>
              <a:t>‹#›</a:t>
            </a:fld>
            <a:endParaRPr lang="en-GB"/>
          </a:p>
        </p:txBody>
      </p:sp>
    </p:spTree>
    <p:extLst>
      <p:ext uri="{BB962C8B-B14F-4D97-AF65-F5344CB8AC3E}">
        <p14:creationId xmlns:p14="http://schemas.microsoft.com/office/powerpoint/2010/main" val="894487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909EBA-A47F-40C0-AC06-D395600F86D1}" type="datetimeFigureOut">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A573C2-39F5-4E11-9E33-A9977B454428}" type="slidenum">
              <a:rPr lang="en-GB" smtClean="0"/>
              <a:t>‹#›</a:t>
            </a:fld>
            <a:endParaRPr lang="en-GB"/>
          </a:p>
        </p:txBody>
      </p:sp>
    </p:spTree>
    <p:extLst>
      <p:ext uri="{BB962C8B-B14F-4D97-AF65-F5344CB8AC3E}">
        <p14:creationId xmlns:p14="http://schemas.microsoft.com/office/powerpoint/2010/main" val="1206456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A909EBA-A47F-40C0-AC06-D395600F86D1}" type="datetimeFigureOut">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A573C2-39F5-4E11-9E33-A9977B454428}" type="slidenum">
              <a:rPr lang="en-GB" smtClean="0"/>
              <a:t>‹#›</a:t>
            </a:fld>
            <a:endParaRPr lang="en-GB"/>
          </a:p>
        </p:txBody>
      </p:sp>
    </p:spTree>
    <p:extLst>
      <p:ext uri="{BB962C8B-B14F-4D97-AF65-F5344CB8AC3E}">
        <p14:creationId xmlns:p14="http://schemas.microsoft.com/office/powerpoint/2010/main" val="1233827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A909EBA-A47F-40C0-AC06-D395600F86D1}" type="datetimeFigureOut">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A573C2-39F5-4E11-9E33-A9977B454428}" type="slidenum">
              <a:rPr lang="en-GB" smtClean="0"/>
              <a:t>‹#›</a:t>
            </a:fld>
            <a:endParaRPr lang="en-GB"/>
          </a:p>
        </p:txBody>
      </p:sp>
    </p:spTree>
    <p:extLst>
      <p:ext uri="{BB962C8B-B14F-4D97-AF65-F5344CB8AC3E}">
        <p14:creationId xmlns:p14="http://schemas.microsoft.com/office/powerpoint/2010/main" val="3959025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A909EBA-A47F-40C0-AC06-D395600F86D1}"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A573C2-39F5-4E11-9E33-A9977B454428}" type="slidenum">
              <a:rPr lang="en-GB" smtClean="0"/>
              <a:t>‹#›</a:t>
            </a:fld>
            <a:endParaRPr lang="en-GB"/>
          </a:p>
        </p:txBody>
      </p:sp>
    </p:spTree>
    <p:extLst>
      <p:ext uri="{BB962C8B-B14F-4D97-AF65-F5344CB8AC3E}">
        <p14:creationId xmlns:p14="http://schemas.microsoft.com/office/powerpoint/2010/main" val="487651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A909EBA-A47F-40C0-AC06-D395600F86D1}"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A573C2-39F5-4E11-9E33-A9977B454428}" type="slidenum">
              <a:rPr lang="en-GB" smtClean="0"/>
              <a:t>‹#›</a:t>
            </a:fld>
            <a:endParaRPr lang="en-GB"/>
          </a:p>
        </p:txBody>
      </p:sp>
    </p:spTree>
    <p:extLst>
      <p:ext uri="{BB962C8B-B14F-4D97-AF65-F5344CB8AC3E}">
        <p14:creationId xmlns:p14="http://schemas.microsoft.com/office/powerpoint/2010/main" val="2414796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909EBA-A47F-40C0-AC06-D395600F86D1}" type="datetimeFigureOut">
              <a:rPr lang="en-GB" smtClean="0"/>
              <a:t>14/01/2019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A573C2-39F5-4E11-9E33-A9977B454428}" type="slidenum">
              <a:rPr lang="en-GB" smtClean="0"/>
              <a:t>‹#›</a:t>
            </a:fld>
            <a:endParaRPr lang="en-GB"/>
          </a:p>
        </p:txBody>
      </p:sp>
    </p:spTree>
    <p:extLst>
      <p:ext uri="{BB962C8B-B14F-4D97-AF65-F5344CB8AC3E}">
        <p14:creationId xmlns:p14="http://schemas.microsoft.com/office/powerpoint/2010/main" val="42153706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telegraph.co.uk/investing/business-of-sport/rugby-sponsors/"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https://www.bbc.co.uk/news/uk-wales-south-east-wales-31964175"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hyperlink" Target="http://www.leisuremanagement.co.uk/detail.cfm?subID=350076&amp;pagetype=detail&amp;subject=news&amp;codeID=313746&amp;dom=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sportsmanagement.co.uk/Sports-news/latest/Justine-Greening-sugar-tax-sport--PE/33057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Rugby sponsors benefit from impact on and off </a:t>
            </a:r>
            <a:r>
              <a:rPr lang="en-GB" dirty="0" smtClean="0"/>
              <a:t>field – Andrew Cave and Alex Miller (9.02.2016)</a:t>
            </a:r>
            <a:endParaRPr lang="en-GB" dirty="0"/>
          </a:p>
        </p:txBody>
      </p:sp>
      <p:sp>
        <p:nvSpPr>
          <p:cNvPr id="3" name="Content Placeholder 2"/>
          <p:cNvSpPr>
            <a:spLocks noGrp="1"/>
          </p:cNvSpPr>
          <p:nvPr>
            <p:ph idx="1"/>
          </p:nvPr>
        </p:nvSpPr>
        <p:spPr>
          <a:xfrm>
            <a:off x="838200" y="1825624"/>
            <a:ext cx="10515600" cy="4398713"/>
          </a:xfrm>
        </p:spPr>
        <p:txBody>
          <a:bodyPr>
            <a:normAutofit fontScale="92500"/>
          </a:bodyPr>
          <a:lstStyle/>
          <a:p>
            <a:r>
              <a:rPr lang="en-GB" dirty="0" smtClean="0"/>
              <a:t>“</a:t>
            </a:r>
            <a:r>
              <a:rPr lang="en-GB" dirty="0"/>
              <a:t>The 2015 tournament hosted by England surpassed even that, generating £250m from ticket sales of 2.47 million, more than four times the number sold in 1987. Coverage of the Australia v New Zealand final at Twickenham was watched by 120 million</a:t>
            </a:r>
            <a:r>
              <a:rPr lang="en-GB" dirty="0" smtClean="0"/>
              <a:t>.”</a:t>
            </a:r>
          </a:p>
          <a:p>
            <a:r>
              <a:rPr lang="en-GB" dirty="0" smtClean="0"/>
              <a:t>“</a:t>
            </a:r>
            <a:r>
              <a:rPr lang="en-GB" dirty="0"/>
              <a:t>The commercial model of Six Nations Championship matches is also thriving, with Royal Bank of Scotland agreeing in 2012 to increase its title sponsorship from £26m to £44m for a four-year deal that runs until </a:t>
            </a:r>
            <a:r>
              <a:rPr lang="en-GB" dirty="0" smtClean="0"/>
              <a:t>2017.”</a:t>
            </a:r>
          </a:p>
          <a:p>
            <a:r>
              <a:rPr lang="en-GB" dirty="0" smtClean="0"/>
              <a:t>“</a:t>
            </a:r>
            <a:r>
              <a:rPr lang="en-GB" dirty="0"/>
              <a:t>The success of the tournament has given World Rugby the money to fund programmes and develop applications for membership. Rugby is now a truly global sport, and truly attractive to global </a:t>
            </a:r>
            <a:r>
              <a:rPr lang="en-GB" dirty="0" smtClean="0"/>
              <a:t>sponsors”</a:t>
            </a:r>
          </a:p>
          <a:p>
            <a:r>
              <a:rPr lang="en-GB" dirty="0" smtClean="0">
                <a:hlinkClick r:id="rId2"/>
              </a:rPr>
              <a:t>https://www.telegraph.co.uk/investing/business-of-sport/rugby-sponsors/</a:t>
            </a:r>
            <a:r>
              <a:rPr lang="en-GB" dirty="0" smtClean="0"/>
              <a:t> </a:t>
            </a:r>
          </a:p>
          <a:p>
            <a:endParaRPr lang="en-GB" dirty="0"/>
          </a:p>
        </p:txBody>
      </p:sp>
      <p:pic>
        <p:nvPicPr>
          <p:cNvPr id="1028" name="Picture 4" descr="Image result for the telegraph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55787" y="6226357"/>
            <a:ext cx="3887035" cy="631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2579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t>
            </a:r>
            <a:r>
              <a:rPr lang="en-GB" dirty="0"/>
              <a:t>Cardiff council writes off £4.4m Glamorgan cricket </a:t>
            </a:r>
            <a:r>
              <a:rPr lang="en-GB" dirty="0" smtClean="0"/>
              <a:t>debt” – (19.03.2015)</a:t>
            </a:r>
            <a:endParaRPr lang="en-GB" dirty="0"/>
          </a:p>
        </p:txBody>
      </p:sp>
      <p:sp>
        <p:nvSpPr>
          <p:cNvPr id="3" name="Content Placeholder 2"/>
          <p:cNvSpPr>
            <a:spLocks noGrp="1"/>
          </p:cNvSpPr>
          <p:nvPr>
            <p:ph idx="1"/>
          </p:nvPr>
        </p:nvSpPr>
        <p:spPr/>
        <p:txBody>
          <a:bodyPr/>
          <a:lstStyle/>
          <a:p>
            <a:r>
              <a:rPr lang="en-GB" dirty="0" smtClean="0"/>
              <a:t>“</a:t>
            </a:r>
            <a:r>
              <a:rPr lang="en-GB" dirty="0"/>
              <a:t>The council said the redevelopment of the </a:t>
            </a:r>
            <a:r>
              <a:rPr lang="en-GB" dirty="0" err="1"/>
              <a:t>Swalec</a:t>
            </a:r>
            <a:r>
              <a:rPr lang="en-GB" dirty="0"/>
              <a:t> Stadium was part-funded by loans from creditors including themselves, with £16m owed</a:t>
            </a:r>
            <a:r>
              <a:rPr lang="en-GB" dirty="0" smtClean="0"/>
              <a:t>.”</a:t>
            </a:r>
          </a:p>
          <a:p>
            <a:r>
              <a:rPr lang="en-GB" dirty="0" smtClean="0"/>
              <a:t>“</a:t>
            </a:r>
            <a:r>
              <a:rPr lang="en-GB" dirty="0"/>
              <a:t>Glamorgan asked creditors to write-off 70% of the money and interest owing and agree to a restructuring of the remaining 30</a:t>
            </a:r>
            <a:r>
              <a:rPr lang="en-GB" dirty="0" smtClean="0"/>
              <a:t>%.”</a:t>
            </a:r>
          </a:p>
          <a:p>
            <a:r>
              <a:rPr lang="en-GB" dirty="0" smtClean="0"/>
              <a:t>“</a:t>
            </a:r>
            <a:r>
              <a:rPr lang="en-GB" dirty="0"/>
              <a:t>"The club still faces financial challenges in the months and years ahead and we are mindful of our responsibility to develop our business to safeguard our long-term </a:t>
            </a:r>
            <a:r>
              <a:rPr lang="en-GB" dirty="0" smtClean="0"/>
              <a:t>future”</a:t>
            </a:r>
          </a:p>
          <a:p>
            <a:r>
              <a:rPr lang="en-GB" dirty="0" smtClean="0">
                <a:hlinkClick r:id="rId2"/>
              </a:rPr>
              <a:t>https://www.bbc.co.uk/news/uk-wales-south-east-wales-31964175</a:t>
            </a:r>
            <a:r>
              <a:rPr lang="en-GB" dirty="0" smtClean="0"/>
              <a:t> </a:t>
            </a:r>
          </a:p>
          <a:p>
            <a:endParaRPr lang="en-GB" dirty="0"/>
          </a:p>
        </p:txBody>
      </p:sp>
      <p:pic>
        <p:nvPicPr>
          <p:cNvPr id="2050" name="Picture 2" descr="Image result for the bbc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4775" y="5742689"/>
            <a:ext cx="3197225" cy="1115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1278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Southwark Council to pilot free leisure access for young and old – </a:t>
            </a:r>
            <a:r>
              <a:rPr lang="en-GB" dirty="0" err="1" smtClean="0"/>
              <a:t>Jak</a:t>
            </a:r>
            <a:r>
              <a:rPr lang="en-GB" dirty="0" smtClean="0"/>
              <a:t> Phillips (29.01.2015)</a:t>
            </a:r>
            <a:endParaRPr lang="en-GB" dirty="0"/>
          </a:p>
        </p:txBody>
      </p:sp>
      <p:sp>
        <p:nvSpPr>
          <p:cNvPr id="3" name="Content Placeholder 2"/>
          <p:cNvSpPr>
            <a:spLocks noGrp="1"/>
          </p:cNvSpPr>
          <p:nvPr>
            <p:ph idx="1"/>
          </p:nvPr>
        </p:nvSpPr>
        <p:spPr>
          <a:xfrm>
            <a:off x="838200" y="1825624"/>
            <a:ext cx="10515600" cy="4815807"/>
          </a:xfrm>
        </p:spPr>
        <p:txBody>
          <a:bodyPr>
            <a:normAutofit/>
          </a:bodyPr>
          <a:lstStyle/>
          <a:p>
            <a:pPr marL="0" indent="0">
              <a:buNone/>
            </a:pPr>
            <a:r>
              <a:rPr lang="en-GB" dirty="0" smtClean="0"/>
              <a:t>“</a:t>
            </a:r>
            <a:r>
              <a:rPr lang="en-GB" dirty="0"/>
              <a:t>Southwark Council is to offer free leisure access to under 18s and over 60s as the south London authority bids to make good on its pledge to provide free swim and gym access to all residents</a:t>
            </a:r>
            <a:r>
              <a:rPr lang="en-GB" dirty="0" smtClean="0"/>
              <a:t>.”</a:t>
            </a:r>
          </a:p>
          <a:p>
            <a:pPr marL="0" indent="0">
              <a:buNone/>
            </a:pPr>
            <a:r>
              <a:rPr lang="en-GB" dirty="0" smtClean="0"/>
              <a:t>“</a:t>
            </a:r>
            <a:r>
              <a:rPr lang="en-GB" dirty="0"/>
              <a:t>The council has been particularly proactive in promoting wellbeing among residents, investing almost £50m in leisure facilities in the borough over the past </a:t>
            </a:r>
            <a:r>
              <a:rPr lang="en-GB" dirty="0" smtClean="0"/>
              <a:t>decade.”</a:t>
            </a:r>
          </a:p>
          <a:p>
            <a:pPr marL="0" indent="0">
              <a:buNone/>
            </a:pPr>
            <a:r>
              <a:rPr lang="en-GB" dirty="0" smtClean="0"/>
              <a:t>“</a:t>
            </a:r>
            <a:r>
              <a:rPr lang="en-GB" dirty="0"/>
              <a:t>It has also provided free school meals to all primary school children since 2011 to encourage healthy eating habits from an early age, now also providing free fruit snacks at break times</a:t>
            </a:r>
            <a:r>
              <a:rPr lang="en-GB" dirty="0" smtClean="0"/>
              <a:t>.”</a:t>
            </a:r>
          </a:p>
          <a:p>
            <a:pPr marL="0" indent="0">
              <a:buNone/>
            </a:pPr>
            <a:r>
              <a:rPr lang="en-GB" dirty="0" smtClean="0">
                <a:hlinkClick r:id="rId2"/>
              </a:rPr>
              <a:t>http://www.leisuremanagement.co.uk/detail.cfm?subID=350076&amp;pagetype=detail&amp;subject=news&amp;codeID=313746&amp;dom=n</a:t>
            </a:r>
            <a:r>
              <a:rPr lang="en-GB" dirty="0" smtClean="0"/>
              <a:t> </a:t>
            </a:r>
            <a:endParaRPr lang="en-GB" dirty="0"/>
          </a:p>
        </p:txBody>
      </p:sp>
      <p:pic>
        <p:nvPicPr>
          <p:cNvPr id="3074" name="Picture 2" descr="http://www.leisuremanagement.co.uk/images/LMheader.gif"/>
          <p:cNvPicPr>
            <a:picLocks noChangeAspect="1" noChangeArrowheads="1"/>
          </p:cNvPicPr>
          <p:nvPr/>
        </p:nvPicPr>
        <p:blipFill rotWithShape="1">
          <a:blip r:embed="rId3">
            <a:extLst>
              <a:ext uri="{28A0092B-C50C-407E-A947-70E740481C1C}">
                <a14:useLocalDpi xmlns:a14="http://schemas.microsoft.com/office/drawing/2010/main" val="0"/>
              </a:ext>
            </a:extLst>
          </a:blip>
          <a:srcRect l="18245" t="24115" r="24593" b="33780"/>
          <a:stretch/>
        </p:blipFill>
        <p:spPr bwMode="auto">
          <a:xfrm>
            <a:off x="7860630" y="5229727"/>
            <a:ext cx="4186991" cy="465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2557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Sugar tax money to be spent on PE and sport facilities – Matthew </a:t>
            </a:r>
            <a:r>
              <a:rPr lang="en-GB" dirty="0" err="1" smtClean="0"/>
              <a:t>Campelli</a:t>
            </a:r>
            <a:r>
              <a:rPr lang="en-GB" dirty="0" smtClean="0"/>
              <a:t> (28.02.2017)</a:t>
            </a:r>
            <a:endParaRPr lang="en-GB" dirty="0"/>
          </a:p>
        </p:txBody>
      </p:sp>
      <p:sp>
        <p:nvSpPr>
          <p:cNvPr id="3" name="Content Placeholder 2"/>
          <p:cNvSpPr>
            <a:spLocks noGrp="1"/>
          </p:cNvSpPr>
          <p:nvPr>
            <p:ph idx="1"/>
          </p:nvPr>
        </p:nvSpPr>
        <p:spPr>
          <a:xfrm>
            <a:off x="838200" y="1825624"/>
            <a:ext cx="10515600" cy="5032375"/>
          </a:xfrm>
        </p:spPr>
        <p:txBody>
          <a:bodyPr>
            <a:normAutofit/>
          </a:bodyPr>
          <a:lstStyle/>
          <a:p>
            <a:r>
              <a:rPr lang="en-GB" dirty="0" smtClean="0"/>
              <a:t>“</a:t>
            </a:r>
            <a:r>
              <a:rPr lang="en-GB" dirty="0"/>
              <a:t>Justine Greening revealed that the £415m (US$515.9m, €486.6m) generated from the Soft Drinks Industry Levy will encourage pupils to have “healthier, more active lifestyles</a:t>
            </a:r>
            <a:r>
              <a:rPr lang="en-GB" dirty="0" smtClean="0"/>
              <a:t>”.”</a:t>
            </a:r>
          </a:p>
          <a:p>
            <a:r>
              <a:rPr lang="en-GB" dirty="0" smtClean="0"/>
              <a:t>“</a:t>
            </a:r>
            <a:r>
              <a:rPr lang="en-GB" dirty="0"/>
              <a:t>“Schools can really help our children get a healthy start in life from exercise and sport, and also from knowing what a healthy diet means,” said </a:t>
            </a:r>
            <a:r>
              <a:rPr lang="en-GB" dirty="0" smtClean="0"/>
              <a:t>Greening.”</a:t>
            </a:r>
          </a:p>
          <a:p>
            <a:r>
              <a:rPr lang="en-GB" dirty="0" smtClean="0"/>
              <a:t>“</a:t>
            </a:r>
            <a:r>
              <a:rPr lang="en-GB" dirty="0"/>
              <a:t>The Soft Drinks Industry Levy was expected to raise £520m (US$646.5m, €610m) when it was first announced by former chancellor George Osborne last year</a:t>
            </a:r>
            <a:r>
              <a:rPr lang="en-GB" dirty="0" smtClean="0"/>
              <a:t>.”</a:t>
            </a:r>
          </a:p>
          <a:p>
            <a:r>
              <a:rPr lang="en-GB" dirty="0" smtClean="0">
                <a:hlinkClick r:id="rId2"/>
              </a:rPr>
              <a:t>http://www.sportsmanagement.co.uk/Sports-news/latest/Justine-Greening-sugar-tax-sport--PE/330573</a:t>
            </a:r>
            <a:r>
              <a:rPr lang="en-GB" dirty="0" smtClean="0"/>
              <a:t> </a:t>
            </a:r>
          </a:p>
        </p:txBody>
      </p:sp>
      <p:pic>
        <p:nvPicPr>
          <p:cNvPr id="4098" name="Picture 2" descr="Sports Management is the only business magazine serving the whole of the global sports industry, read by owners, managers and other key decision maker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93133" y="3911821"/>
            <a:ext cx="2122403" cy="615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47178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480</Words>
  <Application>Microsoft Office PowerPoint</Application>
  <PresentationFormat>Widescreen</PresentationFormat>
  <Paragraphs>20</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Rugby sponsors benefit from impact on and off field – Andrew Cave and Alex Miller (9.02.2016)</vt:lpstr>
      <vt:lpstr>“Cardiff council writes off £4.4m Glamorgan cricket debt” – (19.03.2015)</vt:lpstr>
      <vt:lpstr>Southwark Council to pilot free leisure access for young and old – Jak Phillips (29.01.2015)</vt:lpstr>
      <vt:lpstr>Sugar tax money to be spent on PE and sport facilities – Matthew Campelli (28.02.2017)</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Rugby sponsors benefit from impact on and off field – Andrew Cave and Alex Miller (9.02.2016)</dc:title>
  <dc:creator>UWTSD</dc:creator>
  <cp:lastModifiedBy>UWTSD</cp:lastModifiedBy>
  <cp:revision>2</cp:revision>
  <dcterms:created xsi:type="dcterms:W3CDTF">2019-01-14T13:37:17Z</dcterms:created>
  <dcterms:modified xsi:type="dcterms:W3CDTF">2019-01-14T13:56:31Z</dcterms:modified>
</cp:coreProperties>
</file>