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61" r:id="rId6"/>
    <p:sldId id="262" r:id="rId7"/>
    <p:sldId id="263" r:id="rId8"/>
    <p:sldId id="264" r:id="rId9"/>
    <p:sldId id="265" r:id="rId10"/>
    <p:sldId id="266" r:id="rId11"/>
    <p:sldId id="267" r:id="rId12"/>
    <p:sldId id="25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500" autoAdjust="0"/>
    <p:restoredTop sz="94660"/>
  </p:normalViewPr>
  <p:slideViewPr>
    <p:cSldViewPr snapToGrid="0">
      <p:cViewPr varScale="1">
        <p:scale>
          <a:sx n="72" d="100"/>
          <a:sy n="72" d="100"/>
        </p:scale>
        <p:origin x="76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921CD4C-ADEB-49C4-A8FC-3EC1D1B79104}" type="datetimeFigureOut">
              <a:rPr lang="en-GB" smtClean="0"/>
              <a:t>16/01/2018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026343-EFFC-43AD-ACA7-B31046B6E0B8}"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30146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21CD4C-ADEB-49C4-A8FC-3EC1D1B79104}" type="datetimeFigureOut">
              <a:rPr lang="en-GB" smtClean="0"/>
              <a:t>16/01/2018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026343-EFFC-43AD-ACA7-B31046B6E0B8}" type="slidenum">
              <a:rPr lang="en-GB" smtClean="0"/>
              <a:t>‹#›</a:t>
            </a:fld>
            <a:endParaRPr lang="en-GB"/>
          </a:p>
        </p:txBody>
      </p:sp>
    </p:spTree>
    <p:extLst>
      <p:ext uri="{BB962C8B-B14F-4D97-AF65-F5344CB8AC3E}">
        <p14:creationId xmlns:p14="http://schemas.microsoft.com/office/powerpoint/2010/main" val="35323976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921CD4C-ADEB-49C4-A8FC-3EC1D1B79104}" type="datetimeFigureOut">
              <a:rPr lang="en-GB" smtClean="0"/>
              <a:t>16/01/2018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026343-EFFC-43AD-ACA7-B31046B6E0B8}"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11481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921CD4C-ADEB-49C4-A8FC-3EC1D1B79104}" type="datetimeFigureOut">
              <a:rPr lang="en-GB" smtClean="0"/>
              <a:t>16/01/2018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026343-EFFC-43AD-ACA7-B31046B6E0B8}" type="slidenum">
              <a:rPr lang="en-GB" smtClean="0"/>
              <a:t>‹#›</a:t>
            </a:fld>
            <a:endParaRPr lang="en-GB"/>
          </a:p>
        </p:txBody>
      </p:sp>
    </p:spTree>
    <p:extLst>
      <p:ext uri="{BB962C8B-B14F-4D97-AF65-F5344CB8AC3E}">
        <p14:creationId xmlns:p14="http://schemas.microsoft.com/office/powerpoint/2010/main" val="37105012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921CD4C-ADEB-49C4-A8FC-3EC1D1B79104}" type="datetimeFigureOut">
              <a:rPr lang="en-GB" smtClean="0"/>
              <a:t>16/01/2018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8026343-EFFC-43AD-ACA7-B31046B6E0B8}" type="slidenum">
              <a:rPr lang="en-GB" smtClean="0"/>
              <a:t>‹#›</a:t>
            </a:fld>
            <a:endParaRPr lang="en-GB"/>
          </a:p>
        </p:txBody>
      </p:sp>
    </p:spTree>
    <p:extLst>
      <p:ext uri="{BB962C8B-B14F-4D97-AF65-F5344CB8AC3E}">
        <p14:creationId xmlns:p14="http://schemas.microsoft.com/office/powerpoint/2010/main" val="25415668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921CD4C-ADEB-49C4-A8FC-3EC1D1B79104}" type="datetimeFigureOut">
              <a:rPr lang="en-GB" smtClean="0"/>
              <a:t>16/01/2018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8026343-EFFC-43AD-ACA7-B31046B6E0B8}" type="slidenum">
              <a:rPr lang="en-GB" smtClean="0"/>
              <a:t>‹#›</a:t>
            </a:fld>
            <a:endParaRPr lang="en-GB"/>
          </a:p>
        </p:txBody>
      </p:sp>
    </p:spTree>
    <p:extLst>
      <p:ext uri="{BB962C8B-B14F-4D97-AF65-F5344CB8AC3E}">
        <p14:creationId xmlns:p14="http://schemas.microsoft.com/office/powerpoint/2010/main" val="1454175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921CD4C-ADEB-49C4-A8FC-3EC1D1B79104}" type="datetimeFigureOut">
              <a:rPr lang="en-GB" smtClean="0"/>
              <a:t>16/01/2018</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88026343-EFFC-43AD-ACA7-B31046B6E0B8}" type="slidenum">
              <a:rPr lang="en-GB" smtClean="0"/>
              <a:t>‹#›</a:t>
            </a:fld>
            <a:endParaRPr lang="en-GB"/>
          </a:p>
        </p:txBody>
      </p:sp>
    </p:spTree>
    <p:extLst>
      <p:ext uri="{BB962C8B-B14F-4D97-AF65-F5344CB8AC3E}">
        <p14:creationId xmlns:p14="http://schemas.microsoft.com/office/powerpoint/2010/main" val="1966756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921CD4C-ADEB-49C4-A8FC-3EC1D1B79104}" type="datetimeFigureOut">
              <a:rPr lang="en-GB" smtClean="0"/>
              <a:t>16/01/2018</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88026343-EFFC-43AD-ACA7-B31046B6E0B8}" type="slidenum">
              <a:rPr lang="en-GB" smtClean="0"/>
              <a:t>‹#›</a:t>
            </a:fld>
            <a:endParaRPr lang="en-GB"/>
          </a:p>
        </p:txBody>
      </p:sp>
    </p:spTree>
    <p:extLst>
      <p:ext uri="{BB962C8B-B14F-4D97-AF65-F5344CB8AC3E}">
        <p14:creationId xmlns:p14="http://schemas.microsoft.com/office/powerpoint/2010/main" val="8666799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921CD4C-ADEB-49C4-A8FC-3EC1D1B79104}" type="datetimeFigureOut">
              <a:rPr lang="en-GB" smtClean="0"/>
              <a:t>16/01/2018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026343-EFFC-43AD-ACA7-B31046B6E0B8}" type="slidenum">
              <a:rPr lang="en-GB" smtClean="0"/>
              <a:t>‹#›</a:t>
            </a:fld>
            <a:endParaRPr lang="en-GB"/>
          </a:p>
        </p:txBody>
      </p:sp>
    </p:spTree>
    <p:extLst>
      <p:ext uri="{BB962C8B-B14F-4D97-AF65-F5344CB8AC3E}">
        <p14:creationId xmlns:p14="http://schemas.microsoft.com/office/powerpoint/2010/main" val="1298289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21CD4C-ADEB-49C4-A8FC-3EC1D1B79104}" type="datetimeFigureOut">
              <a:rPr lang="en-GB" smtClean="0"/>
              <a:t>16/01/2018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026343-EFFC-43AD-ACA7-B31046B6E0B8}" type="slidenum">
              <a:rPr lang="en-GB" smtClean="0"/>
              <a:t>‹#›</a:t>
            </a:fld>
            <a:endParaRPr lang="en-GB"/>
          </a:p>
        </p:txBody>
      </p:sp>
    </p:spTree>
    <p:extLst>
      <p:ext uri="{BB962C8B-B14F-4D97-AF65-F5344CB8AC3E}">
        <p14:creationId xmlns:p14="http://schemas.microsoft.com/office/powerpoint/2010/main" val="20642548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21CD4C-ADEB-49C4-A8FC-3EC1D1B79104}" type="datetimeFigureOut">
              <a:rPr lang="en-GB" smtClean="0"/>
              <a:t>16/01/2018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026343-EFFC-43AD-ACA7-B31046B6E0B8}" type="slidenum">
              <a:rPr lang="en-GB" smtClean="0"/>
              <a:t>‹#›</a:t>
            </a:fld>
            <a:endParaRPr lang="en-GB"/>
          </a:p>
        </p:txBody>
      </p:sp>
    </p:spTree>
    <p:extLst>
      <p:ext uri="{BB962C8B-B14F-4D97-AF65-F5344CB8AC3E}">
        <p14:creationId xmlns:p14="http://schemas.microsoft.com/office/powerpoint/2010/main" val="42006865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921CD4C-ADEB-49C4-A8FC-3EC1D1B79104}" type="datetimeFigureOut">
              <a:rPr lang="en-GB" smtClean="0"/>
              <a:t>16/01/2018</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88026343-EFFC-43AD-ACA7-B31046B6E0B8}"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72317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C0FE7-8063-423F-80D6-4B894D96CD0C}"/>
              </a:ext>
            </a:extLst>
          </p:cNvPr>
          <p:cNvSpPr>
            <a:spLocks noGrp="1"/>
          </p:cNvSpPr>
          <p:nvPr>
            <p:ph type="ctrTitle"/>
          </p:nvPr>
        </p:nvSpPr>
        <p:spPr>
          <a:xfrm>
            <a:off x="1097280" y="758952"/>
            <a:ext cx="10058400" cy="3566160"/>
          </a:xfrm>
        </p:spPr>
        <p:txBody>
          <a:bodyPr>
            <a:normAutofit/>
          </a:bodyPr>
          <a:lstStyle/>
          <a:p>
            <a:r>
              <a:rPr lang="en-GB" sz="5400" dirty="0">
                <a:latin typeface="Times New Roman" panose="02020603050405020304" pitchFamily="18" charset="0"/>
                <a:cs typeface="Times New Roman" panose="02020603050405020304" pitchFamily="18" charset="0"/>
              </a:rPr>
              <a:t>Explore barriers to wellbeing and inclusion for informal carers. Refer to theory, policy and practice</a:t>
            </a:r>
            <a:r>
              <a:rPr lang="en-GB" sz="6600" dirty="0">
                <a:latin typeface="Times New Roman" panose="02020603050405020304" pitchFamily="18" charset="0"/>
                <a:cs typeface="Times New Roman" panose="02020603050405020304" pitchFamily="18" charset="0"/>
              </a:rPr>
              <a:t>.</a:t>
            </a:r>
          </a:p>
        </p:txBody>
      </p:sp>
      <p:sp>
        <p:nvSpPr>
          <p:cNvPr id="3" name="Subtitle 2">
            <a:extLst>
              <a:ext uri="{FF2B5EF4-FFF2-40B4-BE49-F238E27FC236}">
                <a16:creationId xmlns:a16="http://schemas.microsoft.com/office/drawing/2014/main" id="{A76DE76D-7C42-4544-9687-49630AD9F00F}"/>
              </a:ext>
            </a:extLst>
          </p:cNvPr>
          <p:cNvSpPr>
            <a:spLocks noGrp="1"/>
          </p:cNvSpPr>
          <p:nvPr>
            <p:ph type="subTitle" idx="1"/>
          </p:nvPr>
        </p:nvSpPr>
        <p:spPr/>
        <p:txBody>
          <a:bodyPr>
            <a:normAutofit/>
          </a:bodyPr>
          <a:lstStyle/>
          <a:p>
            <a:pPr algn="ctr"/>
            <a:r>
              <a:rPr lang="en-GB" sz="2000" cap="none" dirty="0">
                <a:latin typeface="Times New Roman" panose="02020603050405020304" pitchFamily="18" charset="0"/>
                <a:cs typeface="Times New Roman" panose="02020603050405020304" pitchFamily="18" charset="0"/>
              </a:rPr>
              <a:t>By Libby Jenkins 1700284 SJSS4002</a:t>
            </a:r>
          </a:p>
        </p:txBody>
      </p:sp>
    </p:spTree>
    <p:extLst>
      <p:ext uri="{BB962C8B-B14F-4D97-AF65-F5344CB8AC3E}">
        <p14:creationId xmlns:p14="http://schemas.microsoft.com/office/powerpoint/2010/main" val="19480944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DFF77-1304-4C0B-875C-0DA58AFEBE5A}"/>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Meaning of an informal carer </a:t>
            </a:r>
          </a:p>
        </p:txBody>
      </p:sp>
      <p:sp>
        <p:nvSpPr>
          <p:cNvPr id="3" name="Content Placeholder 2">
            <a:extLst>
              <a:ext uri="{FF2B5EF4-FFF2-40B4-BE49-F238E27FC236}">
                <a16:creationId xmlns:a16="http://schemas.microsoft.com/office/drawing/2014/main" id="{8F584361-447E-40B4-877C-B713BC5581A1}"/>
              </a:ext>
            </a:extLst>
          </p:cNvPr>
          <p:cNvSpPr>
            <a:spLocks noGrp="1"/>
          </p:cNvSpPr>
          <p:nvPr>
            <p:ph idx="1"/>
          </p:nvPr>
        </p:nvSpPr>
        <p:spPr>
          <a:xfrm>
            <a:off x="1097280" y="2230582"/>
            <a:ext cx="10058400" cy="3638512"/>
          </a:xfrm>
        </p:spPr>
        <p:txBody>
          <a:bodyPr/>
          <a:lstStyle/>
          <a:p>
            <a:r>
              <a:rPr lang="en-GB" dirty="0">
                <a:latin typeface="Times New Roman" panose="02020603050405020304" pitchFamily="18" charset="0"/>
                <a:cs typeface="Times New Roman" panose="02020603050405020304" pitchFamily="18" charset="0"/>
              </a:rPr>
              <a:t>An informal carer has many definitions including:</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‘An informal carer includes any person, such as a family member, friend or neighbour, who is giving regular, ongoing assistance to another person without payment for the care given’ (Australian Government, 2014).</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‘Carers are persons who provide care (usually unpaid) to someone with a chronic illness, disability or other long lasting health or care need, outside a professional or formal employment framework’ (Smart Care, 2014).</a:t>
            </a:r>
          </a:p>
          <a:p>
            <a:pPr>
              <a:buFont typeface="Wingdings" panose="05000000000000000000" pitchFamily="2" charset="2"/>
              <a:buChar char="q"/>
            </a:pP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50175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5449E-9220-4675-9F54-30D91D82BF3F}"/>
              </a:ext>
            </a:extLst>
          </p:cNvPr>
          <p:cNvSpPr>
            <a:spLocks noGrp="1"/>
          </p:cNvSpPr>
          <p:nvPr>
            <p:ph type="title"/>
          </p:nvPr>
        </p:nvSpPr>
        <p:spPr>
          <a:xfrm>
            <a:off x="1097280" y="207090"/>
            <a:ext cx="10058400" cy="1450757"/>
          </a:xfrm>
        </p:spPr>
        <p:txBody>
          <a:bodyPr/>
          <a:lstStyle/>
          <a:p>
            <a:r>
              <a:rPr lang="en-GB" dirty="0">
                <a:latin typeface="Times New Roman" panose="02020603050405020304" pitchFamily="18" charset="0"/>
                <a:cs typeface="Times New Roman" panose="02020603050405020304" pitchFamily="18" charset="0"/>
              </a:rPr>
              <a:t>Statistics involving informal carers</a:t>
            </a:r>
          </a:p>
        </p:txBody>
      </p:sp>
      <p:sp>
        <p:nvSpPr>
          <p:cNvPr id="3" name="Content Placeholder 2">
            <a:extLst>
              <a:ext uri="{FF2B5EF4-FFF2-40B4-BE49-F238E27FC236}">
                <a16:creationId xmlns:a16="http://schemas.microsoft.com/office/drawing/2014/main" id="{777B04D1-A9A7-436F-9738-CF076552B566}"/>
              </a:ext>
            </a:extLst>
          </p:cNvPr>
          <p:cNvSpPr>
            <a:spLocks noGrp="1"/>
          </p:cNvSpPr>
          <p:nvPr>
            <p:ph idx="1"/>
          </p:nvPr>
        </p:nvSpPr>
        <p:spPr>
          <a:xfrm>
            <a:off x="1097280" y="1939824"/>
            <a:ext cx="10058400" cy="4023360"/>
          </a:xfrm>
        </p:spPr>
        <p:txBody>
          <a:bodyPr/>
          <a:lstStyle/>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‘An estimated 6.5 million people in the UK provide unpaid care’ (Tinder Foundation, 2014).</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‘20% of carers consider themselves to have a mental health condition’ (Tinder Foundation, 2014). </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‘89% say caring limits their capacity for paid employment’ (Tinder Foundation, 2014). </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‘40% of carers say they rarely or never feel optimistic about the future, and parent carers worry especially about the future care of their children’ (Tinder Foundation, 2014). </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These statistics convey that informal carers are suffering from mental health problems and a high percentage of carers feel they do not have enough support (Mental Health Foundation, 2018). </a:t>
            </a:r>
          </a:p>
        </p:txBody>
      </p:sp>
    </p:spTree>
    <p:extLst>
      <p:ext uri="{BB962C8B-B14F-4D97-AF65-F5344CB8AC3E}">
        <p14:creationId xmlns:p14="http://schemas.microsoft.com/office/powerpoint/2010/main" val="31009539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7A8A4-6B58-4C7B-8119-AA98C40619E3}"/>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Employment prospects can be affected </a:t>
            </a:r>
          </a:p>
        </p:txBody>
      </p:sp>
      <p:sp>
        <p:nvSpPr>
          <p:cNvPr id="3" name="Content Placeholder 2">
            <a:extLst>
              <a:ext uri="{FF2B5EF4-FFF2-40B4-BE49-F238E27FC236}">
                <a16:creationId xmlns:a16="http://schemas.microsoft.com/office/drawing/2014/main" id="{E4FEA190-301B-4543-B46F-F780E3EC0600}"/>
              </a:ext>
            </a:extLst>
          </p:cNvPr>
          <p:cNvSpPr>
            <a:spLocks noGrp="1"/>
          </p:cNvSpPr>
          <p:nvPr>
            <p:ph idx="1"/>
          </p:nvPr>
        </p:nvSpPr>
        <p:spPr>
          <a:xfrm>
            <a:off x="1097280" y="2210936"/>
            <a:ext cx="10058400" cy="3658157"/>
          </a:xfrm>
        </p:spPr>
        <p:txBody>
          <a:bodyPr/>
          <a:lstStyle/>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‘Caregiving is associated with a significant reduction in employment and hours of work’ (OECD, 2011).</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Some informal carers have to give up some of their working hours or quit their job in order to look after the individual that needs the care (Health Knowledge, 2007).</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This will result in the informal carers’ wellbeing being affected as the amount of money they are earning will reduce and this can affect other areas of life such as, health due to healthy foods needed for nutrients that may cost more and they can no longer purchase them (Carers Trust, 2015). </a:t>
            </a:r>
          </a:p>
        </p:txBody>
      </p:sp>
    </p:spTree>
    <p:extLst>
      <p:ext uri="{BB962C8B-B14F-4D97-AF65-F5344CB8AC3E}">
        <p14:creationId xmlns:p14="http://schemas.microsoft.com/office/powerpoint/2010/main" val="8582048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9951B-B023-4B59-9D86-B5C95897C030}"/>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Health can be affected </a:t>
            </a:r>
          </a:p>
        </p:txBody>
      </p:sp>
      <p:sp>
        <p:nvSpPr>
          <p:cNvPr id="3" name="Content Placeholder 2">
            <a:extLst>
              <a:ext uri="{FF2B5EF4-FFF2-40B4-BE49-F238E27FC236}">
                <a16:creationId xmlns:a16="http://schemas.microsoft.com/office/drawing/2014/main" id="{0BDDEEF5-E335-4F7C-9733-D01F8D774779}"/>
              </a:ext>
            </a:extLst>
          </p:cNvPr>
          <p:cNvSpPr>
            <a:spLocks noGrp="1"/>
          </p:cNvSpPr>
          <p:nvPr>
            <p:ph idx="1"/>
          </p:nvPr>
        </p:nvSpPr>
        <p:spPr>
          <a:xfrm>
            <a:off x="1097280" y="2210937"/>
            <a:ext cx="10058400" cy="3658156"/>
          </a:xfrm>
        </p:spPr>
        <p:txBody>
          <a:bodyPr/>
          <a:lstStyle/>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‘The State of Caring Report 2013 of Carers UK states that 84% of carers said that caring has a negative impact on health’ (Smart Care, 2014).</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Being a carer can be exhausting and many informal carers will do as much as possible to help support their friend, family member or neighbour (New Policy Institute, 2016).</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Looking after an individual can result in the carer’s health being overlooked and their wellbeing being affected, if this does happen it will affect both the individual and the carer (Carers UK, 2014). </a:t>
            </a:r>
          </a:p>
        </p:txBody>
      </p:sp>
    </p:spTree>
    <p:extLst>
      <p:ext uri="{BB962C8B-B14F-4D97-AF65-F5344CB8AC3E}">
        <p14:creationId xmlns:p14="http://schemas.microsoft.com/office/powerpoint/2010/main" val="19612796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0E1BE-AFB6-44B6-B05C-6C41054412A1}"/>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Dealing with the health and social care systems</a:t>
            </a:r>
          </a:p>
        </p:txBody>
      </p:sp>
      <p:sp>
        <p:nvSpPr>
          <p:cNvPr id="3" name="Content Placeholder 2">
            <a:extLst>
              <a:ext uri="{FF2B5EF4-FFF2-40B4-BE49-F238E27FC236}">
                <a16:creationId xmlns:a16="http://schemas.microsoft.com/office/drawing/2014/main" id="{888DFB91-E475-4EB0-A03F-4CFEEA4316B4}"/>
              </a:ext>
            </a:extLst>
          </p:cNvPr>
          <p:cNvSpPr>
            <a:spLocks noGrp="1"/>
          </p:cNvSpPr>
          <p:nvPr>
            <p:ph idx="1"/>
          </p:nvPr>
        </p:nvSpPr>
        <p:spPr>
          <a:xfrm>
            <a:off x="1097280" y="2115402"/>
            <a:ext cx="10058400" cy="3753691"/>
          </a:xfrm>
        </p:spPr>
        <p:txBody>
          <a:bodyPr/>
          <a:lstStyle/>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Informal carers may need help from the necessary services to have some help with looking after their friend, family member or neighbour (NHS Choices, 2015). </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‘Carer has to fit this into a logical pattern of successive visits and integrating the outcomes into a care scheme that is viable for carer and cared-for person’ (Smart Care, 2014).</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Sometimes informal carers do not get the assistance they need therefore this is not very inclusive and will affect their wellbeing due to the stress of contacting these services and getting their request rejected will result in the carer having a large work load (Disability and Carers, 2014).</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The Care Act 2014 puts ‘people and their carers in control of their care and support’ suggesting that individuals are suppose to have power over their care but it is not always granted (GOV.UK, 2010). </a:t>
            </a:r>
          </a:p>
        </p:txBody>
      </p:sp>
    </p:spTree>
    <p:extLst>
      <p:ext uri="{BB962C8B-B14F-4D97-AF65-F5344CB8AC3E}">
        <p14:creationId xmlns:p14="http://schemas.microsoft.com/office/powerpoint/2010/main" val="3624407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042AB-FC72-4CF5-8FB3-7C009BCDB624}"/>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Ethnicity and informal carers </a:t>
            </a:r>
          </a:p>
        </p:txBody>
      </p:sp>
      <p:sp>
        <p:nvSpPr>
          <p:cNvPr id="3" name="Content Placeholder 2">
            <a:extLst>
              <a:ext uri="{FF2B5EF4-FFF2-40B4-BE49-F238E27FC236}">
                <a16:creationId xmlns:a16="http://schemas.microsoft.com/office/drawing/2014/main" id="{9EBA1DB5-E42B-4B9F-9B07-F74872ED6415}"/>
              </a:ext>
            </a:extLst>
          </p:cNvPr>
          <p:cNvSpPr>
            <a:spLocks noGrp="1"/>
          </p:cNvSpPr>
          <p:nvPr>
            <p:ph idx="1"/>
          </p:nvPr>
        </p:nvSpPr>
        <p:spPr>
          <a:xfrm>
            <a:off x="1097280" y="2129050"/>
            <a:ext cx="10058400" cy="3740043"/>
          </a:xfrm>
        </p:spPr>
        <p:txBody>
          <a:bodyPr/>
          <a:lstStyle/>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‘Black children are more likely to be in formal childcare than others; Bangladeshi and Pakistani children are much less likely’ (Equality and Human Rights Commission, 2016).</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‘Meanwhile, Bangladeshi and Pakistani people are significantly more likely than average to provide informal paid care (more than twice as likely as White people)’ (Equality and Human Rights Commission, 2016).</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This conveys that ethnicity can affect who is more likely to be in care and ethnic minorities are more likely to be informal carers (PRIAE, 2014).</a:t>
            </a:r>
          </a:p>
        </p:txBody>
      </p:sp>
    </p:spTree>
    <p:extLst>
      <p:ext uri="{BB962C8B-B14F-4D97-AF65-F5344CB8AC3E}">
        <p14:creationId xmlns:p14="http://schemas.microsoft.com/office/powerpoint/2010/main" val="5529301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D22D1-37D8-4D05-9C05-5393A8EBD386}"/>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What are young carers?</a:t>
            </a:r>
          </a:p>
        </p:txBody>
      </p:sp>
      <p:sp>
        <p:nvSpPr>
          <p:cNvPr id="3" name="Content Placeholder 2">
            <a:extLst>
              <a:ext uri="{FF2B5EF4-FFF2-40B4-BE49-F238E27FC236}">
                <a16:creationId xmlns:a16="http://schemas.microsoft.com/office/drawing/2014/main" id="{90B463B3-3E5C-4777-B668-E6CF02A503BB}"/>
              </a:ext>
            </a:extLst>
          </p:cNvPr>
          <p:cNvSpPr>
            <a:spLocks noGrp="1"/>
          </p:cNvSpPr>
          <p:nvPr>
            <p:ph idx="1"/>
          </p:nvPr>
        </p:nvSpPr>
        <p:spPr>
          <a:xfrm>
            <a:off x="1097280" y="2197290"/>
            <a:ext cx="10058400" cy="3671803"/>
          </a:xfrm>
        </p:spPr>
        <p:txBody>
          <a:bodyPr/>
          <a:lstStyle/>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‘The BBC estimates that there are about 700,000 young carers in the UK’ (Young Minds, 2018).</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‘Young carers miss an average of 48 days of school because of their role and 68% have been bullied at some point directly because of having to care for someone’ (Young Minds, 2018). </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This suggests that being a young carer can affect inclusion and their wellbeing due to their studies being affected which can have long term effects such as dropping out of school or not  gaining any qualifications (Office for National Statistics, 2016).</a:t>
            </a:r>
          </a:p>
        </p:txBody>
      </p:sp>
    </p:spTree>
    <p:extLst>
      <p:ext uri="{BB962C8B-B14F-4D97-AF65-F5344CB8AC3E}">
        <p14:creationId xmlns:p14="http://schemas.microsoft.com/office/powerpoint/2010/main" val="23296765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98DB5-99DA-44C0-AFA8-725CF786EF7E}"/>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Social and medical model of disability </a:t>
            </a:r>
          </a:p>
        </p:txBody>
      </p:sp>
      <p:sp>
        <p:nvSpPr>
          <p:cNvPr id="3" name="Content Placeholder 2">
            <a:extLst>
              <a:ext uri="{FF2B5EF4-FFF2-40B4-BE49-F238E27FC236}">
                <a16:creationId xmlns:a16="http://schemas.microsoft.com/office/drawing/2014/main" id="{72FDC015-16ED-4BC8-A5F6-78BB972D7B10}"/>
              </a:ext>
            </a:extLst>
          </p:cNvPr>
          <p:cNvSpPr>
            <a:spLocks noGrp="1"/>
          </p:cNvSpPr>
          <p:nvPr>
            <p:ph idx="1"/>
          </p:nvPr>
        </p:nvSpPr>
        <p:spPr>
          <a:xfrm>
            <a:off x="1097280" y="1845734"/>
            <a:ext cx="10058400" cy="4023360"/>
          </a:xfrm>
        </p:spPr>
        <p:txBody>
          <a:bodyPr>
            <a:normAutofit lnSpcReduction="10000"/>
          </a:bodyPr>
          <a:lstStyle/>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The medical model of disability believes that ‘disabled people are viewed as medical problems, who if not curable, needed to be ‘helped’ and were dependent on medical care and the medical profession’ (Hughes 1998, </a:t>
            </a:r>
            <a:r>
              <a:rPr lang="en-GB" i="1" dirty="0">
                <a:latin typeface="Times New Roman" panose="02020603050405020304" pitchFamily="18" charset="0"/>
                <a:cs typeface="Times New Roman" panose="02020603050405020304" pitchFamily="18" charset="0"/>
              </a:rPr>
              <a:t>cited in, </a:t>
            </a:r>
            <a:r>
              <a:rPr lang="en-GB" dirty="0">
                <a:latin typeface="Times New Roman" panose="02020603050405020304" pitchFamily="18" charset="0"/>
                <a:cs typeface="Times New Roman" panose="02020603050405020304" pitchFamily="18" charset="0"/>
              </a:rPr>
              <a:t>Larkin, 2009).</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The social model of disability ‘argues that disability is not the problem of an individual’s impairment but rather it is the attitudinal and physical constraints imposed by a society geared towards a norm of able-</a:t>
            </a:r>
            <a:r>
              <a:rPr lang="en-GB" dirty="0" err="1">
                <a:latin typeface="Times New Roman" panose="02020603050405020304" pitchFamily="18" charset="0"/>
                <a:cs typeface="Times New Roman" panose="02020603050405020304" pitchFamily="18" charset="0"/>
              </a:rPr>
              <a:t>bodiedness</a:t>
            </a:r>
            <a:r>
              <a:rPr lang="en-GB" dirty="0">
                <a:latin typeface="Times New Roman" panose="02020603050405020304" pitchFamily="18" charset="0"/>
                <a:cs typeface="Times New Roman" panose="02020603050405020304" pitchFamily="18" charset="0"/>
              </a:rPr>
              <a:t> that oppress disabled people’ (Hughes 1998, </a:t>
            </a:r>
            <a:r>
              <a:rPr lang="en-GB" i="1" dirty="0">
                <a:latin typeface="Times New Roman" panose="02020603050405020304" pitchFamily="18" charset="0"/>
                <a:cs typeface="Times New Roman" panose="02020603050405020304" pitchFamily="18" charset="0"/>
              </a:rPr>
              <a:t>cited in</a:t>
            </a:r>
            <a:r>
              <a:rPr lang="en-GB" dirty="0">
                <a:latin typeface="Times New Roman" panose="02020603050405020304" pitchFamily="18" charset="0"/>
                <a:cs typeface="Times New Roman" panose="02020603050405020304" pitchFamily="18" charset="0"/>
              </a:rPr>
              <a:t>, Larkin, 2009).</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Therefore, informal carers would be affected by the medical model as the disabled person may become dependent on them and this can affect their wellbeing due to the workload (Which, 2018).</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The individual being cared for would be affected by the social model of disability as they will be made to feel inferior to others and this could have a strain on informal carers too as they need to look out for the mental health of the person they are caring for (Carers UK, 2014). </a:t>
            </a:r>
          </a:p>
          <a:p>
            <a:endParaRPr lang="en-GB" dirty="0"/>
          </a:p>
          <a:p>
            <a:endParaRPr lang="en-GB" dirty="0"/>
          </a:p>
        </p:txBody>
      </p:sp>
    </p:spTree>
    <p:extLst>
      <p:ext uri="{BB962C8B-B14F-4D97-AF65-F5344CB8AC3E}">
        <p14:creationId xmlns:p14="http://schemas.microsoft.com/office/powerpoint/2010/main" val="33443040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C04CC-E1DA-4C9B-A6E1-A359BB610D66}"/>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Maslow’s Hierarchy of Needs </a:t>
            </a:r>
          </a:p>
        </p:txBody>
      </p:sp>
      <p:sp>
        <p:nvSpPr>
          <p:cNvPr id="3" name="Content Placeholder 2">
            <a:extLst>
              <a:ext uri="{FF2B5EF4-FFF2-40B4-BE49-F238E27FC236}">
                <a16:creationId xmlns:a16="http://schemas.microsoft.com/office/drawing/2014/main" id="{9260C95B-63E2-4563-BF88-CB3A0EC9243A}"/>
              </a:ext>
            </a:extLst>
          </p:cNvPr>
          <p:cNvSpPr>
            <a:spLocks noGrp="1"/>
          </p:cNvSpPr>
          <p:nvPr>
            <p:ph idx="1"/>
          </p:nvPr>
        </p:nvSpPr>
        <p:spPr>
          <a:xfrm>
            <a:off x="1066800" y="1845734"/>
            <a:ext cx="5317935" cy="4023360"/>
          </a:xfrm>
        </p:spPr>
        <p:txBody>
          <a:bodyPr/>
          <a:lstStyle/>
          <a:p>
            <a:pPr>
              <a:buFont typeface="Wingdings" panose="05000000000000000000" pitchFamily="2" charset="2"/>
              <a:buChar char="q"/>
            </a:pPr>
            <a:r>
              <a:rPr lang="en-GB" dirty="0"/>
              <a:t> </a:t>
            </a:r>
            <a:r>
              <a:rPr lang="en-GB" dirty="0">
                <a:latin typeface="Times New Roman" panose="02020603050405020304" pitchFamily="18" charset="0"/>
                <a:cs typeface="Times New Roman" panose="02020603050405020304" pitchFamily="18" charset="0"/>
              </a:rPr>
              <a:t>Maslow believes that to have complete wellbeing an individual needs to gain all Psychological needs before they can move along the pyramid (Pursuit of Happiness, 2016).</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An informal carer would be affected by this theory as they would only reach the second tier before their wellbeing became affected (Carers UK, 2014).</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However, in theory an informal carer should be able to gain the esteem level and self-actualisation due to them helping care for an individual, this would allow them to feel socially included (SCIE, 2014).</a:t>
            </a:r>
          </a:p>
        </p:txBody>
      </p:sp>
      <p:pic>
        <p:nvPicPr>
          <p:cNvPr id="5" name="Picture 4">
            <a:extLst>
              <a:ext uri="{FF2B5EF4-FFF2-40B4-BE49-F238E27FC236}">
                <a16:creationId xmlns:a16="http://schemas.microsoft.com/office/drawing/2014/main" id="{AE048898-D5A5-4435-8391-38C780DA2434}"/>
              </a:ext>
            </a:extLst>
          </p:cNvPr>
          <p:cNvPicPr>
            <a:picLocks noChangeAspect="1"/>
          </p:cNvPicPr>
          <p:nvPr/>
        </p:nvPicPr>
        <p:blipFill>
          <a:blip r:embed="rId2"/>
          <a:stretch>
            <a:fillRect/>
          </a:stretch>
        </p:blipFill>
        <p:spPr>
          <a:xfrm>
            <a:off x="6482686" y="1861149"/>
            <a:ext cx="5317935" cy="4007945"/>
          </a:xfrm>
          <a:prstGeom prst="rect">
            <a:avLst/>
          </a:prstGeom>
        </p:spPr>
      </p:pic>
      <p:sp>
        <p:nvSpPr>
          <p:cNvPr id="6" name="TextBox 5">
            <a:extLst>
              <a:ext uri="{FF2B5EF4-FFF2-40B4-BE49-F238E27FC236}">
                <a16:creationId xmlns:a16="http://schemas.microsoft.com/office/drawing/2014/main" id="{D7556DCA-D526-4588-9FD4-17045EA51275}"/>
              </a:ext>
            </a:extLst>
          </p:cNvPr>
          <p:cNvSpPr txBox="1"/>
          <p:nvPr/>
        </p:nvSpPr>
        <p:spPr>
          <a:xfrm>
            <a:off x="6482686" y="5898865"/>
            <a:ext cx="5317935" cy="369332"/>
          </a:xfrm>
          <a:prstGeom prst="rect">
            <a:avLst/>
          </a:prstGeom>
          <a:noFill/>
        </p:spPr>
        <p:txBody>
          <a:bodyPr wrap="square" rtlCol="0">
            <a:spAutoFit/>
          </a:bodyPr>
          <a:lstStyle/>
          <a:p>
            <a:pPr algn="ctr"/>
            <a:r>
              <a:rPr lang="en-GB" dirty="0">
                <a:latin typeface="Times New Roman" panose="02020603050405020304" pitchFamily="18" charset="0"/>
                <a:cs typeface="Times New Roman" panose="02020603050405020304" pitchFamily="18" charset="0"/>
              </a:rPr>
              <a:t>(Tutor2u, 2015).</a:t>
            </a:r>
          </a:p>
        </p:txBody>
      </p:sp>
    </p:spTree>
    <p:extLst>
      <p:ext uri="{BB962C8B-B14F-4D97-AF65-F5344CB8AC3E}">
        <p14:creationId xmlns:p14="http://schemas.microsoft.com/office/powerpoint/2010/main" val="19214938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768E4F-207F-4CC3-AA6A-CDA2F416CA14}"/>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Conclusion </a:t>
            </a:r>
          </a:p>
        </p:txBody>
      </p:sp>
      <p:sp>
        <p:nvSpPr>
          <p:cNvPr id="3" name="Content Placeholder 2">
            <a:extLst>
              <a:ext uri="{FF2B5EF4-FFF2-40B4-BE49-F238E27FC236}">
                <a16:creationId xmlns:a16="http://schemas.microsoft.com/office/drawing/2014/main" id="{30DEB64B-8FA0-4CD0-A985-4078104CEDA7}"/>
              </a:ext>
            </a:extLst>
          </p:cNvPr>
          <p:cNvSpPr>
            <a:spLocks noGrp="1"/>
          </p:cNvSpPr>
          <p:nvPr>
            <p:ph idx="1"/>
          </p:nvPr>
        </p:nvSpPr>
        <p:spPr>
          <a:xfrm>
            <a:off x="1097280" y="2093842"/>
            <a:ext cx="10058400" cy="3775251"/>
          </a:xfrm>
        </p:spPr>
        <p:txBody>
          <a:bodyPr/>
          <a:lstStyle/>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To Conclude, informal carers have many barriers to inclusion and wellbeing including their income being affected, job security and trying to get government funding to help support them while they care for the individual who needs it.</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Informal carers do have the problem of not having enough time for themselves and then their health can be affected by being a carer, this is a problem.</a:t>
            </a:r>
          </a:p>
          <a:p>
            <a:pPr>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Finally, Maslow’s Hierarchy of Needs suggests that individuals need all stages of the pyramid to have their wellbeing fulfilled, this conveys that informal carers do not have complete wellbeing. </a:t>
            </a:r>
          </a:p>
          <a:p>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86317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8E653E-CEC8-42EC-AA73-A6367874C285}"/>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Reference list </a:t>
            </a:r>
          </a:p>
        </p:txBody>
      </p:sp>
      <p:sp>
        <p:nvSpPr>
          <p:cNvPr id="3" name="Content Placeholder 2">
            <a:extLst>
              <a:ext uri="{FF2B5EF4-FFF2-40B4-BE49-F238E27FC236}">
                <a16:creationId xmlns:a16="http://schemas.microsoft.com/office/drawing/2014/main" id="{C4804F35-61A6-423C-A4A9-9D7F1D3548CF}"/>
              </a:ext>
            </a:extLst>
          </p:cNvPr>
          <p:cNvSpPr>
            <a:spLocks noGrp="1"/>
          </p:cNvSpPr>
          <p:nvPr>
            <p:ph idx="1"/>
          </p:nvPr>
        </p:nvSpPr>
        <p:spPr/>
        <p:txBody>
          <a:bodyPr>
            <a:normAutofit fontScale="85000" lnSpcReduction="10000"/>
          </a:bodyPr>
          <a:lstStyle/>
          <a:p>
            <a:r>
              <a:rPr lang="en-GB" dirty="0">
                <a:latin typeface="Times New Roman" panose="02020603050405020304" pitchFamily="18" charset="0"/>
                <a:cs typeface="Times New Roman" panose="02020603050405020304" pitchFamily="18" charset="0"/>
              </a:rPr>
              <a:t>Australian Government,. (2014) </a:t>
            </a:r>
            <a:r>
              <a:rPr lang="en-GB" i="1" dirty="0">
                <a:latin typeface="Times New Roman" panose="02020603050405020304" pitchFamily="18" charset="0"/>
                <a:cs typeface="Times New Roman" panose="02020603050405020304" pitchFamily="18" charset="0"/>
              </a:rPr>
              <a:t>Informal carer—relationship to care recipient </a:t>
            </a:r>
            <a:r>
              <a:rPr lang="en-GB" u="sng" dirty="0">
                <a:latin typeface="Times New Roman" panose="02020603050405020304" pitchFamily="18" charset="0"/>
                <a:cs typeface="Times New Roman" panose="02020603050405020304" pitchFamily="18" charset="0"/>
              </a:rPr>
              <a:t>http://meteor.aihw.gov.au/content/index.phtml/itemId/269485</a:t>
            </a:r>
            <a:r>
              <a:rPr lang="en-GB" dirty="0">
                <a:latin typeface="Times New Roman" panose="02020603050405020304" pitchFamily="18" charset="0"/>
                <a:cs typeface="Times New Roman" panose="02020603050405020304" pitchFamily="18" charset="0"/>
              </a:rPr>
              <a:t> (Accessed: 8th January 2018).</a:t>
            </a:r>
          </a:p>
          <a:p>
            <a:r>
              <a:rPr lang="en-GB" dirty="0">
                <a:latin typeface="Times New Roman" panose="02020603050405020304" pitchFamily="18" charset="0"/>
                <a:cs typeface="Times New Roman" panose="02020603050405020304" pitchFamily="18" charset="0"/>
              </a:rPr>
              <a:t>Carers Trust,. (2015) </a:t>
            </a:r>
            <a:r>
              <a:rPr lang="en-GB" i="1" dirty="0">
                <a:latin typeface="Times New Roman" panose="02020603050405020304" pitchFamily="18" charset="0"/>
                <a:cs typeface="Times New Roman" panose="02020603050405020304" pitchFamily="18" charset="0"/>
              </a:rPr>
              <a:t>Key facts about carers and the people they care for </a:t>
            </a:r>
            <a:r>
              <a:rPr lang="en-GB" u="sng" dirty="0">
                <a:latin typeface="Times New Roman" panose="02020603050405020304" pitchFamily="18" charset="0"/>
                <a:cs typeface="Times New Roman" panose="02020603050405020304" pitchFamily="18" charset="0"/>
              </a:rPr>
              <a:t>https://carers.org/key-facts-about-carers-and-people-they-care</a:t>
            </a:r>
            <a:r>
              <a:rPr lang="en-GB" dirty="0">
                <a:latin typeface="Times New Roman" panose="02020603050405020304" pitchFamily="18" charset="0"/>
                <a:cs typeface="Times New Roman" panose="02020603050405020304" pitchFamily="18" charset="0"/>
              </a:rPr>
              <a:t> (Accessed: 8th January 2018).</a:t>
            </a:r>
          </a:p>
          <a:p>
            <a:r>
              <a:rPr lang="en-GB" dirty="0">
                <a:latin typeface="Times New Roman" panose="02020603050405020304" pitchFamily="18" charset="0"/>
                <a:cs typeface="Times New Roman" panose="02020603050405020304" pitchFamily="18" charset="0"/>
              </a:rPr>
              <a:t>Carers UK,. (2014) </a:t>
            </a:r>
            <a:r>
              <a:rPr lang="en-GB" i="1" dirty="0">
                <a:latin typeface="Times New Roman" panose="02020603050405020304" pitchFamily="18" charset="0"/>
                <a:cs typeface="Times New Roman" panose="02020603050405020304" pitchFamily="18" charset="0"/>
              </a:rPr>
              <a:t>Help &amp; advice </a:t>
            </a:r>
            <a:r>
              <a:rPr lang="en-GB" u="sng" dirty="0">
                <a:latin typeface="Times New Roman" panose="02020603050405020304" pitchFamily="18" charset="0"/>
                <a:cs typeface="Times New Roman" panose="02020603050405020304" pitchFamily="18" charset="0"/>
              </a:rPr>
              <a:t>https://www.carersuk.org/help-and-advice</a:t>
            </a:r>
            <a:r>
              <a:rPr lang="en-GB" dirty="0">
                <a:latin typeface="Times New Roman" panose="02020603050405020304" pitchFamily="18" charset="0"/>
                <a:cs typeface="Times New Roman" panose="02020603050405020304" pitchFamily="18" charset="0"/>
              </a:rPr>
              <a:t> (Accessed: 11th January 2018).</a:t>
            </a:r>
          </a:p>
          <a:p>
            <a:r>
              <a:rPr lang="en-GB" dirty="0">
                <a:latin typeface="Times New Roman" panose="02020603050405020304" pitchFamily="18" charset="0"/>
                <a:cs typeface="Times New Roman" panose="02020603050405020304" pitchFamily="18" charset="0"/>
              </a:rPr>
              <a:t>Carers UK,. (2014) </a:t>
            </a:r>
            <a:r>
              <a:rPr lang="en-GB" i="1" dirty="0">
                <a:latin typeface="Times New Roman" panose="02020603050405020304" pitchFamily="18" charset="0"/>
                <a:cs typeface="Times New Roman" panose="02020603050405020304" pitchFamily="18" charset="0"/>
              </a:rPr>
              <a:t>New rights for carers from April 2015 </a:t>
            </a:r>
            <a:r>
              <a:rPr lang="en-GB" u="sng" dirty="0">
                <a:latin typeface="Times New Roman" panose="02020603050405020304" pitchFamily="18" charset="0"/>
                <a:cs typeface="Times New Roman" panose="02020603050405020304" pitchFamily="18" charset="0"/>
              </a:rPr>
              <a:t>https://www.carersuk.org/help-and-advice/health/looking-after-your-health/13-help-advice/practical-support </a:t>
            </a:r>
            <a:r>
              <a:rPr lang="en-GB" dirty="0">
                <a:latin typeface="Times New Roman" panose="02020603050405020304" pitchFamily="18" charset="0"/>
                <a:cs typeface="Times New Roman" panose="02020603050405020304" pitchFamily="18" charset="0"/>
              </a:rPr>
              <a:t>(Accessed: 9th January 2018).</a:t>
            </a:r>
          </a:p>
          <a:p>
            <a:r>
              <a:rPr lang="en-GB" dirty="0">
                <a:latin typeface="Times New Roman" panose="02020603050405020304" pitchFamily="18" charset="0"/>
                <a:cs typeface="Times New Roman" panose="02020603050405020304" pitchFamily="18" charset="0"/>
              </a:rPr>
              <a:t>Carers UK,. (2014) </a:t>
            </a:r>
            <a:r>
              <a:rPr lang="en-GB" i="1" dirty="0">
                <a:latin typeface="Times New Roman" panose="02020603050405020304" pitchFamily="18" charset="0"/>
                <a:cs typeface="Times New Roman" panose="02020603050405020304" pitchFamily="18" charset="0"/>
              </a:rPr>
              <a:t>New rights for carers from April 2015</a:t>
            </a:r>
            <a:r>
              <a:rPr lang="en-GB" dirty="0">
                <a:latin typeface="Times New Roman" panose="02020603050405020304" pitchFamily="18" charset="0"/>
                <a:cs typeface="Times New Roman" panose="02020603050405020304" pitchFamily="18" charset="0"/>
              </a:rPr>
              <a:t> </a:t>
            </a:r>
            <a:r>
              <a:rPr lang="en-GB" u="sng" dirty="0">
                <a:latin typeface="Times New Roman" panose="02020603050405020304" pitchFamily="18" charset="0"/>
                <a:cs typeface="Times New Roman" panose="02020603050405020304" pitchFamily="18" charset="0"/>
              </a:rPr>
              <a:t>­­https://www.carersuk.org/help-and-advic\e/financial-support/help-with-benefits/13-help-advice/index.php </a:t>
            </a:r>
            <a:r>
              <a:rPr lang="en-GB" dirty="0">
                <a:latin typeface="Times New Roman" panose="02020603050405020304" pitchFamily="18" charset="0"/>
                <a:cs typeface="Times New Roman" panose="02020603050405020304" pitchFamily="18" charset="0"/>
              </a:rPr>
              <a:t>(Accessed: 11</a:t>
            </a:r>
            <a:r>
              <a:rPr lang="en-GB" baseline="30000" dirty="0">
                <a:latin typeface="Times New Roman" panose="02020603050405020304" pitchFamily="18" charset="0"/>
                <a:cs typeface="Times New Roman" panose="02020603050405020304" pitchFamily="18" charset="0"/>
              </a:rPr>
              <a:t>th</a:t>
            </a:r>
            <a:r>
              <a:rPr lang="en-GB" dirty="0">
                <a:latin typeface="Times New Roman" panose="02020603050405020304" pitchFamily="18" charset="0"/>
                <a:cs typeface="Times New Roman" panose="02020603050405020304" pitchFamily="18" charset="0"/>
              </a:rPr>
              <a:t> January 2018).</a:t>
            </a:r>
          </a:p>
          <a:p>
            <a:r>
              <a:rPr lang="en-GB" dirty="0">
                <a:latin typeface="Times New Roman" panose="02020603050405020304" pitchFamily="18" charset="0"/>
                <a:cs typeface="Times New Roman" panose="02020603050405020304" pitchFamily="18" charset="0"/>
              </a:rPr>
              <a:t>Disability and Carers,. (2014) </a:t>
            </a:r>
            <a:r>
              <a:rPr lang="en-GB" i="1" dirty="0">
                <a:latin typeface="Times New Roman" panose="02020603050405020304" pitchFamily="18" charset="0"/>
                <a:cs typeface="Times New Roman" panose="02020603050405020304" pitchFamily="18" charset="0"/>
              </a:rPr>
              <a:t>Review of the respite and information services for young carers program Final Report – Stakeholder Summary </a:t>
            </a:r>
            <a:r>
              <a:rPr lang="en-GB" u="sng" dirty="0">
                <a:latin typeface="Times New Roman" panose="02020603050405020304" pitchFamily="18" charset="0"/>
                <a:cs typeface="Times New Roman" panose="02020603050405020304" pitchFamily="18" charset="0"/>
              </a:rPr>
              <a:t>https://www.dss.gov.au/our-responsibilities/disability-and-carers/publications-articles/review-of-the-respite-and-information-services-for-young-carers-program-final-report-stakeholder-summary?HTML </a:t>
            </a:r>
            <a:r>
              <a:rPr lang="en-GB" dirty="0">
                <a:latin typeface="Times New Roman" panose="02020603050405020304" pitchFamily="18" charset="0"/>
                <a:cs typeface="Times New Roman" panose="02020603050405020304" pitchFamily="18" charset="0"/>
              </a:rPr>
              <a:t>(Accessed: 9th January 2018).</a:t>
            </a:r>
          </a:p>
          <a:p>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00229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9FF39-F9D6-439E-8947-77C792495D78}"/>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Reference list </a:t>
            </a:r>
          </a:p>
        </p:txBody>
      </p:sp>
      <p:sp>
        <p:nvSpPr>
          <p:cNvPr id="3" name="Content Placeholder 2">
            <a:extLst>
              <a:ext uri="{FF2B5EF4-FFF2-40B4-BE49-F238E27FC236}">
                <a16:creationId xmlns:a16="http://schemas.microsoft.com/office/drawing/2014/main" id="{25816B76-32E4-4B42-8E04-83E86CBEF70A}"/>
              </a:ext>
            </a:extLst>
          </p:cNvPr>
          <p:cNvSpPr>
            <a:spLocks noGrp="1"/>
          </p:cNvSpPr>
          <p:nvPr>
            <p:ph idx="1"/>
          </p:nvPr>
        </p:nvSpPr>
        <p:spPr>
          <a:xfrm>
            <a:off x="1066800" y="1928429"/>
            <a:ext cx="10058400" cy="4023360"/>
          </a:xfrm>
        </p:spPr>
        <p:txBody>
          <a:bodyPr>
            <a:normAutofit fontScale="62500" lnSpcReduction="20000"/>
          </a:bodyPr>
          <a:lstStyle/>
          <a:p>
            <a:r>
              <a:rPr lang="en-GB" dirty="0">
                <a:latin typeface="Times New Roman" panose="02020603050405020304" pitchFamily="18" charset="0"/>
                <a:cs typeface="Times New Roman" panose="02020603050405020304" pitchFamily="18" charset="0"/>
              </a:rPr>
              <a:t>Equality and Human Rights Commission,. (2016) </a:t>
            </a:r>
            <a:r>
              <a:rPr lang="en-GB" i="1" dirty="0">
                <a:latin typeface="Times New Roman" panose="02020603050405020304" pitchFamily="18" charset="0"/>
                <a:cs typeface="Times New Roman" panose="02020603050405020304" pitchFamily="18" charset="0"/>
              </a:rPr>
              <a:t>Key areas: Care and support </a:t>
            </a:r>
            <a:r>
              <a:rPr lang="en-GB" u="sng" dirty="0">
                <a:latin typeface="Times New Roman" panose="02020603050405020304" pitchFamily="18" charset="0"/>
                <a:cs typeface="Times New Roman" panose="02020603050405020304" pitchFamily="18" charset="0"/>
              </a:rPr>
              <a:t>https://www.equalityhumanrights.com/en/how-fair-britain/online-summary/key-areas-care-and-support </a:t>
            </a:r>
            <a:r>
              <a:rPr lang="en-GB" dirty="0">
                <a:latin typeface="Times New Roman" panose="02020603050405020304" pitchFamily="18" charset="0"/>
                <a:cs typeface="Times New Roman" panose="02020603050405020304" pitchFamily="18" charset="0"/>
              </a:rPr>
              <a:t>(Accessed: 11th January 2018).</a:t>
            </a:r>
          </a:p>
          <a:p>
            <a:r>
              <a:rPr lang="en-GB" dirty="0">
                <a:latin typeface="Times New Roman" panose="02020603050405020304" pitchFamily="18" charset="0"/>
                <a:cs typeface="Times New Roman" panose="02020603050405020304" pitchFamily="18" charset="0"/>
              </a:rPr>
              <a:t>GOV.UK,. (2010) </a:t>
            </a:r>
            <a:r>
              <a:rPr lang="en-GB" i="1" dirty="0">
                <a:latin typeface="Times New Roman" panose="02020603050405020304" pitchFamily="18" charset="0"/>
                <a:cs typeface="Times New Roman" panose="02020603050405020304" pitchFamily="18" charset="0"/>
              </a:rPr>
              <a:t>Care Bill becomes Care Act 2014 </a:t>
            </a:r>
            <a:r>
              <a:rPr lang="en-GB" u="sng" dirty="0">
                <a:latin typeface="Times New Roman" panose="02020603050405020304" pitchFamily="18" charset="0"/>
                <a:cs typeface="Times New Roman" panose="02020603050405020304" pitchFamily="18" charset="0"/>
              </a:rPr>
              <a:t>https://www.gov.uk/government/speeches/care-bill-becomes-care-act-2014</a:t>
            </a:r>
            <a:r>
              <a:rPr lang="en-GB" dirty="0">
                <a:latin typeface="Times New Roman" panose="02020603050405020304" pitchFamily="18" charset="0"/>
                <a:cs typeface="Times New Roman" panose="02020603050405020304" pitchFamily="18" charset="0"/>
              </a:rPr>
              <a:t> (Accessed: 11</a:t>
            </a:r>
            <a:r>
              <a:rPr lang="en-GB" baseline="30000" dirty="0">
                <a:latin typeface="Times New Roman" panose="02020603050405020304" pitchFamily="18" charset="0"/>
                <a:cs typeface="Times New Roman" panose="02020603050405020304" pitchFamily="18" charset="0"/>
              </a:rPr>
              <a:t>th</a:t>
            </a:r>
            <a:r>
              <a:rPr lang="en-GB" dirty="0">
                <a:latin typeface="Times New Roman" panose="02020603050405020304" pitchFamily="18" charset="0"/>
                <a:cs typeface="Times New Roman" panose="02020603050405020304" pitchFamily="18" charset="0"/>
              </a:rPr>
              <a:t> January 2018).</a:t>
            </a:r>
          </a:p>
          <a:p>
            <a:r>
              <a:rPr lang="en-GB" dirty="0">
                <a:latin typeface="Times New Roman" panose="02020603050405020304" pitchFamily="18" charset="0"/>
                <a:cs typeface="Times New Roman" panose="02020603050405020304" pitchFamily="18" charset="0"/>
              </a:rPr>
              <a:t>Health Knowledge,. (2007) </a:t>
            </a:r>
            <a:r>
              <a:rPr lang="en-GB" i="1" dirty="0">
                <a:latin typeface="Times New Roman" panose="02020603050405020304" pitchFamily="18" charset="0"/>
                <a:cs typeface="Times New Roman" panose="02020603050405020304" pitchFamily="18" charset="0"/>
              </a:rPr>
              <a:t>Section 2. The Role of Informal Carers in Community Care </a:t>
            </a:r>
            <a:r>
              <a:rPr lang="en-GB" u="sng" dirty="0">
                <a:latin typeface="Times New Roman" panose="02020603050405020304" pitchFamily="18" charset="0"/>
                <a:cs typeface="Times New Roman" panose="02020603050405020304" pitchFamily="18" charset="0"/>
              </a:rPr>
              <a:t>https://www.healthknowledge.org.uk/public-health-textbook/medical-sociology-policy-economics/4b-health-care/section9</a:t>
            </a:r>
            <a:r>
              <a:rPr lang="en-GB" dirty="0">
                <a:latin typeface="Times New Roman" panose="02020603050405020304" pitchFamily="18" charset="0"/>
                <a:cs typeface="Times New Roman" panose="02020603050405020304" pitchFamily="18" charset="0"/>
              </a:rPr>
              <a:t> (Accessed: 8th January 2018). </a:t>
            </a:r>
          </a:p>
          <a:p>
            <a:r>
              <a:rPr lang="en-GB" dirty="0">
                <a:latin typeface="Times New Roman" panose="02020603050405020304" pitchFamily="18" charset="0"/>
                <a:cs typeface="Times New Roman" panose="02020603050405020304" pitchFamily="18" charset="0"/>
              </a:rPr>
              <a:t>Larkin, M,. (2009) Vulnerable Groups in Health and Social Care, SAGE Publications: London. </a:t>
            </a:r>
          </a:p>
          <a:p>
            <a:r>
              <a:rPr lang="en-GB" dirty="0">
                <a:latin typeface="Times New Roman" panose="02020603050405020304" pitchFamily="18" charset="0"/>
                <a:cs typeface="Times New Roman" panose="02020603050405020304" pitchFamily="18" charset="0"/>
              </a:rPr>
              <a:t>Mental Health Foundation,. (2018) </a:t>
            </a:r>
            <a:r>
              <a:rPr lang="en-GB" i="1" dirty="0">
                <a:latin typeface="Times New Roman" panose="02020603050405020304" pitchFamily="18" charset="0"/>
                <a:cs typeface="Times New Roman" panose="02020603050405020304" pitchFamily="18" charset="0"/>
              </a:rPr>
              <a:t>Statistics</a:t>
            </a:r>
            <a:r>
              <a:rPr lang="en-GB" dirty="0">
                <a:latin typeface="Times New Roman" panose="02020603050405020304" pitchFamily="18" charset="0"/>
                <a:cs typeface="Times New Roman" panose="02020603050405020304" pitchFamily="18" charset="0"/>
              </a:rPr>
              <a:t> </a:t>
            </a:r>
            <a:r>
              <a:rPr lang="en-GB" u="sng" dirty="0">
                <a:latin typeface="Times New Roman" panose="02020603050405020304" pitchFamily="18" charset="0"/>
                <a:cs typeface="Times New Roman" panose="02020603050405020304" pitchFamily="18" charset="0"/>
              </a:rPr>
              <a:t>https://www.mentalhealth.org.uk/statistics </a:t>
            </a:r>
            <a:r>
              <a:rPr lang="en-GB" dirty="0">
                <a:latin typeface="Times New Roman" panose="02020603050405020304" pitchFamily="18" charset="0"/>
                <a:cs typeface="Times New Roman" panose="02020603050405020304" pitchFamily="18" charset="0"/>
              </a:rPr>
              <a:t>(Accessed: 11</a:t>
            </a:r>
            <a:r>
              <a:rPr lang="en-GB" baseline="30000" dirty="0">
                <a:latin typeface="Times New Roman" panose="02020603050405020304" pitchFamily="18" charset="0"/>
                <a:cs typeface="Times New Roman" panose="02020603050405020304" pitchFamily="18" charset="0"/>
              </a:rPr>
              <a:t>th</a:t>
            </a:r>
            <a:r>
              <a:rPr lang="en-GB" dirty="0">
                <a:latin typeface="Times New Roman" panose="02020603050405020304" pitchFamily="18" charset="0"/>
                <a:cs typeface="Times New Roman" panose="02020603050405020304" pitchFamily="18" charset="0"/>
              </a:rPr>
              <a:t> January 2018).</a:t>
            </a:r>
          </a:p>
          <a:p>
            <a:r>
              <a:rPr lang="en-GB" dirty="0">
                <a:latin typeface="Times New Roman" panose="02020603050405020304" pitchFamily="18" charset="0"/>
                <a:cs typeface="Times New Roman" panose="02020603050405020304" pitchFamily="18" charset="0"/>
              </a:rPr>
              <a:t>New Policy Institute,. (2016</a:t>
            </a:r>
            <a:r>
              <a:rPr lang="en-GB" i="1" dirty="0">
                <a:latin typeface="Times New Roman" panose="02020603050405020304" pitchFamily="18" charset="0"/>
                <a:cs typeface="Times New Roman" panose="02020603050405020304" pitchFamily="18" charset="0"/>
              </a:rPr>
              <a:t>) Informal carers &amp; poverty in the UK An analysis of the Family Resources Survey</a:t>
            </a:r>
            <a:r>
              <a:rPr lang="en-GB" dirty="0">
                <a:latin typeface="Times New Roman" panose="02020603050405020304" pitchFamily="18" charset="0"/>
                <a:cs typeface="Times New Roman" panose="02020603050405020304" pitchFamily="18" charset="0"/>
              </a:rPr>
              <a:t> </a:t>
            </a:r>
            <a:r>
              <a:rPr lang="en-GB" u="sng" dirty="0">
                <a:latin typeface="Times New Roman" panose="02020603050405020304" pitchFamily="18" charset="0"/>
                <a:cs typeface="Times New Roman" panose="02020603050405020304" pitchFamily="18" charset="0"/>
              </a:rPr>
              <a:t>http://www.npi.org.uk/files/2114/6411/1359/Carers_and_poverty_in_the_UK_-_full_report.pdf </a:t>
            </a:r>
            <a:r>
              <a:rPr lang="en-GB" dirty="0">
                <a:latin typeface="Times New Roman" panose="02020603050405020304" pitchFamily="18" charset="0"/>
                <a:cs typeface="Times New Roman" panose="02020603050405020304" pitchFamily="18" charset="0"/>
              </a:rPr>
              <a:t>(Accessed: 9th January 2018).</a:t>
            </a:r>
          </a:p>
          <a:p>
            <a:r>
              <a:rPr lang="en-GB" dirty="0">
                <a:latin typeface="Times New Roman" panose="02020603050405020304" pitchFamily="18" charset="0"/>
                <a:cs typeface="Times New Roman" panose="02020603050405020304" pitchFamily="18" charset="0"/>
              </a:rPr>
              <a:t>NHS Choices,. (2015) </a:t>
            </a:r>
            <a:r>
              <a:rPr lang="en-GB" i="1" dirty="0">
                <a:latin typeface="Times New Roman" panose="02020603050405020304" pitchFamily="18" charset="0"/>
                <a:cs typeface="Times New Roman" panose="02020603050405020304" pitchFamily="18" charset="0"/>
              </a:rPr>
              <a:t>Carers' assessments</a:t>
            </a:r>
            <a:r>
              <a:rPr lang="en-GB" dirty="0">
                <a:latin typeface="Times New Roman" panose="02020603050405020304" pitchFamily="18" charset="0"/>
                <a:cs typeface="Times New Roman" panose="02020603050405020304" pitchFamily="18" charset="0"/>
              </a:rPr>
              <a:t> </a:t>
            </a:r>
            <a:r>
              <a:rPr lang="en-GB" u="sng" dirty="0">
                <a:latin typeface="Times New Roman" panose="02020603050405020304" pitchFamily="18" charset="0"/>
                <a:cs typeface="Times New Roman" panose="02020603050405020304" pitchFamily="18" charset="0"/>
              </a:rPr>
              <a:t>https://www.nhs.uk/conditions/social-care-and-support/carers-assessment/? </a:t>
            </a:r>
            <a:r>
              <a:rPr lang="en-GB" dirty="0">
                <a:latin typeface="Times New Roman" panose="02020603050405020304" pitchFamily="18" charset="0"/>
                <a:cs typeface="Times New Roman" panose="02020603050405020304" pitchFamily="18" charset="0"/>
              </a:rPr>
              <a:t>(Accessed: 9th January 2018). </a:t>
            </a:r>
          </a:p>
          <a:p>
            <a:r>
              <a:rPr lang="en-GB" dirty="0">
                <a:latin typeface="Times New Roman" panose="02020603050405020304" pitchFamily="18" charset="0"/>
                <a:cs typeface="Times New Roman" panose="02020603050405020304" pitchFamily="18" charset="0"/>
              </a:rPr>
              <a:t>OECD,. (2014) </a:t>
            </a:r>
            <a:r>
              <a:rPr lang="en-GB" i="1" dirty="0">
                <a:latin typeface="Times New Roman" panose="02020603050405020304" pitchFamily="18" charset="0"/>
                <a:cs typeface="Times New Roman" panose="02020603050405020304" pitchFamily="18" charset="0"/>
              </a:rPr>
              <a:t>The Impact of Caring on Family Carers </a:t>
            </a:r>
            <a:r>
              <a:rPr lang="en-GB" u="sng" dirty="0">
                <a:latin typeface="Times New Roman" panose="02020603050405020304" pitchFamily="18" charset="0"/>
                <a:cs typeface="Times New Roman" panose="02020603050405020304" pitchFamily="18" charset="0"/>
              </a:rPr>
              <a:t>http://www.oecd.org/els/health-systems/47884865.pdf </a:t>
            </a:r>
            <a:r>
              <a:rPr lang="en-GB" dirty="0">
                <a:latin typeface="Times New Roman" panose="02020603050405020304" pitchFamily="18" charset="0"/>
                <a:cs typeface="Times New Roman" panose="02020603050405020304" pitchFamily="18" charset="0"/>
              </a:rPr>
              <a:t>(Accessed: 8th January 2018).</a:t>
            </a:r>
          </a:p>
          <a:p>
            <a:r>
              <a:rPr lang="en-GB" dirty="0">
                <a:latin typeface="Times New Roman" panose="02020603050405020304" pitchFamily="18" charset="0"/>
                <a:cs typeface="Times New Roman" panose="02020603050405020304" pitchFamily="18" charset="0"/>
              </a:rPr>
              <a:t>Office for National Statistics,. (2016) </a:t>
            </a:r>
            <a:r>
              <a:rPr lang="en-GB" i="1" dirty="0">
                <a:latin typeface="Times New Roman" panose="02020603050405020304" pitchFamily="18" charset="0"/>
                <a:cs typeface="Times New Roman" panose="02020603050405020304" pitchFamily="18" charset="0"/>
              </a:rPr>
              <a:t>Measuring national well-being: Life in the UK: 2016 </a:t>
            </a:r>
            <a:r>
              <a:rPr lang="en-GB" u="sng" dirty="0">
                <a:latin typeface="Times New Roman" panose="02020603050405020304" pitchFamily="18" charset="0"/>
                <a:cs typeface="Times New Roman" panose="02020603050405020304" pitchFamily="18" charset="0"/>
              </a:rPr>
              <a:t>https://www.ons.gov.uk/peoplepopulationandcommunity/wellbeing/articles/measuringnationalwellbeing/2016 </a:t>
            </a:r>
            <a:r>
              <a:rPr lang="en-GB" dirty="0">
                <a:latin typeface="Times New Roman" panose="02020603050405020304" pitchFamily="18" charset="0"/>
                <a:cs typeface="Times New Roman" panose="02020603050405020304" pitchFamily="18" charset="0"/>
              </a:rPr>
              <a:t>(Accessed: 11</a:t>
            </a:r>
            <a:r>
              <a:rPr lang="en-GB" baseline="30000" dirty="0">
                <a:latin typeface="Times New Roman" panose="02020603050405020304" pitchFamily="18" charset="0"/>
                <a:cs typeface="Times New Roman" panose="02020603050405020304" pitchFamily="18" charset="0"/>
              </a:rPr>
              <a:t>th</a:t>
            </a:r>
            <a:r>
              <a:rPr lang="en-GB" dirty="0">
                <a:latin typeface="Times New Roman" panose="02020603050405020304" pitchFamily="18" charset="0"/>
                <a:cs typeface="Times New Roman" panose="02020603050405020304" pitchFamily="18" charset="0"/>
              </a:rPr>
              <a:t> January 2018). </a:t>
            </a:r>
          </a:p>
          <a:p>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44596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53EFBC-302C-494F-8A93-A378E9BF5ABF}"/>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Reference list </a:t>
            </a:r>
          </a:p>
        </p:txBody>
      </p:sp>
      <p:sp>
        <p:nvSpPr>
          <p:cNvPr id="3" name="Content Placeholder 2">
            <a:extLst>
              <a:ext uri="{FF2B5EF4-FFF2-40B4-BE49-F238E27FC236}">
                <a16:creationId xmlns:a16="http://schemas.microsoft.com/office/drawing/2014/main" id="{D255A3C1-ADC6-49E1-90DA-511D0241668C}"/>
              </a:ext>
            </a:extLst>
          </p:cNvPr>
          <p:cNvSpPr>
            <a:spLocks noGrp="1"/>
          </p:cNvSpPr>
          <p:nvPr>
            <p:ph idx="1"/>
          </p:nvPr>
        </p:nvSpPr>
        <p:spPr/>
        <p:txBody>
          <a:bodyPr>
            <a:normAutofit fontScale="77500" lnSpcReduction="20000"/>
          </a:bodyPr>
          <a:lstStyle/>
          <a:p>
            <a:r>
              <a:rPr lang="en-GB" dirty="0">
                <a:latin typeface="Times New Roman" panose="02020603050405020304" pitchFamily="18" charset="0"/>
                <a:cs typeface="Times New Roman" panose="02020603050405020304" pitchFamily="18" charset="0"/>
              </a:rPr>
              <a:t>PRIAE,. (2014) </a:t>
            </a:r>
            <a:r>
              <a:rPr lang="en-GB" i="1" dirty="0">
                <a:latin typeface="Times New Roman" panose="02020603050405020304" pitchFamily="18" charset="0"/>
                <a:cs typeface="Times New Roman" panose="02020603050405020304" pitchFamily="18" charset="0"/>
              </a:rPr>
              <a:t>Ethnicity, Older People and  Palliative Care </a:t>
            </a:r>
            <a:r>
              <a:rPr lang="en-GB" u="sng" dirty="0">
                <a:latin typeface="Times New Roman" panose="02020603050405020304" pitchFamily="18" charset="0"/>
                <a:cs typeface="Times New Roman" panose="02020603050405020304" pitchFamily="18" charset="0"/>
              </a:rPr>
              <a:t>http://www.priae.org/assets/palcope/National_Council_for_Palliative_Care.PDF </a:t>
            </a:r>
            <a:r>
              <a:rPr lang="en-GB" dirty="0">
                <a:latin typeface="Times New Roman" panose="02020603050405020304" pitchFamily="18" charset="0"/>
                <a:cs typeface="Times New Roman" panose="02020603050405020304" pitchFamily="18" charset="0"/>
              </a:rPr>
              <a:t>(Accessed: 11th January 2018).</a:t>
            </a:r>
          </a:p>
          <a:p>
            <a:r>
              <a:rPr lang="en-GB" dirty="0">
                <a:latin typeface="Times New Roman" panose="02020603050405020304" pitchFamily="18" charset="0"/>
                <a:cs typeface="Times New Roman" panose="02020603050405020304" pitchFamily="18" charset="0"/>
              </a:rPr>
              <a:t>Pursuit of Happiness,. (2016) </a:t>
            </a:r>
            <a:r>
              <a:rPr lang="en-GB" i="1" dirty="0">
                <a:latin typeface="Times New Roman" panose="02020603050405020304" pitchFamily="18" charset="0"/>
                <a:cs typeface="Times New Roman" panose="02020603050405020304" pitchFamily="18" charset="0"/>
              </a:rPr>
              <a:t>Abraham Maslow </a:t>
            </a:r>
            <a:r>
              <a:rPr lang="en-GB" u="sng" dirty="0">
                <a:latin typeface="Times New Roman" panose="02020603050405020304" pitchFamily="18" charset="0"/>
                <a:cs typeface="Times New Roman" panose="02020603050405020304" pitchFamily="18" charset="0"/>
              </a:rPr>
              <a:t>http://www.pursuit-of-happiness.org/history-of-happiness/abraham-maslow/</a:t>
            </a:r>
            <a:r>
              <a:rPr lang="en-GB" dirty="0">
                <a:latin typeface="Times New Roman" panose="02020603050405020304" pitchFamily="18" charset="0"/>
                <a:cs typeface="Times New Roman" panose="02020603050405020304" pitchFamily="18" charset="0"/>
              </a:rPr>
              <a:t> (Accessed: 11th January 2018).</a:t>
            </a:r>
          </a:p>
          <a:p>
            <a:r>
              <a:rPr lang="en-GB" dirty="0">
                <a:latin typeface="Times New Roman" panose="02020603050405020304" pitchFamily="18" charset="0"/>
                <a:cs typeface="Times New Roman" panose="02020603050405020304" pitchFamily="18" charset="0"/>
              </a:rPr>
              <a:t>SCIE,. (2014) </a:t>
            </a:r>
            <a:r>
              <a:rPr lang="en-GB" i="1" dirty="0">
                <a:latin typeface="Times New Roman" panose="02020603050405020304" pitchFamily="18" charset="0"/>
                <a:cs typeface="Times New Roman" panose="02020603050405020304" pitchFamily="18" charset="0"/>
              </a:rPr>
              <a:t>Dignity in care </a:t>
            </a:r>
            <a:r>
              <a:rPr lang="en-GB" u="sng" dirty="0">
                <a:latin typeface="Times New Roman" panose="02020603050405020304" pitchFamily="18" charset="0"/>
                <a:cs typeface="Times New Roman" panose="02020603050405020304" pitchFamily="18" charset="0"/>
              </a:rPr>
              <a:t>https://www.scie.org.uk/publications/guides/guide15/factors/choice/</a:t>
            </a:r>
            <a:r>
              <a:rPr lang="en-GB" dirty="0">
                <a:latin typeface="Times New Roman" panose="02020603050405020304" pitchFamily="18" charset="0"/>
                <a:cs typeface="Times New Roman" panose="02020603050405020304" pitchFamily="18" charset="0"/>
              </a:rPr>
              <a:t> (Accessed: 11th January 2018). </a:t>
            </a:r>
          </a:p>
          <a:p>
            <a:r>
              <a:rPr lang="en-GB" dirty="0">
                <a:latin typeface="Times New Roman" panose="02020603050405020304" pitchFamily="18" charset="0"/>
                <a:cs typeface="Times New Roman" panose="02020603050405020304" pitchFamily="18" charset="0"/>
              </a:rPr>
              <a:t>Smart Care,. (2014) </a:t>
            </a:r>
            <a:r>
              <a:rPr lang="en-GB" i="1" dirty="0">
                <a:latin typeface="Times New Roman" panose="02020603050405020304" pitchFamily="18" charset="0"/>
                <a:cs typeface="Times New Roman" panose="02020603050405020304" pitchFamily="18" charset="0"/>
              </a:rPr>
              <a:t>Informal carers- Challenges faced and needs to be addressed </a:t>
            </a:r>
            <a:r>
              <a:rPr lang="en-GB" u="sng" dirty="0">
                <a:latin typeface="Times New Roman" panose="02020603050405020304" pitchFamily="18" charset="0"/>
                <a:cs typeface="Times New Roman" panose="02020603050405020304" pitchFamily="18" charset="0"/>
              </a:rPr>
              <a:t>http://pilotsmartcare.eu/topics/service-requirements/informal-carers.html </a:t>
            </a:r>
            <a:r>
              <a:rPr lang="en-GB" dirty="0">
                <a:latin typeface="Times New Roman" panose="02020603050405020304" pitchFamily="18" charset="0"/>
                <a:cs typeface="Times New Roman" panose="02020603050405020304" pitchFamily="18" charset="0"/>
              </a:rPr>
              <a:t>(Accessed: 8th January 2018).</a:t>
            </a:r>
          </a:p>
          <a:p>
            <a:r>
              <a:rPr lang="en-GB" dirty="0">
                <a:latin typeface="Times New Roman" panose="02020603050405020304" pitchFamily="18" charset="0"/>
                <a:cs typeface="Times New Roman" panose="02020603050405020304" pitchFamily="18" charset="0"/>
              </a:rPr>
              <a:t>Tinder Foundation,. (2014) </a:t>
            </a:r>
            <a:r>
              <a:rPr lang="en-GB" i="1" dirty="0">
                <a:latin typeface="Times New Roman" panose="02020603050405020304" pitchFamily="18" charset="0"/>
                <a:cs typeface="Times New Roman" panose="02020603050405020304" pitchFamily="18" charset="0"/>
              </a:rPr>
              <a:t>The Health and Wellbeing of  Unpaid Carers </a:t>
            </a:r>
            <a:r>
              <a:rPr lang="en-GB" u="sng" dirty="0">
                <a:latin typeface="Times New Roman" panose="02020603050405020304" pitchFamily="18" charset="0"/>
                <a:cs typeface="Times New Roman" panose="02020603050405020304" pitchFamily="18" charset="0"/>
              </a:rPr>
              <a:t>https://www.carersuk.org/for-professionals/policy/policy-library/the-health-and-wellbeing-of-unpaid-carers</a:t>
            </a:r>
            <a:r>
              <a:rPr lang="en-GB" dirty="0">
                <a:latin typeface="Times New Roman" panose="02020603050405020304" pitchFamily="18" charset="0"/>
                <a:cs typeface="Times New Roman" panose="02020603050405020304" pitchFamily="18" charset="0"/>
              </a:rPr>
              <a:t> (Accessed: 8th January 2018).</a:t>
            </a:r>
          </a:p>
          <a:p>
            <a:r>
              <a:rPr lang="en-GB" dirty="0">
                <a:latin typeface="Times New Roman" panose="02020603050405020304" pitchFamily="18" charset="0"/>
                <a:cs typeface="Times New Roman" panose="02020603050405020304" pitchFamily="18" charset="0"/>
              </a:rPr>
              <a:t>Which,. (2018) </a:t>
            </a:r>
            <a:r>
              <a:rPr lang="en-GB" i="1" dirty="0">
                <a:latin typeface="Times New Roman" panose="02020603050405020304" pitchFamily="18" charset="0"/>
                <a:cs typeface="Times New Roman" panose="02020603050405020304" pitchFamily="18" charset="0"/>
              </a:rPr>
              <a:t>Being a carer </a:t>
            </a:r>
            <a:r>
              <a:rPr lang="en-GB" u="sng" dirty="0">
                <a:latin typeface="Times New Roman" panose="02020603050405020304" pitchFamily="18" charset="0"/>
                <a:cs typeface="Times New Roman" panose="02020603050405020304" pitchFamily="18" charset="0"/>
              </a:rPr>
              <a:t>https://www.which.co.uk/elderly-care/for-carers/being-a-carer?msclkid=883dead269c31e752e94b08c66558e09&amp;utm_source=bing&amp;utm_medium=cpc&amp;utm_campaign=Elderly%20Care%20-%20EC%20Care-Being%20A%20Carer-Generic-Broad&amp;utm_term=%2Binformal%20%2Bcarer&amp;utm_content=informal%20carer </a:t>
            </a:r>
            <a:r>
              <a:rPr lang="en-GB" dirty="0">
                <a:latin typeface="Times New Roman" panose="02020603050405020304" pitchFamily="18" charset="0"/>
                <a:cs typeface="Times New Roman" panose="02020603050405020304" pitchFamily="18" charset="0"/>
              </a:rPr>
              <a:t>(Accessed: 11</a:t>
            </a:r>
            <a:r>
              <a:rPr lang="en-GB" baseline="30000" dirty="0">
                <a:latin typeface="Times New Roman" panose="02020603050405020304" pitchFamily="18" charset="0"/>
                <a:cs typeface="Times New Roman" panose="02020603050405020304" pitchFamily="18" charset="0"/>
              </a:rPr>
              <a:t>th</a:t>
            </a:r>
            <a:r>
              <a:rPr lang="en-GB" dirty="0">
                <a:latin typeface="Times New Roman" panose="02020603050405020304" pitchFamily="18" charset="0"/>
                <a:cs typeface="Times New Roman" panose="02020603050405020304" pitchFamily="18" charset="0"/>
              </a:rPr>
              <a:t> January 2018).</a:t>
            </a:r>
          </a:p>
          <a:p>
            <a:r>
              <a:rPr lang="en-GB" dirty="0">
                <a:latin typeface="Times New Roman" panose="02020603050405020304" pitchFamily="18" charset="0"/>
                <a:cs typeface="Times New Roman" panose="02020603050405020304" pitchFamily="18" charset="0"/>
              </a:rPr>
              <a:t>Young Minds,. (2018) </a:t>
            </a:r>
            <a:r>
              <a:rPr lang="en-GB" i="1" dirty="0">
                <a:latin typeface="Times New Roman" panose="02020603050405020304" pitchFamily="18" charset="0"/>
                <a:cs typeface="Times New Roman" panose="02020603050405020304" pitchFamily="18" charset="0"/>
              </a:rPr>
              <a:t>What are young carers? </a:t>
            </a:r>
            <a:r>
              <a:rPr lang="en-GB" u="sng" dirty="0">
                <a:latin typeface="Times New Roman" panose="02020603050405020304" pitchFamily="18" charset="0"/>
                <a:cs typeface="Times New Roman" panose="02020603050405020304" pitchFamily="18" charset="0"/>
              </a:rPr>
              <a:t>https://youngminds.org.uk/find-help/looking-after-yourself/young-carers/</a:t>
            </a:r>
            <a:r>
              <a:rPr lang="en-GB" dirty="0">
                <a:latin typeface="Times New Roman" panose="02020603050405020304" pitchFamily="18" charset="0"/>
                <a:cs typeface="Times New Roman" panose="02020603050405020304" pitchFamily="18" charset="0"/>
              </a:rPr>
              <a:t> (Accessed: 11</a:t>
            </a:r>
            <a:r>
              <a:rPr lang="en-GB" baseline="30000" dirty="0">
                <a:latin typeface="Times New Roman" panose="02020603050405020304" pitchFamily="18" charset="0"/>
                <a:cs typeface="Times New Roman" panose="02020603050405020304" pitchFamily="18" charset="0"/>
              </a:rPr>
              <a:t>th</a:t>
            </a:r>
            <a:r>
              <a:rPr lang="en-GB" dirty="0">
                <a:latin typeface="Times New Roman" panose="02020603050405020304" pitchFamily="18" charset="0"/>
                <a:cs typeface="Times New Roman" panose="02020603050405020304" pitchFamily="18" charset="0"/>
              </a:rPr>
              <a:t> January 2018).</a:t>
            </a:r>
          </a:p>
        </p:txBody>
      </p:sp>
    </p:spTree>
    <p:extLst>
      <p:ext uri="{BB962C8B-B14F-4D97-AF65-F5344CB8AC3E}">
        <p14:creationId xmlns:p14="http://schemas.microsoft.com/office/powerpoint/2010/main" val="164417565"/>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220</TotalTime>
  <Words>1951</Words>
  <Application>Microsoft Office PowerPoint</Application>
  <PresentationFormat>Widescreen</PresentationFormat>
  <Paragraphs>72</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Calibri</vt:lpstr>
      <vt:lpstr>Calibri Light</vt:lpstr>
      <vt:lpstr>Times New Roman</vt:lpstr>
      <vt:lpstr>Wingdings</vt:lpstr>
      <vt:lpstr>Retrospect</vt:lpstr>
      <vt:lpstr>Explore barriers to wellbeing and inclusion for informal carers. Refer to theory, policy and practice.</vt:lpstr>
      <vt:lpstr>Meaning of an informal carer </vt:lpstr>
      <vt:lpstr>Statistics involving informal carers</vt:lpstr>
      <vt:lpstr>Employment prospects can be affected </vt:lpstr>
      <vt:lpstr>Health can be affected </vt:lpstr>
      <vt:lpstr>Dealing with the health and social care systems</vt:lpstr>
      <vt:lpstr>Ethnicity and informal carers </vt:lpstr>
      <vt:lpstr>What are young carers?</vt:lpstr>
      <vt:lpstr>Social and medical model of disability </vt:lpstr>
      <vt:lpstr>Maslow’s Hierarchy of Needs </vt:lpstr>
      <vt:lpstr>Conclusion </vt:lpstr>
      <vt:lpstr>Reference list </vt:lpstr>
      <vt:lpstr>Reference list </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Explore barriers to wellbeing and inclusion for informal carers. Refer to theory, policy and practice.</dc:title>
  <dc:creator>Libby Jenkins</dc:creator>
  <cp:lastModifiedBy>Libby Jenkins</cp:lastModifiedBy>
  <cp:revision>73</cp:revision>
  <dcterms:created xsi:type="dcterms:W3CDTF">2017-12-23T14:23:13Z</dcterms:created>
  <dcterms:modified xsi:type="dcterms:W3CDTF">2018-01-16T19:23:02Z</dcterms:modified>
</cp:coreProperties>
</file>