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86" r:id="rId3"/>
    <p:sldId id="273" r:id="rId4"/>
    <p:sldId id="272" r:id="rId5"/>
    <p:sldId id="285" r:id="rId6"/>
    <p:sldId id="279" r:id="rId7"/>
    <p:sldId id="274" r:id="rId8"/>
    <p:sldId id="263" r:id="rId9"/>
    <p:sldId id="261" r:id="rId10"/>
    <p:sldId id="270" r:id="rId11"/>
    <p:sldId id="282" r:id="rId12"/>
    <p:sldId id="281" r:id="rId13"/>
    <p:sldId id="269" r:id="rId14"/>
    <p:sldId id="280" r:id="rId15"/>
    <p:sldId id="276" r:id="rId16"/>
    <p:sldId id="275" r:id="rId17"/>
    <p:sldId id="277" r:id="rId18"/>
    <p:sldId id="27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2"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9634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2150939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2341340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1360EA1-A5F6-48AF-9666-FE7E554F4F10}"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4060179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1360EA1-A5F6-48AF-9666-FE7E554F4F10}" type="datetimeFigureOut">
              <a:rPr lang="en-GB" smtClean="0"/>
              <a:t>19/04/2022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39327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1360EA1-A5F6-48AF-9666-FE7E554F4F10}" type="datetimeFigureOut">
              <a:rPr lang="en-GB" smtClean="0"/>
              <a:t>19/04/2022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2915412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360EA1-A5F6-48AF-9666-FE7E554F4F10}" type="datetimeFigureOut">
              <a:rPr lang="en-GB" smtClean="0"/>
              <a:t>19/04/2022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913567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360EA1-A5F6-48AF-9666-FE7E554F4F10}"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21464335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1360EA1-A5F6-48AF-9666-FE7E554F4F10}" type="datetimeFigureOut">
              <a:rPr lang="en-GB" smtClean="0"/>
              <a:t>19/04/2022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68993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81360EA1-A5F6-48AF-9666-FE7E554F4F10}" type="datetimeFigureOut">
              <a:rPr lang="en-GB" smtClean="0"/>
              <a:t>19/04/2022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785650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29443506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38699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2891923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075566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26667732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3629760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360EA1-A5F6-48AF-9666-FE7E554F4F10}" type="datetimeFigureOut">
              <a:rPr lang="en-GB" smtClean="0"/>
              <a:t>19/04/2022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7B7143-86FC-43DE-A053-4530DEE7CDB7}" type="slidenum">
              <a:rPr lang="en-GB" smtClean="0"/>
              <a:t>‹#›</a:t>
            </a:fld>
            <a:endParaRPr lang="en-GB"/>
          </a:p>
        </p:txBody>
      </p:sp>
    </p:spTree>
    <p:extLst>
      <p:ext uri="{BB962C8B-B14F-4D97-AF65-F5344CB8AC3E}">
        <p14:creationId xmlns:p14="http://schemas.microsoft.com/office/powerpoint/2010/main" val="4153992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1360EA1-A5F6-48AF-9666-FE7E554F4F10}" type="datetimeFigureOut">
              <a:rPr lang="en-GB" smtClean="0"/>
              <a:t>19/04/2022</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A37B7143-86FC-43DE-A053-4530DEE7CDB7}" type="slidenum">
              <a:rPr lang="en-GB" smtClean="0"/>
              <a:t>‹#›</a:t>
            </a:fld>
            <a:endParaRPr lang="en-GB"/>
          </a:p>
        </p:txBody>
      </p:sp>
    </p:spTree>
    <p:extLst>
      <p:ext uri="{BB962C8B-B14F-4D97-AF65-F5344CB8AC3E}">
        <p14:creationId xmlns:p14="http://schemas.microsoft.com/office/powerpoint/2010/main" val="3030781883"/>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DF7A5-DC54-4F30-92E4-8AB06D13E2A1}"/>
              </a:ext>
            </a:extLst>
          </p:cNvPr>
          <p:cNvSpPr>
            <a:spLocks noGrp="1"/>
          </p:cNvSpPr>
          <p:nvPr>
            <p:ph type="ctrTitle"/>
          </p:nvPr>
        </p:nvSpPr>
        <p:spPr/>
        <p:txBody>
          <a:bodyPr/>
          <a:lstStyle/>
          <a:p>
            <a:r>
              <a:rPr lang="en-US" dirty="0">
                <a:solidFill>
                  <a:srgbClr val="FFFF00"/>
                </a:solidFill>
              </a:rPr>
              <a:t>Sustainability in the early years</a:t>
            </a:r>
            <a:endParaRPr lang="en-GB" dirty="0">
              <a:solidFill>
                <a:srgbClr val="FFFF00"/>
              </a:solidFill>
            </a:endParaRPr>
          </a:p>
        </p:txBody>
      </p:sp>
      <p:sp>
        <p:nvSpPr>
          <p:cNvPr id="3" name="Subtitle 2">
            <a:extLst>
              <a:ext uri="{FF2B5EF4-FFF2-40B4-BE49-F238E27FC236}">
                <a16:creationId xmlns:a16="http://schemas.microsoft.com/office/drawing/2014/main" id="{F55252A7-C602-4022-A93E-B0CE8BBDBE88}"/>
              </a:ext>
            </a:extLst>
          </p:cNvPr>
          <p:cNvSpPr>
            <a:spLocks noGrp="1"/>
          </p:cNvSpPr>
          <p:nvPr>
            <p:ph type="subTitle" idx="1"/>
          </p:nvPr>
        </p:nvSpPr>
        <p:spPr/>
        <p:txBody>
          <a:bodyPr>
            <a:normAutofit/>
          </a:bodyPr>
          <a:lstStyle/>
          <a:p>
            <a:r>
              <a:rPr lang="en-US" sz="3600" dirty="0">
                <a:solidFill>
                  <a:srgbClr val="FFFF00"/>
                </a:solidFill>
              </a:rPr>
              <a:t>Exploring The </a:t>
            </a:r>
            <a:r>
              <a:rPr lang="en-US" sz="3600" dirty="0" err="1">
                <a:solidFill>
                  <a:srgbClr val="FFFF00"/>
                </a:solidFill>
              </a:rPr>
              <a:t>Llanelli</a:t>
            </a:r>
            <a:r>
              <a:rPr lang="en-US" sz="3600" dirty="0">
                <a:solidFill>
                  <a:srgbClr val="FFFF00"/>
                </a:solidFill>
              </a:rPr>
              <a:t> area considering the </a:t>
            </a:r>
            <a:r>
              <a:rPr lang="en-US" sz="3600" dirty="0" err="1">
                <a:solidFill>
                  <a:srgbClr val="FFFF00"/>
                </a:solidFill>
              </a:rPr>
              <a:t>Jone</a:t>
            </a:r>
            <a:r>
              <a:rPr lang="en-US" sz="3600" dirty="0">
                <a:solidFill>
                  <a:srgbClr val="FFFF00"/>
                </a:solidFill>
              </a:rPr>
              <a:t> mire award.</a:t>
            </a:r>
            <a:endParaRPr lang="en-GB" sz="3600" dirty="0">
              <a:solidFill>
                <a:srgbClr val="FFFF00"/>
              </a:solidFill>
            </a:endParaRPr>
          </a:p>
        </p:txBody>
      </p:sp>
    </p:spTree>
    <p:extLst>
      <p:ext uri="{BB962C8B-B14F-4D97-AF65-F5344CB8AC3E}">
        <p14:creationId xmlns:p14="http://schemas.microsoft.com/office/powerpoint/2010/main" val="28614886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121D12-3229-435D-8C00-3EDFDF7A2556}"/>
              </a:ext>
            </a:extLst>
          </p:cNvPr>
          <p:cNvSpPr>
            <a:spLocks noGrp="1"/>
          </p:cNvSpPr>
          <p:nvPr>
            <p:ph type="title"/>
          </p:nvPr>
        </p:nvSpPr>
        <p:spPr/>
        <p:txBody>
          <a:bodyPr>
            <a:normAutofit/>
          </a:bodyPr>
          <a:lstStyle/>
          <a:p>
            <a:r>
              <a:rPr lang="en-US" sz="4000" dirty="0">
                <a:solidFill>
                  <a:srgbClr val="FFFF00"/>
                </a:solidFill>
              </a:rPr>
              <a:t>Firstly I have Explored My Fathers and my Brothers Gardens</a:t>
            </a:r>
            <a:endParaRPr lang="en-GB" sz="4000" dirty="0">
              <a:solidFill>
                <a:srgbClr val="FFFF00"/>
              </a:solidFill>
            </a:endParaRPr>
          </a:p>
        </p:txBody>
      </p:sp>
      <p:sp>
        <p:nvSpPr>
          <p:cNvPr id="3" name="Text Placeholder 2">
            <a:extLst>
              <a:ext uri="{FF2B5EF4-FFF2-40B4-BE49-F238E27FC236}">
                <a16:creationId xmlns:a16="http://schemas.microsoft.com/office/drawing/2014/main" id="{41F380FB-41E1-4FB5-B706-17DD411CDD97}"/>
              </a:ext>
            </a:extLst>
          </p:cNvPr>
          <p:cNvSpPr>
            <a:spLocks noGrp="1"/>
          </p:cNvSpPr>
          <p:nvPr>
            <p:ph type="body" idx="1"/>
          </p:nvPr>
        </p:nvSpPr>
        <p:spPr>
          <a:xfrm>
            <a:off x="684212" y="3429000"/>
            <a:ext cx="5931741" cy="2565400"/>
          </a:xfrm>
        </p:spPr>
        <p:txBody>
          <a:bodyPr>
            <a:noAutofit/>
          </a:bodyPr>
          <a:lstStyle/>
          <a:p>
            <a:r>
              <a:rPr lang="en-US" sz="3600" dirty="0">
                <a:solidFill>
                  <a:srgbClr val="FFFF00"/>
                </a:solidFill>
              </a:rPr>
              <a:t>I tried to find out the names of these plants and looked for bugs</a:t>
            </a:r>
            <a:endParaRPr lang="en-GB" sz="3600" dirty="0">
              <a:solidFill>
                <a:srgbClr val="FFFF00"/>
              </a:solidFill>
            </a:endParaRPr>
          </a:p>
        </p:txBody>
      </p:sp>
    </p:spTree>
    <p:extLst>
      <p:ext uri="{BB962C8B-B14F-4D97-AF65-F5344CB8AC3E}">
        <p14:creationId xmlns:p14="http://schemas.microsoft.com/office/powerpoint/2010/main" val="2322953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CB972-0705-4E6C-9B29-5554136F507A}"/>
              </a:ext>
            </a:extLst>
          </p:cNvPr>
          <p:cNvSpPr>
            <a:spLocks noGrp="1"/>
          </p:cNvSpPr>
          <p:nvPr>
            <p:ph type="title"/>
          </p:nvPr>
        </p:nvSpPr>
        <p:spPr>
          <a:xfrm>
            <a:off x="7085012" y="594360"/>
            <a:ext cx="3657600" cy="1371600"/>
          </a:xfrm>
        </p:spPr>
        <p:txBody>
          <a:bodyPr/>
          <a:lstStyle/>
          <a:p>
            <a:r>
              <a:rPr lang="en-US" b="1" dirty="0">
                <a:solidFill>
                  <a:srgbClr val="FFFF00"/>
                </a:solidFill>
              </a:rPr>
              <a:t>Explore vegetable garden</a:t>
            </a:r>
            <a:endParaRPr lang="en-GB" b="1" dirty="0">
              <a:solidFill>
                <a:srgbClr val="FFFF00"/>
              </a:solidFill>
            </a:endParaRPr>
          </a:p>
        </p:txBody>
      </p:sp>
      <p:pic>
        <p:nvPicPr>
          <p:cNvPr id="5" name="Content Placeholder 4">
            <a:extLst>
              <a:ext uri="{FF2B5EF4-FFF2-40B4-BE49-F238E27FC236}">
                <a16:creationId xmlns:a16="http://schemas.microsoft.com/office/drawing/2014/main" id="{C8FDD6FF-DD1F-424B-8F20-7232712C3B00}"/>
              </a:ext>
            </a:extLst>
          </p:cNvPr>
          <p:cNvPicPr>
            <a:picLocks noGrp="1" noChangeAspect="1"/>
          </p:cNvPicPr>
          <p:nvPr>
            <p:ph idx="1"/>
          </p:nvPr>
        </p:nvPicPr>
        <p:blipFill>
          <a:blip r:embed="rId2"/>
          <a:stretch>
            <a:fillRect/>
          </a:stretch>
        </p:blipFill>
        <p:spPr>
          <a:xfrm>
            <a:off x="684213" y="1086540"/>
            <a:ext cx="5943600" cy="4507120"/>
          </a:xfrm>
          <a:prstGeom prst="rect">
            <a:avLst/>
          </a:prstGeom>
        </p:spPr>
      </p:pic>
      <p:sp>
        <p:nvSpPr>
          <p:cNvPr id="4" name="Text Placeholder 3">
            <a:extLst>
              <a:ext uri="{FF2B5EF4-FFF2-40B4-BE49-F238E27FC236}">
                <a16:creationId xmlns:a16="http://schemas.microsoft.com/office/drawing/2014/main" id="{606E4FB0-4156-4855-B850-CB50FBF4D8AE}"/>
              </a:ext>
            </a:extLst>
          </p:cNvPr>
          <p:cNvSpPr>
            <a:spLocks noGrp="1"/>
          </p:cNvSpPr>
          <p:nvPr>
            <p:ph type="body" sz="half" idx="2"/>
          </p:nvPr>
        </p:nvSpPr>
        <p:spPr>
          <a:xfrm>
            <a:off x="7085012" y="2209799"/>
            <a:ext cx="3657600" cy="3865881"/>
          </a:xfrm>
        </p:spPr>
        <p:txBody>
          <a:bodyPr>
            <a:normAutofit fontScale="47500" lnSpcReduction="20000"/>
          </a:bodyPr>
          <a:lstStyle/>
          <a:p>
            <a:pPr algn="ctr">
              <a:lnSpc>
                <a:spcPct val="107000"/>
              </a:lnSpc>
              <a:spcAft>
                <a:spcPts val="800"/>
              </a:spcAft>
            </a:pPr>
            <a:r>
              <a:rPr lang="en-US" sz="40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 explored my fathers garden and took some pictures and asked my father about these. My father loves to grow vegetables and I have never shown any interest in gardening so he was happy to explain about his garden to me. In these plants I found some white bugs. I tried to find out the name of the white bugs from the internet.</a:t>
            </a:r>
            <a:r>
              <a:rPr lang="en-GB" sz="40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whitish bugs on most plants are mealybugs, whiteflies, scales, and root aphids(Chris, 2021). </a:t>
            </a:r>
            <a:endParaRPr lang="en-GB" sz="40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64671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266A1-E055-402F-B3C1-A6627022C779}"/>
              </a:ext>
            </a:extLst>
          </p:cNvPr>
          <p:cNvSpPr>
            <a:spLocks noGrp="1"/>
          </p:cNvSpPr>
          <p:nvPr>
            <p:ph type="title"/>
          </p:nvPr>
        </p:nvSpPr>
        <p:spPr/>
        <p:txBody>
          <a:bodyPr/>
          <a:lstStyle/>
          <a:p>
            <a:r>
              <a:rPr lang="en-US" b="1" dirty="0">
                <a:solidFill>
                  <a:srgbClr val="FFFF00"/>
                </a:solidFill>
              </a:rPr>
              <a:t>Explore flowers Garden </a:t>
            </a:r>
            <a:endParaRPr lang="en-GB" b="1" dirty="0">
              <a:solidFill>
                <a:srgbClr val="FFFF00"/>
              </a:solidFill>
            </a:endParaRPr>
          </a:p>
        </p:txBody>
      </p:sp>
      <p:pic>
        <p:nvPicPr>
          <p:cNvPr id="5" name="Content Placeholder 4">
            <a:extLst>
              <a:ext uri="{FF2B5EF4-FFF2-40B4-BE49-F238E27FC236}">
                <a16:creationId xmlns:a16="http://schemas.microsoft.com/office/drawing/2014/main" id="{48CDE067-5D94-44F7-B3C0-298461A1EA2C}"/>
              </a:ext>
            </a:extLst>
          </p:cNvPr>
          <p:cNvPicPr>
            <a:picLocks noGrp="1" noChangeAspect="1"/>
          </p:cNvPicPr>
          <p:nvPr>
            <p:ph idx="1"/>
          </p:nvPr>
        </p:nvPicPr>
        <p:blipFill>
          <a:blip r:embed="rId2"/>
          <a:stretch>
            <a:fillRect/>
          </a:stretch>
        </p:blipFill>
        <p:spPr>
          <a:xfrm>
            <a:off x="775419" y="685800"/>
            <a:ext cx="5761188" cy="5308600"/>
          </a:xfrm>
          <a:prstGeom prst="rect">
            <a:avLst/>
          </a:prstGeom>
        </p:spPr>
      </p:pic>
      <p:sp>
        <p:nvSpPr>
          <p:cNvPr id="4" name="Text Placeholder 3">
            <a:extLst>
              <a:ext uri="{FF2B5EF4-FFF2-40B4-BE49-F238E27FC236}">
                <a16:creationId xmlns:a16="http://schemas.microsoft.com/office/drawing/2014/main" id="{E391BE0C-AF66-47E1-A951-8C765C23C25A}"/>
              </a:ext>
            </a:extLst>
          </p:cNvPr>
          <p:cNvSpPr>
            <a:spLocks noGrp="1"/>
          </p:cNvSpPr>
          <p:nvPr>
            <p:ph type="body" sz="half" idx="2"/>
          </p:nvPr>
        </p:nvSpPr>
        <p:spPr>
          <a:xfrm>
            <a:off x="7085012" y="2209799"/>
            <a:ext cx="3657600" cy="3693161"/>
          </a:xfrm>
        </p:spPr>
        <p:txBody>
          <a:bodyPr>
            <a:normAutofit fontScale="92500"/>
          </a:bodyPr>
          <a:lstStyle/>
          <a:p>
            <a:pPr algn="ctr">
              <a:lnSpc>
                <a:spcPct val="107000"/>
              </a:lnSpc>
              <a:spcAft>
                <a:spcPts val="800"/>
              </a:spcAft>
            </a:pPr>
            <a:r>
              <a:rPr lang="en-US" sz="2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 explored my brothers garden and took some pictures and found out the name of the flowers. I found out that these flowers are very attractive to bees and butterflies, because </a:t>
            </a:r>
            <a:r>
              <a:rPr lang="en-US" sz="2400" b="1"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Colourful</a:t>
            </a:r>
            <a:r>
              <a:rPr lang="en-US" sz="2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flowers attract bees and butterflies. </a:t>
            </a:r>
            <a:endParaRPr lang="en-GB" sz="2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235644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FAE13-28A8-445F-8B2A-671F59E7E568}"/>
              </a:ext>
            </a:extLst>
          </p:cNvPr>
          <p:cNvSpPr>
            <a:spLocks noGrp="1"/>
          </p:cNvSpPr>
          <p:nvPr>
            <p:ph type="title"/>
          </p:nvPr>
        </p:nvSpPr>
        <p:spPr>
          <a:xfrm>
            <a:off x="684212" y="1379220"/>
            <a:ext cx="8534400" cy="4615179"/>
          </a:xfrm>
        </p:spPr>
        <p:txBody>
          <a:bodyPr>
            <a:normAutofit/>
          </a:bodyPr>
          <a:lstStyle/>
          <a:p>
            <a:pPr algn="ctr"/>
            <a:r>
              <a:rPr lang="en-US" sz="7200" dirty="0">
                <a:solidFill>
                  <a:srgbClr val="FFFF00"/>
                </a:solidFill>
              </a:rPr>
              <a:t>Wildlife        explorer</a:t>
            </a:r>
            <a:endParaRPr lang="en-GB" sz="7200" dirty="0">
              <a:solidFill>
                <a:srgbClr val="FFFF00"/>
              </a:solidFill>
            </a:endParaRPr>
          </a:p>
        </p:txBody>
      </p:sp>
    </p:spTree>
    <p:extLst>
      <p:ext uri="{BB962C8B-B14F-4D97-AF65-F5344CB8AC3E}">
        <p14:creationId xmlns:p14="http://schemas.microsoft.com/office/powerpoint/2010/main" val="1303353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8A2F6-9244-4C82-9EED-C43A2DDA109E}"/>
              </a:ext>
            </a:extLst>
          </p:cNvPr>
          <p:cNvSpPr>
            <a:spLocks noGrp="1"/>
          </p:cNvSpPr>
          <p:nvPr>
            <p:ph type="title"/>
          </p:nvPr>
        </p:nvSpPr>
        <p:spPr>
          <a:xfrm>
            <a:off x="701092" y="3497580"/>
            <a:ext cx="10755948" cy="3299459"/>
          </a:xfrm>
        </p:spPr>
        <p:txBody>
          <a:bodyPr>
            <a:noAutofit/>
          </a:bodyPr>
          <a:lstStyle/>
          <a:p>
            <a:r>
              <a:rPr lang="en-US" sz="1400" dirty="0">
                <a:solidFill>
                  <a:srgbClr val="FFFF00"/>
                </a:solidFill>
              </a:rPr>
              <a:t>I took pictures of</a:t>
            </a:r>
            <a:r>
              <a:rPr kumimoji="0" lang="en-US" sz="1400" i="0" u="none" strike="noStrike" kern="1200" cap="all" spc="0" normalizeH="0" baseline="0" noProof="0" dirty="0">
                <a:ln w="3175" cmpd="sng">
                  <a:noFill/>
                </a:ln>
                <a:solidFill>
                  <a:srgbClr val="FFFF00"/>
                </a:solidFill>
                <a:effectLst/>
                <a:uLnTx/>
                <a:uFillTx/>
                <a:latin typeface="Century Gothic" panose="020B0502020202020204"/>
                <a:ea typeface="+mj-ea"/>
                <a:cs typeface="+mj-cs"/>
              </a:rPr>
              <a:t> These birds</a:t>
            </a:r>
            <a:r>
              <a:rPr lang="en-US" sz="1400" dirty="0">
                <a:solidFill>
                  <a:srgbClr val="FFFF00"/>
                </a:solidFill>
              </a:rPr>
              <a:t> from my window.  DURING THE evening time I heard lots of bird sounds and one bird sounded different from others  so I quickly took pictures of these.</a:t>
            </a:r>
            <a:r>
              <a:rPr lang="en-US" sz="1400" i="0" dirty="0">
                <a:solidFill>
                  <a:srgbClr val="FFFF00"/>
                </a:solidFill>
                <a:effectLst/>
                <a:latin typeface="Montserrat" panose="020B0604020202020204" pitchFamily="2" charset="0"/>
              </a:rPr>
              <a:t> This white and black bird IS CALLED A Magpie, </a:t>
            </a:r>
            <a:r>
              <a:rPr kumimoji="0" lang="en-US" sz="1400" i="0" u="none" strike="noStrike" kern="1200" cap="all" spc="0" normalizeH="0" baseline="0" noProof="0" dirty="0">
                <a:ln w="3175" cmpd="sng">
                  <a:noFill/>
                </a:ln>
                <a:solidFill>
                  <a:srgbClr val="FFFF00"/>
                </a:solidFill>
                <a:effectLst/>
                <a:uLnTx/>
                <a:uFillTx/>
                <a:latin typeface="Montserrat" panose="020B0604020202020204" pitchFamily="2" charset="0"/>
                <a:ea typeface="+mj-ea"/>
                <a:cs typeface="+mj-cs"/>
              </a:rPr>
              <a:t>Magpies </a:t>
            </a:r>
            <a:r>
              <a:rPr lang="en-US" sz="1400" i="0" dirty="0">
                <a:solidFill>
                  <a:srgbClr val="FFFF00"/>
                </a:solidFill>
                <a:effectLst/>
                <a:latin typeface="Montserrat" panose="020B0604020202020204" pitchFamily="2" charset="0"/>
              </a:rPr>
              <a:t>are opportunistic feeders and will sometimes take the eggs and chicks of other birds. Divert their attention with kitchen scraps or even dog and cat food. Birds provide so much to us and this world we live in and it is our obligation to protect them as humans. Here's how birds help in keeping the ecological balance proper and here's how they do it best for the earth, through their excreta. </a:t>
            </a:r>
            <a:r>
              <a:rPr lang="en-US" sz="1400" i="0" dirty="0">
                <a:solidFill>
                  <a:srgbClr val="FFFF00"/>
                </a:solidFill>
                <a:effectLst/>
                <a:latin typeface="Ubuntu" panose="020B0504030602030204" pitchFamily="34" charset="0"/>
              </a:rPr>
              <a:t>Birds that eat fruit or other seeds help carry the seeds of these fruits and plants through their excreta. So when the birds drop their excreta, these transported seeds then can grow spontaneously at various locations and it give the plants a chance to grow in more favorable conditions and this helps such plants survive (British Garden Birds, 2022) </a:t>
            </a:r>
            <a:endParaRPr lang="en-GB" sz="1400" dirty="0">
              <a:solidFill>
                <a:srgbClr val="FFFF00"/>
              </a:solidFill>
            </a:endParaRPr>
          </a:p>
        </p:txBody>
      </p:sp>
      <p:sp>
        <p:nvSpPr>
          <p:cNvPr id="3" name="Text Placeholder 2">
            <a:extLst>
              <a:ext uri="{FF2B5EF4-FFF2-40B4-BE49-F238E27FC236}">
                <a16:creationId xmlns:a16="http://schemas.microsoft.com/office/drawing/2014/main" id="{67845F33-0871-4137-A434-A730076120D1}"/>
              </a:ext>
            </a:extLst>
          </p:cNvPr>
          <p:cNvSpPr>
            <a:spLocks noGrp="1"/>
          </p:cNvSpPr>
          <p:nvPr>
            <p:ph type="body" idx="1"/>
          </p:nvPr>
        </p:nvSpPr>
        <p:spPr/>
        <p:txBody>
          <a:bodyPr/>
          <a:lstStyle/>
          <a:p>
            <a:endParaRPr lang="en-GB"/>
          </a:p>
        </p:txBody>
      </p:sp>
      <p:pic>
        <p:nvPicPr>
          <p:cNvPr id="7" name="Content Placeholder 6">
            <a:extLst>
              <a:ext uri="{FF2B5EF4-FFF2-40B4-BE49-F238E27FC236}">
                <a16:creationId xmlns:a16="http://schemas.microsoft.com/office/drawing/2014/main" id="{DF3CB385-2E76-4E1C-84A1-5FA1AD049038}"/>
              </a:ext>
            </a:extLst>
          </p:cNvPr>
          <p:cNvPicPr>
            <a:picLocks noGrp="1" noChangeAspect="1"/>
          </p:cNvPicPr>
          <p:nvPr>
            <p:ph sz="half" idx="2"/>
          </p:nvPr>
        </p:nvPicPr>
        <p:blipFill>
          <a:blip r:embed="rId2"/>
          <a:stretch>
            <a:fillRect/>
          </a:stretch>
        </p:blipFill>
        <p:spPr>
          <a:xfrm>
            <a:off x="119379" y="129541"/>
            <a:ext cx="3403491" cy="3230880"/>
          </a:xfrm>
          <a:prstGeom prst="rect">
            <a:avLst/>
          </a:prstGeom>
        </p:spPr>
      </p:pic>
      <p:sp>
        <p:nvSpPr>
          <p:cNvPr id="5" name="Text Placeholder 4">
            <a:extLst>
              <a:ext uri="{FF2B5EF4-FFF2-40B4-BE49-F238E27FC236}">
                <a16:creationId xmlns:a16="http://schemas.microsoft.com/office/drawing/2014/main" id="{CCDD8791-0E8D-4B54-8EF0-6D7BC6B4463B}"/>
              </a:ext>
            </a:extLst>
          </p:cNvPr>
          <p:cNvSpPr>
            <a:spLocks noGrp="1"/>
          </p:cNvSpPr>
          <p:nvPr>
            <p:ph type="body" sz="quarter" idx="3"/>
          </p:nvPr>
        </p:nvSpPr>
        <p:spPr/>
        <p:txBody>
          <a:bodyPr/>
          <a:lstStyle/>
          <a:p>
            <a:endParaRPr lang="en-GB"/>
          </a:p>
        </p:txBody>
      </p:sp>
      <p:pic>
        <p:nvPicPr>
          <p:cNvPr id="8" name="Content Placeholder 7">
            <a:extLst>
              <a:ext uri="{FF2B5EF4-FFF2-40B4-BE49-F238E27FC236}">
                <a16:creationId xmlns:a16="http://schemas.microsoft.com/office/drawing/2014/main" id="{A6DEE019-000C-4B9E-90EC-C27B4675CB34}"/>
              </a:ext>
            </a:extLst>
          </p:cNvPr>
          <p:cNvPicPr>
            <a:picLocks noGrp="1" noChangeAspect="1"/>
          </p:cNvPicPr>
          <p:nvPr>
            <p:ph sz="quarter" idx="4"/>
          </p:nvPr>
        </p:nvPicPr>
        <p:blipFill>
          <a:blip r:embed="rId3"/>
          <a:stretch>
            <a:fillRect/>
          </a:stretch>
        </p:blipFill>
        <p:spPr>
          <a:xfrm>
            <a:off x="3695592" y="129541"/>
            <a:ext cx="4005687" cy="3299459"/>
          </a:xfrm>
          <a:prstGeom prst="rect">
            <a:avLst/>
          </a:prstGeom>
        </p:spPr>
      </p:pic>
      <p:pic>
        <p:nvPicPr>
          <p:cNvPr id="9" name="Picture 8">
            <a:extLst>
              <a:ext uri="{FF2B5EF4-FFF2-40B4-BE49-F238E27FC236}">
                <a16:creationId xmlns:a16="http://schemas.microsoft.com/office/drawing/2014/main" id="{3FF39340-4642-45A8-B9E3-217AA4BC8F7C}"/>
              </a:ext>
            </a:extLst>
          </p:cNvPr>
          <p:cNvPicPr>
            <a:picLocks noChangeAspect="1"/>
          </p:cNvPicPr>
          <p:nvPr/>
        </p:nvPicPr>
        <p:blipFill>
          <a:blip r:embed="rId4"/>
          <a:stretch>
            <a:fillRect/>
          </a:stretch>
        </p:blipFill>
        <p:spPr>
          <a:xfrm>
            <a:off x="7874000" y="163830"/>
            <a:ext cx="4198620" cy="3230880"/>
          </a:xfrm>
          <a:prstGeom prst="rect">
            <a:avLst/>
          </a:prstGeom>
        </p:spPr>
      </p:pic>
    </p:spTree>
    <p:extLst>
      <p:ext uri="{BB962C8B-B14F-4D97-AF65-F5344CB8AC3E}">
        <p14:creationId xmlns:p14="http://schemas.microsoft.com/office/powerpoint/2010/main" val="3492870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A770C-D275-4524-A3CA-C7A0BBE5F0A9}"/>
              </a:ext>
            </a:extLst>
          </p:cNvPr>
          <p:cNvSpPr>
            <a:spLocks noGrp="1"/>
          </p:cNvSpPr>
          <p:nvPr>
            <p:ph type="title"/>
          </p:nvPr>
        </p:nvSpPr>
        <p:spPr/>
        <p:txBody>
          <a:bodyPr>
            <a:normAutofit/>
          </a:bodyPr>
          <a:lstStyle/>
          <a:p>
            <a:pPr>
              <a:lnSpc>
                <a:spcPct val="107000"/>
              </a:lnSpc>
              <a:spcAft>
                <a:spcPts val="800"/>
              </a:spcAft>
            </a:pPr>
            <a:r>
              <a:rPr lang="en-GB"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 SOMETIMES GO FOR A WALK in sandy water park </a:t>
            </a:r>
            <a:r>
              <a:rPr lang="en-GB" sz="1400" b="1"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llanelli</a:t>
            </a:r>
            <a:r>
              <a:rPr lang="en-GB" sz="1400"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 </a:t>
            </a:r>
            <a:r>
              <a:rPr lang="en-GB"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 love </a:t>
            </a:r>
            <a:r>
              <a:rPr lang="en-GB" sz="1400"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TO WALK IN THIS PLACE </a:t>
            </a:r>
            <a:r>
              <a:rPr lang="en-GB"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and when I go for a walk I </a:t>
            </a:r>
            <a:r>
              <a:rPr lang="en-GB" sz="1400" b="1"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brING</a:t>
            </a:r>
            <a:r>
              <a:rPr lang="en-GB"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BREAD for swans, black </a:t>
            </a:r>
            <a:r>
              <a:rPr lang="en-GB" sz="1400" b="1"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duckS</a:t>
            </a:r>
            <a:r>
              <a:rPr lang="en-GB"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and white birds to feed them AS they love eating bread.  THERE ARE ALSO MANY SQUIRRELS THAT EAT ACORNS IN THE PARK AS WELL BUT I COULD NOT TAKE ANY PICTURES OF THEM AS THEY ARE VERY FAST AND RUN AWAY.</a:t>
            </a:r>
            <a:br>
              <a:rPr lang="en-GB" sz="1400" dirty="0">
                <a:effectLst/>
                <a:latin typeface="Calibri" panose="020F0502020204030204" pitchFamily="34" charset="0"/>
                <a:ea typeface="Calibri" panose="020F0502020204030204" pitchFamily="34" charset="0"/>
                <a:cs typeface="Times New Roman" panose="02020603050405020304" pitchFamily="18" charset="0"/>
              </a:rPr>
            </a:br>
            <a:endParaRPr lang="en-GB" sz="1400" b="1" dirty="0">
              <a:solidFill>
                <a:schemeClr val="bg1"/>
              </a:solidFill>
            </a:endParaRPr>
          </a:p>
        </p:txBody>
      </p:sp>
      <p:pic>
        <p:nvPicPr>
          <p:cNvPr id="4" name="Content Placeholder 3">
            <a:extLst>
              <a:ext uri="{FF2B5EF4-FFF2-40B4-BE49-F238E27FC236}">
                <a16:creationId xmlns:a16="http://schemas.microsoft.com/office/drawing/2014/main" id="{7B8CBE0F-7E85-42D5-ABEA-B6DFF50C4EDE}"/>
              </a:ext>
            </a:extLst>
          </p:cNvPr>
          <p:cNvPicPr>
            <a:picLocks noGrp="1" noChangeAspect="1"/>
          </p:cNvPicPr>
          <p:nvPr>
            <p:ph idx="1"/>
          </p:nvPr>
        </p:nvPicPr>
        <p:blipFill>
          <a:blip r:embed="rId2"/>
          <a:stretch>
            <a:fillRect/>
          </a:stretch>
        </p:blipFill>
        <p:spPr>
          <a:xfrm>
            <a:off x="822960" y="198120"/>
            <a:ext cx="9499600" cy="4456852"/>
          </a:xfrm>
          <a:prstGeom prst="rect">
            <a:avLst/>
          </a:prstGeom>
        </p:spPr>
      </p:pic>
    </p:spTree>
    <p:extLst>
      <p:ext uri="{BB962C8B-B14F-4D97-AF65-F5344CB8AC3E}">
        <p14:creationId xmlns:p14="http://schemas.microsoft.com/office/powerpoint/2010/main" val="943440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47453-B2E9-4A98-A5FE-70B58F8CD25F}"/>
              </a:ext>
            </a:extLst>
          </p:cNvPr>
          <p:cNvSpPr>
            <a:spLocks noGrp="1"/>
          </p:cNvSpPr>
          <p:nvPr>
            <p:ph type="title"/>
          </p:nvPr>
        </p:nvSpPr>
        <p:spPr/>
        <p:txBody>
          <a:bodyPr/>
          <a:lstStyle/>
          <a:p>
            <a:r>
              <a:rPr lang="en-US" b="1" dirty="0">
                <a:solidFill>
                  <a:srgbClr val="FFFF00"/>
                </a:solidFill>
              </a:rPr>
              <a:t>worm</a:t>
            </a:r>
            <a:endParaRPr lang="en-GB" b="1" dirty="0">
              <a:solidFill>
                <a:srgbClr val="FFFF00"/>
              </a:solidFill>
            </a:endParaRPr>
          </a:p>
        </p:txBody>
      </p:sp>
      <p:pic>
        <p:nvPicPr>
          <p:cNvPr id="5" name="Content Placeholder 4">
            <a:extLst>
              <a:ext uri="{FF2B5EF4-FFF2-40B4-BE49-F238E27FC236}">
                <a16:creationId xmlns:a16="http://schemas.microsoft.com/office/drawing/2014/main" id="{F4579D67-4B8F-4ED2-B79C-A0FEB4335938}"/>
              </a:ext>
            </a:extLst>
          </p:cNvPr>
          <p:cNvPicPr>
            <a:picLocks noGrp="1" noChangeAspect="1"/>
          </p:cNvPicPr>
          <p:nvPr>
            <p:ph idx="1"/>
          </p:nvPr>
        </p:nvPicPr>
        <p:blipFill>
          <a:blip r:embed="rId2"/>
          <a:stretch>
            <a:fillRect/>
          </a:stretch>
        </p:blipFill>
        <p:spPr>
          <a:xfrm>
            <a:off x="684213" y="1159128"/>
            <a:ext cx="5943600" cy="4361944"/>
          </a:xfrm>
          <a:prstGeom prst="rect">
            <a:avLst/>
          </a:prstGeom>
        </p:spPr>
      </p:pic>
      <p:sp>
        <p:nvSpPr>
          <p:cNvPr id="4" name="Text Placeholder 3">
            <a:extLst>
              <a:ext uri="{FF2B5EF4-FFF2-40B4-BE49-F238E27FC236}">
                <a16:creationId xmlns:a16="http://schemas.microsoft.com/office/drawing/2014/main" id="{C30C397A-5791-46AF-9E59-C66BB24B0615}"/>
              </a:ext>
            </a:extLst>
          </p:cNvPr>
          <p:cNvSpPr>
            <a:spLocks noGrp="1"/>
          </p:cNvSpPr>
          <p:nvPr>
            <p:ph type="body" sz="half" idx="2"/>
          </p:nvPr>
        </p:nvSpPr>
        <p:spPr>
          <a:xfrm>
            <a:off x="7085012" y="2209799"/>
            <a:ext cx="3657600" cy="2590802"/>
          </a:xfrm>
        </p:spPr>
        <p:txBody>
          <a:bodyPr>
            <a:normAutofit fontScale="92500" lnSpcReduction="10000"/>
          </a:bodyPr>
          <a:lstStyle/>
          <a:p>
            <a:pPr algn="ctr">
              <a:lnSpc>
                <a:spcPct val="107000"/>
              </a:lnSpc>
              <a:spcAft>
                <a:spcPts val="800"/>
              </a:spcAft>
            </a:pPr>
            <a:r>
              <a:rPr lang="en-GB"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 never had any interest in gardening in my life because I do not like to touch soil but after taking on the john Muir award as part of my assignment </a:t>
            </a:r>
            <a:r>
              <a:rPr lang="en-GB"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it </a:t>
            </a:r>
            <a:r>
              <a:rPr lang="en-GB"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has given me the incentive to explore everything. In my garden I explored and found worms and my curiosity started, why do worms stay in the soil? What do worms do in the soil? and then I found out from the internet about worms.</a:t>
            </a:r>
            <a:endParaRPr lang="en-GB" sz="16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951131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F936D-1A57-4892-BA4D-23D4F234390F}"/>
              </a:ext>
            </a:extLst>
          </p:cNvPr>
          <p:cNvSpPr>
            <a:spLocks noGrp="1"/>
          </p:cNvSpPr>
          <p:nvPr>
            <p:ph type="title"/>
          </p:nvPr>
        </p:nvSpPr>
        <p:spPr/>
        <p:txBody>
          <a:bodyPr/>
          <a:lstStyle/>
          <a:p>
            <a:r>
              <a:rPr lang="en-US" b="1" dirty="0">
                <a:solidFill>
                  <a:srgbClr val="FFFF00"/>
                </a:solidFill>
              </a:rPr>
              <a:t>        Caterpillar </a:t>
            </a:r>
            <a:endParaRPr lang="en-GB" b="1" dirty="0">
              <a:solidFill>
                <a:srgbClr val="FFFF00"/>
              </a:solidFill>
            </a:endParaRPr>
          </a:p>
        </p:txBody>
      </p:sp>
      <p:pic>
        <p:nvPicPr>
          <p:cNvPr id="5" name="Content Placeholder 4">
            <a:extLst>
              <a:ext uri="{FF2B5EF4-FFF2-40B4-BE49-F238E27FC236}">
                <a16:creationId xmlns:a16="http://schemas.microsoft.com/office/drawing/2014/main" id="{2D797E3B-6F7C-4A78-9F1A-C907E0686CEB}"/>
              </a:ext>
            </a:extLst>
          </p:cNvPr>
          <p:cNvPicPr>
            <a:picLocks noGrp="1" noChangeAspect="1"/>
          </p:cNvPicPr>
          <p:nvPr>
            <p:ph idx="1"/>
          </p:nvPr>
        </p:nvPicPr>
        <p:blipFill>
          <a:blip r:embed="rId2"/>
          <a:stretch>
            <a:fillRect/>
          </a:stretch>
        </p:blipFill>
        <p:spPr>
          <a:xfrm>
            <a:off x="213360" y="132080"/>
            <a:ext cx="6766560" cy="6512560"/>
          </a:xfrm>
          <a:prstGeom prst="rect">
            <a:avLst/>
          </a:prstGeom>
        </p:spPr>
      </p:pic>
      <p:sp>
        <p:nvSpPr>
          <p:cNvPr id="4" name="Text Placeholder 3">
            <a:extLst>
              <a:ext uri="{FF2B5EF4-FFF2-40B4-BE49-F238E27FC236}">
                <a16:creationId xmlns:a16="http://schemas.microsoft.com/office/drawing/2014/main" id="{3FA79857-78E1-410C-9B14-190E6065E89E}"/>
              </a:ext>
            </a:extLst>
          </p:cNvPr>
          <p:cNvSpPr>
            <a:spLocks noGrp="1"/>
          </p:cNvSpPr>
          <p:nvPr>
            <p:ph type="body" sz="half" idx="2"/>
          </p:nvPr>
        </p:nvSpPr>
        <p:spPr/>
        <p:txBody>
          <a:bodyPr>
            <a:normAutofit fontScale="92500" lnSpcReduction="20000"/>
          </a:bodyPr>
          <a:lstStyle/>
          <a:p>
            <a:pPr algn="ctr">
              <a:lnSpc>
                <a:spcPct val="107000"/>
              </a:lnSpc>
              <a:spcAft>
                <a:spcPts val="800"/>
              </a:spcAft>
            </a:pPr>
            <a:r>
              <a:rPr lang="en-GB" sz="2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 was walking on a road and saw a caterpillar on the middle of the road so I put a leaf in front of it and saved it from a cyclist and put it on the grass. </a:t>
            </a:r>
            <a:endParaRPr lang="en-GB" sz="2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42230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1CAFA-4189-4DBE-B535-12FAFF26FF69}"/>
              </a:ext>
            </a:extLst>
          </p:cNvPr>
          <p:cNvSpPr>
            <a:spLocks noGrp="1"/>
          </p:cNvSpPr>
          <p:nvPr>
            <p:ph type="title"/>
          </p:nvPr>
        </p:nvSpPr>
        <p:spPr/>
        <p:txBody>
          <a:bodyPr/>
          <a:lstStyle/>
          <a:p>
            <a:r>
              <a:rPr lang="en-US" b="1" dirty="0">
                <a:solidFill>
                  <a:srgbClr val="FFFF00"/>
                </a:solidFill>
              </a:rPr>
              <a:t>This picture I found from internet</a:t>
            </a:r>
            <a:endParaRPr lang="en-GB" b="1" dirty="0">
              <a:solidFill>
                <a:srgbClr val="FFFF00"/>
              </a:solidFill>
            </a:endParaRPr>
          </a:p>
        </p:txBody>
      </p:sp>
      <p:pic>
        <p:nvPicPr>
          <p:cNvPr id="5" name="Content Placeholder 4">
            <a:extLst>
              <a:ext uri="{FF2B5EF4-FFF2-40B4-BE49-F238E27FC236}">
                <a16:creationId xmlns:a16="http://schemas.microsoft.com/office/drawing/2014/main" id="{DC69C323-583E-4E2B-A364-1C231A52D835}"/>
              </a:ext>
            </a:extLst>
          </p:cNvPr>
          <p:cNvPicPr>
            <a:picLocks noGrp="1" noChangeAspect="1"/>
          </p:cNvPicPr>
          <p:nvPr>
            <p:ph idx="1"/>
          </p:nvPr>
        </p:nvPicPr>
        <p:blipFill>
          <a:blip r:embed="rId2"/>
          <a:stretch>
            <a:fillRect/>
          </a:stretch>
        </p:blipFill>
        <p:spPr>
          <a:xfrm>
            <a:off x="790644" y="807720"/>
            <a:ext cx="5730737" cy="4579620"/>
          </a:xfrm>
          <a:prstGeom prst="rect">
            <a:avLst/>
          </a:prstGeom>
        </p:spPr>
      </p:pic>
      <p:sp>
        <p:nvSpPr>
          <p:cNvPr id="4" name="Text Placeholder 3">
            <a:extLst>
              <a:ext uri="{FF2B5EF4-FFF2-40B4-BE49-F238E27FC236}">
                <a16:creationId xmlns:a16="http://schemas.microsoft.com/office/drawing/2014/main" id="{DD084A08-7CE1-4407-AE64-65CD93677F97}"/>
              </a:ext>
            </a:extLst>
          </p:cNvPr>
          <p:cNvSpPr>
            <a:spLocks noGrp="1"/>
          </p:cNvSpPr>
          <p:nvPr>
            <p:ph type="body" sz="half" idx="2"/>
          </p:nvPr>
        </p:nvSpPr>
        <p:spPr>
          <a:xfrm>
            <a:off x="7085012" y="2209799"/>
            <a:ext cx="3657600" cy="2514601"/>
          </a:xfrm>
        </p:spPr>
        <p:txBody>
          <a:bodyPr>
            <a:normAutofit fontScale="92500" lnSpcReduction="20000"/>
          </a:bodyPr>
          <a:lstStyle/>
          <a:p>
            <a:pPr>
              <a:lnSpc>
                <a:spcPct val="107000"/>
              </a:lnSpc>
              <a:spcAft>
                <a:spcPts val="800"/>
              </a:spcAft>
            </a:pPr>
            <a:r>
              <a:rPr lang="en-GB"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Wildflowers can be an important source of nectar for insects such as bees and butterflies. But that’s not all they are. Their leaves can also be a tasty treat for caterpillars, and the foliage creates a fantastic nesting site for all sorts of wildlife. Wildflower patches also encourage larger wildlife, such as birds and bats, who come to feast on the insects and seeds. It’s a great way to encourage diversity in your outdoor space. (RSPB)</a:t>
            </a:r>
          </a:p>
          <a:p>
            <a:endParaRPr lang="en-GB" dirty="0"/>
          </a:p>
        </p:txBody>
      </p:sp>
    </p:spTree>
    <p:extLst>
      <p:ext uri="{BB962C8B-B14F-4D97-AF65-F5344CB8AC3E}">
        <p14:creationId xmlns:p14="http://schemas.microsoft.com/office/powerpoint/2010/main" val="40965544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1FA0C-C664-4AF7-8DB2-EB54D3615333}"/>
              </a:ext>
            </a:extLst>
          </p:cNvPr>
          <p:cNvSpPr>
            <a:spLocks noGrp="1"/>
          </p:cNvSpPr>
          <p:nvPr>
            <p:ph type="title"/>
          </p:nvPr>
        </p:nvSpPr>
        <p:spPr>
          <a:xfrm>
            <a:off x="684212" y="868681"/>
            <a:ext cx="8534400" cy="2941320"/>
          </a:xfrm>
        </p:spPr>
        <p:txBody>
          <a:bodyPr>
            <a:normAutofit fontScale="90000"/>
          </a:bodyPr>
          <a:lstStyle/>
          <a:p>
            <a:pPr algn="ctr"/>
            <a:br>
              <a:rPr lang="en-US" sz="8800" dirty="0">
                <a:solidFill>
                  <a:srgbClr val="FFFF00"/>
                </a:solidFill>
              </a:rPr>
            </a:br>
            <a:br>
              <a:rPr lang="en-US" sz="8800" dirty="0">
                <a:solidFill>
                  <a:srgbClr val="FFFF00"/>
                </a:solidFill>
              </a:rPr>
            </a:br>
            <a:r>
              <a:rPr lang="en-US" sz="8800" dirty="0">
                <a:solidFill>
                  <a:srgbClr val="FFFF00"/>
                </a:solidFill>
              </a:rPr>
              <a:t>      discover</a:t>
            </a:r>
            <a:endParaRPr lang="en-GB" sz="8800" dirty="0">
              <a:solidFill>
                <a:srgbClr val="FFFF00"/>
              </a:solidFill>
            </a:endParaRPr>
          </a:p>
        </p:txBody>
      </p:sp>
    </p:spTree>
    <p:extLst>
      <p:ext uri="{BB962C8B-B14F-4D97-AF65-F5344CB8AC3E}">
        <p14:creationId xmlns:p14="http://schemas.microsoft.com/office/powerpoint/2010/main" val="2911015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C42C8-48A7-4C0C-B7AC-BB1A81508EF0}"/>
              </a:ext>
            </a:extLst>
          </p:cNvPr>
          <p:cNvSpPr>
            <a:spLocks noGrp="1"/>
          </p:cNvSpPr>
          <p:nvPr>
            <p:ph type="title"/>
          </p:nvPr>
        </p:nvSpPr>
        <p:spPr>
          <a:xfrm>
            <a:off x="853440" y="2872740"/>
            <a:ext cx="8365172" cy="3121659"/>
          </a:xfrm>
        </p:spPr>
        <p:txBody>
          <a:bodyPr>
            <a:normAutofit fontScale="90000"/>
          </a:bodyPr>
          <a:lstStyle/>
          <a:p>
            <a:pPr marL="0" marR="0" lvl="0" indent="0" algn="ctr" defTabSz="457200" rtl="0" eaLnBrk="1" fontAlgn="auto" latinLnBrk="0" hangingPunct="1">
              <a:lnSpc>
                <a:spcPct val="107000"/>
              </a:lnSpc>
              <a:spcBef>
                <a:spcPct val="20000"/>
              </a:spcBef>
              <a:spcAft>
                <a:spcPts val="800"/>
              </a:spcAft>
              <a:buClr>
                <a:prstClr val="white"/>
              </a:buClr>
              <a:buSzPct val="80000"/>
              <a:buFont typeface="Wingdings 3" panose="05040102010807070707" pitchFamily="18" charset="2"/>
              <a:buNone/>
              <a:tabLst/>
              <a:defRPr/>
            </a:pPr>
            <a:r>
              <a:rPr kumimoji="0" lang="en-GB" sz="15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t>I have explored the school that I work in. The white tree’s name is cherry blossom. Cherry blossoms are a symbolic flower of the spring, a time of renewal, and the fleeting nature of life. Their life is very short. (Farmer Almanac,2022). </a:t>
            </a:r>
            <a:r>
              <a:rPr kumimoji="0" lang="en-US" sz="15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t>Cherry blackfly, also known as cherry aphids, are aphids that feed on fruiting and ornamental cherry trees. These sap-sucking aphids overwinter as eggs before hatching and living on the undersides of cherry leaves in the spring. In the autumn, the shiny, black wingless bugs will lay their eggs near cherry buds(Thompson and Morgan 2022). </a:t>
            </a:r>
            <a:br>
              <a:rPr kumimoji="0" lang="en-US" sz="15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en-GB" sz="15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t>I love this tree so much </a:t>
            </a:r>
            <a:r>
              <a:rPr lang="en-GB" sz="1500" b="1" cap="none" dirty="0">
                <a:ln>
                  <a:noFill/>
                </a:ln>
                <a:solidFill>
                  <a:srgbClr val="FFFF00"/>
                </a:solidFill>
                <a:latin typeface="Calibri" panose="020F0502020204030204" pitchFamily="34" charset="0"/>
                <a:ea typeface="Calibri" panose="020F0502020204030204" pitchFamily="34" charset="0"/>
                <a:cs typeface="Times New Roman" panose="02020603050405020304" pitchFamily="18" charset="0"/>
              </a:rPr>
              <a:t>at</a:t>
            </a:r>
            <a:r>
              <a:rPr kumimoji="0" lang="en-GB" sz="15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t> play time I stood under the tree and when the wind comes the flowers fall all over the floor and on me as well and I feel the natural beauty. I saw bees come to this tree quite often.</a:t>
            </a:r>
            <a:br>
              <a:rPr kumimoji="0" lang="en-GB" sz="15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br>
            <a:r>
              <a:rPr kumimoji="0" lang="en-GB" sz="15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t>The next picture is also in a school </a:t>
            </a:r>
            <a:r>
              <a:rPr kumimoji="0" lang="en-GB" sz="16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t>yard. I see children sit here and look at the green and colourful trees and look for the small bugs on trees. </a:t>
            </a:r>
            <a:br>
              <a:rPr kumimoji="0" lang="en-GB" sz="1600" b="0"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br>
            <a:br>
              <a:rPr kumimoji="0" lang="en-GB" sz="1500" b="0" i="0" u="none" strike="noStrike" kern="1200" cap="none" spc="0" normalizeH="0" baseline="0" noProof="0" dirty="0">
                <a:ln>
                  <a:noFill/>
                </a:ln>
                <a:solidFill>
                  <a:srgbClr val="537D0B">
                    <a:lumMod val="75000"/>
                  </a:srgbClr>
                </a:solidFill>
                <a:effectLst/>
                <a:uLnTx/>
                <a:uFillTx/>
                <a:latin typeface="Calibri" panose="020F0502020204030204" pitchFamily="34" charset="0"/>
                <a:ea typeface="Calibri" panose="020F0502020204030204" pitchFamily="34" charset="0"/>
                <a:cs typeface="Times New Roman" panose="02020603050405020304" pitchFamily="18" charset="0"/>
              </a:rPr>
            </a:br>
            <a:endParaRPr lang="en-GB" dirty="0"/>
          </a:p>
        </p:txBody>
      </p:sp>
      <p:pic>
        <p:nvPicPr>
          <p:cNvPr id="5" name="Content Placeholder 4">
            <a:extLst>
              <a:ext uri="{FF2B5EF4-FFF2-40B4-BE49-F238E27FC236}">
                <a16:creationId xmlns:a16="http://schemas.microsoft.com/office/drawing/2014/main" id="{78C0A338-7671-49B4-9D58-7018F30A2EDC}"/>
              </a:ext>
            </a:extLst>
          </p:cNvPr>
          <p:cNvPicPr>
            <a:picLocks noGrp="1" noChangeAspect="1"/>
          </p:cNvPicPr>
          <p:nvPr>
            <p:ph sz="half" idx="1"/>
          </p:nvPr>
        </p:nvPicPr>
        <p:blipFill>
          <a:blip r:embed="rId2"/>
          <a:stretch>
            <a:fillRect/>
          </a:stretch>
        </p:blipFill>
        <p:spPr>
          <a:xfrm>
            <a:off x="790893" y="297681"/>
            <a:ext cx="4937125" cy="2506480"/>
          </a:xfrm>
          <a:prstGeom prst="rect">
            <a:avLst/>
          </a:prstGeom>
        </p:spPr>
      </p:pic>
      <p:pic>
        <p:nvPicPr>
          <p:cNvPr id="6" name="Content Placeholder 5">
            <a:extLst>
              <a:ext uri="{FF2B5EF4-FFF2-40B4-BE49-F238E27FC236}">
                <a16:creationId xmlns:a16="http://schemas.microsoft.com/office/drawing/2014/main" id="{64ACF241-5DE5-488E-9FFF-B388CFC8E927}"/>
              </a:ext>
            </a:extLst>
          </p:cNvPr>
          <p:cNvPicPr>
            <a:picLocks noGrp="1" noChangeAspect="1"/>
          </p:cNvPicPr>
          <p:nvPr>
            <p:ph sz="half" idx="2"/>
          </p:nvPr>
        </p:nvPicPr>
        <p:blipFill>
          <a:blip r:embed="rId3"/>
          <a:stretch>
            <a:fillRect/>
          </a:stretch>
        </p:blipFill>
        <p:spPr>
          <a:xfrm>
            <a:off x="6278879" y="243840"/>
            <a:ext cx="4785361" cy="2560321"/>
          </a:xfrm>
          <a:prstGeom prst="rect">
            <a:avLst/>
          </a:prstGeom>
        </p:spPr>
      </p:pic>
    </p:spTree>
    <p:extLst>
      <p:ext uri="{BB962C8B-B14F-4D97-AF65-F5344CB8AC3E}">
        <p14:creationId xmlns:p14="http://schemas.microsoft.com/office/powerpoint/2010/main" val="14714682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79DFC-429F-4DCB-B3B8-4260D70E721E}"/>
              </a:ext>
            </a:extLst>
          </p:cNvPr>
          <p:cNvSpPr>
            <a:spLocks noGrp="1"/>
          </p:cNvSpPr>
          <p:nvPr>
            <p:ph type="title"/>
          </p:nvPr>
        </p:nvSpPr>
        <p:spPr>
          <a:xfrm>
            <a:off x="7085012" y="685800"/>
            <a:ext cx="3657600" cy="822960"/>
          </a:xfrm>
        </p:spPr>
        <p:txBody>
          <a:bodyPr/>
          <a:lstStyle/>
          <a:p>
            <a:r>
              <a:rPr lang="en-US" b="1" dirty="0">
                <a:solidFill>
                  <a:srgbClr val="FFFF00"/>
                </a:solidFill>
              </a:rPr>
              <a:t>           Sensory</a:t>
            </a:r>
            <a:r>
              <a:rPr lang="en-US" dirty="0"/>
              <a:t> </a:t>
            </a:r>
            <a:endParaRPr lang="en-GB" dirty="0"/>
          </a:p>
        </p:txBody>
      </p:sp>
      <p:pic>
        <p:nvPicPr>
          <p:cNvPr id="5" name="Content Placeholder 4">
            <a:extLst>
              <a:ext uri="{FF2B5EF4-FFF2-40B4-BE49-F238E27FC236}">
                <a16:creationId xmlns:a16="http://schemas.microsoft.com/office/drawing/2014/main" id="{6B088A5A-9A08-4CAC-B7A2-10621F22BD49}"/>
              </a:ext>
            </a:extLst>
          </p:cNvPr>
          <p:cNvPicPr>
            <a:picLocks noGrp="1" noChangeAspect="1"/>
          </p:cNvPicPr>
          <p:nvPr>
            <p:ph idx="1"/>
          </p:nvPr>
        </p:nvPicPr>
        <p:blipFill>
          <a:blip r:embed="rId2"/>
          <a:stretch>
            <a:fillRect/>
          </a:stretch>
        </p:blipFill>
        <p:spPr>
          <a:xfrm>
            <a:off x="952500" y="134471"/>
            <a:ext cx="5275580" cy="1973581"/>
          </a:xfrm>
          <a:prstGeom prst="rect">
            <a:avLst/>
          </a:prstGeom>
        </p:spPr>
      </p:pic>
      <p:sp>
        <p:nvSpPr>
          <p:cNvPr id="4" name="Text Placeholder 3">
            <a:extLst>
              <a:ext uri="{FF2B5EF4-FFF2-40B4-BE49-F238E27FC236}">
                <a16:creationId xmlns:a16="http://schemas.microsoft.com/office/drawing/2014/main" id="{AA5F7D47-BA8F-41F5-B3E4-3ADED99A0D1C}"/>
              </a:ext>
            </a:extLst>
          </p:cNvPr>
          <p:cNvSpPr>
            <a:spLocks noGrp="1"/>
          </p:cNvSpPr>
          <p:nvPr>
            <p:ph type="body" sz="half" idx="2"/>
          </p:nvPr>
        </p:nvSpPr>
        <p:spPr>
          <a:xfrm>
            <a:off x="7085012" y="1508760"/>
            <a:ext cx="3657600" cy="4918933"/>
          </a:xfrm>
        </p:spPr>
        <p:txBody>
          <a:bodyPr>
            <a:normAutofit/>
          </a:bodyPr>
          <a:lstStyle/>
          <a:p>
            <a:pPr algn="ctr">
              <a:lnSpc>
                <a:spcPct val="107000"/>
              </a:lnSpc>
              <a:spcAft>
                <a:spcPts val="800"/>
              </a:spcAft>
            </a:pPr>
            <a:r>
              <a:rPr lang="en-GB"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 have noticed </a:t>
            </a:r>
            <a:r>
              <a:rPr lang="en-GB"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at</a:t>
            </a:r>
            <a:r>
              <a:rPr lang="en-GB"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play time the children touch the tree leaves and feel the structure of the leaves. This is really good for tactile sense. </a:t>
            </a:r>
            <a:r>
              <a:rPr lang="en-GB"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Leaf</a:t>
            </a:r>
            <a:r>
              <a:rPr lang="en-GB"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play is an excellent way for children to feel the various textures of smooth, rough, soft and crunchy. </a:t>
            </a:r>
            <a:endParaRPr lang="en-GB" sz="16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457200" rtl="0" eaLnBrk="1" fontAlgn="auto" latinLnBrk="0" hangingPunct="1">
              <a:lnSpc>
                <a:spcPct val="107000"/>
              </a:lnSpc>
              <a:spcBef>
                <a:spcPct val="20000"/>
              </a:spcBef>
              <a:spcAft>
                <a:spcPts val="800"/>
              </a:spcAft>
              <a:buClr>
                <a:prstClr val="white"/>
              </a:buClr>
              <a:buSzPct val="80000"/>
              <a:buFont typeface="Wingdings 3" panose="05040102010807070707" pitchFamily="18" charset="2"/>
              <a:buNone/>
              <a:tabLst/>
              <a:defRPr/>
            </a:pPr>
            <a:endPar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457200" rtl="0" eaLnBrk="1" fontAlgn="auto" latinLnBrk="0" hangingPunct="1">
              <a:lnSpc>
                <a:spcPct val="107000"/>
              </a:lnSpc>
              <a:spcBef>
                <a:spcPct val="20000"/>
              </a:spcBef>
              <a:spcAft>
                <a:spcPts val="800"/>
              </a:spcAft>
              <a:buClr>
                <a:prstClr val="white"/>
              </a:buClr>
              <a:buSzPct val="80000"/>
              <a:buFont typeface="Wingdings 3" panose="05040102010807070707" pitchFamily="18" charset="2"/>
              <a:buNone/>
              <a:tabLst/>
              <a:defRPr/>
            </a:pPr>
            <a:endParaRPr kumimoji="0" lang="en-GB" sz="1600" b="1"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457200" rtl="0" eaLnBrk="1" fontAlgn="auto" latinLnBrk="0" hangingPunct="1">
              <a:lnSpc>
                <a:spcPct val="107000"/>
              </a:lnSpc>
              <a:spcBef>
                <a:spcPct val="20000"/>
              </a:spcBef>
              <a:spcAft>
                <a:spcPts val="800"/>
              </a:spcAft>
              <a:buClr>
                <a:prstClr val="white"/>
              </a:buClr>
              <a:buSzPct val="80000"/>
              <a:buFont typeface="Wingdings 3" panose="05040102010807070707" pitchFamily="18" charset="2"/>
              <a:buNone/>
              <a:tabLst/>
              <a:defRPr/>
            </a:pPr>
            <a:r>
              <a:rPr kumimoji="0" lang="en-GB" sz="16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t>I have also noticed in the school, children are encouraged to put all the rubbish in the bin. </a:t>
            </a:r>
            <a:r>
              <a:rPr lang="en-GB"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T</a:t>
            </a:r>
            <a:r>
              <a:rPr kumimoji="0" lang="en-GB" sz="1600" b="1"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rPr>
              <a:t>here are a few bins in the school yard. Also, children like to play hide and seek behind these trees. </a:t>
            </a:r>
            <a:endParaRPr kumimoji="0" lang="en-GB" sz="1600" b="0" i="0" u="none" strike="noStrike" kern="1200" cap="none" spc="0" normalizeH="0" baseline="0" noProof="0" dirty="0">
              <a:ln>
                <a:noFill/>
              </a:ln>
              <a:solidFill>
                <a:srgbClr val="FFFF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6" name="Picture 5">
            <a:extLst>
              <a:ext uri="{FF2B5EF4-FFF2-40B4-BE49-F238E27FC236}">
                <a16:creationId xmlns:a16="http://schemas.microsoft.com/office/drawing/2014/main" id="{C515267D-7B93-422B-8652-D205852F14DD}"/>
              </a:ext>
            </a:extLst>
          </p:cNvPr>
          <p:cNvPicPr>
            <a:picLocks noChangeAspect="1"/>
          </p:cNvPicPr>
          <p:nvPr/>
        </p:nvPicPr>
        <p:blipFill>
          <a:blip r:embed="rId3"/>
          <a:stretch>
            <a:fillRect/>
          </a:stretch>
        </p:blipFill>
        <p:spPr>
          <a:xfrm>
            <a:off x="952501" y="2209799"/>
            <a:ext cx="5275579" cy="1878107"/>
          </a:xfrm>
          <a:prstGeom prst="rect">
            <a:avLst/>
          </a:prstGeom>
        </p:spPr>
      </p:pic>
      <p:pic>
        <p:nvPicPr>
          <p:cNvPr id="7" name="Picture 6">
            <a:extLst>
              <a:ext uri="{FF2B5EF4-FFF2-40B4-BE49-F238E27FC236}">
                <a16:creationId xmlns:a16="http://schemas.microsoft.com/office/drawing/2014/main" id="{6BEB3856-60D2-43F1-92F2-F39B1F7E9E55}"/>
              </a:ext>
            </a:extLst>
          </p:cNvPr>
          <p:cNvPicPr>
            <a:picLocks noChangeAspect="1"/>
          </p:cNvPicPr>
          <p:nvPr/>
        </p:nvPicPr>
        <p:blipFill>
          <a:blip r:embed="rId4"/>
          <a:stretch>
            <a:fillRect/>
          </a:stretch>
        </p:blipFill>
        <p:spPr>
          <a:xfrm>
            <a:off x="952500" y="4301066"/>
            <a:ext cx="5275579" cy="2126628"/>
          </a:xfrm>
          <a:prstGeom prst="rect">
            <a:avLst/>
          </a:prstGeom>
        </p:spPr>
      </p:pic>
    </p:spTree>
    <p:extLst>
      <p:ext uri="{BB962C8B-B14F-4D97-AF65-F5344CB8AC3E}">
        <p14:creationId xmlns:p14="http://schemas.microsoft.com/office/powerpoint/2010/main" val="1212457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A60E2-7700-46E6-AB70-B42332F2836C}"/>
              </a:ext>
            </a:extLst>
          </p:cNvPr>
          <p:cNvSpPr>
            <a:spLocks noGrp="1"/>
          </p:cNvSpPr>
          <p:nvPr>
            <p:ph type="title"/>
          </p:nvPr>
        </p:nvSpPr>
        <p:spPr/>
        <p:txBody>
          <a:bodyPr>
            <a:normAutofit/>
          </a:bodyPr>
          <a:lstStyle/>
          <a:p>
            <a:br>
              <a:rPr lang="en-US" sz="1200" dirty="0">
                <a:solidFill>
                  <a:schemeClr val="bg1"/>
                </a:solidFill>
              </a:rPr>
            </a:br>
            <a:br>
              <a:rPr lang="en-US" sz="1200" dirty="0">
                <a:solidFill>
                  <a:schemeClr val="bg1"/>
                </a:solidFill>
              </a:rPr>
            </a:br>
            <a:br>
              <a:rPr lang="en-US" sz="1200" dirty="0">
                <a:solidFill>
                  <a:schemeClr val="bg1"/>
                </a:solidFill>
              </a:rPr>
            </a:br>
            <a:r>
              <a:rPr lang="en-US" sz="1200" b="1" dirty="0">
                <a:solidFill>
                  <a:srgbClr val="FFFF00"/>
                </a:solidFill>
              </a:rPr>
              <a:t>This picture is </a:t>
            </a:r>
            <a:r>
              <a:rPr lang="en-US" sz="1200" b="1" dirty="0" err="1">
                <a:solidFill>
                  <a:srgbClr val="FFFF00"/>
                </a:solidFill>
              </a:rPr>
              <a:t>llanelli</a:t>
            </a:r>
            <a:r>
              <a:rPr lang="en-US" sz="1200" b="1" dirty="0">
                <a:solidFill>
                  <a:srgbClr val="FFFF00"/>
                </a:solidFill>
              </a:rPr>
              <a:t> Parc Howard museum, children play area and duck pond. I love this place Most of the time I go for a walk there. It is A very big place and there IS A lot of peace and quite there. </a:t>
            </a:r>
            <a:r>
              <a:rPr lang="en-US" sz="1200" b="1" dirty="0" err="1">
                <a:solidFill>
                  <a:srgbClr val="FFFF00"/>
                </a:solidFill>
              </a:rPr>
              <a:t>i</a:t>
            </a:r>
            <a:r>
              <a:rPr lang="en-US" sz="1200" b="1" dirty="0">
                <a:solidFill>
                  <a:srgbClr val="FFFF00"/>
                </a:solidFill>
              </a:rPr>
              <a:t> feed the duck and love the duck sound in THE quite place. </a:t>
            </a:r>
            <a:r>
              <a:rPr lang="en-US" sz="1200" b="1" dirty="0" err="1">
                <a:solidFill>
                  <a:srgbClr val="FFFF00"/>
                </a:solidFill>
              </a:rPr>
              <a:t>i</a:t>
            </a:r>
            <a:r>
              <a:rPr lang="en-US" sz="1200" b="1" dirty="0">
                <a:solidFill>
                  <a:srgbClr val="FFFF00"/>
                </a:solidFill>
              </a:rPr>
              <a:t> saw very small tiny black flies all over the trees.</a:t>
            </a:r>
            <a:endParaRPr lang="en-GB" sz="1200" b="1" dirty="0">
              <a:solidFill>
                <a:srgbClr val="FFFF00"/>
              </a:solidFill>
            </a:endParaRPr>
          </a:p>
        </p:txBody>
      </p:sp>
      <p:pic>
        <p:nvPicPr>
          <p:cNvPr id="5" name="Content Placeholder 4">
            <a:extLst>
              <a:ext uri="{FF2B5EF4-FFF2-40B4-BE49-F238E27FC236}">
                <a16:creationId xmlns:a16="http://schemas.microsoft.com/office/drawing/2014/main" id="{3E4EC076-38B7-41A8-8B19-0ECA41D5F9C6}"/>
              </a:ext>
            </a:extLst>
          </p:cNvPr>
          <p:cNvPicPr>
            <a:picLocks noGrp="1" noChangeAspect="1"/>
          </p:cNvPicPr>
          <p:nvPr>
            <p:ph sz="half" idx="1"/>
          </p:nvPr>
        </p:nvPicPr>
        <p:blipFill>
          <a:blip r:embed="rId2"/>
          <a:stretch>
            <a:fillRect/>
          </a:stretch>
        </p:blipFill>
        <p:spPr>
          <a:xfrm>
            <a:off x="4058313" y="30480"/>
            <a:ext cx="3531207" cy="2733040"/>
          </a:xfrm>
          <a:prstGeom prst="rect">
            <a:avLst/>
          </a:prstGeom>
        </p:spPr>
      </p:pic>
      <p:pic>
        <p:nvPicPr>
          <p:cNvPr id="6" name="Content Placeholder 5">
            <a:extLst>
              <a:ext uri="{FF2B5EF4-FFF2-40B4-BE49-F238E27FC236}">
                <a16:creationId xmlns:a16="http://schemas.microsoft.com/office/drawing/2014/main" id="{D6DD97E3-F4C3-473E-951F-FBA1CA6873A1}"/>
              </a:ext>
            </a:extLst>
          </p:cNvPr>
          <p:cNvPicPr>
            <a:picLocks noGrp="1" noChangeAspect="1"/>
          </p:cNvPicPr>
          <p:nvPr>
            <p:ph sz="half" idx="2"/>
          </p:nvPr>
        </p:nvPicPr>
        <p:blipFill>
          <a:blip r:embed="rId3"/>
          <a:stretch>
            <a:fillRect/>
          </a:stretch>
        </p:blipFill>
        <p:spPr>
          <a:xfrm>
            <a:off x="7662573" y="-27939"/>
            <a:ext cx="4316067" cy="2791459"/>
          </a:xfrm>
          <a:prstGeom prst="rect">
            <a:avLst/>
          </a:prstGeom>
        </p:spPr>
      </p:pic>
      <p:pic>
        <p:nvPicPr>
          <p:cNvPr id="7" name="Picture 6">
            <a:extLst>
              <a:ext uri="{FF2B5EF4-FFF2-40B4-BE49-F238E27FC236}">
                <a16:creationId xmlns:a16="http://schemas.microsoft.com/office/drawing/2014/main" id="{72B941A4-B16C-440A-A6CE-7D39951E141D}"/>
              </a:ext>
            </a:extLst>
          </p:cNvPr>
          <p:cNvPicPr>
            <a:picLocks noChangeAspect="1"/>
          </p:cNvPicPr>
          <p:nvPr/>
        </p:nvPicPr>
        <p:blipFill>
          <a:blip r:embed="rId4"/>
          <a:stretch>
            <a:fillRect/>
          </a:stretch>
        </p:blipFill>
        <p:spPr>
          <a:xfrm>
            <a:off x="121920" y="-30479"/>
            <a:ext cx="3634740" cy="2791459"/>
          </a:xfrm>
          <a:prstGeom prst="rect">
            <a:avLst/>
          </a:prstGeom>
        </p:spPr>
      </p:pic>
      <p:pic>
        <p:nvPicPr>
          <p:cNvPr id="8" name="Picture 7">
            <a:extLst>
              <a:ext uri="{FF2B5EF4-FFF2-40B4-BE49-F238E27FC236}">
                <a16:creationId xmlns:a16="http://schemas.microsoft.com/office/drawing/2014/main" id="{1AE2C30B-8E66-4DF9-A7A5-DBC3880018E7}"/>
              </a:ext>
            </a:extLst>
          </p:cNvPr>
          <p:cNvPicPr>
            <a:picLocks noChangeAspect="1"/>
          </p:cNvPicPr>
          <p:nvPr/>
        </p:nvPicPr>
        <p:blipFill>
          <a:blip r:embed="rId5"/>
          <a:stretch>
            <a:fillRect/>
          </a:stretch>
        </p:blipFill>
        <p:spPr>
          <a:xfrm>
            <a:off x="5736300" y="2834640"/>
            <a:ext cx="4200179" cy="1898229"/>
          </a:xfrm>
          <a:prstGeom prst="rect">
            <a:avLst/>
          </a:prstGeom>
        </p:spPr>
      </p:pic>
      <p:pic>
        <p:nvPicPr>
          <p:cNvPr id="9" name="Picture 8">
            <a:extLst>
              <a:ext uri="{FF2B5EF4-FFF2-40B4-BE49-F238E27FC236}">
                <a16:creationId xmlns:a16="http://schemas.microsoft.com/office/drawing/2014/main" id="{90C8D578-D5E2-482A-98E0-FC13B354CC2D}"/>
              </a:ext>
            </a:extLst>
          </p:cNvPr>
          <p:cNvPicPr>
            <a:picLocks noChangeAspect="1"/>
          </p:cNvPicPr>
          <p:nvPr/>
        </p:nvPicPr>
        <p:blipFill>
          <a:blip r:embed="rId6"/>
          <a:stretch>
            <a:fillRect/>
          </a:stretch>
        </p:blipFill>
        <p:spPr>
          <a:xfrm>
            <a:off x="684212" y="2834640"/>
            <a:ext cx="4060826" cy="1969349"/>
          </a:xfrm>
          <a:prstGeom prst="rect">
            <a:avLst/>
          </a:prstGeom>
        </p:spPr>
      </p:pic>
    </p:spTree>
    <p:extLst>
      <p:ext uri="{BB962C8B-B14F-4D97-AF65-F5344CB8AC3E}">
        <p14:creationId xmlns:p14="http://schemas.microsoft.com/office/powerpoint/2010/main" val="2879296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3F01F-0A4B-45D5-A63D-199578A52636}"/>
              </a:ext>
            </a:extLst>
          </p:cNvPr>
          <p:cNvSpPr>
            <a:spLocks noGrp="1"/>
          </p:cNvSpPr>
          <p:nvPr>
            <p:ph type="title"/>
          </p:nvPr>
        </p:nvSpPr>
        <p:spPr/>
        <p:txBody>
          <a:bodyPr/>
          <a:lstStyle/>
          <a:p>
            <a:r>
              <a:rPr lang="en-US" dirty="0">
                <a:solidFill>
                  <a:srgbClr val="FFFF00"/>
                </a:solidFill>
              </a:rPr>
              <a:t>Yellow flowers</a:t>
            </a:r>
            <a:endParaRPr lang="en-GB" dirty="0">
              <a:solidFill>
                <a:srgbClr val="FFFF00"/>
              </a:solidFill>
            </a:endParaRPr>
          </a:p>
        </p:txBody>
      </p:sp>
      <p:pic>
        <p:nvPicPr>
          <p:cNvPr id="5" name="Content Placeholder 4">
            <a:extLst>
              <a:ext uri="{FF2B5EF4-FFF2-40B4-BE49-F238E27FC236}">
                <a16:creationId xmlns:a16="http://schemas.microsoft.com/office/drawing/2014/main" id="{4F2674A0-8515-46F8-A217-FE885A5D819B}"/>
              </a:ext>
            </a:extLst>
          </p:cNvPr>
          <p:cNvPicPr>
            <a:picLocks noGrp="1" noChangeAspect="1"/>
          </p:cNvPicPr>
          <p:nvPr>
            <p:ph idx="1"/>
          </p:nvPr>
        </p:nvPicPr>
        <p:blipFill>
          <a:blip r:embed="rId2"/>
          <a:stretch>
            <a:fillRect/>
          </a:stretch>
        </p:blipFill>
        <p:spPr>
          <a:xfrm>
            <a:off x="226092" y="274320"/>
            <a:ext cx="6888787" cy="6187440"/>
          </a:xfrm>
          <a:prstGeom prst="rect">
            <a:avLst/>
          </a:prstGeom>
        </p:spPr>
      </p:pic>
      <p:sp>
        <p:nvSpPr>
          <p:cNvPr id="4" name="Text Placeholder 3">
            <a:extLst>
              <a:ext uri="{FF2B5EF4-FFF2-40B4-BE49-F238E27FC236}">
                <a16:creationId xmlns:a16="http://schemas.microsoft.com/office/drawing/2014/main" id="{DEB23EE5-250F-4777-A32E-1123B933D9FA}"/>
              </a:ext>
            </a:extLst>
          </p:cNvPr>
          <p:cNvSpPr>
            <a:spLocks noGrp="1"/>
          </p:cNvSpPr>
          <p:nvPr>
            <p:ph type="body" sz="half" idx="2"/>
          </p:nvPr>
        </p:nvSpPr>
        <p:spPr/>
        <p:txBody>
          <a:bodyPr>
            <a:noAutofit/>
          </a:bodyPr>
          <a:lstStyle/>
          <a:p>
            <a:r>
              <a:rPr lang="en-US" sz="1400" b="1" dirty="0">
                <a:solidFill>
                  <a:srgbClr val="FFFF00"/>
                </a:solidFill>
              </a:rPr>
              <a:t>Because yellow is a very appealing and showy </a:t>
            </a:r>
            <a:r>
              <a:rPr lang="en-US" sz="1400" b="1" dirty="0" err="1">
                <a:solidFill>
                  <a:srgbClr val="FFFF00"/>
                </a:solidFill>
              </a:rPr>
              <a:t>colour</a:t>
            </a:r>
            <a:r>
              <a:rPr lang="en-US" sz="1400" b="1" dirty="0">
                <a:solidFill>
                  <a:srgbClr val="FFFF00"/>
                </a:solidFill>
              </a:rPr>
              <a:t> to insects, bright yellow flowers attract insects to pollinate them. They are frequently interpreted as a symbol of friendship, hope, optimism, or joy. When a forsythia shrub blooms, it's a sure sign that warm spring days are just around the corner (Orchid Republic 2018)  </a:t>
            </a:r>
          </a:p>
          <a:p>
            <a:r>
              <a:rPr lang="en-US" sz="1400" b="1" dirty="0">
                <a:solidFill>
                  <a:srgbClr val="FFFF00"/>
                </a:solidFill>
              </a:rPr>
              <a:t>Aphids (Hemiptera order) are tiny, soft-bodied insects that can grow to be 1/8 inch long and come in a variety of </a:t>
            </a:r>
            <a:r>
              <a:rPr lang="en-US" sz="1400" b="1" dirty="0" err="1">
                <a:solidFill>
                  <a:srgbClr val="FFFF00"/>
                </a:solidFill>
              </a:rPr>
              <a:t>colours</a:t>
            </a:r>
            <a:r>
              <a:rPr lang="en-US" sz="1400" b="1" dirty="0">
                <a:solidFill>
                  <a:srgbClr val="FFFF00"/>
                </a:solidFill>
              </a:rPr>
              <a:t> (Dunning, 2010) Aphids thrive in warm, moist environments and feed on flowers, preferring those that are yellow in </a:t>
            </a:r>
            <a:r>
              <a:rPr lang="en-US" sz="1400" b="1" dirty="0" err="1">
                <a:solidFill>
                  <a:srgbClr val="FFFF00"/>
                </a:solidFill>
              </a:rPr>
              <a:t>colour</a:t>
            </a:r>
            <a:r>
              <a:rPr lang="en-US" sz="1400" b="1" dirty="0">
                <a:solidFill>
                  <a:srgbClr val="FFFF00"/>
                </a:solidFill>
              </a:rPr>
              <a:t>. (Dunning, 2010)</a:t>
            </a:r>
            <a:endParaRPr lang="en-GB" sz="1400" b="1" dirty="0">
              <a:solidFill>
                <a:srgbClr val="FFFF00"/>
              </a:solidFill>
            </a:endParaRPr>
          </a:p>
        </p:txBody>
      </p:sp>
    </p:spTree>
    <p:extLst>
      <p:ext uri="{BB962C8B-B14F-4D97-AF65-F5344CB8AC3E}">
        <p14:creationId xmlns:p14="http://schemas.microsoft.com/office/powerpoint/2010/main" val="4188590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FD9AF-5930-4F0B-9896-C1429882B76C}"/>
              </a:ext>
            </a:extLst>
          </p:cNvPr>
          <p:cNvSpPr>
            <a:spLocks noGrp="1"/>
          </p:cNvSpPr>
          <p:nvPr>
            <p:ph type="title"/>
          </p:nvPr>
        </p:nvSpPr>
        <p:spPr>
          <a:xfrm>
            <a:off x="684212" y="4612640"/>
            <a:ext cx="8534400" cy="1381759"/>
          </a:xfrm>
        </p:spPr>
        <p:txBody>
          <a:bodyPr>
            <a:normAutofit fontScale="90000"/>
          </a:bodyPr>
          <a:lstStyle/>
          <a:p>
            <a:pPr>
              <a:lnSpc>
                <a:spcPct val="107000"/>
              </a:lnSpc>
              <a:spcAft>
                <a:spcPts val="800"/>
              </a:spcAft>
            </a:pPr>
            <a:b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b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r>
              <a:rPr lang="en-GB" sz="20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When I go for a walk I took some pictures of different flowers, some from peoples front garden some from park Howard </a:t>
            </a:r>
            <a:r>
              <a:rPr lang="en-GB" sz="2000" b="1"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llanelli</a:t>
            </a:r>
            <a:r>
              <a:rPr lang="en-GB" sz="20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and some from The millennium coastal park Llanelli. Some of These flowers are attractive to bees. </a:t>
            </a:r>
            <a:br>
              <a:rPr lang="en-GB"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n-GB" sz="2000" dirty="0">
              <a:solidFill>
                <a:schemeClr val="bg1"/>
              </a:solidFill>
            </a:endParaRPr>
          </a:p>
        </p:txBody>
      </p:sp>
      <p:pic>
        <p:nvPicPr>
          <p:cNvPr id="4" name="Content Placeholder 3">
            <a:extLst>
              <a:ext uri="{FF2B5EF4-FFF2-40B4-BE49-F238E27FC236}">
                <a16:creationId xmlns:a16="http://schemas.microsoft.com/office/drawing/2014/main" id="{DAA648E2-810B-4F9C-BF2E-3BC4D6241D9D}"/>
              </a:ext>
            </a:extLst>
          </p:cNvPr>
          <p:cNvPicPr>
            <a:picLocks noGrp="1" noChangeAspect="1"/>
          </p:cNvPicPr>
          <p:nvPr>
            <p:ph idx="1"/>
          </p:nvPr>
        </p:nvPicPr>
        <p:blipFill>
          <a:blip r:embed="rId2"/>
          <a:stretch>
            <a:fillRect/>
          </a:stretch>
        </p:blipFill>
        <p:spPr>
          <a:xfrm>
            <a:off x="518160" y="89647"/>
            <a:ext cx="10779760" cy="4726193"/>
          </a:xfrm>
          <a:prstGeom prst="rect">
            <a:avLst/>
          </a:prstGeom>
        </p:spPr>
      </p:pic>
    </p:spTree>
    <p:extLst>
      <p:ext uri="{BB962C8B-B14F-4D97-AF65-F5344CB8AC3E}">
        <p14:creationId xmlns:p14="http://schemas.microsoft.com/office/powerpoint/2010/main" val="24473623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5C86F-7EF2-4763-9294-99D8FD8BB9E6}"/>
              </a:ext>
            </a:extLst>
          </p:cNvPr>
          <p:cNvSpPr>
            <a:spLocks noGrp="1"/>
          </p:cNvSpPr>
          <p:nvPr>
            <p:ph type="title"/>
          </p:nvPr>
        </p:nvSpPr>
        <p:spPr>
          <a:xfrm>
            <a:off x="7008812" y="838199"/>
            <a:ext cx="3657600" cy="1371600"/>
          </a:xfrm>
        </p:spPr>
        <p:txBody>
          <a:bodyPr>
            <a:normAutofit/>
          </a:bodyPr>
          <a:lstStyle/>
          <a:p>
            <a:r>
              <a:rPr lang="en-US" dirty="0">
                <a:solidFill>
                  <a:srgbClr val="FFFF00"/>
                </a:solidFill>
              </a:rPr>
              <a:t> In THE town center I saw this beautiful purple tulip</a:t>
            </a:r>
            <a:endParaRPr lang="en-GB" dirty="0">
              <a:solidFill>
                <a:srgbClr val="FFFF00"/>
              </a:solidFill>
            </a:endParaRPr>
          </a:p>
        </p:txBody>
      </p:sp>
      <p:pic>
        <p:nvPicPr>
          <p:cNvPr id="5" name="Content Placeholder 4">
            <a:extLst>
              <a:ext uri="{FF2B5EF4-FFF2-40B4-BE49-F238E27FC236}">
                <a16:creationId xmlns:a16="http://schemas.microsoft.com/office/drawing/2014/main" id="{ABFE7ABD-EC43-4B42-A9C0-DCC553149E2C}"/>
              </a:ext>
            </a:extLst>
          </p:cNvPr>
          <p:cNvPicPr>
            <a:picLocks noGrp="1" noChangeAspect="1"/>
          </p:cNvPicPr>
          <p:nvPr>
            <p:ph idx="1"/>
          </p:nvPr>
        </p:nvPicPr>
        <p:blipFill>
          <a:blip r:embed="rId2"/>
          <a:stretch>
            <a:fillRect/>
          </a:stretch>
        </p:blipFill>
        <p:spPr>
          <a:xfrm>
            <a:off x="1920231" y="685800"/>
            <a:ext cx="3471564" cy="5308600"/>
          </a:xfrm>
          <a:prstGeom prst="rect">
            <a:avLst/>
          </a:prstGeom>
        </p:spPr>
      </p:pic>
      <p:sp>
        <p:nvSpPr>
          <p:cNvPr id="4" name="Text Placeholder 3">
            <a:extLst>
              <a:ext uri="{FF2B5EF4-FFF2-40B4-BE49-F238E27FC236}">
                <a16:creationId xmlns:a16="http://schemas.microsoft.com/office/drawing/2014/main" id="{B136D4ED-4D7F-44DA-8A20-15623049126C}"/>
              </a:ext>
            </a:extLst>
          </p:cNvPr>
          <p:cNvSpPr>
            <a:spLocks noGrp="1"/>
          </p:cNvSpPr>
          <p:nvPr>
            <p:ph type="body" sz="half" idx="2"/>
          </p:nvPr>
        </p:nvSpPr>
        <p:spPr>
          <a:xfrm>
            <a:off x="7085012" y="2209799"/>
            <a:ext cx="3657600" cy="3784601"/>
          </a:xfrm>
        </p:spPr>
        <p:txBody>
          <a:bodyPr>
            <a:normAutofit/>
          </a:bodyPr>
          <a:lstStyle/>
          <a:p>
            <a:r>
              <a:rPr lang="en-US" b="1" dirty="0">
                <a:solidFill>
                  <a:srgbClr val="FFFF00"/>
                </a:solidFill>
              </a:rPr>
              <a:t>The tulip was originally a wildflower growing in Central Asia. Squirrels and other small rodents dig up and eat the tulip bulbs. The two main mite pests on tulips are the bulb mite and the spider mite. Treatment of spider mites is similar to combating aphids. (Harrington, 2021) </a:t>
            </a:r>
            <a:endParaRPr lang="en-GB" b="1" dirty="0">
              <a:solidFill>
                <a:srgbClr val="FFFF00"/>
              </a:solidFill>
            </a:endParaRPr>
          </a:p>
        </p:txBody>
      </p:sp>
    </p:spTree>
    <p:extLst>
      <p:ext uri="{BB962C8B-B14F-4D97-AF65-F5344CB8AC3E}">
        <p14:creationId xmlns:p14="http://schemas.microsoft.com/office/powerpoint/2010/main" val="40092391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816C8-8861-4B5E-AACE-C97AE3611D92}"/>
              </a:ext>
            </a:extLst>
          </p:cNvPr>
          <p:cNvSpPr>
            <a:spLocks noGrp="1"/>
          </p:cNvSpPr>
          <p:nvPr>
            <p:ph type="title"/>
          </p:nvPr>
        </p:nvSpPr>
        <p:spPr>
          <a:xfrm>
            <a:off x="7085012" y="685800"/>
            <a:ext cx="3657600" cy="662940"/>
          </a:xfrm>
        </p:spPr>
        <p:txBody>
          <a:bodyPr/>
          <a:lstStyle/>
          <a:p>
            <a:r>
              <a:rPr lang="en-US" b="1" dirty="0">
                <a:solidFill>
                  <a:srgbClr val="FFFF00"/>
                </a:solidFill>
              </a:rPr>
              <a:t>Poem</a:t>
            </a:r>
            <a:endParaRPr lang="en-GB" b="1" dirty="0">
              <a:solidFill>
                <a:srgbClr val="FFFF00"/>
              </a:solidFill>
            </a:endParaRPr>
          </a:p>
        </p:txBody>
      </p:sp>
      <p:pic>
        <p:nvPicPr>
          <p:cNvPr id="5" name="Content Placeholder 4">
            <a:extLst>
              <a:ext uri="{FF2B5EF4-FFF2-40B4-BE49-F238E27FC236}">
                <a16:creationId xmlns:a16="http://schemas.microsoft.com/office/drawing/2014/main" id="{3600A4DC-B6C9-4233-AAB7-9D79F48FEDE6}"/>
              </a:ext>
            </a:extLst>
          </p:cNvPr>
          <p:cNvPicPr>
            <a:picLocks noGrp="1" noChangeAspect="1"/>
          </p:cNvPicPr>
          <p:nvPr>
            <p:ph idx="1"/>
          </p:nvPr>
        </p:nvPicPr>
        <p:blipFill>
          <a:blip r:embed="rId2"/>
          <a:stretch>
            <a:fillRect/>
          </a:stretch>
        </p:blipFill>
        <p:spPr>
          <a:xfrm>
            <a:off x="792480" y="373380"/>
            <a:ext cx="5623560" cy="6156960"/>
          </a:xfrm>
          <a:prstGeom prst="rect">
            <a:avLst/>
          </a:prstGeom>
        </p:spPr>
      </p:pic>
      <p:sp>
        <p:nvSpPr>
          <p:cNvPr id="4" name="Text Placeholder 3">
            <a:extLst>
              <a:ext uri="{FF2B5EF4-FFF2-40B4-BE49-F238E27FC236}">
                <a16:creationId xmlns:a16="http://schemas.microsoft.com/office/drawing/2014/main" id="{501A9763-83C0-4252-980D-58FEA1DB00D5}"/>
              </a:ext>
            </a:extLst>
          </p:cNvPr>
          <p:cNvSpPr>
            <a:spLocks noGrp="1"/>
          </p:cNvSpPr>
          <p:nvPr>
            <p:ph type="body" sz="half" idx="2"/>
          </p:nvPr>
        </p:nvSpPr>
        <p:spPr>
          <a:xfrm>
            <a:off x="7085012" y="1546860"/>
            <a:ext cx="3657600" cy="4983479"/>
          </a:xfrm>
        </p:spPr>
        <p:txBody>
          <a:bodyPr>
            <a:normAutofit fontScale="25000" lnSpcReduction="20000"/>
          </a:bodyPr>
          <a:lstStyle/>
          <a:p>
            <a:pPr algn="ctr">
              <a:lnSpc>
                <a:spcPct val="107000"/>
              </a:lnSpc>
              <a:spcAft>
                <a:spcPts val="800"/>
              </a:spcAft>
            </a:pPr>
            <a:endPar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Lives are crying because it's not clean.</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Earth is dying because it's not green...</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Earth is our dear Mother; don't pollute it.</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She gives us food and shelter; just salute it...</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With Global Warming, it's in danger.</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Let's save it by becoming a strong ranger...</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With dying trees and animals, it's in sorrow.</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Make green today and green tomorrow...</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With melting snow, one day it will sink.</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can we save it? Just think...</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Trees are precious, preserve them.</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Water is a treasure, reserve it...</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Grow more trees; make Mother Earth green.</a:t>
            </a:r>
            <a:b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Reduce pollution and make her a Queen...</a:t>
            </a:r>
            <a:endParaRPr lang="en-GB" sz="56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r>
              <a:rPr lang="en-GB" sz="5600" b="1"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Avani</a:t>
            </a:r>
            <a:r>
              <a:rPr lang="en-GB" sz="5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Desai 2014)</a:t>
            </a:r>
            <a:endParaRPr lang="en-GB" sz="56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74636981"/>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docProps/app.xml><?xml version="1.0" encoding="utf-8"?>
<Properties xmlns="http://schemas.openxmlformats.org/officeDocument/2006/extended-properties" xmlns:vt="http://schemas.openxmlformats.org/officeDocument/2006/docPropsVTypes">
  <Template>Slice</Template>
  <TotalTime>37860</TotalTime>
  <Words>1404</Words>
  <Application>Microsoft Office PowerPoint</Application>
  <PresentationFormat>Widescreen</PresentationFormat>
  <Paragraphs>35</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Century Gothic</vt:lpstr>
      <vt:lpstr>Montserrat</vt:lpstr>
      <vt:lpstr>Ubuntu</vt:lpstr>
      <vt:lpstr>Wingdings 3</vt:lpstr>
      <vt:lpstr>Slice</vt:lpstr>
      <vt:lpstr>Sustainability in the early years</vt:lpstr>
      <vt:lpstr>Firstly I have Explored My Fathers and my Brothers Gardens</vt:lpstr>
      <vt:lpstr>Explore vegetable garden</vt:lpstr>
      <vt:lpstr>Explore flowers Garden </vt:lpstr>
      <vt:lpstr>Wildlife        explorer</vt:lpstr>
      <vt:lpstr>I took pictures of These birds from my window.  DURING THE evening time I heard lots of bird sounds and one bird sounded different from others  so I quickly took pictures of these. This white and black bird IS CALLED A Magpie, Magpies are opportunistic feeders and will sometimes take the eggs and chicks of other birds. Divert their attention with kitchen scraps or even dog and cat food. Birds provide so much to us and this world we live in and it is our obligation to protect them as humans. Here's how birds help in keeping the ecological balance proper and here's how they do it best for the earth, through their excreta. Birds that eat fruit or other seeds help carry the seeds of these fruits and plants through their excreta. So when the birds drop their excreta, these transported seeds then can grow spontaneously at various locations and it give the plants a chance to grow in more favorable conditions and this helps such plants survive (British Garden Birds, 2022) </vt:lpstr>
      <vt:lpstr>I SOMETIMES GO FOR A WALK in sandy water park llanelli. I love TO WALK IN THIS PLACE and when I go for a walk I brING BREAD for swans, black duckS and white birds to feed them AS they love eating bread.  THERE ARE ALSO MANY SQUIRRELS THAT EAT ACORNS IN THE PARK AS WELL BUT I COULD NOT TAKE ANY PICTURES OF THEM AS THEY ARE VERY FAST AND RUN AWAY. </vt:lpstr>
      <vt:lpstr>worm</vt:lpstr>
      <vt:lpstr>        Caterpillar </vt:lpstr>
      <vt:lpstr>This picture I found from internet</vt:lpstr>
      <vt:lpstr>        discover</vt:lpstr>
      <vt:lpstr>I have explored the school that I work in. The white tree’s name is cherry blossom. Cherry blossoms are a symbolic flower of the spring, a time of renewal, and the fleeting nature of life. Their life is very short. (Farmer Almanac,2022). Cherry blackfly, also known as cherry aphids, are aphids that feed on fruiting and ornamental cherry trees. These sap-sucking aphids overwinter as eggs before hatching and living on the undersides of cherry leaves in the spring. In the autumn, the shiny, black wingless bugs will lay their eggs near cherry buds(Thompson and Morgan 2022).  I love this tree so much at play time I stood under the tree and when the wind comes the flowers fall all over the floor and on me as well and I feel the natural beauty. I saw bees come to this tree quite often. The next picture is also in a school yard. I see children sit here and look at the green and colourful trees and look for the small bugs on trees.   </vt:lpstr>
      <vt:lpstr>           Sensory </vt:lpstr>
      <vt:lpstr>   This picture is llanelli Parc Howard museum, children play area and duck pond. I love this place Most of the time I go for a walk there. It is A very big place and there IS A lot of peace and quite there. i feed the duck and love the duck sound in THE quite place. i saw very small tiny black flies all over the trees.</vt:lpstr>
      <vt:lpstr>Yellow flowers</vt:lpstr>
      <vt:lpstr>  When I go for a walk I took some pictures of different flowers, some from peoples front garden some from park Howard llanelli, and some from The millennium coastal park Llanelli. Some of These flowers are attractive to bees.  </vt:lpstr>
      <vt:lpstr> In THE town center I saw this beautiful purple tulip</vt:lpstr>
      <vt:lpstr>Poem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Jone mire award</dc:title>
  <dc:creator>R.K .</dc:creator>
  <cp:lastModifiedBy>R.K .</cp:lastModifiedBy>
  <cp:revision>22</cp:revision>
  <dcterms:created xsi:type="dcterms:W3CDTF">2022-04-16T01:54:40Z</dcterms:created>
  <dcterms:modified xsi:type="dcterms:W3CDTF">2022-05-13T21:49:46Z</dcterms:modified>
</cp:coreProperties>
</file>