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67"/>
  </p:notesMasterIdLst>
  <p:sldIdLst>
    <p:sldId id="256" r:id="rId2"/>
    <p:sldId id="419" r:id="rId3"/>
    <p:sldId id="317" r:id="rId4"/>
    <p:sldId id="386" r:id="rId5"/>
    <p:sldId id="329" r:id="rId6"/>
    <p:sldId id="323" r:id="rId7"/>
    <p:sldId id="415" r:id="rId8"/>
    <p:sldId id="325" r:id="rId9"/>
    <p:sldId id="349" r:id="rId10"/>
    <p:sldId id="322" r:id="rId11"/>
    <p:sldId id="320" r:id="rId12"/>
    <p:sldId id="330" r:id="rId13"/>
    <p:sldId id="326" r:id="rId14"/>
    <p:sldId id="334" r:id="rId15"/>
    <p:sldId id="416" r:id="rId16"/>
    <p:sldId id="257" r:id="rId17"/>
    <p:sldId id="335" r:id="rId18"/>
    <p:sldId id="336" r:id="rId19"/>
    <p:sldId id="337" r:id="rId20"/>
    <p:sldId id="339" r:id="rId21"/>
    <p:sldId id="383" r:id="rId22"/>
    <p:sldId id="387" r:id="rId23"/>
    <p:sldId id="388" r:id="rId24"/>
    <p:sldId id="261" r:id="rId25"/>
    <p:sldId id="270" r:id="rId26"/>
    <p:sldId id="389" r:id="rId27"/>
    <p:sldId id="390" r:id="rId28"/>
    <p:sldId id="391" r:id="rId29"/>
    <p:sldId id="392" r:id="rId30"/>
    <p:sldId id="393" r:id="rId31"/>
    <p:sldId id="394" r:id="rId32"/>
    <p:sldId id="395" r:id="rId33"/>
    <p:sldId id="271" r:id="rId34"/>
    <p:sldId id="272" r:id="rId35"/>
    <p:sldId id="396" r:id="rId36"/>
    <p:sldId id="397" r:id="rId37"/>
    <p:sldId id="398" r:id="rId38"/>
    <p:sldId id="399" r:id="rId39"/>
    <p:sldId id="400" r:id="rId40"/>
    <p:sldId id="401" r:id="rId41"/>
    <p:sldId id="402" r:id="rId42"/>
    <p:sldId id="277" r:id="rId43"/>
    <p:sldId id="403" r:id="rId44"/>
    <p:sldId id="404" r:id="rId45"/>
    <p:sldId id="405" r:id="rId46"/>
    <p:sldId id="406" r:id="rId47"/>
    <p:sldId id="407" r:id="rId48"/>
    <p:sldId id="408" r:id="rId49"/>
    <p:sldId id="409" r:id="rId50"/>
    <p:sldId id="273" r:id="rId51"/>
    <p:sldId id="410" r:id="rId52"/>
    <p:sldId id="411" r:id="rId53"/>
    <p:sldId id="412" r:id="rId54"/>
    <p:sldId id="413" r:id="rId55"/>
    <p:sldId id="414" r:id="rId56"/>
    <p:sldId id="341" r:id="rId57"/>
    <p:sldId id="276" r:id="rId58"/>
    <p:sldId id="274" r:id="rId59"/>
    <p:sldId id="385" r:id="rId60"/>
    <p:sldId id="275" r:id="rId61"/>
    <p:sldId id="264" r:id="rId62"/>
    <p:sldId id="262" r:id="rId63"/>
    <p:sldId id="263" r:id="rId64"/>
    <p:sldId id="265" r:id="rId65"/>
    <p:sldId id="344"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7DF3CC-5FAF-2699-C907-25E3E36A91F8}" v="9" dt="2024-12-02T12:57:54.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9FBBA1FB-C08B-4F1E-8B04-D5C23D7DA558}"/>
    <pc:docChg chg="sldOrd">
      <pc:chgData name="Deborah Jenkins" userId="3cd02ba5-e528-4585-978d-4fde2b47730a" providerId="ADAL" clId="{9FBBA1FB-C08B-4F1E-8B04-D5C23D7DA558}" dt="2024-12-02T15:18:58.346" v="8"/>
      <pc:docMkLst>
        <pc:docMk/>
      </pc:docMkLst>
      <pc:sldChg chg="ord">
        <pc:chgData name="Deborah Jenkins" userId="3cd02ba5-e528-4585-978d-4fde2b47730a" providerId="ADAL" clId="{9FBBA1FB-C08B-4F1E-8B04-D5C23D7DA558}" dt="2024-12-02T15:18:24.305" v="0"/>
        <pc:sldMkLst>
          <pc:docMk/>
          <pc:sldMk cId="0" sldId="320"/>
        </pc:sldMkLst>
      </pc:sldChg>
      <pc:sldChg chg="ord">
        <pc:chgData name="Deborah Jenkins" userId="3cd02ba5-e528-4585-978d-4fde2b47730a" providerId="ADAL" clId="{9FBBA1FB-C08B-4F1E-8B04-D5C23D7DA558}" dt="2024-12-02T15:18:24.305" v="0"/>
        <pc:sldMkLst>
          <pc:docMk/>
          <pc:sldMk cId="0" sldId="322"/>
        </pc:sldMkLst>
      </pc:sldChg>
      <pc:sldChg chg="ord">
        <pc:chgData name="Deborah Jenkins" userId="3cd02ba5-e528-4585-978d-4fde2b47730a" providerId="ADAL" clId="{9FBBA1FB-C08B-4F1E-8B04-D5C23D7DA558}" dt="2024-12-02T15:18:24.305" v="0"/>
        <pc:sldMkLst>
          <pc:docMk/>
          <pc:sldMk cId="0" sldId="325"/>
        </pc:sldMkLst>
      </pc:sldChg>
      <pc:sldChg chg="ord">
        <pc:chgData name="Deborah Jenkins" userId="3cd02ba5-e528-4585-978d-4fde2b47730a" providerId="ADAL" clId="{9FBBA1FB-C08B-4F1E-8B04-D5C23D7DA558}" dt="2024-12-02T15:18:24.305" v="0"/>
        <pc:sldMkLst>
          <pc:docMk/>
          <pc:sldMk cId="0" sldId="326"/>
        </pc:sldMkLst>
      </pc:sldChg>
      <pc:sldChg chg="ord">
        <pc:chgData name="Deborah Jenkins" userId="3cd02ba5-e528-4585-978d-4fde2b47730a" providerId="ADAL" clId="{9FBBA1FB-C08B-4F1E-8B04-D5C23D7DA558}" dt="2024-12-02T15:18:24.305" v="0"/>
        <pc:sldMkLst>
          <pc:docMk/>
          <pc:sldMk cId="0" sldId="330"/>
        </pc:sldMkLst>
      </pc:sldChg>
      <pc:sldChg chg="ord">
        <pc:chgData name="Deborah Jenkins" userId="3cd02ba5-e528-4585-978d-4fde2b47730a" providerId="ADAL" clId="{9FBBA1FB-C08B-4F1E-8B04-D5C23D7DA558}" dt="2024-12-02T15:18:24.305" v="0"/>
        <pc:sldMkLst>
          <pc:docMk/>
          <pc:sldMk cId="0" sldId="334"/>
        </pc:sldMkLst>
      </pc:sldChg>
      <pc:sldChg chg="ord">
        <pc:chgData name="Deborah Jenkins" userId="3cd02ba5-e528-4585-978d-4fde2b47730a" providerId="ADAL" clId="{9FBBA1FB-C08B-4F1E-8B04-D5C23D7DA558}" dt="2024-12-02T15:18:31.446" v="2"/>
        <pc:sldMkLst>
          <pc:docMk/>
          <pc:sldMk cId="0" sldId="335"/>
        </pc:sldMkLst>
      </pc:sldChg>
      <pc:sldChg chg="ord">
        <pc:chgData name="Deborah Jenkins" userId="3cd02ba5-e528-4585-978d-4fde2b47730a" providerId="ADAL" clId="{9FBBA1FB-C08B-4F1E-8B04-D5C23D7DA558}" dt="2024-12-02T15:18:31.446" v="2"/>
        <pc:sldMkLst>
          <pc:docMk/>
          <pc:sldMk cId="0" sldId="336"/>
        </pc:sldMkLst>
      </pc:sldChg>
      <pc:sldChg chg="ord">
        <pc:chgData name="Deborah Jenkins" userId="3cd02ba5-e528-4585-978d-4fde2b47730a" providerId="ADAL" clId="{9FBBA1FB-C08B-4F1E-8B04-D5C23D7DA558}" dt="2024-12-02T15:18:31.446" v="2"/>
        <pc:sldMkLst>
          <pc:docMk/>
          <pc:sldMk cId="0" sldId="337"/>
        </pc:sldMkLst>
      </pc:sldChg>
      <pc:sldChg chg="ord">
        <pc:chgData name="Deborah Jenkins" userId="3cd02ba5-e528-4585-978d-4fde2b47730a" providerId="ADAL" clId="{9FBBA1FB-C08B-4F1E-8B04-D5C23D7DA558}" dt="2024-12-02T15:18:31.446" v="2"/>
        <pc:sldMkLst>
          <pc:docMk/>
          <pc:sldMk cId="0" sldId="339"/>
        </pc:sldMkLst>
      </pc:sldChg>
      <pc:sldChg chg="ord">
        <pc:chgData name="Deborah Jenkins" userId="3cd02ba5-e528-4585-978d-4fde2b47730a" providerId="ADAL" clId="{9FBBA1FB-C08B-4F1E-8B04-D5C23D7DA558}" dt="2024-12-02T15:18:58.346" v="8"/>
        <pc:sldMkLst>
          <pc:docMk/>
          <pc:sldMk cId="0" sldId="341"/>
        </pc:sldMkLst>
      </pc:sldChg>
      <pc:sldChg chg="ord">
        <pc:chgData name="Deborah Jenkins" userId="3cd02ba5-e528-4585-978d-4fde2b47730a" providerId="ADAL" clId="{9FBBA1FB-C08B-4F1E-8B04-D5C23D7DA558}" dt="2024-12-02T15:18:24.305" v="0"/>
        <pc:sldMkLst>
          <pc:docMk/>
          <pc:sldMk cId="0" sldId="349"/>
        </pc:sldMkLst>
      </pc:sldChg>
      <pc:sldChg chg="ord">
        <pc:chgData name="Deborah Jenkins" userId="3cd02ba5-e528-4585-978d-4fde2b47730a" providerId="ADAL" clId="{9FBBA1FB-C08B-4F1E-8B04-D5C23D7DA558}" dt="2024-12-02T15:18:31.446" v="2"/>
        <pc:sldMkLst>
          <pc:docMk/>
          <pc:sldMk cId="0" sldId="383"/>
        </pc:sldMkLst>
      </pc:sldChg>
      <pc:sldChg chg="ord">
        <pc:chgData name="Deborah Jenkins" userId="3cd02ba5-e528-4585-978d-4fde2b47730a" providerId="ADAL" clId="{9FBBA1FB-C08B-4F1E-8B04-D5C23D7DA558}" dt="2024-12-02T15:18:31.446" v="2"/>
        <pc:sldMkLst>
          <pc:docMk/>
          <pc:sldMk cId="3598542355" sldId="387"/>
        </pc:sldMkLst>
      </pc:sldChg>
      <pc:sldChg chg="ord">
        <pc:chgData name="Deborah Jenkins" userId="3cd02ba5-e528-4585-978d-4fde2b47730a" providerId="ADAL" clId="{9FBBA1FB-C08B-4F1E-8B04-D5C23D7DA558}" dt="2024-12-02T15:18:31.446" v="2"/>
        <pc:sldMkLst>
          <pc:docMk/>
          <pc:sldMk cId="3692178656" sldId="388"/>
        </pc:sldMkLst>
      </pc:sldChg>
      <pc:sldChg chg="ord">
        <pc:chgData name="Deborah Jenkins" userId="3cd02ba5-e528-4585-978d-4fde2b47730a" providerId="ADAL" clId="{9FBBA1FB-C08B-4F1E-8B04-D5C23D7DA558}" dt="2024-12-02T15:18:37.818" v="4"/>
        <pc:sldMkLst>
          <pc:docMk/>
          <pc:sldMk cId="3861122364" sldId="389"/>
        </pc:sldMkLst>
      </pc:sldChg>
      <pc:sldChg chg="ord">
        <pc:chgData name="Deborah Jenkins" userId="3cd02ba5-e528-4585-978d-4fde2b47730a" providerId="ADAL" clId="{9FBBA1FB-C08B-4F1E-8B04-D5C23D7DA558}" dt="2024-12-02T15:18:37.818" v="4"/>
        <pc:sldMkLst>
          <pc:docMk/>
          <pc:sldMk cId="688993232" sldId="390"/>
        </pc:sldMkLst>
      </pc:sldChg>
      <pc:sldChg chg="ord">
        <pc:chgData name="Deborah Jenkins" userId="3cd02ba5-e528-4585-978d-4fde2b47730a" providerId="ADAL" clId="{9FBBA1FB-C08B-4F1E-8B04-D5C23D7DA558}" dt="2024-12-02T15:18:37.818" v="4"/>
        <pc:sldMkLst>
          <pc:docMk/>
          <pc:sldMk cId="1897204240" sldId="391"/>
        </pc:sldMkLst>
      </pc:sldChg>
      <pc:sldChg chg="ord">
        <pc:chgData name="Deborah Jenkins" userId="3cd02ba5-e528-4585-978d-4fde2b47730a" providerId="ADAL" clId="{9FBBA1FB-C08B-4F1E-8B04-D5C23D7DA558}" dt="2024-12-02T15:18:37.818" v="4"/>
        <pc:sldMkLst>
          <pc:docMk/>
          <pc:sldMk cId="4271977218" sldId="392"/>
        </pc:sldMkLst>
      </pc:sldChg>
      <pc:sldChg chg="ord">
        <pc:chgData name="Deborah Jenkins" userId="3cd02ba5-e528-4585-978d-4fde2b47730a" providerId="ADAL" clId="{9FBBA1FB-C08B-4F1E-8B04-D5C23D7DA558}" dt="2024-12-02T15:18:37.818" v="4"/>
        <pc:sldMkLst>
          <pc:docMk/>
          <pc:sldMk cId="2310942003" sldId="393"/>
        </pc:sldMkLst>
      </pc:sldChg>
      <pc:sldChg chg="ord">
        <pc:chgData name="Deborah Jenkins" userId="3cd02ba5-e528-4585-978d-4fde2b47730a" providerId="ADAL" clId="{9FBBA1FB-C08B-4F1E-8B04-D5C23D7DA558}" dt="2024-12-02T15:18:37.818" v="4"/>
        <pc:sldMkLst>
          <pc:docMk/>
          <pc:sldMk cId="358795005" sldId="394"/>
        </pc:sldMkLst>
      </pc:sldChg>
      <pc:sldChg chg="ord">
        <pc:chgData name="Deborah Jenkins" userId="3cd02ba5-e528-4585-978d-4fde2b47730a" providerId="ADAL" clId="{9FBBA1FB-C08B-4F1E-8B04-D5C23D7DA558}" dt="2024-12-02T15:18:37.818" v="4"/>
        <pc:sldMkLst>
          <pc:docMk/>
          <pc:sldMk cId="2908204565" sldId="395"/>
        </pc:sldMkLst>
      </pc:sldChg>
      <pc:sldChg chg="ord">
        <pc:chgData name="Deborah Jenkins" userId="3cd02ba5-e528-4585-978d-4fde2b47730a" providerId="ADAL" clId="{9FBBA1FB-C08B-4F1E-8B04-D5C23D7DA558}" dt="2024-12-02T15:18:44.761" v="6"/>
        <pc:sldMkLst>
          <pc:docMk/>
          <pc:sldMk cId="2052936650" sldId="396"/>
        </pc:sldMkLst>
      </pc:sldChg>
      <pc:sldChg chg="ord">
        <pc:chgData name="Deborah Jenkins" userId="3cd02ba5-e528-4585-978d-4fde2b47730a" providerId="ADAL" clId="{9FBBA1FB-C08B-4F1E-8B04-D5C23D7DA558}" dt="2024-12-02T15:18:44.761" v="6"/>
        <pc:sldMkLst>
          <pc:docMk/>
          <pc:sldMk cId="3629282111" sldId="397"/>
        </pc:sldMkLst>
      </pc:sldChg>
      <pc:sldChg chg="ord">
        <pc:chgData name="Deborah Jenkins" userId="3cd02ba5-e528-4585-978d-4fde2b47730a" providerId="ADAL" clId="{9FBBA1FB-C08B-4F1E-8B04-D5C23D7DA558}" dt="2024-12-02T15:18:44.761" v="6"/>
        <pc:sldMkLst>
          <pc:docMk/>
          <pc:sldMk cId="1559952118" sldId="398"/>
        </pc:sldMkLst>
      </pc:sldChg>
      <pc:sldChg chg="ord">
        <pc:chgData name="Deborah Jenkins" userId="3cd02ba5-e528-4585-978d-4fde2b47730a" providerId="ADAL" clId="{9FBBA1FB-C08B-4F1E-8B04-D5C23D7DA558}" dt="2024-12-02T15:18:44.761" v="6"/>
        <pc:sldMkLst>
          <pc:docMk/>
          <pc:sldMk cId="2718751786" sldId="399"/>
        </pc:sldMkLst>
      </pc:sldChg>
      <pc:sldChg chg="ord">
        <pc:chgData name="Deborah Jenkins" userId="3cd02ba5-e528-4585-978d-4fde2b47730a" providerId="ADAL" clId="{9FBBA1FB-C08B-4F1E-8B04-D5C23D7DA558}" dt="2024-12-02T15:18:44.761" v="6"/>
        <pc:sldMkLst>
          <pc:docMk/>
          <pc:sldMk cId="2237287665" sldId="400"/>
        </pc:sldMkLst>
      </pc:sldChg>
      <pc:sldChg chg="ord">
        <pc:chgData name="Deborah Jenkins" userId="3cd02ba5-e528-4585-978d-4fde2b47730a" providerId="ADAL" clId="{9FBBA1FB-C08B-4F1E-8B04-D5C23D7DA558}" dt="2024-12-02T15:18:44.761" v="6"/>
        <pc:sldMkLst>
          <pc:docMk/>
          <pc:sldMk cId="3475205049" sldId="401"/>
        </pc:sldMkLst>
      </pc:sldChg>
      <pc:sldChg chg="ord">
        <pc:chgData name="Deborah Jenkins" userId="3cd02ba5-e528-4585-978d-4fde2b47730a" providerId="ADAL" clId="{9FBBA1FB-C08B-4F1E-8B04-D5C23D7DA558}" dt="2024-12-02T15:18:44.761" v="6"/>
        <pc:sldMkLst>
          <pc:docMk/>
          <pc:sldMk cId="1395939613" sldId="402"/>
        </pc:sldMkLst>
      </pc:sldChg>
      <pc:sldChg chg="ord">
        <pc:chgData name="Deborah Jenkins" userId="3cd02ba5-e528-4585-978d-4fde2b47730a" providerId="ADAL" clId="{9FBBA1FB-C08B-4F1E-8B04-D5C23D7DA558}" dt="2024-12-02T15:18:50.810" v="7"/>
        <pc:sldMkLst>
          <pc:docMk/>
          <pc:sldMk cId="3399408257" sldId="403"/>
        </pc:sldMkLst>
      </pc:sldChg>
      <pc:sldChg chg="ord">
        <pc:chgData name="Deborah Jenkins" userId="3cd02ba5-e528-4585-978d-4fde2b47730a" providerId="ADAL" clId="{9FBBA1FB-C08B-4F1E-8B04-D5C23D7DA558}" dt="2024-12-02T15:18:50.810" v="7"/>
        <pc:sldMkLst>
          <pc:docMk/>
          <pc:sldMk cId="1165135802" sldId="404"/>
        </pc:sldMkLst>
      </pc:sldChg>
      <pc:sldChg chg="ord">
        <pc:chgData name="Deborah Jenkins" userId="3cd02ba5-e528-4585-978d-4fde2b47730a" providerId="ADAL" clId="{9FBBA1FB-C08B-4F1E-8B04-D5C23D7DA558}" dt="2024-12-02T15:18:50.810" v="7"/>
        <pc:sldMkLst>
          <pc:docMk/>
          <pc:sldMk cId="2086780031" sldId="405"/>
        </pc:sldMkLst>
      </pc:sldChg>
      <pc:sldChg chg="ord">
        <pc:chgData name="Deborah Jenkins" userId="3cd02ba5-e528-4585-978d-4fde2b47730a" providerId="ADAL" clId="{9FBBA1FB-C08B-4F1E-8B04-D5C23D7DA558}" dt="2024-12-02T15:18:50.810" v="7"/>
        <pc:sldMkLst>
          <pc:docMk/>
          <pc:sldMk cId="2225493276" sldId="406"/>
        </pc:sldMkLst>
      </pc:sldChg>
      <pc:sldChg chg="ord">
        <pc:chgData name="Deborah Jenkins" userId="3cd02ba5-e528-4585-978d-4fde2b47730a" providerId="ADAL" clId="{9FBBA1FB-C08B-4F1E-8B04-D5C23D7DA558}" dt="2024-12-02T15:18:50.810" v="7"/>
        <pc:sldMkLst>
          <pc:docMk/>
          <pc:sldMk cId="1400641780" sldId="407"/>
        </pc:sldMkLst>
      </pc:sldChg>
      <pc:sldChg chg="ord">
        <pc:chgData name="Deborah Jenkins" userId="3cd02ba5-e528-4585-978d-4fde2b47730a" providerId="ADAL" clId="{9FBBA1FB-C08B-4F1E-8B04-D5C23D7DA558}" dt="2024-12-02T15:18:50.810" v="7"/>
        <pc:sldMkLst>
          <pc:docMk/>
          <pc:sldMk cId="630347834" sldId="408"/>
        </pc:sldMkLst>
      </pc:sldChg>
      <pc:sldChg chg="ord">
        <pc:chgData name="Deborah Jenkins" userId="3cd02ba5-e528-4585-978d-4fde2b47730a" providerId="ADAL" clId="{9FBBA1FB-C08B-4F1E-8B04-D5C23D7DA558}" dt="2024-12-02T15:18:50.810" v="7"/>
        <pc:sldMkLst>
          <pc:docMk/>
          <pc:sldMk cId="2923619525" sldId="409"/>
        </pc:sldMkLst>
      </pc:sldChg>
      <pc:sldChg chg="ord">
        <pc:chgData name="Deborah Jenkins" userId="3cd02ba5-e528-4585-978d-4fde2b47730a" providerId="ADAL" clId="{9FBBA1FB-C08B-4F1E-8B04-D5C23D7DA558}" dt="2024-12-02T15:18:58.346" v="8"/>
        <pc:sldMkLst>
          <pc:docMk/>
          <pc:sldMk cId="3243575215" sldId="410"/>
        </pc:sldMkLst>
      </pc:sldChg>
      <pc:sldChg chg="ord">
        <pc:chgData name="Deborah Jenkins" userId="3cd02ba5-e528-4585-978d-4fde2b47730a" providerId="ADAL" clId="{9FBBA1FB-C08B-4F1E-8B04-D5C23D7DA558}" dt="2024-12-02T15:18:58.346" v="8"/>
        <pc:sldMkLst>
          <pc:docMk/>
          <pc:sldMk cId="808255522" sldId="411"/>
        </pc:sldMkLst>
      </pc:sldChg>
      <pc:sldChg chg="ord">
        <pc:chgData name="Deborah Jenkins" userId="3cd02ba5-e528-4585-978d-4fde2b47730a" providerId="ADAL" clId="{9FBBA1FB-C08B-4F1E-8B04-D5C23D7DA558}" dt="2024-12-02T15:18:58.346" v="8"/>
        <pc:sldMkLst>
          <pc:docMk/>
          <pc:sldMk cId="1785576362" sldId="412"/>
        </pc:sldMkLst>
      </pc:sldChg>
      <pc:sldChg chg="ord">
        <pc:chgData name="Deborah Jenkins" userId="3cd02ba5-e528-4585-978d-4fde2b47730a" providerId="ADAL" clId="{9FBBA1FB-C08B-4F1E-8B04-D5C23D7DA558}" dt="2024-12-02T15:18:58.346" v="8"/>
        <pc:sldMkLst>
          <pc:docMk/>
          <pc:sldMk cId="2647301584" sldId="413"/>
        </pc:sldMkLst>
      </pc:sldChg>
      <pc:sldChg chg="ord">
        <pc:chgData name="Deborah Jenkins" userId="3cd02ba5-e528-4585-978d-4fde2b47730a" providerId="ADAL" clId="{9FBBA1FB-C08B-4F1E-8B04-D5C23D7DA558}" dt="2024-12-02T15:18:58.346" v="8"/>
        <pc:sldMkLst>
          <pc:docMk/>
          <pc:sldMk cId="433030622" sldId="414"/>
        </pc:sldMkLst>
      </pc:sldChg>
    </pc:docChg>
  </pc:docChgLst>
  <pc:docChgLst>
    <pc:chgData name="Deborah Jenkins" userId="S::deborah.jenkins@uwtsd.ac.uk::3cd02ba5-e528-4585-978d-4fde2b47730a" providerId="AD" clId="Web-{CF7DF3CC-5FAF-2699-C907-25E3E36A91F8}"/>
    <pc:docChg chg="sldOrd">
      <pc:chgData name="Deborah Jenkins" userId="S::deborah.jenkins@uwtsd.ac.uk::3cd02ba5-e528-4585-978d-4fde2b47730a" providerId="AD" clId="Web-{CF7DF3CC-5FAF-2699-C907-25E3E36A91F8}" dt="2024-12-02T12:57:54.429" v="8"/>
      <pc:docMkLst>
        <pc:docMk/>
      </pc:docMkLst>
      <pc:sldChg chg="ord">
        <pc:chgData name="Deborah Jenkins" userId="S::deborah.jenkins@uwtsd.ac.uk::3cd02ba5-e528-4585-978d-4fde2b47730a" providerId="AD" clId="Web-{CF7DF3CC-5FAF-2699-C907-25E3E36A91F8}" dt="2024-12-02T12:57:05.959" v="2"/>
        <pc:sldMkLst>
          <pc:docMk/>
          <pc:sldMk cId="4209169716" sldId="277"/>
        </pc:sldMkLst>
      </pc:sldChg>
      <pc:sldChg chg="ord">
        <pc:chgData name="Deborah Jenkins" userId="S::deborah.jenkins@uwtsd.ac.uk::3cd02ba5-e528-4585-978d-4fde2b47730a" providerId="AD" clId="Web-{CF7DF3CC-5FAF-2699-C907-25E3E36A91F8}" dt="2024-12-02T12:57:54.429" v="8"/>
        <pc:sldMkLst>
          <pc:docMk/>
          <pc:sldMk cId="0" sldId="34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44FAF-94AD-43B7-BCF0-21222BFEB8B6}"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76B0CBE0-03C9-4723-AD88-22F0F8BFEBCC}">
      <dgm:prSet custT="1"/>
      <dgm:spPr/>
      <dgm:t>
        <a:bodyPr/>
        <a:lstStyle/>
        <a:p>
          <a:r>
            <a:rPr lang="en-GB" sz="1800"/>
            <a:t>it’s important to be aware that  </a:t>
          </a:r>
          <a:r>
            <a:rPr lang="en-GB" sz="1800" b="1"/>
            <a:t>evaluation needs to be ongoing </a:t>
          </a:r>
          <a:r>
            <a:rPr lang="en-GB" sz="1800"/>
            <a:t>and be able to explore all stages, as each contributes significantly to the overall success of your event.</a:t>
          </a:r>
          <a:endParaRPr lang="en-US" sz="1800"/>
        </a:p>
      </dgm:t>
    </dgm:pt>
    <dgm:pt modelId="{79E0A49F-403C-451A-AAD9-F6E2DF2232BF}" type="parTrans" cxnId="{A7576FA3-D775-4219-A186-076C4D007BD6}">
      <dgm:prSet/>
      <dgm:spPr/>
      <dgm:t>
        <a:bodyPr/>
        <a:lstStyle/>
        <a:p>
          <a:endParaRPr lang="en-US"/>
        </a:p>
      </dgm:t>
    </dgm:pt>
    <dgm:pt modelId="{69495A8C-58A2-442A-B91C-D83B0012C94F}" type="sibTrans" cxnId="{A7576FA3-D775-4219-A186-076C4D007BD6}">
      <dgm:prSet/>
      <dgm:spPr/>
      <dgm:t>
        <a:bodyPr/>
        <a:lstStyle/>
        <a:p>
          <a:endParaRPr lang="en-US"/>
        </a:p>
      </dgm:t>
    </dgm:pt>
    <dgm:pt modelId="{68F38EA5-A110-49DF-8AB6-DCCABBEF63B6}">
      <dgm:prSet custT="1"/>
      <dgm:spPr/>
      <dgm:t>
        <a:bodyPr/>
        <a:lstStyle/>
        <a:p>
          <a:r>
            <a:rPr lang="en-GB" sz="1800" b="1"/>
            <a:t>Pre-event: </a:t>
          </a:r>
          <a:r>
            <a:rPr lang="en-GB" sz="1800"/>
            <a:t>You can uncover a lot of useful information </a:t>
          </a:r>
          <a:r>
            <a:rPr lang="en-GB" sz="1800" b="1"/>
            <a:t>during event planning, </a:t>
          </a:r>
          <a:r>
            <a:rPr lang="en-GB" sz="1800"/>
            <a:t>making it one of your most important </a:t>
          </a:r>
          <a:r>
            <a:rPr lang="en-GB" sz="1800" b="1"/>
            <a:t>evaluation stages</a:t>
          </a:r>
          <a:r>
            <a:rPr lang="en-GB" sz="1800"/>
            <a:t>. From assessing general levels of interest and things that attendees most want to see and hear about, to more practical areas such as the most popular location and timings for your event.</a:t>
          </a:r>
          <a:endParaRPr lang="en-US" sz="1800"/>
        </a:p>
      </dgm:t>
    </dgm:pt>
    <dgm:pt modelId="{394A7BF8-A6F8-4F6C-9564-CDFDED6EE0DD}" type="parTrans" cxnId="{7F0116B1-4D1F-40DA-B39C-25774C5DBAF1}">
      <dgm:prSet/>
      <dgm:spPr/>
      <dgm:t>
        <a:bodyPr/>
        <a:lstStyle/>
        <a:p>
          <a:endParaRPr lang="en-US"/>
        </a:p>
      </dgm:t>
    </dgm:pt>
    <dgm:pt modelId="{5A1D207A-8B76-4821-9CEE-6B91EE81B0A2}" type="sibTrans" cxnId="{7F0116B1-4D1F-40DA-B39C-25774C5DBAF1}">
      <dgm:prSet/>
      <dgm:spPr/>
      <dgm:t>
        <a:bodyPr/>
        <a:lstStyle/>
        <a:p>
          <a:endParaRPr lang="en-US"/>
        </a:p>
      </dgm:t>
    </dgm:pt>
    <dgm:pt modelId="{12BC9743-729F-4C8F-B74D-BE10C095351F}">
      <dgm:prSet custT="1"/>
      <dgm:spPr/>
      <dgm:t>
        <a:bodyPr/>
        <a:lstStyle/>
        <a:p>
          <a:r>
            <a:rPr lang="en-GB" sz="1600" b="1"/>
            <a:t>Mid-event:</a:t>
          </a:r>
          <a:r>
            <a:rPr lang="en-GB" sz="1600"/>
            <a:t>, it’s  important to be able to </a:t>
          </a:r>
          <a:r>
            <a:rPr lang="en-GB" sz="1600" b="1"/>
            <a:t>monitor what’s working</a:t>
          </a:r>
          <a:r>
            <a:rPr lang="en-GB" sz="16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a:p>
      </dgm:t>
    </dgm:pt>
    <dgm:pt modelId="{BA4DB1C2-E954-401E-8EBE-4F241606B4BA}" type="parTrans" cxnId="{B9A09D85-0B87-4EB7-B135-F3DEDEAD7B91}">
      <dgm:prSet/>
      <dgm:spPr/>
      <dgm:t>
        <a:bodyPr/>
        <a:lstStyle/>
        <a:p>
          <a:endParaRPr lang="en-US"/>
        </a:p>
      </dgm:t>
    </dgm:pt>
    <dgm:pt modelId="{79004E78-DC6A-4A3D-B580-D3A2213FD1EC}" type="sibTrans" cxnId="{B9A09D85-0B87-4EB7-B135-F3DEDEAD7B91}">
      <dgm:prSet/>
      <dgm:spPr/>
      <dgm:t>
        <a:bodyPr/>
        <a:lstStyle/>
        <a:p>
          <a:endParaRPr lang="en-US"/>
        </a:p>
      </dgm:t>
    </dgm:pt>
    <dgm:pt modelId="{7D852B1F-B162-4EDF-A8A9-66F6E3872BC8}">
      <dgm:prSet custT="1"/>
      <dgm:spPr/>
      <dgm:t>
        <a:bodyPr/>
        <a:lstStyle/>
        <a:p>
          <a:r>
            <a:rPr lang="en-GB" sz="1800" b="1"/>
            <a:t>Post-event: </a:t>
          </a:r>
          <a:r>
            <a:rPr lang="en-GB" sz="18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a:p>
      </dgm:t>
    </dgm:pt>
    <dgm:pt modelId="{C96AD798-9AF6-4028-9DD2-2C262C1089B8}" type="parTrans" cxnId="{7DE2C939-3766-4254-9274-4E8FF4B7E7EB}">
      <dgm:prSet/>
      <dgm:spPr/>
      <dgm:t>
        <a:bodyPr/>
        <a:lstStyle/>
        <a:p>
          <a:endParaRPr lang="en-US"/>
        </a:p>
      </dgm:t>
    </dgm:pt>
    <dgm:pt modelId="{AF9DF46C-B8DB-4642-9B6A-CC23868DDBAB}" type="sibTrans" cxnId="{7DE2C939-3766-4254-9274-4E8FF4B7E7EB}">
      <dgm:prSet/>
      <dgm:spPr/>
      <dgm:t>
        <a:bodyPr/>
        <a:lstStyle/>
        <a:p>
          <a:endParaRPr lang="en-US"/>
        </a:p>
      </dgm:t>
    </dgm:pt>
    <dgm:pt modelId="{922552FC-83AA-4CB9-BF13-EAC497BA0638}" type="pres">
      <dgm:prSet presAssocID="{1EC44FAF-94AD-43B7-BCF0-21222BFEB8B6}" presName="Name0" presStyleCnt="0">
        <dgm:presLayoutVars>
          <dgm:dir/>
          <dgm:resizeHandles val="exact"/>
        </dgm:presLayoutVars>
      </dgm:prSet>
      <dgm:spPr/>
    </dgm:pt>
    <dgm:pt modelId="{975F909E-F960-4B3D-A07B-4698ACBE38C9}" type="pres">
      <dgm:prSet presAssocID="{76B0CBE0-03C9-4723-AD88-22F0F8BFEBCC}" presName="node" presStyleLbl="node1" presStyleIdx="0" presStyleCnt="7">
        <dgm:presLayoutVars>
          <dgm:bulletEnabled val="1"/>
        </dgm:presLayoutVars>
      </dgm:prSet>
      <dgm:spPr/>
    </dgm:pt>
    <dgm:pt modelId="{8C118334-F13E-416A-97BA-082E4AA71413}" type="pres">
      <dgm:prSet presAssocID="{69495A8C-58A2-442A-B91C-D83B0012C94F}" presName="sibTransSpacerBeforeConnector" presStyleCnt="0"/>
      <dgm:spPr/>
    </dgm:pt>
    <dgm:pt modelId="{E531D4B3-C38D-4093-AA1B-592783B664C2}" type="pres">
      <dgm:prSet presAssocID="{69495A8C-58A2-442A-B91C-D83B0012C94F}" presName="sibTrans" presStyleLbl="node1" presStyleIdx="1" presStyleCnt="7"/>
      <dgm:spPr/>
    </dgm:pt>
    <dgm:pt modelId="{B02E2CF3-A7C5-4479-B750-190CE64EE954}" type="pres">
      <dgm:prSet presAssocID="{69495A8C-58A2-442A-B91C-D83B0012C94F}" presName="sibTransSpacerAfterConnector" presStyleCnt="0"/>
      <dgm:spPr/>
    </dgm:pt>
    <dgm:pt modelId="{EBEE9E5F-CE7E-4129-8D04-CE4F080A4BD4}" type="pres">
      <dgm:prSet presAssocID="{68F38EA5-A110-49DF-8AB6-DCCABBEF63B6}" presName="node" presStyleLbl="node1" presStyleIdx="2" presStyleCnt="7">
        <dgm:presLayoutVars>
          <dgm:bulletEnabled val="1"/>
        </dgm:presLayoutVars>
      </dgm:prSet>
      <dgm:spPr/>
    </dgm:pt>
    <dgm:pt modelId="{E00CF6F6-5A18-40AC-BF96-74C9EDA86957}" type="pres">
      <dgm:prSet presAssocID="{5A1D207A-8B76-4821-9CEE-6B91EE81B0A2}" presName="sibTransSpacerBeforeConnector" presStyleCnt="0"/>
      <dgm:spPr/>
    </dgm:pt>
    <dgm:pt modelId="{07653D8F-62E9-418E-8E77-1E7475B6933F}" type="pres">
      <dgm:prSet presAssocID="{5A1D207A-8B76-4821-9CEE-6B91EE81B0A2}" presName="sibTrans" presStyleLbl="node1" presStyleIdx="3" presStyleCnt="7"/>
      <dgm:spPr/>
    </dgm:pt>
    <dgm:pt modelId="{848A5107-750E-4DB7-B0BE-43D74634EFC7}" type="pres">
      <dgm:prSet presAssocID="{5A1D207A-8B76-4821-9CEE-6B91EE81B0A2}" presName="sibTransSpacerAfterConnector" presStyleCnt="0"/>
      <dgm:spPr/>
    </dgm:pt>
    <dgm:pt modelId="{6DB87309-5505-4FA9-955F-B47442FF8917}" type="pres">
      <dgm:prSet presAssocID="{12BC9743-729F-4C8F-B74D-BE10C095351F}" presName="node" presStyleLbl="node1" presStyleIdx="4" presStyleCnt="7">
        <dgm:presLayoutVars>
          <dgm:bulletEnabled val="1"/>
        </dgm:presLayoutVars>
      </dgm:prSet>
      <dgm:spPr/>
    </dgm:pt>
    <dgm:pt modelId="{88765CAB-37E4-4390-B735-99922CE67BF5}" type="pres">
      <dgm:prSet presAssocID="{79004E78-DC6A-4A3D-B580-D3A2213FD1EC}" presName="sibTransSpacerBeforeConnector" presStyleCnt="0"/>
      <dgm:spPr/>
    </dgm:pt>
    <dgm:pt modelId="{6B9E45E4-2B65-484B-96FD-4370243CF983}" type="pres">
      <dgm:prSet presAssocID="{79004E78-DC6A-4A3D-B580-D3A2213FD1EC}" presName="sibTrans" presStyleLbl="node1" presStyleIdx="5" presStyleCnt="7"/>
      <dgm:spPr/>
    </dgm:pt>
    <dgm:pt modelId="{4A77B82C-5713-475E-AD3A-EED37AB39596}" type="pres">
      <dgm:prSet presAssocID="{79004E78-DC6A-4A3D-B580-D3A2213FD1EC}" presName="sibTransSpacerAfterConnector" presStyleCnt="0"/>
      <dgm:spPr/>
    </dgm:pt>
    <dgm:pt modelId="{8C4CF8B4-4D81-4390-ABA5-C38ECF3B2AC1}" type="pres">
      <dgm:prSet presAssocID="{7D852B1F-B162-4EDF-A8A9-66F6E3872BC8}" presName="node" presStyleLbl="node1" presStyleIdx="6" presStyleCnt="7">
        <dgm:presLayoutVars>
          <dgm:bulletEnabled val="1"/>
        </dgm:presLayoutVars>
      </dgm:prSet>
      <dgm:spPr/>
    </dgm:pt>
  </dgm:ptLst>
  <dgm:cxnLst>
    <dgm:cxn modelId="{2246B41D-0B63-47A0-BFC6-7D8AE3E53F60}" type="presOf" srcId="{1EC44FAF-94AD-43B7-BCF0-21222BFEB8B6}" destId="{922552FC-83AA-4CB9-BF13-EAC497BA0638}" srcOrd="0" destOrd="0" presId="urn:microsoft.com/office/officeart/2016/7/layout/BasicProcessNew"/>
    <dgm:cxn modelId="{D5634028-0A0F-4A08-836B-283F3047832B}" type="presOf" srcId="{12BC9743-729F-4C8F-B74D-BE10C095351F}" destId="{6DB87309-5505-4FA9-955F-B47442FF8917}" srcOrd="0" destOrd="0" presId="urn:microsoft.com/office/officeart/2016/7/layout/BasicProcessNew"/>
    <dgm:cxn modelId="{CA211E32-13C6-401B-A807-6C0936349647}" type="presOf" srcId="{68F38EA5-A110-49DF-8AB6-DCCABBEF63B6}" destId="{EBEE9E5F-CE7E-4129-8D04-CE4F080A4BD4}" srcOrd="0" destOrd="0" presId="urn:microsoft.com/office/officeart/2016/7/layout/BasicProcessNew"/>
    <dgm:cxn modelId="{7DE2C939-3766-4254-9274-4E8FF4B7E7EB}" srcId="{1EC44FAF-94AD-43B7-BCF0-21222BFEB8B6}" destId="{7D852B1F-B162-4EDF-A8A9-66F6E3872BC8}" srcOrd="3" destOrd="0" parTransId="{C96AD798-9AF6-4028-9DD2-2C262C1089B8}" sibTransId="{AF9DF46C-B8DB-4642-9B6A-CC23868DDBAB}"/>
    <dgm:cxn modelId="{B75FAF5F-F907-4BB6-923C-31299FDED681}" type="presOf" srcId="{5A1D207A-8B76-4821-9CEE-6B91EE81B0A2}" destId="{07653D8F-62E9-418E-8E77-1E7475B6933F}" srcOrd="0" destOrd="0" presId="urn:microsoft.com/office/officeart/2016/7/layout/BasicProcessNew"/>
    <dgm:cxn modelId="{B6E69369-8C71-4715-9929-210C60EE10C5}" type="presOf" srcId="{79004E78-DC6A-4A3D-B580-D3A2213FD1EC}" destId="{6B9E45E4-2B65-484B-96FD-4370243CF983}" srcOrd="0" destOrd="0" presId="urn:microsoft.com/office/officeart/2016/7/layout/BasicProcessNew"/>
    <dgm:cxn modelId="{B9A09D85-0B87-4EB7-B135-F3DEDEAD7B91}" srcId="{1EC44FAF-94AD-43B7-BCF0-21222BFEB8B6}" destId="{12BC9743-729F-4C8F-B74D-BE10C095351F}" srcOrd="2" destOrd="0" parTransId="{BA4DB1C2-E954-401E-8EBE-4F241606B4BA}" sibTransId="{79004E78-DC6A-4A3D-B580-D3A2213FD1EC}"/>
    <dgm:cxn modelId="{A7576FA3-D775-4219-A186-076C4D007BD6}" srcId="{1EC44FAF-94AD-43B7-BCF0-21222BFEB8B6}" destId="{76B0CBE0-03C9-4723-AD88-22F0F8BFEBCC}" srcOrd="0" destOrd="0" parTransId="{79E0A49F-403C-451A-AAD9-F6E2DF2232BF}" sibTransId="{69495A8C-58A2-442A-B91C-D83B0012C94F}"/>
    <dgm:cxn modelId="{7F0116B1-4D1F-40DA-B39C-25774C5DBAF1}" srcId="{1EC44FAF-94AD-43B7-BCF0-21222BFEB8B6}" destId="{68F38EA5-A110-49DF-8AB6-DCCABBEF63B6}" srcOrd="1" destOrd="0" parTransId="{394A7BF8-A6F8-4F6C-9564-CDFDED6EE0DD}" sibTransId="{5A1D207A-8B76-4821-9CEE-6B91EE81B0A2}"/>
    <dgm:cxn modelId="{00F395BC-865C-4B96-8B84-4205F5101372}" type="presOf" srcId="{69495A8C-58A2-442A-B91C-D83B0012C94F}" destId="{E531D4B3-C38D-4093-AA1B-592783B664C2}" srcOrd="0" destOrd="0" presId="urn:microsoft.com/office/officeart/2016/7/layout/BasicProcessNew"/>
    <dgm:cxn modelId="{F2D6CCD3-2EF7-40E1-AAAB-47A8F6335FA1}" type="presOf" srcId="{76B0CBE0-03C9-4723-AD88-22F0F8BFEBCC}" destId="{975F909E-F960-4B3D-A07B-4698ACBE38C9}" srcOrd="0" destOrd="0" presId="urn:microsoft.com/office/officeart/2016/7/layout/BasicProcessNew"/>
    <dgm:cxn modelId="{DB8326F3-2E81-4AFF-A4B7-3B7E97AE35F6}" type="presOf" srcId="{7D852B1F-B162-4EDF-A8A9-66F6E3872BC8}" destId="{8C4CF8B4-4D81-4390-ABA5-C38ECF3B2AC1}" srcOrd="0" destOrd="0" presId="urn:microsoft.com/office/officeart/2016/7/layout/BasicProcessNew"/>
    <dgm:cxn modelId="{4FB5E3C6-DECC-4782-9822-F92BDCC64434}" type="presParOf" srcId="{922552FC-83AA-4CB9-BF13-EAC497BA0638}" destId="{975F909E-F960-4B3D-A07B-4698ACBE38C9}" srcOrd="0" destOrd="0" presId="urn:microsoft.com/office/officeart/2016/7/layout/BasicProcessNew"/>
    <dgm:cxn modelId="{CC8FF240-B166-4489-9231-2D9BB6B8313C}" type="presParOf" srcId="{922552FC-83AA-4CB9-BF13-EAC497BA0638}" destId="{8C118334-F13E-416A-97BA-082E4AA71413}" srcOrd="1" destOrd="0" presId="urn:microsoft.com/office/officeart/2016/7/layout/BasicProcessNew"/>
    <dgm:cxn modelId="{3BC89079-18CB-4325-BC64-88B5A415748B}" type="presParOf" srcId="{922552FC-83AA-4CB9-BF13-EAC497BA0638}" destId="{E531D4B3-C38D-4093-AA1B-592783B664C2}" srcOrd="2" destOrd="0" presId="urn:microsoft.com/office/officeart/2016/7/layout/BasicProcessNew"/>
    <dgm:cxn modelId="{B355EFFE-778B-479A-B718-0E5EB9D6A3A9}" type="presParOf" srcId="{922552FC-83AA-4CB9-BF13-EAC497BA0638}" destId="{B02E2CF3-A7C5-4479-B750-190CE64EE954}" srcOrd="3" destOrd="0" presId="urn:microsoft.com/office/officeart/2016/7/layout/BasicProcessNew"/>
    <dgm:cxn modelId="{CD620060-6E4F-4F90-946B-51BE147B1CF2}" type="presParOf" srcId="{922552FC-83AA-4CB9-BF13-EAC497BA0638}" destId="{EBEE9E5F-CE7E-4129-8D04-CE4F080A4BD4}" srcOrd="4" destOrd="0" presId="urn:microsoft.com/office/officeart/2016/7/layout/BasicProcessNew"/>
    <dgm:cxn modelId="{C69E0F7D-6032-4741-AFFD-AED9FD36819F}" type="presParOf" srcId="{922552FC-83AA-4CB9-BF13-EAC497BA0638}" destId="{E00CF6F6-5A18-40AC-BF96-74C9EDA86957}" srcOrd="5" destOrd="0" presId="urn:microsoft.com/office/officeart/2016/7/layout/BasicProcessNew"/>
    <dgm:cxn modelId="{462D4DF6-61EB-491E-97A9-F76228ABB645}" type="presParOf" srcId="{922552FC-83AA-4CB9-BF13-EAC497BA0638}" destId="{07653D8F-62E9-418E-8E77-1E7475B6933F}" srcOrd="6" destOrd="0" presId="urn:microsoft.com/office/officeart/2016/7/layout/BasicProcessNew"/>
    <dgm:cxn modelId="{B32B83C6-D9D2-4869-B608-5B3B9D7A0197}" type="presParOf" srcId="{922552FC-83AA-4CB9-BF13-EAC497BA0638}" destId="{848A5107-750E-4DB7-B0BE-43D74634EFC7}" srcOrd="7" destOrd="0" presId="urn:microsoft.com/office/officeart/2016/7/layout/BasicProcessNew"/>
    <dgm:cxn modelId="{BADA2891-D1F1-4DC5-B2DB-067CBE489EC9}" type="presParOf" srcId="{922552FC-83AA-4CB9-BF13-EAC497BA0638}" destId="{6DB87309-5505-4FA9-955F-B47442FF8917}" srcOrd="8" destOrd="0" presId="urn:microsoft.com/office/officeart/2016/7/layout/BasicProcessNew"/>
    <dgm:cxn modelId="{B923FC71-947B-41B8-92D5-CC96FD0FD9ED}" type="presParOf" srcId="{922552FC-83AA-4CB9-BF13-EAC497BA0638}" destId="{88765CAB-37E4-4390-B735-99922CE67BF5}" srcOrd="9" destOrd="0" presId="urn:microsoft.com/office/officeart/2016/7/layout/BasicProcessNew"/>
    <dgm:cxn modelId="{C9725397-50FA-4C89-9B1F-87C38C94746E}" type="presParOf" srcId="{922552FC-83AA-4CB9-BF13-EAC497BA0638}" destId="{6B9E45E4-2B65-484B-96FD-4370243CF983}" srcOrd="10" destOrd="0" presId="urn:microsoft.com/office/officeart/2016/7/layout/BasicProcessNew"/>
    <dgm:cxn modelId="{80B6673A-0925-4097-830F-4953AE54EB8A}" type="presParOf" srcId="{922552FC-83AA-4CB9-BF13-EAC497BA0638}" destId="{4A77B82C-5713-475E-AD3A-EED37AB39596}" srcOrd="11" destOrd="0" presId="urn:microsoft.com/office/officeart/2016/7/layout/BasicProcessNew"/>
    <dgm:cxn modelId="{724C2E12-A6F5-4D89-BCD1-4F061FA9610F}" type="presParOf" srcId="{922552FC-83AA-4CB9-BF13-EAC497BA0638}" destId="{8C4CF8B4-4D81-4390-ABA5-C38ECF3B2AC1}"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F909E-F960-4B3D-A07B-4698ACBE38C9}">
      <dsp:nvSpPr>
        <dsp:cNvPr id="0" name=""/>
        <dsp:cNvSpPr/>
      </dsp:nvSpPr>
      <dsp:spPr>
        <a:xfrm>
          <a:off x="2672" y="139829"/>
          <a:ext cx="2410390" cy="46143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a:t>it’s important to be aware that  </a:t>
          </a:r>
          <a:r>
            <a:rPr lang="en-GB" sz="1800" b="1" kern="1200"/>
            <a:t>evaluation needs to be ongoing </a:t>
          </a:r>
          <a:r>
            <a:rPr lang="en-GB" sz="1800" kern="1200"/>
            <a:t>and be able to explore all stages, as each contributes significantly to the overall success of your event.</a:t>
          </a:r>
          <a:endParaRPr lang="en-US" sz="1800" kern="1200"/>
        </a:p>
      </dsp:txBody>
      <dsp:txXfrm>
        <a:off x="2672" y="139829"/>
        <a:ext cx="2410390" cy="4614368"/>
      </dsp:txXfrm>
    </dsp:sp>
    <dsp:sp modelId="{E531D4B3-C38D-4093-AA1B-592783B664C2}">
      <dsp:nvSpPr>
        <dsp:cNvPr id="0" name=""/>
        <dsp:cNvSpPr/>
      </dsp:nvSpPr>
      <dsp:spPr>
        <a:xfrm>
          <a:off x="2448738" y="2325514"/>
          <a:ext cx="361558" cy="243000"/>
        </a:xfrm>
        <a:prstGeom prst="rightArrow">
          <a:avLst>
            <a:gd name="adj1" fmla="val 50000"/>
            <a:gd name="adj2" fmla="val 50000"/>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E9E5F-CE7E-4129-8D04-CE4F080A4BD4}">
      <dsp:nvSpPr>
        <dsp:cNvPr id="0" name=""/>
        <dsp:cNvSpPr/>
      </dsp:nvSpPr>
      <dsp:spPr>
        <a:xfrm>
          <a:off x="2845971" y="139829"/>
          <a:ext cx="2410390" cy="461436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a:t>Pre-event: </a:t>
          </a:r>
          <a:r>
            <a:rPr lang="en-GB" sz="1800" kern="1200"/>
            <a:t>You can uncover a lot of useful information </a:t>
          </a:r>
          <a:r>
            <a:rPr lang="en-GB" sz="1800" b="1" kern="1200"/>
            <a:t>during event planning, </a:t>
          </a:r>
          <a:r>
            <a:rPr lang="en-GB" sz="1800" kern="1200"/>
            <a:t>making it one of your most important </a:t>
          </a:r>
          <a:r>
            <a:rPr lang="en-GB" sz="1800" b="1" kern="1200"/>
            <a:t>evaluation stages</a:t>
          </a:r>
          <a:r>
            <a:rPr lang="en-GB" sz="1800" kern="1200"/>
            <a:t>. From assessing general levels of interest and things that attendees most want to see and hear about, to more practical areas such as the most popular location and timings for your event.</a:t>
          </a:r>
          <a:endParaRPr lang="en-US" sz="1800" kern="1200"/>
        </a:p>
      </dsp:txBody>
      <dsp:txXfrm>
        <a:off x="2845971" y="139829"/>
        <a:ext cx="2410390" cy="4614368"/>
      </dsp:txXfrm>
    </dsp:sp>
    <dsp:sp modelId="{07653D8F-62E9-418E-8E77-1E7475B6933F}">
      <dsp:nvSpPr>
        <dsp:cNvPr id="0" name=""/>
        <dsp:cNvSpPr/>
      </dsp:nvSpPr>
      <dsp:spPr>
        <a:xfrm>
          <a:off x="5292037" y="2325514"/>
          <a:ext cx="361558" cy="243000"/>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87309-5505-4FA9-955F-B47442FF8917}">
      <dsp:nvSpPr>
        <dsp:cNvPr id="0" name=""/>
        <dsp:cNvSpPr/>
      </dsp:nvSpPr>
      <dsp:spPr>
        <a:xfrm>
          <a:off x="5689270" y="139829"/>
          <a:ext cx="2410390" cy="461436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kern="1200"/>
            <a:t>Mid-event:</a:t>
          </a:r>
          <a:r>
            <a:rPr lang="en-GB" sz="1600" kern="1200"/>
            <a:t>, it’s  important to be able to </a:t>
          </a:r>
          <a:r>
            <a:rPr lang="en-GB" sz="1600" b="1" kern="1200"/>
            <a:t>monitor what’s working</a:t>
          </a:r>
          <a:r>
            <a:rPr lang="en-GB" sz="1600" kern="1200"/>
            <a:t>, what might need more support to perform better and be able to keep abreast of any unforeseen circumstances that might arise and affect the progress of your event. Must have a method that will allow you to observe and collect feedback during your event, measure stakeholder satisfaction and help keep everything on track and performing well.</a:t>
          </a:r>
          <a:endParaRPr lang="en-US" sz="1600" kern="1200"/>
        </a:p>
      </dsp:txBody>
      <dsp:txXfrm>
        <a:off x="5689270" y="139829"/>
        <a:ext cx="2410390" cy="4614368"/>
      </dsp:txXfrm>
    </dsp:sp>
    <dsp:sp modelId="{6B9E45E4-2B65-484B-96FD-4370243CF983}">
      <dsp:nvSpPr>
        <dsp:cNvPr id="0" name=""/>
        <dsp:cNvSpPr/>
      </dsp:nvSpPr>
      <dsp:spPr>
        <a:xfrm>
          <a:off x="8135336" y="2325514"/>
          <a:ext cx="361558" cy="243000"/>
        </a:xfrm>
        <a:prstGeom prst="rightArrow">
          <a:avLst>
            <a:gd name="adj1" fmla="val 50000"/>
            <a:gd name="adj2" fmla="val 50000"/>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CF8B4-4D81-4390-ABA5-C38ECF3B2AC1}">
      <dsp:nvSpPr>
        <dsp:cNvPr id="0" name=""/>
        <dsp:cNvSpPr/>
      </dsp:nvSpPr>
      <dsp:spPr>
        <a:xfrm>
          <a:off x="8532569" y="139829"/>
          <a:ext cx="2410390" cy="461436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b="1" kern="1200"/>
            <a:t>Post-event: </a:t>
          </a:r>
          <a:r>
            <a:rPr lang="en-GB" sz="1800" kern="1200"/>
            <a:t>event has finished, besides examining what your stakeholders thought about your event, evaluation methods will enable you to examine areas such as whether your budgets and timelines were realistic, how well your marketing efforts performed and what you need to improve on before your next event.</a:t>
          </a:r>
          <a:endParaRPr lang="en-US" sz="1800" kern="1200"/>
        </a:p>
      </dsp:txBody>
      <dsp:txXfrm>
        <a:off x="8532569" y="139829"/>
        <a:ext cx="2410390" cy="461436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5312B-63A6-416D-9B21-2CF9A15E509E}"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099E43-BB5C-4D72-ADEE-99C48F608FC9}" type="slidenum">
              <a:rPr lang="en-GB" smtClean="0"/>
              <a:t>‹#›</a:t>
            </a:fld>
            <a:endParaRPr lang="en-GB"/>
          </a:p>
        </p:txBody>
      </p:sp>
    </p:spTree>
    <p:extLst>
      <p:ext uri="{BB962C8B-B14F-4D97-AF65-F5344CB8AC3E}">
        <p14:creationId xmlns:p14="http://schemas.microsoft.com/office/powerpoint/2010/main" val="2464616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6099E43-BB5C-4D72-ADEE-99C48F608FC9}" type="slidenum">
              <a:rPr lang="en-GB" smtClean="0"/>
              <a:t>2</a:t>
            </a:fld>
            <a:endParaRPr lang="en-GB"/>
          </a:p>
        </p:txBody>
      </p:sp>
    </p:spTree>
    <p:extLst>
      <p:ext uri="{BB962C8B-B14F-4D97-AF65-F5344CB8AC3E}">
        <p14:creationId xmlns:p14="http://schemas.microsoft.com/office/powerpoint/2010/main" val="499137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FE8DB8B-C143-E877-DA3F-B6B86B2FD9E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160781C6-1E86-CA87-25E2-8EFAD462FC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16AE7721-D756-9521-5F54-F3D13F28BE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090BDA2-33EA-4F78-9F58-DF5EB52B4822}" type="slidenum">
              <a:rPr lang="en-GB" altLang="en-US"/>
              <a:pPr algn="r" eaLnBrk="1" hangingPunct="1">
                <a:spcBef>
                  <a:spcPct val="0"/>
                </a:spcBef>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4031035-BA38-3E99-7B63-69AA602C180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172A748-2D41-44AC-87CB-2DA364D4FCA2}" type="slidenum">
              <a:rPr lang="en-GB" altLang="en-US"/>
              <a:pPr algn="r" eaLnBrk="1" hangingPunct="1">
                <a:spcBef>
                  <a:spcPct val="0"/>
                </a:spcBef>
              </a:pPr>
              <a:t>5</a:t>
            </a:fld>
            <a:endParaRPr lang="en-GB" altLang="en-US"/>
          </a:p>
        </p:txBody>
      </p:sp>
      <p:sp>
        <p:nvSpPr>
          <p:cNvPr id="37891" name="Rectangle 2">
            <a:extLst>
              <a:ext uri="{FF2B5EF4-FFF2-40B4-BE49-F238E27FC236}">
                <a16:creationId xmlns:a16="http://schemas.microsoft.com/office/drawing/2014/main" id="{3EB9F1F4-E53D-80CE-09B3-E5DB7352F6EE}"/>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CCD396D-0078-BE2B-E379-BE93C63DE0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400">
              <a:solidFill>
                <a:srgbClr val="000066"/>
              </a:solidFill>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173C385-B2EC-A632-8267-BC214A10631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6C22762-E39A-4290-AA26-BAE42554305A}" type="slidenum">
              <a:rPr lang="en-GB" altLang="en-US"/>
              <a:pPr algn="r" eaLnBrk="1" hangingPunct="1">
                <a:spcBef>
                  <a:spcPct val="0"/>
                </a:spcBef>
              </a:pPr>
              <a:t>6</a:t>
            </a:fld>
            <a:endParaRPr lang="en-GB" altLang="en-US"/>
          </a:p>
        </p:txBody>
      </p:sp>
      <p:sp>
        <p:nvSpPr>
          <p:cNvPr id="34819" name="Rectangle 2">
            <a:extLst>
              <a:ext uri="{FF2B5EF4-FFF2-40B4-BE49-F238E27FC236}">
                <a16:creationId xmlns:a16="http://schemas.microsoft.com/office/drawing/2014/main" id="{F5981248-DCDA-59FE-9628-2FCE556A5A6C}"/>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596D331-C4EF-984B-18A5-AD36155674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A92D242-03BB-9D3C-27D9-C6C5978D8A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86C02CAF-15DE-3DA4-55A4-5AA8A2D9EE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463FCE17-0B9F-4863-9B65-62D9E04277C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ACF7BB8-2E80-410B-B967-40D28856489C}" type="slidenum">
              <a:rPr lang="en-GB" altLang="en-US"/>
              <a:pPr algn="r" eaLnBrk="1" hangingPunct="1">
                <a:spcBef>
                  <a:spcPct val="0"/>
                </a:spcBef>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10C1F57-1D18-CC3C-F323-EDF5EC4D8891}"/>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761EA29-03E0-2561-9226-ACF8FB01CA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4D09C51C-E4C6-A9AC-7105-922F427D87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0BE8E77-07D1-4272-9361-B851C03875E6}" type="slidenum">
              <a:rPr lang="en-GB" altLang="en-US"/>
              <a:pPr>
                <a:spcBef>
                  <a:spcPct val="0"/>
                </a:spcBef>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F21A117-2760-234E-CCAC-C5D05A2D62D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759CD89-1CE7-4394-99C2-9D19847B8CD4}" type="slidenum">
              <a:rPr lang="en-GB" altLang="en-US"/>
              <a:pPr algn="r" eaLnBrk="1" hangingPunct="1">
                <a:spcBef>
                  <a:spcPct val="0"/>
                </a:spcBef>
              </a:pPr>
              <a:t>10</a:t>
            </a:fld>
            <a:endParaRPr lang="en-GB" altLang="en-US"/>
          </a:p>
        </p:txBody>
      </p:sp>
      <p:sp>
        <p:nvSpPr>
          <p:cNvPr id="33795" name="Rectangle 2">
            <a:extLst>
              <a:ext uri="{FF2B5EF4-FFF2-40B4-BE49-F238E27FC236}">
                <a16:creationId xmlns:a16="http://schemas.microsoft.com/office/drawing/2014/main" id="{105E53C0-1D19-62E5-DAAA-EFC9E02062BB}"/>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8DD66D3-F74A-475F-B434-4591EBE78C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7B8A755-6373-F0A6-829A-1D9673CD2D00}"/>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E37D517E-A241-F619-39F5-12DB4A41A5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12FE4B81-D2F6-7D43-E66D-CFAE49FEED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15BA2D5-A064-466C-A185-89A90A879DD6}" type="slidenum">
              <a:rPr lang="en-GB" altLang="en-US"/>
              <a:pPr>
                <a:spcBef>
                  <a:spcPct val="0"/>
                </a:spcBef>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10949D-653A-ED61-DA11-ED60880C0454}"/>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30138327-DCB0-EF9D-9B86-74FE250D2D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BE492D52-EA0D-3316-4E8D-61E0C19063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85F56DB-9CB7-4178-96AF-EFA70A1982C8}" type="slidenum">
              <a:rPr lang="en-GB" altLang="en-US"/>
              <a:pPr algn="r" eaLnBrk="1" hangingPunct="1">
                <a:spcBef>
                  <a:spcPct val="0"/>
                </a:spcBef>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D14C284-5126-1779-BA7C-9FDAF59CD50F}"/>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D5C900DB-904E-4BB2-A24E-353655D2B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58C0117-53EC-14C2-7948-F39A729DDC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D66B7A-DA16-4443-8067-010A4C2FE75C}" type="slidenum">
              <a:rPr lang="en-GB" altLang="en-US"/>
              <a:pPr>
                <a:spcBef>
                  <a:spcPct val="0"/>
                </a:spcBef>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26CBE2F-5C3F-462E-EB81-F5B8D522E156}"/>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964B993A-8235-9019-449C-02901B954D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DF042670-1AE0-02AF-EDEE-9BEBF59B52E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1FC3341-B812-45FC-B3D4-C09DBB0630E5}" type="slidenum">
              <a:rPr lang="en-GB" altLang="en-US"/>
              <a:pPr algn="r" eaLnBrk="1" hangingPunct="1">
                <a:spcBef>
                  <a:spcPct val="0"/>
                </a:spcBef>
              </a:pPr>
              <a:t>14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1CE114A-69D4-BC3E-F9B8-5BEBE57E113D}"/>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18E4FCCC-7A45-FAD0-24FC-65BAE75C9E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70261F6B-F868-AA9C-3502-DE81CE841B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2118B30-B530-422E-9222-BC44F5C0874D}" type="slidenum">
              <a:rPr lang="en-GB" altLang="en-US"/>
              <a:pPr algn="r" eaLnBrk="1" hangingPunct="1">
                <a:spcBef>
                  <a:spcPct val="0"/>
                </a:spcBef>
              </a:pPr>
              <a:t>17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A4912F1-76C7-5B2E-CD07-7450651F5E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162E7D1-B0B0-4E55-893B-23BA2D557B16}" type="slidenum">
              <a:rPr lang="en-GB" altLang="en-US"/>
              <a:pPr algn="r" eaLnBrk="1" hangingPunct="1">
                <a:spcBef>
                  <a:spcPct val="0"/>
                </a:spcBef>
              </a:pPr>
              <a:t>18</a:t>
            </a:fld>
            <a:endParaRPr lang="en-GB" altLang="en-US"/>
          </a:p>
        </p:txBody>
      </p:sp>
      <p:sp>
        <p:nvSpPr>
          <p:cNvPr id="41987" name="Rectangle 2">
            <a:extLst>
              <a:ext uri="{FF2B5EF4-FFF2-40B4-BE49-F238E27FC236}">
                <a16:creationId xmlns:a16="http://schemas.microsoft.com/office/drawing/2014/main" id="{55847912-FCF0-067F-7958-10453DEC683A}"/>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9FBA9AF-843A-C603-3A10-B9A61758E8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sz="8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38B7DB3-66DD-3F40-3B5B-6A924A78FCD2}"/>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F5F5FD3D-546D-0519-D005-34AA272659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8D288B15-BB54-D1D2-D99C-F1D05D03E28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EC8863D-4A1F-419E-BADD-BBA850487F8C}" type="slidenum">
              <a:rPr lang="en-GB" altLang="en-US"/>
              <a:pPr algn="r" eaLnBrk="1" hangingPunct="1">
                <a:spcBef>
                  <a:spcPct val="0"/>
                </a:spcBef>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8571DED-B4E1-B444-52C3-57A32405E2F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5CDFA74-BF9A-4423-9FB4-C4593EE3AAFD}" type="slidenum">
              <a:rPr lang="en-GB" altLang="en-US"/>
              <a:pPr algn="r" eaLnBrk="1" hangingPunct="1">
                <a:spcBef>
                  <a:spcPct val="0"/>
                </a:spcBef>
              </a:pPr>
              <a:t>20</a:t>
            </a:fld>
            <a:endParaRPr lang="en-GB" altLang="en-US"/>
          </a:p>
        </p:txBody>
      </p:sp>
      <p:sp>
        <p:nvSpPr>
          <p:cNvPr id="44035" name="Rectangle 2">
            <a:extLst>
              <a:ext uri="{FF2B5EF4-FFF2-40B4-BE49-F238E27FC236}">
                <a16:creationId xmlns:a16="http://schemas.microsoft.com/office/drawing/2014/main" id="{CBD100A4-1993-0220-AEB6-999EE4A959C2}"/>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611BCE35-B6E5-EC66-BED3-4812CD9919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6099E43-BB5C-4D72-ADEE-99C48F608FC9}" type="slidenum">
              <a:rPr lang="en-GB" smtClean="0"/>
              <a:t>34</a:t>
            </a:fld>
            <a:endParaRPr lang="en-GB"/>
          </a:p>
        </p:txBody>
      </p:sp>
    </p:spTree>
    <p:extLst>
      <p:ext uri="{BB962C8B-B14F-4D97-AF65-F5344CB8AC3E}">
        <p14:creationId xmlns:p14="http://schemas.microsoft.com/office/powerpoint/2010/main" val="407796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65A0722-B315-B9AC-8751-BFA53705EF1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1D5EEBB-1B61-47C2-84D2-1F6518DC7082}" type="slidenum">
              <a:rPr lang="en-GB" altLang="en-US"/>
              <a:pPr algn="r" eaLnBrk="1" hangingPunct="1">
                <a:spcBef>
                  <a:spcPct val="0"/>
                </a:spcBef>
              </a:pPr>
              <a:t>56</a:t>
            </a:fld>
            <a:endParaRPr lang="en-GB" altLang="en-US"/>
          </a:p>
        </p:txBody>
      </p:sp>
      <p:sp>
        <p:nvSpPr>
          <p:cNvPr id="45059" name="Rectangle 2">
            <a:extLst>
              <a:ext uri="{FF2B5EF4-FFF2-40B4-BE49-F238E27FC236}">
                <a16:creationId xmlns:a16="http://schemas.microsoft.com/office/drawing/2014/main" id="{CE9421C6-D4B3-CF0A-EE3D-48ED1508716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A6BC6E57-EC40-65D9-C083-4BCF25D041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8743C456-D68B-1D26-1BA3-CE7341CFB8F1}"/>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620F4F1-F047-4840-8799-432109C1277A}" type="slidenum">
              <a:rPr lang="en-GB" altLang="en-US"/>
              <a:pPr algn="r" eaLnBrk="1" hangingPunct="1">
                <a:spcBef>
                  <a:spcPct val="0"/>
                </a:spcBef>
              </a:pPr>
              <a:t>65</a:t>
            </a:fld>
            <a:endParaRPr lang="en-GB" altLang="en-US"/>
          </a:p>
        </p:txBody>
      </p:sp>
      <p:sp>
        <p:nvSpPr>
          <p:cNvPr id="46083" name="Rectangle 2">
            <a:extLst>
              <a:ext uri="{FF2B5EF4-FFF2-40B4-BE49-F238E27FC236}">
                <a16:creationId xmlns:a16="http://schemas.microsoft.com/office/drawing/2014/main" id="{01C7EDCC-087B-3E25-3ABC-31FDE793A426}"/>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280FFB76-CC11-30E4-6E36-4B2206B5B8B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355716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3595513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3209180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59574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263114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2964728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3077545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777250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383100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1647051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3DB74065-1DB2-445E-B648-CF6E05AA56EC}" type="slidenum">
              <a:rPr lang="en-GB" smtClean="0"/>
              <a:t>‹#›</a:t>
            </a:fld>
            <a:endParaRPr lang="en-GB"/>
          </a:p>
        </p:txBody>
      </p:sp>
    </p:spTree>
    <p:extLst>
      <p:ext uri="{BB962C8B-B14F-4D97-AF65-F5344CB8AC3E}">
        <p14:creationId xmlns:p14="http://schemas.microsoft.com/office/powerpoint/2010/main" val="516907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147489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D360AC-D1F5-42A7-BE0A-CDCA33F82EFE}" type="datetimeFigureOut">
              <a:rPr lang="en-GB" smtClean="0"/>
              <a:t>02/12/2024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B74065-1DB2-445E-B648-CF6E05AA56EC}" type="slidenum">
              <a:rPr lang="en-GB" smtClean="0"/>
              <a:t>‹#›</a:t>
            </a:fld>
            <a:endParaRPr lang="en-GB"/>
          </a:p>
        </p:txBody>
      </p:sp>
    </p:spTree>
    <p:extLst>
      <p:ext uri="{BB962C8B-B14F-4D97-AF65-F5344CB8AC3E}">
        <p14:creationId xmlns:p14="http://schemas.microsoft.com/office/powerpoint/2010/main" val="357933788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undabergnow.com/2020/03/16/events-cancelled-due-to-coronavirus-prevention/"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V9b9lmbXqhs?feature=oembed"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eventimpacts.com/impact-types/social/content/satisfaction/basic-measures" TargetMode="External"/><Relationship Id="rId5" Type="http://schemas.openxmlformats.org/officeDocument/2006/relationships/hyperlink" Target="https://www.eventimpacts.com/impact-types/attendance/content/measuring-profile" TargetMode="External"/><Relationship Id="rId4" Type="http://schemas.openxmlformats.org/officeDocument/2006/relationships/hyperlink" Target="https://www.eventbrite.co.uk/blog/ways-to-improve-your-event-ds0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hyperlink" Target="https://www.goingonanadventure.co.uk/free-festival-tickets-for-volunteerin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news.bbc.co.uk/1/hi/scotland/edinburgh_and_east/7534861.st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eventimpacts.com/calculator"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juliesbicycle.com/our-work/creative-green/creative-climate-tool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hotjar.com/blog/post-event-survey-question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meetings.skift.com/30-best-event-survey-questions-steal-now/"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tandfonline.com/doi/full/10.1080/15022250.2021.1877191" TargetMode="External"/><Relationship Id="rId2" Type="http://schemas.openxmlformats.org/officeDocument/2006/relationships/hyperlink" Target="https://www.inwink.com/en/blog/7-ways-measure-event-attendee-satisfaction/"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eventimpacts.com/impact-types/economic"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79EF-34CE-EF1C-1C4B-E9FCA67AD6B2}"/>
              </a:ext>
            </a:extLst>
          </p:cNvPr>
          <p:cNvSpPr>
            <a:spLocks noGrp="1"/>
          </p:cNvSpPr>
          <p:nvPr>
            <p:ph type="ctrTitle"/>
          </p:nvPr>
        </p:nvSpPr>
        <p:spPr>
          <a:xfrm>
            <a:off x="87887" y="241621"/>
            <a:ext cx="9144000" cy="1800351"/>
          </a:xfrm>
        </p:spPr>
        <p:txBody>
          <a:bodyPr>
            <a:normAutofit/>
          </a:bodyPr>
          <a:lstStyle/>
          <a:p>
            <a:r>
              <a:rPr lang="en-GB" sz="4800" b="1"/>
              <a:t>An introduction to planning and management of events</a:t>
            </a:r>
          </a:p>
        </p:txBody>
      </p:sp>
      <p:sp>
        <p:nvSpPr>
          <p:cNvPr id="3" name="Subtitle 2">
            <a:extLst>
              <a:ext uri="{FF2B5EF4-FFF2-40B4-BE49-F238E27FC236}">
                <a16:creationId xmlns:a16="http://schemas.microsoft.com/office/drawing/2014/main" id="{2092BDCE-F55B-7DAE-9D1C-165633D849A2}"/>
              </a:ext>
            </a:extLst>
          </p:cNvPr>
          <p:cNvSpPr>
            <a:spLocks noGrp="1"/>
          </p:cNvSpPr>
          <p:nvPr>
            <p:ph type="subTitle" idx="1"/>
          </p:nvPr>
        </p:nvSpPr>
        <p:spPr>
          <a:xfrm>
            <a:off x="430086" y="2395927"/>
            <a:ext cx="9144000" cy="1655762"/>
          </a:xfrm>
        </p:spPr>
        <p:txBody>
          <a:bodyPr>
            <a:normAutofit/>
          </a:bodyPr>
          <a:lstStyle/>
          <a:p>
            <a:r>
              <a:rPr lang="en-GB" sz="3600"/>
              <a:t>Week 11</a:t>
            </a:r>
          </a:p>
        </p:txBody>
      </p:sp>
      <p:pic>
        <p:nvPicPr>
          <p:cNvPr id="5" name="Picture 4" descr="A picture containing outdoor, night&#10;&#10;Description automatically generated">
            <a:extLst>
              <a:ext uri="{FF2B5EF4-FFF2-40B4-BE49-F238E27FC236}">
                <a16:creationId xmlns:a16="http://schemas.microsoft.com/office/drawing/2014/main" id="{2E52E4DD-3150-378D-0AB4-E82720EF5F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61532" y="2165390"/>
            <a:ext cx="5321834" cy="3520538"/>
          </a:xfrm>
          <a:prstGeom prst="rect">
            <a:avLst/>
          </a:prstGeom>
        </p:spPr>
      </p:pic>
    </p:spTree>
    <p:extLst>
      <p:ext uri="{BB962C8B-B14F-4D97-AF65-F5344CB8AC3E}">
        <p14:creationId xmlns:p14="http://schemas.microsoft.com/office/powerpoint/2010/main" val="2233180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64942-4AAB-BA38-1435-A128842F4A9E}"/>
              </a:ext>
            </a:extLst>
          </p:cNvPr>
          <p:cNvSpPr>
            <a:spLocks noGrp="1"/>
          </p:cNvSpPr>
          <p:nvPr>
            <p:ph type="title"/>
          </p:nvPr>
        </p:nvSpPr>
        <p:spPr>
          <a:xfrm>
            <a:off x="0" y="-33707"/>
            <a:ext cx="10515600" cy="650395"/>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A31A0017-E776-2A0D-4DA3-65379D58AD00}"/>
              </a:ext>
            </a:extLst>
          </p:cNvPr>
          <p:cNvSpPr>
            <a:spLocks noGrp="1"/>
          </p:cNvSpPr>
          <p:nvPr>
            <p:ph idx="1"/>
          </p:nvPr>
        </p:nvSpPr>
        <p:spPr>
          <a:xfrm>
            <a:off x="938719" y="563186"/>
            <a:ext cx="11802140" cy="5560275"/>
          </a:xfrm>
        </p:spPr>
        <p:txBody>
          <a:bodyPr>
            <a:normAutofit fontScale="70000" lnSpcReduction="20000"/>
          </a:bodyPr>
          <a:lstStyle/>
          <a:p>
            <a:r>
              <a:rPr lang="en-GB" b="1">
                <a:effectLst/>
                <a:latin typeface="Calibri Light" panose="020F0302020204030204" pitchFamily="34" charset="0"/>
                <a:ea typeface="DengXian" panose="02010600030101010101" pitchFamily="2" charset="-122"/>
              </a:rPr>
              <a:t>w/c 13 January 2025 11.59PM</a:t>
            </a:r>
          </a:p>
          <a:p>
            <a:pPr algn="just" fontAlgn="base" hangingPunct="0">
              <a:lnSpc>
                <a:spcPct val="115000"/>
              </a:lnSpc>
            </a:pPr>
            <a:r>
              <a:rPr lang="en-GB" sz="1800" b="1">
                <a:effectLst/>
                <a:latin typeface="Calibri" panose="020F0502020204030204" pitchFamily="34" charset="0"/>
                <a:ea typeface="Arial Unicode MS"/>
              </a:rPr>
              <a:t>Assignment 2: Presentation </a:t>
            </a:r>
            <a:endParaRPr lang="en-GB" sz="1800">
              <a:effectLst/>
              <a:latin typeface="Times New Roman" panose="02020603050405020304" pitchFamily="18" charset="0"/>
              <a:ea typeface="Arial Unicode MS"/>
            </a:endParaRPr>
          </a:p>
          <a:p>
            <a:pPr algn="just" fontAlgn="base" hangingPunct="0">
              <a:lnSpc>
                <a:spcPct val="115000"/>
              </a:lnSpc>
            </a:pPr>
            <a:r>
              <a:rPr lang="en-GB" sz="1800">
                <a:effectLst/>
                <a:latin typeface="Calibri" panose="020F0502020204030204" pitchFamily="34" charset="0"/>
                <a:ea typeface="Arial Unicode MS"/>
              </a:rPr>
              <a:t>You are to e</a:t>
            </a:r>
            <a:r>
              <a:rPr lang="en-US" sz="1800">
                <a:effectLst/>
                <a:latin typeface="Calibri" panose="020F0502020204030204" pitchFamily="34" charset="0"/>
                <a:ea typeface="Arial Unicode MS"/>
              </a:rPr>
              <a:t>valuate a new tourism development in Swansea (to be discussed with your lecturer and in class ).</a:t>
            </a:r>
            <a:endParaRPr lang="en-GB" sz="1800">
              <a:effectLst/>
              <a:latin typeface="Times New Roman" panose="02020603050405020304" pitchFamily="18" charset="0"/>
              <a:ea typeface="Arial Unicode MS"/>
            </a:endParaRPr>
          </a:p>
          <a:p>
            <a:pPr fontAlgn="base" hangingPunct="0">
              <a:lnSpc>
                <a:spcPct val="115000"/>
              </a:lnSpc>
            </a:pPr>
            <a:r>
              <a:rPr lang="en-GB" sz="1800" b="1">
                <a:effectLst/>
                <a:latin typeface="Calibri" panose="020F0502020204030204" pitchFamily="34" charset="0"/>
                <a:ea typeface="Arial Unicode MS"/>
              </a:rPr>
              <a:t>Task:</a:t>
            </a:r>
            <a:br>
              <a:rPr lang="en-GB" sz="1800">
                <a:effectLst/>
                <a:latin typeface="Calibri" panose="020F0502020204030204" pitchFamily="34" charset="0"/>
                <a:ea typeface="Arial Unicode MS"/>
              </a:rPr>
            </a:br>
            <a:r>
              <a:rPr lang="en-GB" sz="1800">
                <a:effectLst/>
                <a:latin typeface="Calibri" panose="020F0502020204030204" pitchFamily="34" charset="0"/>
                <a:ea typeface="Arial Unicode MS"/>
              </a:rPr>
              <a:t>You will create a checklist to evaluate key aspects of this, including overall experience, participant engagement, and consumer satisfaction. This checklist will be used for observational research as it would be a good idea to visit this development and will form the basis of your evaluative discussion in the presentation.</a:t>
            </a:r>
            <a:endParaRPr lang="en-GB" sz="1800">
              <a:effectLst/>
              <a:latin typeface="Times New Roman" panose="02020603050405020304" pitchFamily="18" charset="0"/>
              <a:ea typeface="Arial Unicode MS"/>
            </a:endParaRPr>
          </a:p>
          <a:p>
            <a:pPr fontAlgn="base" hangingPunct="0">
              <a:lnSpc>
                <a:spcPct val="115000"/>
              </a:lnSpc>
            </a:pPr>
            <a:r>
              <a:rPr lang="en-GB" sz="1800" b="1">
                <a:effectLst/>
                <a:latin typeface="Calibri" panose="020F0502020204030204" pitchFamily="34" charset="0"/>
                <a:ea typeface="Arial Unicode MS"/>
              </a:rPr>
              <a:t>Presentation Requirements:</a:t>
            </a:r>
            <a:br>
              <a:rPr lang="en-GB" sz="1800" b="1">
                <a:effectLst/>
                <a:latin typeface="Calibri" panose="020F0502020204030204" pitchFamily="34" charset="0"/>
                <a:ea typeface="Arial Unicode MS"/>
              </a:rPr>
            </a:br>
            <a:r>
              <a:rPr lang="en-GB" sz="1800" b="1">
                <a:effectLst/>
                <a:latin typeface="Calibri" panose="020F0502020204030204" pitchFamily="34" charset="0"/>
                <a:ea typeface="Arial Unicode MS"/>
              </a:rPr>
              <a:t>Your will create a 5 -minute presentation </a:t>
            </a:r>
            <a:r>
              <a:rPr lang="en-GB" sz="1800">
                <a:effectLst/>
                <a:latin typeface="Calibri" panose="020F0502020204030204" pitchFamily="34" charset="0"/>
                <a:ea typeface="Arial Unicode MS"/>
              </a:rPr>
              <a:t>to provide an overview of this development. The presentation should focus on participation, to include local visitors as well as tourists , customer experience and services, and satisfaction. You will also discuss whether this is a success and assess the potential for the future sustainability and demand for the area’s tourism offerings.</a:t>
            </a:r>
            <a:endParaRPr lang="en-GB" sz="1800">
              <a:effectLst/>
              <a:latin typeface="Times New Roman" panose="02020603050405020304" pitchFamily="18" charset="0"/>
              <a:ea typeface="Arial Unicode MS"/>
            </a:endParaRPr>
          </a:p>
          <a:p>
            <a:pPr algn="just" fontAlgn="base" hangingPunct="0">
              <a:lnSpc>
                <a:spcPct val="115000"/>
              </a:lnSpc>
            </a:pPr>
            <a:r>
              <a:rPr lang="en-GB" sz="1800" b="1">
                <a:effectLst/>
                <a:latin typeface="Calibri" panose="020F0502020204030204" pitchFamily="34" charset="0"/>
                <a:ea typeface="Arial Unicode MS"/>
              </a:rPr>
              <a:t>Your presentation should address some of the following key points (but is not limited to):</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Event Overview: </a:t>
            </a:r>
            <a:r>
              <a:rPr lang="en-GB" sz="1800">
                <a:effectLst/>
                <a:latin typeface="Calibri" panose="020F0502020204030204" pitchFamily="34" charset="0"/>
                <a:ea typeface="Arial Unicode MS"/>
              </a:rPr>
              <a:t>Define and describe this attraction, including its type, scale, and industry context.</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Consumer Profile: </a:t>
            </a:r>
            <a:r>
              <a:rPr lang="en-GB" sz="1800">
                <a:effectLst/>
                <a:latin typeface="Calibri" panose="020F0502020204030204" pitchFamily="34" charset="0"/>
                <a:ea typeface="Arial Unicode MS"/>
              </a:rPr>
              <a:t>Identify the ‘typical’ visitor and evaluate to what extent their needs were met from a tourism perspective.</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Identify type of attendees –</a:t>
            </a:r>
            <a:r>
              <a:rPr lang="en-GB" sz="1800">
                <a:effectLst/>
                <a:latin typeface="Calibri" panose="020F0502020204030204" pitchFamily="34" charset="0"/>
                <a:ea typeface="Arial Unicode MS"/>
              </a:rPr>
              <a:t> were they local or national, international and to what extent were their needs met from a tourism perspective.</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Evaluation of Consumer Satisfaction: </a:t>
            </a:r>
            <a:r>
              <a:rPr lang="en-GB" sz="1800">
                <a:effectLst/>
                <a:latin typeface="Calibri" panose="020F0502020204030204" pitchFamily="34" charset="0"/>
                <a:ea typeface="Arial Unicode MS"/>
              </a:rPr>
              <a:t>Using your checklist, discuss the key elements that influenced consumer satisfaction, engagement, and overall experience during the event.</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Sustainability Considerations: </a:t>
            </a:r>
            <a:r>
              <a:rPr lang="en-GB" sz="1800">
                <a:effectLst/>
                <a:latin typeface="Calibri" panose="020F0502020204030204" pitchFamily="34" charset="0"/>
                <a:ea typeface="Arial Unicode MS"/>
              </a:rPr>
              <a:t>Analyse the sustainability aspects, identifying trends and any changes needed to meet evolving customer demands.</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External Influences: </a:t>
            </a:r>
            <a:r>
              <a:rPr lang="en-GB" sz="1800">
                <a:effectLst/>
                <a:latin typeface="Calibri" panose="020F0502020204030204" pitchFamily="34" charset="0"/>
                <a:ea typeface="Arial Unicode MS"/>
              </a:rPr>
              <a:t>Discuss the political, economic, social, and environmental factors that may impact the future of events in the tourism industry.</a:t>
            </a:r>
            <a:endParaRPr lang="en-GB" sz="1800">
              <a:effectLst/>
              <a:latin typeface="Times New Roman" panose="02020603050405020304" pitchFamily="18" charset="0"/>
              <a:ea typeface="Arial Unicode MS"/>
            </a:endParaRPr>
          </a:p>
          <a:p>
            <a:pPr marL="342900" lvl="0" indent="-342900" fontAlgn="base" hangingPunct="0">
              <a:lnSpc>
                <a:spcPct val="115000"/>
              </a:lnSpc>
              <a:buSzPts val="1000"/>
              <a:buFont typeface="Symbol" panose="05050102010706020507" pitchFamily="18" charset="2"/>
              <a:buChar char=""/>
              <a:tabLst>
                <a:tab pos="457200" algn="l"/>
              </a:tabLst>
            </a:pPr>
            <a:r>
              <a:rPr lang="en-GB" sz="1800" b="1">
                <a:effectLst/>
                <a:latin typeface="Calibri" panose="020F0502020204030204" pitchFamily="34" charset="0"/>
                <a:ea typeface="Arial Unicode MS"/>
              </a:rPr>
              <a:t>Presentation: </a:t>
            </a:r>
            <a:r>
              <a:rPr lang="en-GB" sz="1800">
                <a:effectLst/>
                <a:latin typeface="Calibri" panose="020F0502020204030204" pitchFamily="34" charset="0"/>
                <a:ea typeface="Arial Unicode MS"/>
              </a:rPr>
              <a:t>Demonstrate effective presentation skills during the preparation and delivery of your presentation.</a:t>
            </a:r>
            <a:endParaRPr lang="en-GB" sz="1800">
              <a:effectLst/>
              <a:latin typeface="Times New Roman" panose="02020603050405020304" pitchFamily="18" charset="0"/>
              <a:ea typeface="Arial Unicode MS"/>
            </a:endParaRPr>
          </a:p>
          <a:p>
            <a:endParaRPr lang="en-GB" sz="4000"/>
          </a:p>
        </p:txBody>
      </p:sp>
    </p:spTree>
    <p:extLst>
      <p:ext uri="{BB962C8B-B14F-4D97-AF65-F5344CB8AC3E}">
        <p14:creationId xmlns:p14="http://schemas.microsoft.com/office/powerpoint/2010/main" val="1561358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68776-74A2-A928-7AAA-6B963FB0692F}"/>
              </a:ext>
            </a:extLst>
          </p:cNvPr>
          <p:cNvSpPr>
            <a:spLocks noGrp="1" noChangeArrowheads="1"/>
          </p:cNvSpPr>
          <p:nvPr>
            <p:ph type="title" idx="4294967295"/>
          </p:nvPr>
        </p:nvSpPr>
        <p:spPr>
          <a:xfrm>
            <a:off x="0" y="90488"/>
            <a:ext cx="10515600" cy="885825"/>
          </a:xfrm>
        </p:spPr>
        <p:txBody>
          <a:bodyPr>
            <a:normAutofit/>
          </a:bodyPr>
          <a:lstStyle/>
          <a:p>
            <a:pPr eaLnBrk="1" hangingPunct="1"/>
            <a:r>
              <a:rPr lang="en-GB" altLang="en-US" sz="4000" b="1"/>
              <a:t>Planning Events</a:t>
            </a:r>
          </a:p>
        </p:txBody>
      </p:sp>
      <p:sp>
        <p:nvSpPr>
          <p:cNvPr id="54275" name="Rectangle 3">
            <a:extLst>
              <a:ext uri="{FF2B5EF4-FFF2-40B4-BE49-F238E27FC236}">
                <a16:creationId xmlns:a16="http://schemas.microsoft.com/office/drawing/2014/main" id="{9AB74082-C7C1-BE46-3161-33472E752453}"/>
              </a:ext>
            </a:extLst>
          </p:cNvPr>
          <p:cNvSpPr>
            <a:spLocks noGrp="1" noChangeArrowheads="1"/>
          </p:cNvSpPr>
          <p:nvPr>
            <p:ph idx="4294967295"/>
          </p:nvPr>
        </p:nvSpPr>
        <p:spPr>
          <a:xfrm>
            <a:off x="0" y="1252538"/>
            <a:ext cx="8229600" cy="4911725"/>
          </a:xfrm>
        </p:spPr>
        <p:txBody>
          <a:bodyPr/>
          <a:lstStyle/>
          <a:p>
            <a:pPr eaLnBrk="1" hangingPunct="1">
              <a:lnSpc>
                <a:spcPct val="100000"/>
              </a:lnSpc>
            </a:pPr>
            <a:r>
              <a:rPr lang="en-GB" altLang="en-US" sz="2800" i="1">
                <a:cs typeface="Arial" panose="020B0604020202020204" pitchFamily="34" charset="0"/>
              </a:rPr>
              <a:t>What is planning?</a:t>
            </a:r>
          </a:p>
          <a:p>
            <a:pPr eaLnBrk="1" hangingPunct="1">
              <a:lnSpc>
                <a:spcPct val="100000"/>
              </a:lnSpc>
              <a:buFont typeface="Wingdings" panose="05000000000000000000" pitchFamily="2" charset="2"/>
              <a:buNone/>
            </a:pPr>
            <a:r>
              <a:rPr lang="en-GB" altLang="en-US" sz="2800">
                <a:cs typeface="Arial" panose="020B0604020202020204" pitchFamily="34" charset="0"/>
              </a:rPr>
              <a:t>	“The planning process is concerned with the ends and the means to achieve those ends.” (Bowdin, G. et al, 2001) </a:t>
            </a:r>
          </a:p>
          <a:p>
            <a:pPr eaLnBrk="1" hangingPunct="1">
              <a:lnSpc>
                <a:spcPct val="100000"/>
              </a:lnSpc>
              <a:buFont typeface="Wingdings" panose="05000000000000000000" pitchFamily="2" charset="2"/>
              <a:buNone/>
            </a:pPr>
            <a:endParaRPr lang="en-GB" altLang="en-US" sz="2800">
              <a:cs typeface="Arial" panose="020B0604020202020204" pitchFamily="34" charset="0"/>
            </a:endParaRPr>
          </a:p>
          <a:p>
            <a:pPr eaLnBrk="1" hangingPunct="1">
              <a:lnSpc>
                <a:spcPct val="100000"/>
              </a:lnSpc>
            </a:pPr>
            <a:r>
              <a:rPr lang="en-GB" altLang="en-US" sz="2800" i="1">
                <a:cs typeface="Arial" panose="020B0604020202020204" pitchFamily="34" charset="0"/>
              </a:rPr>
              <a:t>Why do events need to be planned?</a:t>
            </a:r>
          </a:p>
          <a:p>
            <a:pPr eaLnBrk="1" hangingPunct="1">
              <a:lnSpc>
                <a:spcPct val="100000"/>
              </a:lnSpc>
              <a:buFont typeface="Wingdings" panose="05000000000000000000" pitchFamily="2" charset="2"/>
              <a:buNone/>
            </a:pPr>
            <a:r>
              <a:rPr lang="en-GB" altLang="en-US" sz="2800">
                <a:cs typeface="Arial" panose="020B0604020202020204" pitchFamily="34" charset="0"/>
              </a:rPr>
              <a:t>	“Without planning it is possible that the finished product will disappoint not only the intended audience, but also the organising bodies themselves.”</a:t>
            </a:r>
          </a:p>
          <a:p>
            <a:pPr eaLnBrk="1" hangingPunct="1">
              <a:lnSpc>
                <a:spcPct val="70000"/>
              </a:lnSpc>
              <a:buFont typeface="Wingdings" panose="05000000000000000000" pitchFamily="2" charset="2"/>
              <a:buNone/>
            </a:pPr>
            <a:endParaRPr lang="en-GB" altLang="en-US" sz="3600"/>
          </a:p>
          <a:p>
            <a:pPr eaLnBrk="1" hangingPunct="1">
              <a:lnSpc>
                <a:spcPct val="70000"/>
              </a:lnSpc>
              <a:buFont typeface="Monotype Sorts" pitchFamily="2" charset="2"/>
              <a:buNone/>
            </a:pPr>
            <a:endParaRPr lang="en-GB" altLang="en-US" sz="3600"/>
          </a:p>
          <a:p>
            <a:pPr eaLnBrk="1" hangingPunct="1">
              <a:lnSpc>
                <a:spcPct val="70000"/>
              </a:lnSpc>
              <a:buFont typeface="Wingdings" panose="05000000000000000000" pitchFamily="2" charset="2"/>
              <a:buNone/>
            </a:pPr>
            <a:endParaRPr lang="en-GB" altLang="en-US" sz="3000"/>
          </a:p>
        </p:txBody>
      </p:sp>
      <p:pic>
        <p:nvPicPr>
          <p:cNvPr id="2" name="Picture 1">
            <a:extLst>
              <a:ext uri="{FF2B5EF4-FFF2-40B4-BE49-F238E27FC236}">
                <a16:creationId xmlns:a16="http://schemas.microsoft.com/office/drawing/2014/main" id="{ECB9E8EF-6B1A-2A98-2177-4F9159F9064A}"/>
              </a:ext>
            </a:extLst>
          </p:cNvPr>
          <p:cNvPicPr>
            <a:picLocks noChangeAspect="1"/>
          </p:cNvPicPr>
          <p:nvPr/>
        </p:nvPicPr>
        <p:blipFill>
          <a:blip r:embed="rId3"/>
          <a:stretch>
            <a:fillRect/>
          </a:stretch>
        </p:blipFill>
        <p:spPr>
          <a:xfrm>
            <a:off x="8624469" y="1576358"/>
            <a:ext cx="2829330" cy="40026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1000" fill="hold"/>
                                        <p:tgtEl>
                                          <p:spTgt spid="5427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42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anim calcmode="lin" valueType="num">
                                      <p:cBhvr additive="base">
                                        <p:cTn id="11" dur="1000" fill="hold"/>
                                        <p:tgtEl>
                                          <p:spTgt spid="54275">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542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54275">
                                            <p:txEl>
                                              <p:pRg st="3" end="3"/>
                                            </p:txEl>
                                          </p:spTgt>
                                        </p:tgtEl>
                                        <p:attrNameLst>
                                          <p:attrName>style.visibility</p:attrName>
                                        </p:attrNameLst>
                                      </p:cBhvr>
                                      <p:to>
                                        <p:strVal val="visible"/>
                                      </p:to>
                                    </p:set>
                                    <p:anim calcmode="lin" valueType="num">
                                      <p:cBhvr additive="base">
                                        <p:cTn id="17" dur="1000" fill="hold"/>
                                        <p:tgtEl>
                                          <p:spTgt spid="54275">
                                            <p:txEl>
                                              <p:pRg st="3" end="3"/>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54275">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54275">
                                            <p:txEl>
                                              <p:pRg st="4" end="4"/>
                                            </p:txEl>
                                          </p:spTgt>
                                        </p:tgtEl>
                                        <p:attrNameLst>
                                          <p:attrName>style.visibility</p:attrName>
                                        </p:attrNameLst>
                                      </p:cBhvr>
                                      <p:to>
                                        <p:strVal val="visible"/>
                                      </p:to>
                                    </p:set>
                                    <p:anim calcmode="lin" valueType="num">
                                      <p:cBhvr additive="base">
                                        <p:cTn id="21" dur="1000" fill="hold"/>
                                        <p:tgtEl>
                                          <p:spTgt spid="54275">
                                            <p:txEl>
                                              <p:pRg st="4" end="4"/>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542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104D-2BDD-B015-4484-C32F48ED9927}"/>
              </a:ext>
            </a:extLst>
          </p:cNvPr>
          <p:cNvSpPr>
            <a:spLocks noGrp="1"/>
          </p:cNvSpPr>
          <p:nvPr>
            <p:ph type="title"/>
          </p:nvPr>
        </p:nvSpPr>
        <p:spPr/>
        <p:txBody>
          <a:bodyPr/>
          <a:lstStyle/>
          <a:p>
            <a:r>
              <a:rPr lang="en-GB"/>
              <a:t>Improve the event </a:t>
            </a:r>
          </a:p>
        </p:txBody>
      </p:sp>
      <p:sp>
        <p:nvSpPr>
          <p:cNvPr id="3" name="Content Placeholder 2">
            <a:extLst>
              <a:ext uri="{FF2B5EF4-FFF2-40B4-BE49-F238E27FC236}">
                <a16:creationId xmlns:a16="http://schemas.microsoft.com/office/drawing/2014/main" id="{7B244C92-69DD-B06C-549D-197D1BBF32E6}"/>
              </a:ext>
            </a:extLst>
          </p:cNvPr>
          <p:cNvSpPr>
            <a:spLocks noGrp="1"/>
          </p:cNvSpPr>
          <p:nvPr>
            <p:ph idx="1"/>
          </p:nvPr>
        </p:nvSpPr>
        <p:spPr/>
        <p:txBody>
          <a:bodyPr/>
          <a:lstStyle/>
          <a:p>
            <a:r>
              <a:rPr lang="en-GB"/>
              <a:t>Brand engagement </a:t>
            </a:r>
          </a:p>
          <a:p>
            <a:r>
              <a:rPr lang="en-GB"/>
              <a:t>Event partnerships – marketing agencies, PR agencies, </a:t>
            </a:r>
          </a:p>
          <a:p>
            <a:r>
              <a:rPr lang="en-GB"/>
              <a:t>Attendee communication</a:t>
            </a:r>
          </a:p>
          <a:p>
            <a:r>
              <a:rPr lang="en-GB"/>
              <a:t>Audience participation – “</a:t>
            </a:r>
            <a:r>
              <a:rPr lang="en-GB" b="0" i="1" err="1">
                <a:solidFill>
                  <a:srgbClr val="4B4D63"/>
                </a:solidFill>
                <a:effectLst/>
                <a:latin typeface="NeuePlak-Text"/>
              </a:rPr>
              <a:t>Slido</a:t>
            </a:r>
            <a:r>
              <a:rPr lang="en-GB" b="0" i="1">
                <a:solidFill>
                  <a:srgbClr val="4B4D63"/>
                </a:solidFill>
                <a:effectLst/>
                <a:latin typeface="NeuePlak-Text"/>
              </a:rPr>
              <a:t> helped our audience of 600 people feel heard throughout the conference by having a say in what questions were asked during the Q&amp;A sessions. It was a big improvement for our event.”</a:t>
            </a:r>
            <a:endParaRPr lang="en-GB" i="1"/>
          </a:p>
          <a:p>
            <a:r>
              <a:rPr lang="en-GB"/>
              <a:t>Post event evaluation </a:t>
            </a:r>
          </a:p>
          <a:p>
            <a:endParaRPr lang="en-GB"/>
          </a:p>
          <a:p>
            <a:endParaRPr lang="en-GB"/>
          </a:p>
        </p:txBody>
      </p:sp>
    </p:spTree>
    <p:extLst>
      <p:ext uri="{BB962C8B-B14F-4D97-AF65-F5344CB8AC3E}">
        <p14:creationId xmlns:p14="http://schemas.microsoft.com/office/powerpoint/2010/main" val="2273165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DCC77EB-2030-F160-B3DB-028B47907F25}"/>
              </a:ext>
            </a:extLst>
          </p:cNvPr>
          <p:cNvSpPr>
            <a:spLocks noGrp="1" noChangeArrowheads="1"/>
          </p:cNvSpPr>
          <p:nvPr>
            <p:ph type="title" idx="4294967295"/>
          </p:nvPr>
        </p:nvSpPr>
        <p:spPr>
          <a:xfrm>
            <a:off x="0" y="49213"/>
            <a:ext cx="7489825" cy="1143000"/>
          </a:xfrm>
        </p:spPr>
        <p:txBody>
          <a:bodyPr>
            <a:normAutofit fontScale="90000"/>
          </a:bodyPr>
          <a:lstStyle/>
          <a:p>
            <a:pPr eaLnBrk="1" hangingPunct="1"/>
            <a:br>
              <a:rPr lang="en-GB" altLang="en-US" b="0">
                <a:solidFill>
                  <a:schemeClr val="tx1"/>
                </a:solidFill>
              </a:rPr>
            </a:br>
            <a:r>
              <a:rPr lang="en-GB" altLang="en-US" sz="4400" b="1">
                <a:solidFill>
                  <a:schemeClr val="tx1"/>
                </a:solidFill>
              </a:rPr>
              <a:t>Creating the Event Concept</a:t>
            </a:r>
            <a:endParaRPr lang="en-GB" altLang="en-US" b="1">
              <a:solidFill>
                <a:schemeClr val="tx1"/>
              </a:solidFill>
            </a:endParaRPr>
          </a:p>
        </p:txBody>
      </p:sp>
      <p:sp>
        <p:nvSpPr>
          <p:cNvPr id="16387" name="Rectangle 3">
            <a:extLst>
              <a:ext uri="{FF2B5EF4-FFF2-40B4-BE49-F238E27FC236}">
                <a16:creationId xmlns:a16="http://schemas.microsoft.com/office/drawing/2014/main" id="{494C873B-1FC9-E4C5-7EBB-4DCB95C54E97}"/>
              </a:ext>
            </a:extLst>
          </p:cNvPr>
          <p:cNvSpPr>
            <a:spLocks noGrp="1" noChangeArrowheads="1"/>
          </p:cNvSpPr>
          <p:nvPr>
            <p:ph type="body" idx="4294967295"/>
          </p:nvPr>
        </p:nvSpPr>
        <p:spPr>
          <a:xfrm>
            <a:off x="246832" y="1483291"/>
            <a:ext cx="7850188" cy="4752975"/>
          </a:xfrm>
        </p:spPr>
        <p:txBody>
          <a:bodyPr/>
          <a:lstStyle/>
          <a:p>
            <a:pPr marL="609600" indent="-609600">
              <a:spcBef>
                <a:spcPct val="50000"/>
              </a:spcBef>
              <a:buNone/>
            </a:pPr>
            <a:r>
              <a:rPr lang="en-GB" altLang="en-US" sz="3200" b="1">
                <a:cs typeface="Arial" panose="020B0604020202020204" pitchFamily="34" charset="0"/>
              </a:rPr>
              <a:t>Remember the </a:t>
            </a:r>
            <a:r>
              <a:rPr lang="en-GB" altLang="en-US" sz="3600" b="1">
                <a:cs typeface="Arial" panose="020B0604020202020204" pitchFamily="34" charset="0"/>
              </a:rPr>
              <a:t>‘five Ws’</a:t>
            </a:r>
            <a:r>
              <a:rPr lang="en-GB" altLang="en-US" sz="3200" b="1">
                <a:cs typeface="Arial" panose="020B0604020202020204" pitchFamily="34" charset="0"/>
              </a:rPr>
              <a:t>:</a:t>
            </a:r>
          </a:p>
          <a:p>
            <a:pPr marL="609600" indent="-609600">
              <a:lnSpc>
                <a:spcPct val="150000"/>
              </a:lnSpc>
              <a:spcBef>
                <a:spcPct val="30000"/>
              </a:spcBef>
              <a:buFontTx/>
              <a:buAutoNum type="arabicPeriod"/>
            </a:pPr>
            <a:r>
              <a:rPr lang="en-GB" altLang="en-US" sz="2400">
                <a:cs typeface="Arial" panose="020B0604020202020204" pitchFamily="34" charset="0"/>
              </a:rPr>
              <a:t>Why</a:t>
            </a:r>
            <a:r>
              <a:rPr lang="en-GB" altLang="en-US" sz="2400" b="0">
                <a:cs typeface="Arial" panose="020B0604020202020204" pitchFamily="34" charset="0"/>
              </a:rPr>
              <a:t> is the event being held?</a:t>
            </a:r>
          </a:p>
          <a:p>
            <a:pPr marL="609600" indent="-609600">
              <a:lnSpc>
                <a:spcPct val="150000"/>
              </a:lnSpc>
              <a:spcBef>
                <a:spcPct val="30000"/>
              </a:spcBef>
              <a:buFontTx/>
              <a:buAutoNum type="arabicPeriod"/>
            </a:pPr>
            <a:r>
              <a:rPr lang="en-GB" altLang="en-US" sz="2400">
                <a:cs typeface="Arial" panose="020B0604020202020204" pitchFamily="34" charset="0"/>
              </a:rPr>
              <a:t>Who</a:t>
            </a:r>
            <a:r>
              <a:rPr lang="en-GB" altLang="en-US" sz="2400" b="0">
                <a:cs typeface="Arial" panose="020B0604020202020204" pitchFamily="34" charset="0"/>
              </a:rPr>
              <a:t> will be the stakeholders/community in the event?</a:t>
            </a:r>
          </a:p>
          <a:p>
            <a:pPr marL="609600" indent="-609600">
              <a:lnSpc>
                <a:spcPct val="150000"/>
              </a:lnSpc>
              <a:spcBef>
                <a:spcPct val="30000"/>
              </a:spcBef>
              <a:buFontTx/>
              <a:buAutoNum type="arabicPeriod"/>
            </a:pPr>
            <a:r>
              <a:rPr lang="en-GB" altLang="en-US" sz="2400">
                <a:cs typeface="Arial" panose="020B0604020202020204" pitchFamily="34" charset="0"/>
              </a:rPr>
              <a:t>When</a:t>
            </a:r>
            <a:r>
              <a:rPr lang="en-GB" altLang="en-US" sz="2400" b="0">
                <a:cs typeface="Arial" panose="020B0604020202020204" pitchFamily="34" charset="0"/>
              </a:rPr>
              <a:t> will the event be held?</a:t>
            </a:r>
          </a:p>
          <a:p>
            <a:pPr marL="609600" indent="-609600">
              <a:lnSpc>
                <a:spcPct val="150000"/>
              </a:lnSpc>
              <a:spcBef>
                <a:spcPct val="30000"/>
              </a:spcBef>
              <a:buFontTx/>
              <a:buAutoNum type="arabicPeriod"/>
            </a:pPr>
            <a:r>
              <a:rPr lang="en-GB" altLang="en-US" sz="2400">
                <a:cs typeface="Arial" panose="020B0604020202020204" pitchFamily="34" charset="0"/>
              </a:rPr>
              <a:t>Where</a:t>
            </a:r>
            <a:r>
              <a:rPr lang="en-GB" altLang="en-US" sz="2400" b="0">
                <a:cs typeface="Arial" panose="020B0604020202020204" pitchFamily="34" charset="0"/>
              </a:rPr>
              <a:t> will the event be staged?</a:t>
            </a:r>
          </a:p>
          <a:p>
            <a:pPr marL="609600" indent="-609600">
              <a:lnSpc>
                <a:spcPct val="150000"/>
              </a:lnSpc>
              <a:spcBef>
                <a:spcPct val="30000"/>
              </a:spcBef>
              <a:buFontTx/>
              <a:buAutoNum type="arabicPeriod"/>
            </a:pPr>
            <a:r>
              <a:rPr lang="en-GB" altLang="en-US" sz="2400">
                <a:cs typeface="Arial" panose="020B0604020202020204" pitchFamily="34" charset="0"/>
              </a:rPr>
              <a:t>What</a:t>
            </a:r>
            <a:r>
              <a:rPr lang="en-GB" altLang="en-US" sz="2400" b="0">
                <a:cs typeface="Arial" panose="020B0604020202020204" pitchFamily="34" charset="0"/>
              </a:rPr>
              <a:t> is the event content / product?</a:t>
            </a:r>
            <a:endParaRPr lang="en-GB" altLang="en-US" sz="2800">
              <a:cs typeface="Arial" panose="020B0604020202020204" pitchFamily="34" charset="0"/>
            </a:endParaRPr>
          </a:p>
        </p:txBody>
      </p:sp>
      <p:sp>
        <p:nvSpPr>
          <p:cNvPr id="16388" name="Rectangle 4">
            <a:extLst>
              <a:ext uri="{FF2B5EF4-FFF2-40B4-BE49-F238E27FC236}">
                <a16:creationId xmlns:a16="http://schemas.microsoft.com/office/drawing/2014/main" id="{8EDF8BF9-4D3B-40EF-87D6-7F71541D3A95}"/>
              </a:ext>
            </a:extLst>
          </p:cNvPr>
          <p:cNvSpPr>
            <a:spLocks noChangeArrowheads="1"/>
          </p:cNvSpPr>
          <p:nvPr/>
        </p:nvSpPr>
        <p:spPr bwMode="auto">
          <a:xfrm>
            <a:off x="8769466" y="4930189"/>
            <a:ext cx="19217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a:latin typeface="+mn-lt"/>
              </a:rPr>
              <a:t>Goldblatt (1997)</a:t>
            </a:r>
          </a:p>
        </p:txBody>
      </p:sp>
      <p:pic>
        <p:nvPicPr>
          <p:cNvPr id="16389" name="Picture 5" descr="lightbulb">
            <a:extLst>
              <a:ext uri="{FF2B5EF4-FFF2-40B4-BE49-F238E27FC236}">
                <a16:creationId xmlns:a16="http://schemas.microsoft.com/office/drawing/2014/main" id="{935B5F82-51BA-D0AB-48EC-0253D71D35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04" r="9100"/>
          <a:stretch>
            <a:fillRect/>
          </a:stretch>
        </p:blipFill>
        <p:spPr bwMode="auto">
          <a:xfrm>
            <a:off x="7914572" y="1343046"/>
            <a:ext cx="3449086" cy="3481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4BF8E4A-C12A-949E-6B63-6BFE0C24FECB}"/>
              </a:ext>
            </a:extLst>
          </p:cNvPr>
          <p:cNvSpPr>
            <a:spLocks noGrp="1" noChangeArrowheads="1"/>
          </p:cNvSpPr>
          <p:nvPr>
            <p:ph type="title" idx="4294967295"/>
          </p:nvPr>
        </p:nvSpPr>
        <p:spPr>
          <a:xfrm>
            <a:off x="792126" y="372743"/>
            <a:ext cx="10515600" cy="609600"/>
          </a:xfrm>
        </p:spPr>
        <p:txBody>
          <a:bodyPr>
            <a:normAutofit fontScale="90000"/>
          </a:bodyPr>
          <a:lstStyle/>
          <a:p>
            <a:pPr eaLnBrk="1" hangingPunct="1"/>
            <a:r>
              <a:rPr lang="en-GB" altLang="en-US" sz="4000" b="1"/>
              <a:t>Contextual Factors</a:t>
            </a:r>
          </a:p>
        </p:txBody>
      </p:sp>
      <p:sp>
        <p:nvSpPr>
          <p:cNvPr id="13315" name="Rectangle 3">
            <a:extLst>
              <a:ext uri="{FF2B5EF4-FFF2-40B4-BE49-F238E27FC236}">
                <a16:creationId xmlns:a16="http://schemas.microsoft.com/office/drawing/2014/main" id="{CE2A1095-992D-D1A2-329E-504A097A837C}"/>
              </a:ext>
            </a:extLst>
          </p:cNvPr>
          <p:cNvSpPr>
            <a:spLocks noGrp="1" noChangeArrowheads="1"/>
          </p:cNvSpPr>
          <p:nvPr>
            <p:ph type="body" idx="4294967295"/>
          </p:nvPr>
        </p:nvSpPr>
        <p:spPr>
          <a:xfrm>
            <a:off x="393404" y="1302098"/>
            <a:ext cx="7085013" cy="5412918"/>
          </a:xfrm>
        </p:spPr>
        <p:txBody>
          <a:bodyPr/>
          <a:lstStyle/>
          <a:p>
            <a:pPr eaLnBrk="1" hangingPunct="1">
              <a:lnSpc>
                <a:spcPct val="100000"/>
              </a:lnSpc>
            </a:pPr>
            <a:r>
              <a:rPr lang="en-GB" altLang="en-US" sz="2400">
                <a:cs typeface="Arial" panose="020B0604020202020204" pitchFamily="34" charset="0"/>
              </a:rPr>
              <a:t>A range of contextual factors may influence the planning of an event, including:</a:t>
            </a:r>
          </a:p>
          <a:p>
            <a:pPr eaLnBrk="1" hangingPunct="1">
              <a:lnSpc>
                <a:spcPct val="100000"/>
              </a:lnSpc>
              <a:buFont typeface="Monotype Sorts" pitchFamily="2" charset="2"/>
              <a:buNone/>
            </a:pPr>
            <a:endParaRPr lang="en-GB" altLang="en-US" sz="1600">
              <a:cs typeface="Arial" panose="020B0604020202020204" pitchFamily="34" charset="0"/>
            </a:endParaRPr>
          </a:p>
          <a:p>
            <a:pPr marL="711200" lvl="1" indent="-439738">
              <a:lnSpc>
                <a:spcPct val="150000"/>
              </a:lnSpc>
            </a:pPr>
            <a:r>
              <a:rPr lang="en-GB" altLang="en-US">
                <a:cs typeface="Arial" panose="020B0604020202020204" pitchFamily="34" charset="0"/>
              </a:rPr>
              <a:t>Government / corporate policies / regulations</a:t>
            </a:r>
          </a:p>
          <a:p>
            <a:pPr marL="711200" lvl="1" indent="-439738">
              <a:lnSpc>
                <a:spcPct val="150000"/>
              </a:lnSpc>
            </a:pPr>
            <a:r>
              <a:rPr lang="en-GB" altLang="en-US">
                <a:cs typeface="Arial" panose="020B0604020202020204" pitchFamily="34" charset="0"/>
              </a:rPr>
              <a:t>Availability of financial / technical resources</a:t>
            </a:r>
          </a:p>
          <a:p>
            <a:pPr marL="711200" lvl="1" indent="-439738">
              <a:lnSpc>
                <a:spcPct val="150000"/>
              </a:lnSpc>
            </a:pPr>
            <a:r>
              <a:rPr lang="en-GB" altLang="en-US">
                <a:cs typeface="Arial" panose="020B0604020202020204" pitchFamily="34" charset="0"/>
              </a:rPr>
              <a:t>Quality of human resources available</a:t>
            </a:r>
          </a:p>
          <a:p>
            <a:pPr marL="711200" lvl="1" indent="-439738">
              <a:lnSpc>
                <a:spcPct val="150000"/>
              </a:lnSpc>
            </a:pPr>
            <a:r>
              <a:rPr lang="en-GB" altLang="en-US">
                <a:cs typeface="Arial" panose="020B0604020202020204" pitchFamily="34" charset="0"/>
              </a:rPr>
              <a:t>Access to and range of event suppliers</a:t>
            </a:r>
          </a:p>
          <a:p>
            <a:pPr marL="711200" lvl="1" indent="-439738">
              <a:lnSpc>
                <a:spcPct val="150000"/>
              </a:lnSpc>
            </a:pPr>
            <a:r>
              <a:rPr lang="en-GB" altLang="en-US">
                <a:cs typeface="Arial" panose="020B0604020202020204" pitchFamily="34" charset="0"/>
              </a:rPr>
              <a:t>Requirements, expectations of attendees</a:t>
            </a:r>
          </a:p>
          <a:p>
            <a:pPr marL="711200" lvl="1" indent="-439738">
              <a:lnSpc>
                <a:spcPct val="100000"/>
              </a:lnSpc>
            </a:pPr>
            <a:endParaRPr lang="en-GB" altLang="en-US">
              <a:cs typeface="Arial" panose="020B0604020202020204" pitchFamily="34" charset="0"/>
            </a:endParaRPr>
          </a:p>
          <a:p>
            <a:pPr marL="711200" lvl="1" indent="-439738"/>
            <a:endParaRPr lang="en-GB" altLang="en-US"/>
          </a:p>
        </p:txBody>
      </p:sp>
      <p:pic>
        <p:nvPicPr>
          <p:cNvPr id="2" name="Picture 1">
            <a:extLst>
              <a:ext uri="{FF2B5EF4-FFF2-40B4-BE49-F238E27FC236}">
                <a16:creationId xmlns:a16="http://schemas.microsoft.com/office/drawing/2014/main" id="{3019C0DD-BF49-1A4C-B1B5-EB6499A9037A}"/>
              </a:ext>
            </a:extLst>
          </p:cNvPr>
          <p:cNvPicPr>
            <a:picLocks noChangeAspect="1"/>
          </p:cNvPicPr>
          <p:nvPr/>
        </p:nvPicPr>
        <p:blipFill>
          <a:blip r:embed="rId3"/>
          <a:stretch>
            <a:fillRect/>
          </a:stretch>
        </p:blipFill>
        <p:spPr>
          <a:xfrm>
            <a:off x="7119966" y="2551209"/>
            <a:ext cx="4834814" cy="27228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A359-2CCD-D350-C18A-52E805BDF98D}"/>
              </a:ext>
            </a:extLst>
          </p:cNvPr>
          <p:cNvSpPr>
            <a:spLocks noGrp="1"/>
          </p:cNvSpPr>
          <p:nvPr>
            <p:ph type="title"/>
          </p:nvPr>
        </p:nvSpPr>
        <p:spPr>
          <a:xfrm>
            <a:off x="838200" y="365126"/>
            <a:ext cx="10515600" cy="597122"/>
          </a:xfrm>
        </p:spPr>
        <p:txBody>
          <a:bodyPr>
            <a:normAutofit/>
          </a:bodyPr>
          <a:lstStyle/>
          <a:p>
            <a:r>
              <a:rPr lang="en-GB" sz="3600" b="1"/>
              <a:t>Reputational Change</a:t>
            </a:r>
          </a:p>
        </p:txBody>
      </p:sp>
      <p:sp>
        <p:nvSpPr>
          <p:cNvPr id="3" name="Content Placeholder 2">
            <a:extLst>
              <a:ext uri="{FF2B5EF4-FFF2-40B4-BE49-F238E27FC236}">
                <a16:creationId xmlns:a16="http://schemas.microsoft.com/office/drawing/2014/main" id="{1C4673A6-AA4E-7767-F6A9-0DFDE68C4E2D}"/>
              </a:ext>
            </a:extLst>
          </p:cNvPr>
          <p:cNvSpPr>
            <a:spLocks noGrp="1"/>
          </p:cNvSpPr>
          <p:nvPr>
            <p:ph idx="1"/>
          </p:nvPr>
        </p:nvSpPr>
        <p:spPr>
          <a:xfrm>
            <a:off x="838200" y="1111102"/>
            <a:ext cx="10515600" cy="5065861"/>
          </a:xfrm>
        </p:spPr>
        <p:txBody>
          <a:bodyPr/>
          <a:lstStyle/>
          <a:p>
            <a:pPr algn="l">
              <a:lnSpc>
                <a:spcPct val="100000"/>
              </a:lnSpc>
              <a:spcAft>
                <a:spcPts val="600"/>
              </a:spcAft>
            </a:pPr>
            <a:r>
              <a:rPr lang="en-GB" b="0" i="0">
                <a:solidFill>
                  <a:srgbClr val="42494F"/>
                </a:solidFill>
                <a:effectLst/>
              </a:rPr>
              <a:t>Media coverage of an event can impact how its host is perceived: locally, regionally, nationally or even around the world. </a:t>
            </a:r>
          </a:p>
          <a:p>
            <a:pPr algn="l">
              <a:lnSpc>
                <a:spcPct val="100000"/>
              </a:lnSpc>
              <a:spcAft>
                <a:spcPts val="600"/>
              </a:spcAft>
            </a:pPr>
            <a:r>
              <a:rPr lang="en-GB" b="0" i="0">
                <a:solidFill>
                  <a:srgbClr val="42494F"/>
                </a:solidFill>
                <a:effectLst/>
              </a:rPr>
              <a:t>Positive changes in </a:t>
            </a:r>
            <a:r>
              <a:rPr lang="en-GB" b="1" i="0">
                <a:solidFill>
                  <a:srgbClr val="42494F"/>
                </a:solidFill>
                <a:effectLst/>
              </a:rPr>
              <a:t>reputation achieved in this way can contribute to other impacts </a:t>
            </a:r>
            <a:r>
              <a:rPr lang="en-GB" b="0" i="0">
                <a:solidFill>
                  <a:srgbClr val="42494F"/>
                </a:solidFill>
                <a:effectLst/>
              </a:rPr>
              <a:t>– particularly economic ones – by attracting more </a:t>
            </a:r>
            <a:r>
              <a:rPr lang="en-GB" b="1" i="0">
                <a:solidFill>
                  <a:srgbClr val="42494F"/>
                </a:solidFill>
                <a:effectLst/>
              </a:rPr>
              <a:t>visitors and inbound investment </a:t>
            </a:r>
            <a:r>
              <a:rPr lang="en-GB" b="0" i="0">
                <a:solidFill>
                  <a:srgbClr val="42494F"/>
                </a:solidFill>
                <a:effectLst/>
              </a:rPr>
              <a:t>or </a:t>
            </a:r>
            <a:r>
              <a:rPr lang="en-GB" b="1" i="0">
                <a:solidFill>
                  <a:srgbClr val="42494F"/>
                </a:solidFill>
                <a:effectLst/>
              </a:rPr>
              <a:t>stimulating exports and trade</a:t>
            </a:r>
            <a:r>
              <a:rPr lang="en-GB" b="0" i="0">
                <a:solidFill>
                  <a:srgbClr val="42494F"/>
                </a:solidFill>
                <a:effectLst/>
              </a:rPr>
              <a:t>.</a:t>
            </a:r>
          </a:p>
          <a:p>
            <a:pPr algn="l">
              <a:lnSpc>
                <a:spcPct val="100000"/>
              </a:lnSpc>
              <a:spcAft>
                <a:spcPts val="1200"/>
              </a:spcAft>
            </a:pPr>
            <a:r>
              <a:rPr lang="en-GB" b="0" i="0">
                <a:solidFill>
                  <a:srgbClr val="42494F"/>
                </a:solidFill>
                <a:effectLst/>
              </a:rPr>
              <a:t>However, these impacts can be difficult to measure as they tend to be generated over the </a:t>
            </a:r>
            <a:r>
              <a:rPr lang="en-GB" b="1" i="0">
                <a:solidFill>
                  <a:srgbClr val="42494F"/>
                </a:solidFill>
                <a:effectLst/>
              </a:rPr>
              <a:t>longer term and significant research can be required to determine cause and effect</a:t>
            </a:r>
            <a:r>
              <a:rPr lang="en-GB" b="0" i="0">
                <a:solidFill>
                  <a:srgbClr val="42494F"/>
                </a:solidFill>
                <a:effectLst/>
              </a:rPr>
              <a:t>. This means reputational change is primarily an </a:t>
            </a:r>
            <a:r>
              <a:rPr lang="en-GB" b="1" i="0">
                <a:solidFill>
                  <a:srgbClr val="42494F"/>
                </a:solidFill>
                <a:effectLst/>
              </a:rPr>
              <a:t>impact focus for only the very biggest events</a:t>
            </a:r>
            <a:r>
              <a:rPr lang="en-GB" b="0" i="0">
                <a:solidFill>
                  <a:srgbClr val="42494F"/>
                </a:solidFill>
                <a:effectLst/>
              </a:rPr>
              <a:t>.</a:t>
            </a:r>
          </a:p>
          <a:p>
            <a:endParaRPr lang="en-GB"/>
          </a:p>
        </p:txBody>
      </p:sp>
    </p:spTree>
    <p:extLst>
      <p:ext uri="{BB962C8B-B14F-4D97-AF65-F5344CB8AC3E}">
        <p14:creationId xmlns:p14="http://schemas.microsoft.com/office/powerpoint/2010/main" val="1673893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3D618CB-70A0-1247-30E9-387B87EA75FE}"/>
              </a:ext>
            </a:extLst>
          </p:cNvPr>
          <p:cNvSpPr>
            <a:spLocks noGrp="1" noChangeArrowheads="1"/>
          </p:cNvSpPr>
          <p:nvPr>
            <p:ph type="title" idx="4294967295"/>
          </p:nvPr>
        </p:nvSpPr>
        <p:spPr>
          <a:xfrm>
            <a:off x="0" y="365125"/>
            <a:ext cx="10515600" cy="627063"/>
          </a:xfrm>
        </p:spPr>
        <p:txBody>
          <a:bodyPr>
            <a:normAutofit/>
          </a:bodyPr>
          <a:lstStyle/>
          <a:p>
            <a:pPr eaLnBrk="1" hangingPunct="1"/>
            <a:r>
              <a:rPr lang="en-GB" altLang="en-US" sz="3600" b="1"/>
              <a:t>Planning for Events</a:t>
            </a:r>
          </a:p>
        </p:txBody>
      </p:sp>
      <p:sp>
        <p:nvSpPr>
          <p:cNvPr id="39939" name="Rectangle 3">
            <a:extLst>
              <a:ext uri="{FF2B5EF4-FFF2-40B4-BE49-F238E27FC236}">
                <a16:creationId xmlns:a16="http://schemas.microsoft.com/office/drawing/2014/main" id="{0F75B201-D901-4E3A-3FB7-D5F1CA548D13}"/>
              </a:ext>
            </a:extLst>
          </p:cNvPr>
          <p:cNvSpPr>
            <a:spLocks noGrp="1" noChangeArrowheads="1"/>
          </p:cNvSpPr>
          <p:nvPr>
            <p:ph idx="4294967295"/>
          </p:nvPr>
        </p:nvSpPr>
        <p:spPr>
          <a:xfrm>
            <a:off x="0" y="1690688"/>
            <a:ext cx="4494213" cy="4929187"/>
          </a:xfrm>
        </p:spPr>
        <p:txBody>
          <a:bodyPr>
            <a:normAutofit/>
          </a:bodyPr>
          <a:lstStyle/>
          <a:p>
            <a:pPr eaLnBrk="1" hangingPunct="1">
              <a:buFont typeface="Monotype Sorts" pitchFamily="2" charset="2"/>
              <a:buNone/>
            </a:pPr>
            <a:r>
              <a:rPr lang="en-GB" altLang="en-US">
                <a:cs typeface="Arial" panose="020B0604020202020204" pitchFamily="34" charset="0"/>
              </a:rPr>
              <a:t>Planning is vital because:</a:t>
            </a:r>
          </a:p>
          <a:p>
            <a:pPr eaLnBrk="1" hangingPunct="1"/>
            <a:r>
              <a:rPr lang="en-GB" altLang="en-US" sz="2400">
                <a:cs typeface="Arial" panose="020B0604020202020204" pitchFamily="34" charset="0"/>
              </a:rPr>
              <a:t>Events are complex in nature</a:t>
            </a:r>
            <a:r>
              <a:rPr lang="en-GB" altLang="en-US" sz="2400">
                <a:solidFill>
                  <a:srgbClr val="000066"/>
                </a:solidFill>
                <a:cs typeface="Arial" panose="020B0604020202020204" pitchFamily="34" charset="0"/>
              </a:rPr>
              <a:t>. </a:t>
            </a:r>
            <a:r>
              <a:rPr lang="en-GB" altLang="en-US" sz="2400">
                <a:cs typeface="Arial" panose="020B0604020202020204" pitchFamily="34" charset="0"/>
              </a:rPr>
              <a:t>As you watch the video, list the elements of the event which need careful planning</a:t>
            </a:r>
          </a:p>
          <a:p>
            <a:pPr marL="0" indent="0" eaLnBrk="1" hangingPunct="1">
              <a:buNone/>
            </a:pPr>
            <a:endParaRPr lang="en-GB" altLang="en-US" sz="2400">
              <a:cs typeface="Arial" panose="020B0604020202020204" pitchFamily="34" charset="0"/>
            </a:endParaRPr>
          </a:p>
          <a:p>
            <a:pPr eaLnBrk="1" hangingPunct="1"/>
            <a:r>
              <a:rPr lang="en-GB" altLang="en-US" sz="2400">
                <a:cs typeface="Arial" panose="020B0604020202020204" pitchFamily="34" charset="0"/>
              </a:rPr>
              <a:t>Plans must adapt to the changing environment &amp; contextual factors</a:t>
            </a:r>
          </a:p>
          <a:p>
            <a:pPr eaLnBrk="1" hangingPunct="1"/>
            <a:endParaRPr lang="en-GB" altLang="en-US"/>
          </a:p>
        </p:txBody>
      </p:sp>
      <p:pic>
        <p:nvPicPr>
          <p:cNvPr id="2" name="Online Media 1" title="Roald Dahl's City of the Unexpected">
            <a:hlinkClick r:id="" action="ppaction://media"/>
            <a:extLst>
              <a:ext uri="{FF2B5EF4-FFF2-40B4-BE49-F238E27FC236}">
                <a16:creationId xmlns:a16="http://schemas.microsoft.com/office/drawing/2014/main" id="{538A1195-83CF-248E-49B1-B16284FDD5BB}"/>
              </a:ext>
            </a:extLst>
          </p:cNvPr>
          <p:cNvPicPr>
            <a:picLocks noRot="1" noChangeAspect="1"/>
          </p:cNvPicPr>
          <p:nvPr>
            <a:videoFile r:link="rId1"/>
          </p:nvPr>
        </p:nvPicPr>
        <p:blipFill>
          <a:blip r:embed="rId4"/>
          <a:stretch>
            <a:fillRect/>
          </a:stretch>
        </p:blipFill>
        <p:spPr>
          <a:xfrm>
            <a:off x="4539899" y="801934"/>
            <a:ext cx="7566286" cy="42749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9939">
                                            <p:txEl>
                                              <p:pRg st="1" end="1"/>
                                            </p:txEl>
                                          </p:spTgt>
                                        </p:tgtEl>
                                        <p:attrNameLst>
                                          <p:attrName>style.visibility</p:attrName>
                                        </p:attrNameLst>
                                      </p:cBhvr>
                                      <p:to>
                                        <p:strVal val="visible"/>
                                      </p:to>
                                    </p:set>
                                    <p:anim calcmode="lin" valueType="num">
                                      <p:cBhvr additive="base">
                                        <p:cTn id="7" dur="10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9939">
                                            <p:txEl>
                                              <p:pRg st="3" end="3"/>
                                            </p:txEl>
                                          </p:spTgt>
                                        </p:tgtEl>
                                        <p:attrNameLst>
                                          <p:attrName>style.visibility</p:attrName>
                                        </p:attrNameLst>
                                      </p:cBhvr>
                                      <p:to>
                                        <p:strVal val="visible"/>
                                      </p:to>
                                    </p:set>
                                    <p:anim calcmode="lin" valueType="num">
                                      <p:cBhvr additive="base">
                                        <p:cTn id="13"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0C9CD25-0CD3-C53E-6A98-61AD8F2BD07D}"/>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3" name="Rectangle 5">
            <a:extLst>
              <a:ext uri="{FF2B5EF4-FFF2-40B4-BE49-F238E27FC236}">
                <a16:creationId xmlns:a16="http://schemas.microsoft.com/office/drawing/2014/main" id="{79A3A359-64A1-7A78-FB46-B7CBC78CC8F3}"/>
              </a:ext>
            </a:extLst>
          </p:cNvPr>
          <p:cNvSpPr>
            <a:spLocks noChangeArrowheads="1"/>
          </p:cNvSpPr>
          <p:nvPr/>
        </p:nvSpPr>
        <p:spPr bwMode="auto">
          <a:xfrm>
            <a:off x="3071814" y="182223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4" name="Rectangle 6">
            <a:extLst>
              <a:ext uri="{FF2B5EF4-FFF2-40B4-BE49-F238E27FC236}">
                <a16:creationId xmlns:a16="http://schemas.microsoft.com/office/drawing/2014/main" id="{95435002-E817-AB37-C4AA-64F27CF0EB11}"/>
              </a:ext>
            </a:extLst>
          </p:cNvPr>
          <p:cNvSpPr>
            <a:spLocks noChangeArrowheads="1"/>
          </p:cNvSpPr>
          <p:nvPr/>
        </p:nvSpPr>
        <p:spPr bwMode="auto">
          <a:xfrm>
            <a:off x="3071814" y="297476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5" name="Rectangle 8">
            <a:extLst>
              <a:ext uri="{FF2B5EF4-FFF2-40B4-BE49-F238E27FC236}">
                <a16:creationId xmlns:a16="http://schemas.microsoft.com/office/drawing/2014/main" id="{C0A611F1-93FB-5C45-8F4C-83CFE7BA411A}"/>
              </a:ext>
            </a:extLst>
          </p:cNvPr>
          <p:cNvSpPr>
            <a:spLocks noChangeArrowheads="1"/>
          </p:cNvSpPr>
          <p:nvPr/>
        </p:nvSpPr>
        <p:spPr bwMode="auto">
          <a:xfrm>
            <a:off x="3071814" y="499088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6" name="Rectangle 9">
            <a:extLst>
              <a:ext uri="{FF2B5EF4-FFF2-40B4-BE49-F238E27FC236}">
                <a16:creationId xmlns:a16="http://schemas.microsoft.com/office/drawing/2014/main" id="{50BB40EA-50EC-526A-33C3-3D78618FD266}"/>
              </a:ext>
            </a:extLst>
          </p:cNvPr>
          <p:cNvSpPr>
            <a:spLocks noChangeArrowheads="1"/>
          </p:cNvSpPr>
          <p:nvPr/>
        </p:nvSpPr>
        <p:spPr bwMode="auto">
          <a:xfrm>
            <a:off x="3071814" y="607038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 event</a:t>
            </a:r>
          </a:p>
        </p:txBody>
      </p:sp>
      <p:sp>
        <p:nvSpPr>
          <p:cNvPr id="10247" name="Rectangle 10">
            <a:extLst>
              <a:ext uri="{FF2B5EF4-FFF2-40B4-BE49-F238E27FC236}">
                <a16:creationId xmlns:a16="http://schemas.microsoft.com/office/drawing/2014/main" id="{3BD6723E-EA50-EBA5-9BCA-120C2BCF9BB5}"/>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Handover</a:t>
            </a:r>
          </a:p>
        </p:txBody>
      </p:sp>
      <p:sp>
        <p:nvSpPr>
          <p:cNvPr id="10248" name="Rectangle 11">
            <a:extLst>
              <a:ext uri="{FF2B5EF4-FFF2-40B4-BE49-F238E27FC236}">
                <a16:creationId xmlns:a16="http://schemas.microsoft.com/office/drawing/2014/main" id="{112C19EC-D66F-E8AF-9B22-A1D26A817488}"/>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10249" name="Rectangle 12">
            <a:extLst>
              <a:ext uri="{FF2B5EF4-FFF2-40B4-BE49-F238E27FC236}">
                <a16:creationId xmlns:a16="http://schemas.microsoft.com/office/drawing/2014/main" id="{E54DBCF9-2B4D-138D-AB5D-182D5150E37E}"/>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Feedback</a:t>
            </a:r>
          </a:p>
        </p:txBody>
      </p:sp>
      <p:sp>
        <p:nvSpPr>
          <p:cNvPr id="10250" name="Text Box 22">
            <a:extLst>
              <a:ext uri="{FF2B5EF4-FFF2-40B4-BE49-F238E27FC236}">
                <a16:creationId xmlns:a16="http://schemas.microsoft.com/office/drawing/2014/main" id="{EE8F77A9-AE43-7A36-0905-6D2141CD9BAB}"/>
              </a:ext>
            </a:extLst>
          </p:cNvPr>
          <p:cNvSpPr txBox="1">
            <a:spLocks noChangeArrowheads="1"/>
          </p:cNvSpPr>
          <p:nvPr/>
        </p:nvSpPr>
        <p:spPr bwMode="auto">
          <a:xfrm>
            <a:off x="3287713" y="81417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Objectives</a:t>
            </a:r>
          </a:p>
        </p:txBody>
      </p:sp>
      <p:sp>
        <p:nvSpPr>
          <p:cNvPr id="10251" name="Text Box 23">
            <a:extLst>
              <a:ext uri="{FF2B5EF4-FFF2-40B4-BE49-F238E27FC236}">
                <a16:creationId xmlns:a16="http://schemas.microsoft.com/office/drawing/2014/main" id="{35D4C571-7FA8-467A-BA06-4FB7B9D269E4}"/>
              </a:ext>
            </a:extLst>
          </p:cNvPr>
          <p:cNvSpPr txBox="1">
            <a:spLocks noChangeArrowheads="1"/>
          </p:cNvSpPr>
          <p:nvPr/>
        </p:nvSpPr>
        <p:spPr bwMode="auto">
          <a:xfrm>
            <a:off x="3432175" y="189367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Concept</a:t>
            </a:r>
          </a:p>
        </p:txBody>
      </p:sp>
      <p:sp>
        <p:nvSpPr>
          <p:cNvPr id="10252" name="Text Box 25">
            <a:extLst>
              <a:ext uri="{FF2B5EF4-FFF2-40B4-BE49-F238E27FC236}">
                <a16:creationId xmlns:a16="http://schemas.microsoft.com/office/drawing/2014/main" id="{AAA01A0F-404C-0C4A-A9E5-A75E6D0D69BC}"/>
              </a:ext>
            </a:extLst>
          </p:cNvPr>
          <p:cNvSpPr txBox="1">
            <a:spLocks noChangeArrowheads="1"/>
          </p:cNvSpPr>
          <p:nvPr/>
        </p:nvSpPr>
        <p:spPr bwMode="auto">
          <a:xfrm>
            <a:off x="3287713" y="311922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Feasibility</a:t>
            </a:r>
          </a:p>
        </p:txBody>
      </p:sp>
      <p:sp>
        <p:nvSpPr>
          <p:cNvPr id="10253" name="Text Box 29">
            <a:extLst>
              <a:ext uri="{FF2B5EF4-FFF2-40B4-BE49-F238E27FC236}">
                <a16:creationId xmlns:a16="http://schemas.microsoft.com/office/drawing/2014/main" id="{AB71C43C-0127-8961-9A64-4C5CB292B5DC}"/>
              </a:ext>
            </a:extLst>
          </p:cNvPr>
          <p:cNvSpPr txBox="1">
            <a:spLocks noChangeArrowheads="1"/>
          </p:cNvSpPr>
          <p:nvPr/>
        </p:nvSpPr>
        <p:spPr bwMode="auto">
          <a:xfrm>
            <a:off x="3143251" y="5062324"/>
            <a:ext cx="15732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a:latin typeface="Arial" panose="020B0604020202020204" pitchFamily="34" charset="0"/>
              </a:rPr>
              <a:t>Implementation</a:t>
            </a:r>
          </a:p>
          <a:p>
            <a:pPr eaLnBrk="1" hangingPunct="1">
              <a:spcBef>
                <a:spcPct val="0"/>
              </a:spcBef>
              <a:buClrTx/>
              <a:buSzTx/>
              <a:buFontTx/>
              <a:buNone/>
            </a:pPr>
            <a:r>
              <a:rPr kumimoji="0" lang="en-GB" altLang="en-US" sz="1600" b="0">
                <a:latin typeface="Arial" panose="020B0604020202020204" pitchFamily="34" charset="0"/>
              </a:rPr>
              <a:t>Planning</a:t>
            </a:r>
          </a:p>
        </p:txBody>
      </p:sp>
      <p:sp>
        <p:nvSpPr>
          <p:cNvPr id="10254" name="Rectangle 36">
            <a:extLst>
              <a:ext uri="{FF2B5EF4-FFF2-40B4-BE49-F238E27FC236}">
                <a16:creationId xmlns:a16="http://schemas.microsoft.com/office/drawing/2014/main" id="{53053D9F-53D0-1FA6-6967-A681E61C5550}"/>
              </a:ext>
            </a:extLst>
          </p:cNvPr>
          <p:cNvSpPr>
            <a:spLocks noChangeArrowheads="1"/>
          </p:cNvSpPr>
          <p:nvPr/>
        </p:nvSpPr>
        <p:spPr bwMode="auto">
          <a:xfrm>
            <a:off x="3071814" y="398282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Proceed?</a:t>
            </a:r>
          </a:p>
        </p:txBody>
      </p:sp>
      <p:sp>
        <p:nvSpPr>
          <p:cNvPr id="10255" name="Rectangle 38">
            <a:extLst>
              <a:ext uri="{FF2B5EF4-FFF2-40B4-BE49-F238E27FC236}">
                <a16:creationId xmlns:a16="http://schemas.microsoft.com/office/drawing/2014/main" id="{F38D1594-B7AE-DE0D-67E7-813E0BF153DD}"/>
              </a:ext>
            </a:extLst>
          </p:cNvPr>
          <p:cNvSpPr>
            <a:spLocks noChangeArrowheads="1"/>
          </p:cNvSpPr>
          <p:nvPr/>
        </p:nvSpPr>
        <p:spPr bwMode="auto">
          <a:xfrm>
            <a:off x="5519738" y="304619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No</a:t>
            </a:r>
          </a:p>
        </p:txBody>
      </p:sp>
      <p:sp>
        <p:nvSpPr>
          <p:cNvPr id="10256" name="Line 40">
            <a:extLst>
              <a:ext uri="{FF2B5EF4-FFF2-40B4-BE49-F238E27FC236}">
                <a16:creationId xmlns:a16="http://schemas.microsoft.com/office/drawing/2014/main" id="{B5842E9F-E3B8-0E1D-E04D-AD1CA8B3C146}"/>
              </a:ext>
            </a:extLst>
          </p:cNvPr>
          <p:cNvSpPr>
            <a:spLocks noChangeShapeType="1"/>
          </p:cNvSpPr>
          <p:nvPr/>
        </p:nvSpPr>
        <p:spPr bwMode="auto">
          <a:xfrm flipV="1">
            <a:off x="4800601" y="347799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7" name="Line 41">
            <a:extLst>
              <a:ext uri="{FF2B5EF4-FFF2-40B4-BE49-F238E27FC236}">
                <a16:creationId xmlns:a16="http://schemas.microsoft.com/office/drawing/2014/main" id="{4B480D7A-6534-3E8C-52EF-ECB9974DA03A}"/>
              </a:ext>
            </a:extLst>
          </p:cNvPr>
          <p:cNvSpPr>
            <a:spLocks noChangeShapeType="1"/>
          </p:cNvSpPr>
          <p:nvPr/>
        </p:nvSpPr>
        <p:spPr bwMode="auto">
          <a:xfrm flipH="1" flipV="1">
            <a:off x="4800601" y="211116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8" name="Line 43">
            <a:extLst>
              <a:ext uri="{FF2B5EF4-FFF2-40B4-BE49-F238E27FC236}">
                <a16:creationId xmlns:a16="http://schemas.microsoft.com/office/drawing/2014/main" id="{25102D42-EF0C-39FD-4C7B-2B27A788F2F0}"/>
              </a:ext>
            </a:extLst>
          </p:cNvPr>
          <p:cNvSpPr>
            <a:spLocks noChangeShapeType="1"/>
          </p:cNvSpPr>
          <p:nvPr/>
        </p:nvSpPr>
        <p:spPr bwMode="auto">
          <a:xfrm>
            <a:off x="3935413" y="124597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9" name="Line 44">
            <a:extLst>
              <a:ext uri="{FF2B5EF4-FFF2-40B4-BE49-F238E27FC236}">
                <a16:creationId xmlns:a16="http://schemas.microsoft.com/office/drawing/2014/main" id="{A026B20B-0F04-85C6-3160-07A158E48E04}"/>
              </a:ext>
            </a:extLst>
          </p:cNvPr>
          <p:cNvSpPr>
            <a:spLocks noChangeShapeType="1"/>
          </p:cNvSpPr>
          <p:nvPr/>
        </p:nvSpPr>
        <p:spPr bwMode="auto">
          <a:xfrm>
            <a:off x="3935413" y="239849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0" name="Line 45">
            <a:extLst>
              <a:ext uri="{FF2B5EF4-FFF2-40B4-BE49-F238E27FC236}">
                <a16:creationId xmlns:a16="http://schemas.microsoft.com/office/drawing/2014/main" id="{8B21976C-C4A6-426D-4070-1A3CAEA68346}"/>
              </a:ext>
            </a:extLst>
          </p:cNvPr>
          <p:cNvSpPr>
            <a:spLocks noChangeShapeType="1"/>
          </p:cNvSpPr>
          <p:nvPr/>
        </p:nvSpPr>
        <p:spPr bwMode="auto">
          <a:xfrm>
            <a:off x="3935413" y="355102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1" name="Line 46">
            <a:extLst>
              <a:ext uri="{FF2B5EF4-FFF2-40B4-BE49-F238E27FC236}">
                <a16:creationId xmlns:a16="http://schemas.microsoft.com/office/drawing/2014/main" id="{9FB62C3A-A1CC-18BC-BB80-9C166E1D6E07}"/>
              </a:ext>
            </a:extLst>
          </p:cNvPr>
          <p:cNvSpPr>
            <a:spLocks noChangeShapeType="1"/>
          </p:cNvSpPr>
          <p:nvPr/>
        </p:nvSpPr>
        <p:spPr bwMode="auto">
          <a:xfrm>
            <a:off x="3935413" y="45590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2" name="Line 47">
            <a:extLst>
              <a:ext uri="{FF2B5EF4-FFF2-40B4-BE49-F238E27FC236}">
                <a16:creationId xmlns:a16="http://schemas.microsoft.com/office/drawing/2014/main" id="{981BFE47-4D50-4349-D8DE-EEF0963F90F5}"/>
              </a:ext>
            </a:extLst>
          </p:cNvPr>
          <p:cNvSpPr>
            <a:spLocks noChangeShapeType="1"/>
          </p:cNvSpPr>
          <p:nvPr/>
        </p:nvSpPr>
        <p:spPr bwMode="auto">
          <a:xfrm>
            <a:off x="3935413" y="56385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3" name="Line 48">
            <a:extLst>
              <a:ext uri="{FF2B5EF4-FFF2-40B4-BE49-F238E27FC236}">
                <a16:creationId xmlns:a16="http://schemas.microsoft.com/office/drawing/2014/main" id="{A3892895-F42C-CE0C-AEBD-47E7559F000A}"/>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4" name="Line 49">
            <a:extLst>
              <a:ext uri="{FF2B5EF4-FFF2-40B4-BE49-F238E27FC236}">
                <a16:creationId xmlns:a16="http://schemas.microsoft.com/office/drawing/2014/main" id="{FE52CF5D-50DF-474C-C44A-77379D43A907}"/>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5" name="Text Box 50">
            <a:extLst>
              <a:ext uri="{FF2B5EF4-FFF2-40B4-BE49-F238E27FC236}">
                <a16:creationId xmlns:a16="http://schemas.microsoft.com/office/drawing/2014/main" id="{606F90C4-CCBF-C900-D861-720655239733}"/>
              </a:ext>
            </a:extLst>
          </p:cNvPr>
          <p:cNvSpPr txBox="1">
            <a:spLocks noChangeArrowheads="1"/>
          </p:cNvSpPr>
          <p:nvPr/>
        </p:nvSpPr>
        <p:spPr bwMode="auto">
          <a:xfrm>
            <a:off x="9592601" y="3185318"/>
            <a:ext cx="2070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Adapted from</a:t>
            </a:r>
          </a:p>
          <a:p>
            <a:pPr eaLnBrk="1" hangingPunct="1">
              <a:spcBef>
                <a:spcPct val="0"/>
              </a:spcBef>
              <a:buClrTx/>
              <a:buSzTx/>
              <a:buFontTx/>
              <a:buNone/>
            </a:pPr>
            <a:r>
              <a:rPr kumimoji="0" lang="en-GB" altLang="en-US" sz="1800" b="0">
                <a:latin typeface="Arial" panose="020B0604020202020204" pitchFamily="34" charset="0"/>
              </a:rPr>
              <a:t>Masterman (2009)</a:t>
            </a:r>
          </a:p>
        </p:txBody>
      </p:sp>
      <p:sp>
        <p:nvSpPr>
          <p:cNvPr id="10266" name="Text Box 51">
            <a:extLst>
              <a:ext uri="{FF2B5EF4-FFF2-40B4-BE49-F238E27FC236}">
                <a16:creationId xmlns:a16="http://schemas.microsoft.com/office/drawing/2014/main" id="{7A4F7172-DFDD-F67D-2B32-20103FFF9116}"/>
              </a:ext>
            </a:extLst>
          </p:cNvPr>
          <p:cNvSpPr txBox="1">
            <a:spLocks noChangeArrowheads="1"/>
          </p:cNvSpPr>
          <p:nvPr/>
        </p:nvSpPr>
        <p:spPr bwMode="auto">
          <a:xfrm>
            <a:off x="9417976" y="2774951"/>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The Planning Process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8A34AD61-24ED-53B0-D218-A79C9D6DAACD}"/>
              </a:ext>
            </a:extLst>
          </p:cNvPr>
          <p:cNvSpPr>
            <a:spLocks noGrp="1" noChangeArrowheads="1"/>
          </p:cNvSpPr>
          <p:nvPr>
            <p:ph type="title" idx="4294967295"/>
          </p:nvPr>
        </p:nvSpPr>
        <p:spPr>
          <a:xfrm>
            <a:off x="0" y="365125"/>
            <a:ext cx="10515600" cy="1325563"/>
          </a:xfrm>
        </p:spPr>
        <p:txBody>
          <a:bodyPr/>
          <a:lstStyle/>
          <a:p>
            <a:pPr eaLnBrk="1" hangingPunct="1"/>
            <a:r>
              <a:rPr lang="en-GB" altLang="en-US" b="0"/>
              <a:t>The Event Planning Process</a:t>
            </a:r>
          </a:p>
        </p:txBody>
      </p:sp>
      <p:sp>
        <p:nvSpPr>
          <p:cNvPr id="12291" name="Oval 6">
            <a:extLst>
              <a:ext uri="{FF2B5EF4-FFF2-40B4-BE49-F238E27FC236}">
                <a16:creationId xmlns:a16="http://schemas.microsoft.com/office/drawing/2014/main" id="{AEA8CE32-1F5F-ECA8-6E21-20EE882E907E}"/>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12292" name="Text Box 7">
            <a:extLst>
              <a:ext uri="{FF2B5EF4-FFF2-40B4-BE49-F238E27FC236}">
                <a16:creationId xmlns:a16="http://schemas.microsoft.com/office/drawing/2014/main" id="{F1CFFB1C-2599-FAED-F0E3-92E8C47EA88E}"/>
              </a:ext>
            </a:extLst>
          </p:cNvPr>
          <p:cNvSpPr txBox="1">
            <a:spLocks noChangeArrowheads="1"/>
          </p:cNvSpPr>
          <p:nvPr/>
        </p:nvSpPr>
        <p:spPr bwMode="auto">
          <a:xfrm>
            <a:off x="5303839" y="3656015"/>
            <a:ext cx="1506537"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a:latin typeface="Arial" panose="020B0604020202020204" pitchFamily="34" charset="0"/>
              </a:rPr>
              <a:t> Contextual </a:t>
            </a:r>
          </a:p>
          <a:p>
            <a:pPr eaLnBrk="1" hangingPunct="1">
              <a:spcBef>
                <a:spcPct val="50000"/>
              </a:spcBef>
              <a:buClrTx/>
              <a:buSzTx/>
              <a:buFontTx/>
              <a:buNone/>
            </a:pPr>
            <a:r>
              <a:rPr kumimoji="0" lang="en-GB" altLang="en-US" sz="1800" b="0">
                <a:latin typeface="Arial" panose="020B0604020202020204" pitchFamily="34" charset="0"/>
              </a:rPr>
              <a:t>   Factors</a:t>
            </a:r>
          </a:p>
        </p:txBody>
      </p:sp>
      <p:sp>
        <p:nvSpPr>
          <p:cNvPr id="12293" name="Oval 8">
            <a:extLst>
              <a:ext uri="{FF2B5EF4-FFF2-40B4-BE49-F238E27FC236}">
                <a16:creationId xmlns:a16="http://schemas.microsoft.com/office/drawing/2014/main" id="{2FA0D468-8191-B1CD-10AF-E37E9C25A676}"/>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Implementation</a:t>
            </a:r>
          </a:p>
        </p:txBody>
      </p:sp>
      <p:sp>
        <p:nvSpPr>
          <p:cNvPr id="12294" name="Oval 10">
            <a:extLst>
              <a:ext uri="{FF2B5EF4-FFF2-40B4-BE49-F238E27FC236}">
                <a16:creationId xmlns:a16="http://schemas.microsoft.com/office/drawing/2014/main" id="{325296EC-6A9A-0628-E7AB-441EA26295DE}"/>
              </a:ext>
            </a:extLst>
          </p:cNvPr>
          <p:cNvSpPr>
            <a:spLocks noChangeArrowheads="1"/>
          </p:cNvSpPr>
          <p:nvPr/>
        </p:nvSpPr>
        <p:spPr bwMode="auto">
          <a:xfrm>
            <a:off x="2640013" y="2205038"/>
            <a:ext cx="1562100"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Planning</a:t>
            </a:r>
          </a:p>
        </p:txBody>
      </p:sp>
      <p:sp>
        <p:nvSpPr>
          <p:cNvPr id="12295" name="Oval 11">
            <a:extLst>
              <a:ext uri="{FF2B5EF4-FFF2-40B4-BE49-F238E27FC236}">
                <a16:creationId xmlns:a16="http://schemas.microsoft.com/office/drawing/2014/main" id="{CE9377FA-CA83-4864-99AA-4D87469AE4E9}"/>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Initiation</a:t>
            </a:r>
          </a:p>
        </p:txBody>
      </p:sp>
      <p:sp>
        <p:nvSpPr>
          <p:cNvPr id="12296" name="Oval 12">
            <a:extLst>
              <a:ext uri="{FF2B5EF4-FFF2-40B4-BE49-F238E27FC236}">
                <a16:creationId xmlns:a16="http://schemas.microsoft.com/office/drawing/2014/main" id="{979DC112-C487-25A0-5305-7D17BB22CE32}"/>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Control and </a:t>
            </a:r>
          </a:p>
          <a:p>
            <a:pPr algn="ctr" eaLnBrk="1" hangingPunct="1">
              <a:spcBef>
                <a:spcPct val="0"/>
              </a:spcBef>
              <a:buClrTx/>
              <a:buSzTx/>
              <a:buFontTx/>
              <a:buNone/>
            </a:pPr>
            <a:r>
              <a:rPr kumimoji="0" lang="en-GB" altLang="en-US" sz="1800" b="0">
                <a:latin typeface="Arial" panose="020B0604020202020204" pitchFamily="34" charset="0"/>
              </a:rPr>
              <a:t>monitoring</a:t>
            </a:r>
          </a:p>
        </p:txBody>
      </p:sp>
      <p:sp>
        <p:nvSpPr>
          <p:cNvPr id="12297" name="Oval 13">
            <a:extLst>
              <a:ext uri="{FF2B5EF4-FFF2-40B4-BE49-F238E27FC236}">
                <a16:creationId xmlns:a16="http://schemas.microsoft.com/office/drawing/2014/main" id="{FB3E2605-C13C-9F8E-3C49-1981310568FD}"/>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Shutdown</a:t>
            </a:r>
          </a:p>
        </p:txBody>
      </p:sp>
      <p:sp>
        <p:nvSpPr>
          <p:cNvPr id="12298" name="Oval 15">
            <a:extLst>
              <a:ext uri="{FF2B5EF4-FFF2-40B4-BE49-F238E27FC236}">
                <a16:creationId xmlns:a16="http://schemas.microsoft.com/office/drawing/2014/main" id="{4FA16860-924F-1114-343B-B93BE15756E6}"/>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Legacy</a:t>
            </a:r>
          </a:p>
        </p:txBody>
      </p:sp>
      <p:sp>
        <p:nvSpPr>
          <p:cNvPr id="12299" name="Oval 16">
            <a:extLst>
              <a:ext uri="{FF2B5EF4-FFF2-40B4-BE49-F238E27FC236}">
                <a16:creationId xmlns:a16="http://schemas.microsoft.com/office/drawing/2014/main" id="{2B8AFF41-B8F9-1C91-BC1F-0A260E2D1926}"/>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12300" name="Line 17">
            <a:extLst>
              <a:ext uri="{FF2B5EF4-FFF2-40B4-BE49-F238E27FC236}">
                <a16:creationId xmlns:a16="http://schemas.microsoft.com/office/drawing/2014/main" id="{1C8FCF64-CA74-1483-BA77-7AE6554341C6}"/>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Line 18">
            <a:extLst>
              <a:ext uri="{FF2B5EF4-FFF2-40B4-BE49-F238E27FC236}">
                <a16:creationId xmlns:a16="http://schemas.microsoft.com/office/drawing/2014/main" id="{173319F9-F950-4E7E-EE02-CD860EA77AA4}"/>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2" name="Line 19">
            <a:extLst>
              <a:ext uri="{FF2B5EF4-FFF2-40B4-BE49-F238E27FC236}">
                <a16:creationId xmlns:a16="http://schemas.microsoft.com/office/drawing/2014/main" id="{AD2ADDC9-4246-606F-842F-C0FE7C4DAE39}"/>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Line 20">
            <a:extLst>
              <a:ext uri="{FF2B5EF4-FFF2-40B4-BE49-F238E27FC236}">
                <a16:creationId xmlns:a16="http://schemas.microsoft.com/office/drawing/2014/main" id="{808BE5F7-76D6-380D-A982-81E290C49968}"/>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4" name="Line 21">
            <a:extLst>
              <a:ext uri="{FF2B5EF4-FFF2-40B4-BE49-F238E27FC236}">
                <a16:creationId xmlns:a16="http://schemas.microsoft.com/office/drawing/2014/main" id="{A9FEA954-654D-884A-0DA7-675BE8CF3C8E}"/>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22">
            <a:extLst>
              <a:ext uri="{FF2B5EF4-FFF2-40B4-BE49-F238E27FC236}">
                <a16:creationId xmlns:a16="http://schemas.microsoft.com/office/drawing/2014/main" id="{00027AFA-8A09-DD26-85D2-F63308B5D38C}"/>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6" name="Line 23">
            <a:extLst>
              <a:ext uri="{FF2B5EF4-FFF2-40B4-BE49-F238E27FC236}">
                <a16:creationId xmlns:a16="http://schemas.microsoft.com/office/drawing/2014/main" id="{64582A17-0CE7-3A6F-5AA2-4BB1DE5CBE87}"/>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7" name="Line 24">
            <a:extLst>
              <a:ext uri="{FF2B5EF4-FFF2-40B4-BE49-F238E27FC236}">
                <a16:creationId xmlns:a16="http://schemas.microsoft.com/office/drawing/2014/main" id="{28A2A26C-CDF6-55F4-786A-C8898BC6296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8" name="Line 25">
            <a:extLst>
              <a:ext uri="{FF2B5EF4-FFF2-40B4-BE49-F238E27FC236}">
                <a16:creationId xmlns:a16="http://schemas.microsoft.com/office/drawing/2014/main" id="{CB9EA9A7-A4BD-A1EC-E385-F744FC4542D5}"/>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9" name="Line 28">
            <a:extLst>
              <a:ext uri="{FF2B5EF4-FFF2-40B4-BE49-F238E27FC236}">
                <a16:creationId xmlns:a16="http://schemas.microsoft.com/office/drawing/2014/main" id="{0133592C-D472-ED36-3796-D14E7512112B}"/>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0" name="Line 29">
            <a:extLst>
              <a:ext uri="{FF2B5EF4-FFF2-40B4-BE49-F238E27FC236}">
                <a16:creationId xmlns:a16="http://schemas.microsoft.com/office/drawing/2014/main" id="{2FB8B4E1-80EA-3B2D-0166-7909610C0169}"/>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1" name="Line 30">
            <a:extLst>
              <a:ext uri="{FF2B5EF4-FFF2-40B4-BE49-F238E27FC236}">
                <a16:creationId xmlns:a16="http://schemas.microsoft.com/office/drawing/2014/main" id="{CEBF8378-85E2-3762-CB25-E0B798B19CED}"/>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2" name="Line 31">
            <a:extLst>
              <a:ext uri="{FF2B5EF4-FFF2-40B4-BE49-F238E27FC236}">
                <a16:creationId xmlns:a16="http://schemas.microsoft.com/office/drawing/2014/main" id="{D3FAA055-B29E-5026-AC83-5BCCB97B22F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3" name="Line 32">
            <a:extLst>
              <a:ext uri="{FF2B5EF4-FFF2-40B4-BE49-F238E27FC236}">
                <a16:creationId xmlns:a16="http://schemas.microsoft.com/office/drawing/2014/main" id="{29A64D61-6BF2-6A29-D052-51CD5BDE7DA6}"/>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Oval 26">
            <a:extLst>
              <a:ext uri="{FF2B5EF4-FFF2-40B4-BE49-F238E27FC236}">
                <a16:creationId xmlns:a16="http://schemas.microsoft.com/office/drawing/2014/main" id="{2F2A946C-4BD3-511C-3C8E-59EF840C088A}"/>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ln w="76200">
                <a:solidFill>
                  <a:schemeClr val="tx1"/>
                </a:solidFill>
              </a:ln>
            </a:endParaRPr>
          </a:p>
        </p:txBody>
      </p:sp>
      <p:sp>
        <p:nvSpPr>
          <p:cNvPr id="12315" name="TextBox 27">
            <a:extLst>
              <a:ext uri="{FF2B5EF4-FFF2-40B4-BE49-F238E27FC236}">
                <a16:creationId xmlns:a16="http://schemas.microsoft.com/office/drawing/2014/main" id="{6C56E2A6-031B-8F50-E334-D1F4FD6F9A88}"/>
              </a:ext>
            </a:extLst>
          </p:cNvPr>
          <p:cNvSpPr txBox="1">
            <a:spLocks noChangeArrowheads="1"/>
          </p:cNvSpPr>
          <p:nvPr/>
        </p:nvSpPr>
        <p:spPr bwMode="auto">
          <a:xfrm>
            <a:off x="6223011" y="5351462"/>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glastonbury festival mud photo">
            <a:extLst>
              <a:ext uri="{FF2B5EF4-FFF2-40B4-BE49-F238E27FC236}">
                <a16:creationId xmlns:a16="http://schemas.microsoft.com/office/drawing/2014/main" id="{512AA14D-E814-16D9-A248-962C5C0D62E7}"/>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7405688" y="107950"/>
            <a:ext cx="4786312" cy="6286500"/>
          </a:xfrm>
        </p:spPr>
      </p:pic>
      <p:sp>
        <p:nvSpPr>
          <p:cNvPr id="3" name="TextBox 2">
            <a:extLst>
              <a:ext uri="{FF2B5EF4-FFF2-40B4-BE49-F238E27FC236}">
                <a16:creationId xmlns:a16="http://schemas.microsoft.com/office/drawing/2014/main" id="{629174C1-37A8-C13B-B2C7-AA0C9621D8F5}"/>
              </a:ext>
            </a:extLst>
          </p:cNvPr>
          <p:cNvSpPr txBox="1"/>
          <p:nvPr/>
        </p:nvSpPr>
        <p:spPr>
          <a:xfrm>
            <a:off x="529747" y="1037214"/>
            <a:ext cx="5198897" cy="1261884"/>
          </a:xfrm>
          <a:prstGeom prst="rect">
            <a:avLst/>
          </a:prstGeom>
          <a:noFill/>
        </p:spPr>
        <p:txBody>
          <a:bodyPr wrap="square">
            <a:spAutoFit/>
          </a:bodyPr>
          <a:lstStyle/>
          <a:p>
            <a:r>
              <a:rPr lang="en-GB" sz="2000">
                <a:hlinkClick r:id="rId4"/>
              </a:rPr>
              <a:t>https://www.eventbrite.co.uk/blog/ways-to-improve-your-event-ds00/</a:t>
            </a:r>
            <a:endParaRPr lang="en-GB" sz="2000"/>
          </a:p>
          <a:p>
            <a:endParaRPr lang="en-GB"/>
          </a:p>
          <a:p>
            <a:endParaRPr lang="en-GB"/>
          </a:p>
        </p:txBody>
      </p:sp>
      <p:sp>
        <p:nvSpPr>
          <p:cNvPr id="5" name="TextBox 4">
            <a:extLst>
              <a:ext uri="{FF2B5EF4-FFF2-40B4-BE49-F238E27FC236}">
                <a16:creationId xmlns:a16="http://schemas.microsoft.com/office/drawing/2014/main" id="{C6CB71C9-496F-4AFD-50C6-FDEA57FE3077}"/>
              </a:ext>
            </a:extLst>
          </p:cNvPr>
          <p:cNvSpPr txBox="1"/>
          <p:nvPr/>
        </p:nvSpPr>
        <p:spPr>
          <a:xfrm>
            <a:off x="612873" y="2131129"/>
            <a:ext cx="6095064" cy="984885"/>
          </a:xfrm>
          <a:prstGeom prst="rect">
            <a:avLst/>
          </a:prstGeom>
          <a:noFill/>
        </p:spPr>
        <p:txBody>
          <a:bodyPr wrap="square">
            <a:spAutoFit/>
          </a:bodyPr>
          <a:lstStyle/>
          <a:p>
            <a:r>
              <a:rPr lang="en-GB" sz="2000">
                <a:hlinkClick r:id="rId5"/>
              </a:rPr>
              <a:t>https://www.eventimpacts.com/impact-types/attendance/content/measuring-profile</a:t>
            </a:r>
            <a:endParaRPr lang="en-GB" sz="2000"/>
          </a:p>
          <a:p>
            <a:endParaRPr lang="en-GB"/>
          </a:p>
        </p:txBody>
      </p:sp>
      <p:sp>
        <p:nvSpPr>
          <p:cNvPr id="7" name="TextBox 6">
            <a:extLst>
              <a:ext uri="{FF2B5EF4-FFF2-40B4-BE49-F238E27FC236}">
                <a16:creationId xmlns:a16="http://schemas.microsoft.com/office/drawing/2014/main" id="{FFD29C3B-AE64-6C07-DC37-E606AA16C551}"/>
              </a:ext>
            </a:extLst>
          </p:cNvPr>
          <p:cNvSpPr txBox="1"/>
          <p:nvPr/>
        </p:nvSpPr>
        <p:spPr>
          <a:xfrm>
            <a:off x="612873" y="3354069"/>
            <a:ext cx="6095064" cy="984885"/>
          </a:xfrm>
          <a:prstGeom prst="rect">
            <a:avLst/>
          </a:prstGeom>
          <a:noFill/>
        </p:spPr>
        <p:txBody>
          <a:bodyPr wrap="square">
            <a:spAutoFit/>
          </a:bodyPr>
          <a:lstStyle/>
          <a:p>
            <a:r>
              <a:rPr lang="en-GB" sz="2000">
                <a:hlinkClick r:id="rId6"/>
              </a:rPr>
              <a:t>https://www.eventimpacts.com/impact-types/social/content/satisfaction/basic-measures</a:t>
            </a:r>
            <a:endParaRPr lang="en-GB" sz="2000"/>
          </a:p>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a:extLst>
              <a:ext uri="{FF2B5EF4-FFF2-40B4-BE49-F238E27FC236}">
                <a16:creationId xmlns:a16="http://schemas.microsoft.com/office/drawing/2014/main" id="{3BBF3389-DE69-D1AE-D1CD-B44FCB477B36}"/>
              </a:ext>
            </a:extLst>
          </p:cNvPr>
          <p:cNvPicPr>
            <a:picLocks noGrp="1" noChangeAspect="1" noChangeArrowheads="1"/>
          </p:cNvPicPr>
          <p:nvPr>
            <p:ph idx="4294967295"/>
          </p:nvPr>
        </p:nvPicPr>
        <p:blipFill>
          <a:blip r:embed="rId3" cstate="print">
            <a:duotone>
              <a:schemeClr val="bg2">
                <a:shade val="45000"/>
                <a:satMod val="135000"/>
              </a:schemeClr>
              <a:prstClr val="white"/>
            </a:duotone>
          </a:blip>
          <a:srcRect/>
          <a:stretch>
            <a:fillRect/>
          </a:stretch>
        </p:blipFill>
        <p:spPr>
          <a:xfrm>
            <a:off x="138255" y="121068"/>
            <a:ext cx="10864344" cy="5710532"/>
          </a:xfrm>
        </p:spPr>
      </p:pic>
      <p:sp>
        <p:nvSpPr>
          <p:cNvPr id="17411" name="Title 1">
            <a:extLst>
              <a:ext uri="{FF2B5EF4-FFF2-40B4-BE49-F238E27FC236}">
                <a16:creationId xmlns:a16="http://schemas.microsoft.com/office/drawing/2014/main" id="{D3C63AE1-AE3C-2DA1-3678-A446FB08DAFB}"/>
              </a:ext>
            </a:extLst>
          </p:cNvPr>
          <p:cNvSpPr>
            <a:spLocks noGrp="1"/>
          </p:cNvSpPr>
          <p:nvPr>
            <p:ph type="title" idx="4294967295"/>
          </p:nvPr>
        </p:nvSpPr>
        <p:spPr>
          <a:xfrm>
            <a:off x="2900274" y="78538"/>
            <a:ext cx="10515600" cy="600075"/>
          </a:xfrm>
        </p:spPr>
        <p:txBody>
          <a:bodyPr>
            <a:normAutofit fontScale="90000"/>
          </a:bodyPr>
          <a:lstStyle/>
          <a:p>
            <a:pPr eaLnBrk="1" hangingPunct="1"/>
            <a:r>
              <a:rPr lang="en-GB" altLang="en-US" sz="4000" b="1"/>
              <a:t>Brainstorming </a:t>
            </a:r>
            <a:r>
              <a:rPr lang="en-GB" altLang="en-US" sz="3200" b="1"/>
              <a:t>Bowdin (2006, p.108)</a:t>
            </a:r>
            <a:endParaRPr lang="en-GB" altLang="en-US" sz="4000" b="1"/>
          </a:p>
        </p:txBody>
      </p:sp>
      <p:sp>
        <p:nvSpPr>
          <p:cNvPr id="5" name="Rectangle 3">
            <a:extLst>
              <a:ext uri="{FF2B5EF4-FFF2-40B4-BE49-F238E27FC236}">
                <a16:creationId xmlns:a16="http://schemas.microsoft.com/office/drawing/2014/main" id="{CCA7E837-A131-0FBD-1559-5E4C426651F3}"/>
              </a:ext>
            </a:extLst>
          </p:cNvPr>
          <p:cNvSpPr>
            <a:spLocks noChangeArrowheads="1"/>
          </p:cNvSpPr>
          <p:nvPr/>
        </p:nvSpPr>
        <p:spPr bwMode="auto">
          <a:xfrm>
            <a:off x="1981200" y="1760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ClrTx/>
              <a:buSzTx/>
              <a:buFont typeface="Arial" panose="020B0604020202020204" pitchFamily="34" charset="0"/>
              <a:buChar char="•"/>
            </a:pPr>
            <a:r>
              <a:rPr kumimoji="0" lang="en-GB" altLang="en-US" b="0">
                <a:latin typeface="+mn-lt"/>
              </a:rPr>
              <a:t>Identify key stakeholders</a:t>
            </a:r>
          </a:p>
          <a:p>
            <a:pPr>
              <a:buClrTx/>
              <a:buSzTx/>
              <a:buFont typeface="Arial" panose="020B0604020202020204" pitchFamily="34" charset="0"/>
              <a:buChar char="•"/>
            </a:pPr>
            <a:r>
              <a:rPr kumimoji="0" lang="en-GB" altLang="en-US" b="0">
                <a:latin typeface="+mn-lt"/>
              </a:rPr>
              <a:t>Devise a range of concepts that match the parameters of the event and meet its objectives</a:t>
            </a:r>
          </a:p>
          <a:p>
            <a:pPr eaLnBrk="1" hangingPunct="1">
              <a:buClrTx/>
              <a:buSzTx/>
              <a:buFontTx/>
              <a:buChar char="•"/>
            </a:pPr>
            <a:r>
              <a:rPr kumimoji="0" lang="en-GB" altLang="en-US" b="0">
                <a:latin typeface="+mn-lt"/>
              </a:rPr>
              <a:t>Evaluate and prioritise these concepts</a:t>
            </a:r>
          </a:p>
          <a:p>
            <a:pPr eaLnBrk="1" hangingPunct="1">
              <a:buClrTx/>
              <a:buSzTx/>
              <a:buFontTx/>
              <a:buChar char="•"/>
            </a:pPr>
            <a:r>
              <a:rPr kumimoji="0" lang="en-GB" altLang="en-US" b="0">
                <a:latin typeface="+mn-lt"/>
              </a:rPr>
              <a:t>Refine and document the chosen concept</a:t>
            </a:r>
          </a:p>
          <a:p>
            <a:pPr eaLnBrk="1" hangingPunct="1">
              <a:buClrTx/>
              <a:buSzTx/>
              <a:buFontTx/>
              <a:buChar char="•"/>
            </a:pPr>
            <a:r>
              <a:rPr kumimoji="0" lang="en-GB" altLang="en-US" b="0">
                <a:latin typeface="+mn-lt"/>
              </a:rPr>
              <a:t>Keep stakeholders updated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8A6FC1E-E6A6-668F-0F9E-CCCF915AD5B5}"/>
              </a:ext>
            </a:extLst>
          </p:cNvPr>
          <p:cNvSpPr>
            <a:spLocks noGrp="1"/>
          </p:cNvSpPr>
          <p:nvPr>
            <p:ph type="title" idx="4294967295"/>
          </p:nvPr>
        </p:nvSpPr>
        <p:spPr>
          <a:xfrm>
            <a:off x="0" y="209550"/>
            <a:ext cx="7672388" cy="1143000"/>
          </a:xfrm>
        </p:spPr>
        <p:txBody>
          <a:bodyPr>
            <a:normAutofit/>
          </a:bodyPr>
          <a:lstStyle/>
          <a:p>
            <a:pPr eaLnBrk="1" hangingPunct="1"/>
            <a:r>
              <a:rPr lang="en-GB" altLang="en-US" sz="3600" b="1"/>
              <a:t>What is Screening?</a:t>
            </a:r>
          </a:p>
        </p:txBody>
      </p:sp>
      <p:sp>
        <p:nvSpPr>
          <p:cNvPr id="4" name="Rectangle 3">
            <a:extLst>
              <a:ext uri="{FF2B5EF4-FFF2-40B4-BE49-F238E27FC236}">
                <a16:creationId xmlns:a16="http://schemas.microsoft.com/office/drawing/2014/main" id="{9780B5DF-0253-7C91-DC07-D2FE6BEDCB1B}"/>
              </a:ext>
            </a:extLst>
          </p:cNvPr>
          <p:cNvSpPr>
            <a:spLocks noChangeArrowheads="1"/>
          </p:cNvSpPr>
          <p:nvPr/>
        </p:nvSpPr>
        <p:spPr bwMode="auto">
          <a:xfrm>
            <a:off x="685080" y="1591084"/>
            <a:ext cx="7427913"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buClrTx/>
              <a:buSzTx/>
              <a:buFontTx/>
              <a:buNone/>
            </a:pPr>
            <a:endParaRPr kumimoji="0" lang="en-GB" altLang="en-US" sz="1200" b="0">
              <a:latin typeface="Arial" panose="020B0604020202020204" pitchFamily="34" charset="0"/>
            </a:endParaRPr>
          </a:p>
          <a:p>
            <a:pPr algn="ctr" eaLnBrk="1" hangingPunct="1">
              <a:buClrTx/>
              <a:buSzTx/>
              <a:buFontTx/>
              <a:buNone/>
            </a:pPr>
            <a:r>
              <a:rPr kumimoji="0" lang="en-GB" altLang="en-US" sz="3600" b="0">
                <a:latin typeface="+mn-lt"/>
              </a:rPr>
              <a:t>“…An evaluation of the event concept in order </a:t>
            </a:r>
            <a:r>
              <a:rPr kumimoji="0" lang="en-GB" altLang="en-US" sz="3300" b="0">
                <a:latin typeface="+mn-lt"/>
              </a:rPr>
              <a:t>to determine the extent to which the event concept matches the needs of the event and the resources available to the Event Manager to implement it.”</a:t>
            </a:r>
          </a:p>
          <a:p>
            <a:pPr algn="ctr" eaLnBrk="1" hangingPunct="1">
              <a:buClrTx/>
              <a:buSzTx/>
              <a:buFontTx/>
              <a:buNone/>
            </a:pPr>
            <a:endParaRPr kumimoji="0" lang="en-GB" altLang="en-US" b="0"/>
          </a:p>
        </p:txBody>
      </p:sp>
      <p:sp>
        <p:nvSpPr>
          <p:cNvPr id="15364" name="Rectangle 4">
            <a:extLst>
              <a:ext uri="{FF2B5EF4-FFF2-40B4-BE49-F238E27FC236}">
                <a16:creationId xmlns:a16="http://schemas.microsoft.com/office/drawing/2014/main" id="{E83C1295-1D00-32B1-258C-D8C1B12EBC3D}"/>
              </a:ext>
            </a:extLst>
          </p:cNvPr>
          <p:cNvSpPr>
            <a:spLocks noChangeArrowheads="1"/>
          </p:cNvSpPr>
          <p:nvPr/>
        </p:nvSpPr>
        <p:spPr bwMode="auto">
          <a:xfrm>
            <a:off x="9113040" y="5221687"/>
            <a:ext cx="297139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a:latin typeface="+mn-lt"/>
              </a:rPr>
              <a:t>Bowdin et al (2006, p.108)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C82BD70-4E3E-E871-60FC-CCF7DC9F5941}"/>
              </a:ext>
            </a:extLst>
          </p:cNvPr>
          <p:cNvSpPr>
            <a:spLocks noGrp="1"/>
          </p:cNvSpPr>
          <p:nvPr>
            <p:ph type="title" idx="4294967295"/>
          </p:nvPr>
        </p:nvSpPr>
        <p:spPr>
          <a:xfrm>
            <a:off x="0" y="119063"/>
            <a:ext cx="7283450" cy="766762"/>
          </a:xfrm>
        </p:spPr>
        <p:txBody>
          <a:bodyPr>
            <a:normAutofit/>
          </a:bodyPr>
          <a:lstStyle/>
          <a:p>
            <a:pPr eaLnBrk="1" hangingPunct="1"/>
            <a:r>
              <a:rPr lang="en-GB" altLang="en-US" sz="4000" b="1"/>
              <a:t>The marketing screen</a:t>
            </a:r>
          </a:p>
        </p:txBody>
      </p:sp>
      <p:sp>
        <p:nvSpPr>
          <p:cNvPr id="18435" name="Rectangle 3">
            <a:extLst>
              <a:ext uri="{FF2B5EF4-FFF2-40B4-BE49-F238E27FC236}">
                <a16:creationId xmlns:a16="http://schemas.microsoft.com/office/drawing/2014/main" id="{DB2413F2-F526-6F0D-076D-51051AFFC7F3}"/>
              </a:ext>
            </a:extLst>
          </p:cNvPr>
          <p:cNvSpPr>
            <a:spLocks noChangeArrowheads="1"/>
          </p:cNvSpPr>
          <p:nvPr/>
        </p:nvSpPr>
        <p:spPr bwMode="auto">
          <a:xfrm>
            <a:off x="644312" y="885825"/>
            <a:ext cx="7815263"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 typeface="Arial" panose="020B0604020202020204" pitchFamily="34" charset="0"/>
              <a:buChar char="•"/>
            </a:pPr>
            <a:r>
              <a:rPr kumimoji="0" lang="en-GB" altLang="en-US" sz="2800" b="0">
                <a:latin typeface="+mn-lt"/>
              </a:rPr>
              <a:t>Having identified a possible event, organisers need to establish which </a:t>
            </a:r>
            <a:r>
              <a:rPr kumimoji="0" lang="en-GB" altLang="en-US" sz="2800">
                <a:latin typeface="+mn-lt"/>
              </a:rPr>
              <a:t>concepts</a:t>
            </a:r>
            <a:r>
              <a:rPr kumimoji="0" lang="en-GB" altLang="en-US" sz="2800" b="0" i="1">
                <a:latin typeface="+mn-lt"/>
              </a:rPr>
              <a:t> </a:t>
            </a:r>
            <a:r>
              <a:rPr kumimoji="0" lang="en-GB" altLang="en-US" sz="2800" b="0">
                <a:latin typeface="+mn-lt"/>
              </a:rPr>
              <a:t>are most suited to the market</a:t>
            </a:r>
          </a:p>
          <a:p>
            <a:pPr eaLnBrk="1" hangingPunct="1">
              <a:spcBef>
                <a:spcPct val="0"/>
              </a:spcBef>
              <a:buClrTx/>
              <a:buSzPts val="3000"/>
              <a:buFont typeface="Arial" panose="020B0604020202020204" pitchFamily="34" charset="0"/>
              <a:buChar char="•"/>
            </a:pPr>
            <a:r>
              <a:rPr kumimoji="0" lang="en-GB" altLang="en-US" sz="2800" b="0">
                <a:latin typeface="+mn-lt"/>
              </a:rPr>
              <a:t>Knowledge </a:t>
            </a:r>
            <a:r>
              <a:rPr kumimoji="0" lang="en-GB" altLang="en-US" sz="2800">
                <a:latin typeface="+mn-lt"/>
              </a:rPr>
              <a:t>of target market</a:t>
            </a:r>
            <a:r>
              <a:rPr kumimoji="0" lang="en-GB" altLang="en-US" sz="2800" b="0">
                <a:latin typeface="+mn-lt"/>
              </a:rPr>
              <a:t>: demographics, age group, past events experience </a:t>
            </a:r>
          </a:p>
          <a:p>
            <a:pPr eaLnBrk="1" hangingPunct="1">
              <a:spcBef>
                <a:spcPct val="0"/>
              </a:spcBef>
              <a:buClrTx/>
              <a:buSzPts val="3000"/>
              <a:buFont typeface="Arial" panose="020B0604020202020204" pitchFamily="34" charset="0"/>
              <a:buChar char="•"/>
            </a:pPr>
            <a:r>
              <a:rPr kumimoji="0" lang="en-GB" altLang="en-US" sz="2800" b="0">
                <a:latin typeface="+mn-lt"/>
              </a:rPr>
              <a:t>How many tickets are we likely to sell?</a:t>
            </a:r>
          </a:p>
          <a:p>
            <a:pPr eaLnBrk="1" hangingPunct="1">
              <a:spcBef>
                <a:spcPct val="0"/>
              </a:spcBef>
              <a:buClrTx/>
              <a:buSzPts val="3000"/>
              <a:buFontTx/>
              <a:buNone/>
            </a:pPr>
            <a:r>
              <a:rPr kumimoji="0" lang="en-GB" altLang="en-US" sz="2800" b="0">
                <a:latin typeface="+mn-lt"/>
              </a:rPr>
              <a:t>	How do we know? – Opinions of organising committee, or pilot questionnaires</a:t>
            </a:r>
          </a:p>
          <a:p>
            <a:pPr eaLnBrk="1" hangingPunct="1">
              <a:spcBef>
                <a:spcPct val="0"/>
              </a:spcBef>
              <a:buClrTx/>
              <a:buSzPts val="3000"/>
              <a:buFont typeface="Arial" panose="020B0604020202020204" pitchFamily="34" charset="0"/>
              <a:buChar char="•"/>
            </a:pPr>
            <a:r>
              <a:rPr kumimoji="0" lang="en-GB" altLang="en-US" sz="2800" b="0">
                <a:latin typeface="+mn-lt"/>
              </a:rPr>
              <a:t>Need to consider </a:t>
            </a:r>
            <a:r>
              <a:rPr kumimoji="0" lang="en-GB" altLang="en-US" sz="2800">
                <a:latin typeface="+mn-lt"/>
              </a:rPr>
              <a:t>competing events </a:t>
            </a:r>
            <a:r>
              <a:rPr kumimoji="0" lang="en-GB" altLang="en-US" sz="2800" b="0">
                <a:latin typeface="+mn-lt"/>
              </a:rPr>
              <a:t>– conduct ‘Environmental Scanning’</a:t>
            </a:r>
          </a:p>
        </p:txBody>
      </p:sp>
      <p:pic>
        <p:nvPicPr>
          <p:cNvPr id="2" name="Picture 1">
            <a:extLst>
              <a:ext uri="{FF2B5EF4-FFF2-40B4-BE49-F238E27FC236}">
                <a16:creationId xmlns:a16="http://schemas.microsoft.com/office/drawing/2014/main" id="{711A35D6-18E5-D81D-8378-F713098D049F}"/>
              </a:ext>
            </a:extLst>
          </p:cNvPr>
          <p:cNvPicPr>
            <a:picLocks noChangeAspect="1"/>
          </p:cNvPicPr>
          <p:nvPr/>
        </p:nvPicPr>
        <p:blipFill>
          <a:blip r:embed="rId3"/>
          <a:stretch>
            <a:fillRect/>
          </a:stretch>
        </p:blipFill>
        <p:spPr>
          <a:xfrm>
            <a:off x="8547530" y="1763177"/>
            <a:ext cx="3313841" cy="24890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F9D2-45F0-5016-39DD-8995E7916603}"/>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D1A8F801-BDEF-F7A2-E3C2-7A1640FA4CC2}"/>
              </a:ext>
            </a:extLst>
          </p:cNvPr>
          <p:cNvSpPr>
            <a:spLocks noGrp="1"/>
          </p:cNvSpPr>
          <p:nvPr>
            <p:ph idx="1"/>
          </p:nvPr>
        </p:nvSpPr>
        <p:spPr>
          <a:xfrm>
            <a:off x="699977" y="1527913"/>
            <a:ext cx="10515600" cy="4351338"/>
          </a:xfrm>
        </p:spPr>
        <p:txBody>
          <a:bodyPr>
            <a:normAutofit lnSpcReduction="10000"/>
          </a:bodyPr>
          <a:lstStyle/>
          <a:p>
            <a:pPr algn="l">
              <a:lnSpc>
                <a:spcPct val="110000"/>
              </a:lnSpc>
              <a:spcAft>
                <a:spcPts val="600"/>
              </a:spcAft>
            </a:pPr>
            <a:r>
              <a:rPr lang="en-GB" sz="2400" b="0" i="0">
                <a:solidFill>
                  <a:srgbClr val="42494F"/>
                </a:solidFill>
                <a:effectLst/>
              </a:rPr>
              <a:t>Looking at your event previously consider reputational change- </a:t>
            </a:r>
          </a:p>
          <a:p>
            <a:pPr algn="l">
              <a:lnSpc>
                <a:spcPct val="110000"/>
              </a:lnSpc>
              <a:spcAft>
                <a:spcPts val="600"/>
              </a:spcAft>
            </a:pPr>
            <a:r>
              <a:rPr lang="en-GB" sz="2400" b="0" i="0">
                <a:solidFill>
                  <a:srgbClr val="42494F"/>
                </a:solidFill>
                <a:effectLst/>
              </a:rPr>
              <a:t>The following questions can at least help collect baseline data from which to measure reputational change:</a:t>
            </a:r>
          </a:p>
          <a:p>
            <a:pPr algn="l">
              <a:lnSpc>
                <a:spcPct val="110000"/>
              </a:lnSpc>
              <a:buFont typeface="Arial" panose="020B0604020202020204" pitchFamily="34" charset="0"/>
              <a:buChar char="•"/>
            </a:pPr>
            <a:r>
              <a:rPr lang="en-GB" sz="2400" b="0" i="0">
                <a:solidFill>
                  <a:srgbClr val="42494F"/>
                </a:solidFill>
                <a:effectLst/>
              </a:rPr>
              <a:t>Have your experiences of this event left you with a more positive perception of the HOST AREA (e.g. city, region, country) as an EVENT/VISITOR destination?</a:t>
            </a:r>
          </a:p>
          <a:p>
            <a:pPr algn="l">
              <a:lnSpc>
                <a:spcPct val="110000"/>
              </a:lnSpc>
              <a:buFont typeface="Arial" panose="020B0604020202020204" pitchFamily="34" charset="0"/>
              <a:buChar char="•"/>
            </a:pPr>
            <a:r>
              <a:rPr lang="en-GB" sz="2400" b="0" i="0">
                <a:solidFill>
                  <a:srgbClr val="42494F"/>
                </a:solidFill>
                <a:effectLst/>
              </a:rPr>
              <a:t>Based on your experiences of this event, how likely are you to return to the HOST AREA for a short break or for leisure in the NEXT YEAR/2/5 YEARS?</a:t>
            </a:r>
          </a:p>
          <a:p>
            <a:pPr algn="l">
              <a:lnSpc>
                <a:spcPct val="110000"/>
              </a:lnSpc>
              <a:buFont typeface="Arial" panose="020B0604020202020204" pitchFamily="34" charset="0"/>
              <a:buChar char="•"/>
            </a:pPr>
            <a:r>
              <a:rPr lang="en-GB" sz="2400" b="0" i="0">
                <a:solidFill>
                  <a:srgbClr val="42494F"/>
                </a:solidFill>
                <a:effectLst/>
              </a:rPr>
              <a:t>Based on your experiences of this event, how likely are you to recommend the HOST AREA as a PLACE TO VISIT to friends and family?</a:t>
            </a:r>
          </a:p>
          <a:p>
            <a:endParaRPr lang="en-GB"/>
          </a:p>
        </p:txBody>
      </p:sp>
    </p:spTree>
    <p:extLst>
      <p:ext uri="{BB962C8B-B14F-4D97-AF65-F5344CB8AC3E}">
        <p14:creationId xmlns:p14="http://schemas.microsoft.com/office/powerpoint/2010/main" val="448325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EB61-C25D-BFBF-ACB7-6678D1C950B1}"/>
              </a:ext>
            </a:extLst>
          </p:cNvPr>
          <p:cNvSpPr>
            <a:spLocks noGrp="1"/>
          </p:cNvSpPr>
          <p:nvPr>
            <p:ph type="title"/>
          </p:nvPr>
        </p:nvSpPr>
        <p:spPr>
          <a:xfrm>
            <a:off x="171226" y="58532"/>
            <a:ext cx="10515600" cy="1325563"/>
          </a:xfrm>
        </p:spPr>
        <p:txBody>
          <a:bodyPr>
            <a:normAutofit/>
          </a:bodyPr>
          <a:lstStyle/>
          <a:p>
            <a:r>
              <a:rPr lang="en-GB" sz="3600" b="1"/>
              <a:t>How do you measure event satisfaction?</a:t>
            </a:r>
            <a:br>
              <a:rPr lang="en-GB" sz="3600" b="1"/>
            </a:br>
            <a:endParaRPr lang="en-GB" sz="3600" b="1"/>
          </a:p>
        </p:txBody>
      </p:sp>
      <p:sp>
        <p:nvSpPr>
          <p:cNvPr id="3" name="Content Placeholder 2">
            <a:extLst>
              <a:ext uri="{FF2B5EF4-FFF2-40B4-BE49-F238E27FC236}">
                <a16:creationId xmlns:a16="http://schemas.microsoft.com/office/drawing/2014/main" id="{047FDA17-19EB-0507-FC8C-E0C9EE5CF0F4}"/>
              </a:ext>
            </a:extLst>
          </p:cNvPr>
          <p:cNvSpPr>
            <a:spLocks noGrp="1"/>
          </p:cNvSpPr>
          <p:nvPr>
            <p:ph idx="1"/>
          </p:nvPr>
        </p:nvSpPr>
        <p:spPr>
          <a:xfrm>
            <a:off x="381270" y="1152565"/>
            <a:ext cx="7365248" cy="4351338"/>
          </a:xfrm>
        </p:spPr>
        <p:txBody>
          <a:bodyPr>
            <a:normAutofit fontScale="85000" lnSpcReduction="20000"/>
          </a:bodyPr>
          <a:lstStyle/>
          <a:p>
            <a:pPr>
              <a:lnSpc>
                <a:spcPct val="110000"/>
              </a:lnSpc>
            </a:pPr>
            <a:r>
              <a:rPr lang="en-GB"/>
              <a:t>One of the most used methods to measure satisfaction is the Net Promoter Score (NPS).</a:t>
            </a:r>
          </a:p>
          <a:p>
            <a:pPr>
              <a:lnSpc>
                <a:spcPct val="110000"/>
              </a:lnSpc>
            </a:pPr>
            <a:r>
              <a:rPr lang="en-GB"/>
              <a:t> In the case of an event, it'll give you an idea of the likelihood in which </a:t>
            </a:r>
            <a:r>
              <a:rPr lang="en-GB" b="1"/>
              <a:t>participants will recommend your event </a:t>
            </a:r>
            <a:r>
              <a:rPr lang="en-GB"/>
              <a:t>to others</a:t>
            </a:r>
          </a:p>
          <a:p>
            <a:pPr>
              <a:lnSpc>
                <a:spcPct val="110000"/>
              </a:lnSpc>
            </a:pPr>
            <a:r>
              <a:rPr lang="en-GB"/>
              <a:t>the numbers speak for themselves. According to a study conducted by </a:t>
            </a:r>
            <a:r>
              <a:rPr lang="en-GB" err="1"/>
              <a:t>EventMb</a:t>
            </a:r>
            <a:r>
              <a:rPr lang="en-GB"/>
              <a:t>, 91% of professional event organizers rely on participant satisfaction to measure the success of their event.</a:t>
            </a:r>
          </a:p>
          <a:p>
            <a:pPr>
              <a:lnSpc>
                <a:spcPct val="110000"/>
              </a:lnSpc>
            </a:pPr>
            <a:r>
              <a:rPr lang="en-GB"/>
              <a:t>To measure attendee satisfaction, you’ll need to look closely at some </a:t>
            </a:r>
            <a:r>
              <a:rPr lang="en-GB" b="1"/>
              <a:t>key indicators.</a:t>
            </a:r>
          </a:p>
        </p:txBody>
      </p:sp>
      <p:pic>
        <p:nvPicPr>
          <p:cNvPr id="4" name="Picture 3">
            <a:extLst>
              <a:ext uri="{FF2B5EF4-FFF2-40B4-BE49-F238E27FC236}">
                <a16:creationId xmlns:a16="http://schemas.microsoft.com/office/drawing/2014/main" id="{72746200-497A-6DC7-91AA-A1DBA61DDB27}"/>
              </a:ext>
            </a:extLst>
          </p:cNvPr>
          <p:cNvPicPr>
            <a:picLocks noChangeAspect="1"/>
          </p:cNvPicPr>
          <p:nvPr/>
        </p:nvPicPr>
        <p:blipFill>
          <a:blip r:embed="rId2"/>
          <a:stretch>
            <a:fillRect/>
          </a:stretch>
        </p:blipFill>
        <p:spPr>
          <a:xfrm>
            <a:off x="8813930" y="2279949"/>
            <a:ext cx="2352675" cy="1943100"/>
          </a:xfrm>
          <a:prstGeom prst="rect">
            <a:avLst/>
          </a:prstGeom>
        </p:spPr>
      </p:pic>
    </p:spTree>
    <p:extLst>
      <p:ext uri="{BB962C8B-B14F-4D97-AF65-F5344CB8AC3E}">
        <p14:creationId xmlns:p14="http://schemas.microsoft.com/office/powerpoint/2010/main" val="113185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descr="diary">
            <a:extLst>
              <a:ext uri="{FF2B5EF4-FFF2-40B4-BE49-F238E27FC236}">
                <a16:creationId xmlns:a16="http://schemas.microsoft.com/office/drawing/2014/main" id="{2CC14268-7573-AA66-E40D-18B810EA3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7175"/>
          <a:stretch>
            <a:fillRect/>
          </a:stretch>
        </p:blipFill>
        <p:spPr bwMode="auto">
          <a:xfrm>
            <a:off x="8449024" y="3579062"/>
            <a:ext cx="3266133" cy="1940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02646D12-4812-4805-2E44-D213C56ACA17}"/>
              </a:ext>
            </a:extLst>
          </p:cNvPr>
          <p:cNvSpPr>
            <a:spLocks noGrp="1"/>
          </p:cNvSpPr>
          <p:nvPr>
            <p:ph type="title" idx="4294967295"/>
          </p:nvPr>
        </p:nvSpPr>
        <p:spPr>
          <a:xfrm>
            <a:off x="0" y="55563"/>
            <a:ext cx="9144000" cy="1143000"/>
          </a:xfrm>
        </p:spPr>
        <p:txBody>
          <a:bodyPr>
            <a:normAutofit/>
          </a:bodyPr>
          <a:lstStyle/>
          <a:p>
            <a:pPr marL="185738"/>
            <a:r>
              <a:rPr lang="en-GB" altLang="en-US" sz="4000"/>
              <a:t>Environmental Screening</a:t>
            </a:r>
          </a:p>
        </p:txBody>
      </p:sp>
      <p:sp>
        <p:nvSpPr>
          <p:cNvPr id="19460" name="Rectangle 3">
            <a:extLst>
              <a:ext uri="{FF2B5EF4-FFF2-40B4-BE49-F238E27FC236}">
                <a16:creationId xmlns:a16="http://schemas.microsoft.com/office/drawing/2014/main" id="{34FD92BE-4B64-2ACA-DFA0-6600FC44AA0F}"/>
              </a:ext>
            </a:extLst>
          </p:cNvPr>
          <p:cNvSpPr>
            <a:spLocks noGrp="1" noChangeArrowheads="1"/>
          </p:cNvSpPr>
          <p:nvPr>
            <p:ph idx="4294967295"/>
          </p:nvPr>
        </p:nvSpPr>
        <p:spPr>
          <a:xfrm>
            <a:off x="142875" y="1166856"/>
            <a:ext cx="8858250" cy="4824412"/>
          </a:xfrm>
        </p:spPr>
        <p:txBody>
          <a:bodyPr>
            <a:normAutofit/>
          </a:bodyPr>
          <a:lstStyle/>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Think </a:t>
            </a:r>
            <a:r>
              <a:rPr lang="en-GB" altLang="en-US" sz="2400" b="1">
                <a:cs typeface="Arial" panose="020B0604020202020204" pitchFamily="34" charset="0"/>
              </a:rPr>
              <a:t>of current trends and fashions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Is there media interest in the sport/location?</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Identify competing events from Tourist Information,</a:t>
            </a:r>
          </a:p>
          <a:p>
            <a:pPr marL="355600" indent="-355600">
              <a:lnSpc>
                <a:spcPct val="100000"/>
              </a:lnSpc>
              <a:spcBef>
                <a:spcPct val="0"/>
              </a:spcBef>
              <a:buSzPts val="2900"/>
              <a:buNone/>
            </a:pPr>
            <a:r>
              <a:rPr lang="en-GB" altLang="en-US" sz="2400">
                <a:cs typeface="Arial" panose="020B0604020202020204" pitchFamily="34" charset="0"/>
              </a:rPr>
              <a:t>	websites, local newspapers and trade press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Are there </a:t>
            </a:r>
            <a:r>
              <a:rPr lang="en-GB" altLang="en-US" sz="2400" b="1">
                <a:cs typeface="Arial" panose="020B0604020202020204" pitchFamily="34" charset="0"/>
              </a:rPr>
              <a:t>other events </a:t>
            </a:r>
            <a:r>
              <a:rPr lang="en-GB" altLang="en-US" sz="2400">
                <a:cs typeface="Arial" panose="020B0604020202020204" pitchFamily="34" charset="0"/>
              </a:rPr>
              <a:t>with similar themes or concepts?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A list of existing events serves a number of purposes:</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identifies dates to avoid </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provides a feel for what goes on and what the local</a:t>
            </a:r>
          </a:p>
          <a:p>
            <a:pPr marL="755650" lvl="2" indent="-355600">
              <a:lnSpc>
                <a:spcPct val="100000"/>
              </a:lnSpc>
              <a:spcBef>
                <a:spcPct val="0"/>
              </a:spcBef>
              <a:buSzPts val="2900"/>
              <a:buNone/>
            </a:pPr>
            <a:r>
              <a:rPr lang="en-GB" altLang="en-US" sz="2400" b="0">
                <a:cs typeface="Arial" panose="020B0604020202020204" pitchFamily="34" charset="0"/>
              </a:rPr>
              <a:t>	market likes</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may identify gaps in the market</a:t>
            </a:r>
            <a:r>
              <a:rPr lang="en-GB" altLang="en-US" sz="2000" b="0">
                <a:cs typeface="Arial" panose="020B0604020202020204" pitchFamily="34" charset="0"/>
              </a:rPr>
              <a:t>	</a:t>
            </a:r>
          </a:p>
        </p:txBody>
      </p:sp>
      <p:pic>
        <p:nvPicPr>
          <p:cNvPr id="19461" name="Picture 4" descr="newspapers">
            <a:extLst>
              <a:ext uri="{FF2B5EF4-FFF2-40B4-BE49-F238E27FC236}">
                <a16:creationId xmlns:a16="http://schemas.microsoft.com/office/drawing/2014/main" id="{A538D7DC-19D4-7704-FD43-5DC58C268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6756" y="1044334"/>
            <a:ext cx="2971800" cy="1751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6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6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60">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60">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60">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60">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46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6C3FF0E-DACC-22B7-48FD-5258E4956807}"/>
              </a:ext>
            </a:extLst>
          </p:cNvPr>
          <p:cNvSpPr>
            <a:spLocks noGrp="1" noChangeArrowheads="1"/>
          </p:cNvSpPr>
          <p:nvPr>
            <p:ph type="title" idx="4294967295"/>
          </p:nvPr>
        </p:nvSpPr>
        <p:spPr>
          <a:xfrm>
            <a:off x="0" y="74613"/>
            <a:ext cx="8135938" cy="688975"/>
          </a:xfrm>
        </p:spPr>
        <p:txBody>
          <a:bodyPr>
            <a:normAutofit/>
          </a:bodyPr>
          <a:lstStyle/>
          <a:p>
            <a:pPr eaLnBrk="1" hangingPunct="1"/>
            <a:r>
              <a:rPr lang="en-GB" altLang="en-US" sz="3600" b="1">
                <a:cs typeface="Arial" panose="020B0604020202020204" pitchFamily="34" charset="0"/>
              </a:rPr>
              <a:t>The Operations Screen</a:t>
            </a:r>
          </a:p>
        </p:txBody>
      </p:sp>
      <p:sp>
        <p:nvSpPr>
          <p:cNvPr id="17411" name="Rectangle 3">
            <a:extLst>
              <a:ext uri="{FF2B5EF4-FFF2-40B4-BE49-F238E27FC236}">
                <a16:creationId xmlns:a16="http://schemas.microsoft.com/office/drawing/2014/main" id="{043B2336-13AC-3344-7022-72AB68294ACD}"/>
              </a:ext>
            </a:extLst>
          </p:cNvPr>
          <p:cNvSpPr>
            <a:spLocks noChangeArrowheads="1"/>
          </p:cNvSpPr>
          <p:nvPr/>
        </p:nvSpPr>
        <p:spPr bwMode="auto">
          <a:xfrm>
            <a:off x="96385" y="1139786"/>
            <a:ext cx="11999230" cy="521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150000"/>
              </a:lnSpc>
              <a:spcBef>
                <a:spcPct val="0"/>
              </a:spcBef>
              <a:buSzPts val="2900"/>
            </a:pPr>
            <a:r>
              <a:rPr kumimoji="0" lang="en-GB" altLang="en-US" sz="2400" b="0">
                <a:latin typeface="+mn-lt"/>
              </a:rPr>
              <a:t>Level of expertise available – volunteer or professional</a:t>
            </a:r>
          </a:p>
          <a:p>
            <a:pPr>
              <a:lnSpc>
                <a:spcPct val="150000"/>
              </a:lnSpc>
              <a:spcBef>
                <a:spcPct val="0"/>
              </a:spcBef>
              <a:buSzPts val="2900"/>
            </a:pPr>
            <a:r>
              <a:rPr kumimoji="0" lang="en-GB" altLang="en-US" sz="2400" b="0">
                <a:latin typeface="+mn-lt"/>
                <a:hlinkClick r:id="rId3"/>
              </a:rPr>
              <a:t>https://www.goingonanadventure.co.uk/free-festival-tickets-for-volunteering/</a:t>
            </a:r>
            <a:endParaRPr kumimoji="0" lang="en-GB" altLang="en-US" sz="2400" b="0">
              <a:latin typeface="+mn-lt"/>
            </a:endParaRPr>
          </a:p>
          <a:p>
            <a:pPr eaLnBrk="1" hangingPunct="1">
              <a:lnSpc>
                <a:spcPct val="150000"/>
              </a:lnSpc>
              <a:spcBef>
                <a:spcPct val="0"/>
              </a:spcBef>
              <a:buSzPts val="2900"/>
            </a:pPr>
            <a:r>
              <a:rPr kumimoji="0" lang="en-GB" altLang="en-US" sz="2400" b="0">
                <a:latin typeface="+mn-lt"/>
              </a:rPr>
              <a:t>What locations / venues are available (with capacity and dates)?</a:t>
            </a:r>
          </a:p>
          <a:p>
            <a:pPr eaLnBrk="1" hangingPunct="1">
              <a:lnSpc>
                <a:spcPct val="150000"/>
              </a:lnSpc>
              <a:spcBef>
                <a:spcPct val="0"/>
              </a:spcBef>
              <a:buSzPts val="2900"/>
            </a:pPr>
            <a:r>
              <a:rPr kumimoji="0" lang="en-GB" altLang="en-US" sz="2400" b="0">
                <a:latin typeface="+mn-lt"/>
              </a:rPr>
              <a:t>What technology / equipment is required?</a:t>
            </a:r>
          </a:p>
          <a:p>
            <a:pPr eaLnBrk="1" hangingPunct="1">
              <a:lnSpc>
                <a:spcPct val="150000"/>
              </a:lnSpc>
              <a:spcBef>
                <a:spcPct val="0"/>
              </a:spcBef>
              <a:buSzPts val="2900"/>
            </a:pPr>
            <a:r>
              <a:rPr kumimoji="0" lang="en-GB" altLang="en-US" sz="2400" b="0">
                <a:latin typeface="+mn-lt"/>
              </a:rPr>
              <a:t>What is the timescale?</a:t>
            </a:r>
          </a:p>
          <a:p>
            <a:pPr eaLnBrk="1" hangingPunct="1">
              <a:lnSpc>
                <a:spcPct val="150000"/>
              </a:lnSpc>
              <a:spcBef>
                <a:spcPct val="0"/>
              </a:spcBef>
              <a:buSzPts val="2900"/>
            </a:pPr>
            <a:r>
              <a:rPr kumimoji="0" lang="en-GB" altLang="en-US" sz="2400" b="0">
                <a:latin typeface="+mn-lt"/>
              </a:rPr>
              <a:t>Legalities – licenses / insurance / permits required?</a:t>
            </a:r>
          </a:p>
          <a:p>
            <a:pPr eaLnBrk="1" hangingPunct="1">
              <a:lnSpc>
                <a:spcPct val="150000"/>
              </a:lnSpc>
              <a:spcBef>
                <a:spcPct val="0"/>
              </a:spcBef>
              <a:buSzPts val="2900"/>
            </a:pPr>
            <a:r>
              <a:rPr kumimoji="0" lang="en-GB" altLang="en-US" sz="2400" b="0">
                <a:latin typeface="+mn-lt"/>
                <a:hlinkClick r:id="rId4"/>
              </a:rPr>
              <a:t>http://news.bbc.co.uk/1/hi/scotland/edinburgh_and_east/7534861.stm</a:t>
            </a:r>
            <a:endParaRPr kumimoji="0" lang="en-GB" altLang="en-US" sz="2400" b="0">
              <a:latin typeface="+mn-lt"/>
            </a:endParaRPr>
          </a:p>
          <a:p>
            <a:pPr eaLnBrk="1" hangingPunct="1">
              <a:lnSpc>
                <a:spcPct val="150000"/>
              </a:lnSpc>
              <a:spcBef>
                <a:spcPct val="0"/>
              </a:spcBef>
              <a:buSzPts val="2900"/>
            </a:pPr>
            <a:r>
              <a:rPr kumimoji="0" lang="en-GB" altLang="en-US" sz="2400" b="0">
                <a:latin typeface="+mn-lt"/>
              </a:rPr>
              <a:t>Is there a proforma from previous events?</a:t>
            </a:r>
          </a:p>
          <a:p>
            <a:pPr eaLnBrk="1" hangingPunct="1">
              <a:lnSpc>
                <a:spcPct val="90000"/>
              </a:lnSpc>
              <a:buClrTx/>
              <a:buSzTx/>
              <a:buFontTx/>
              <a:buNone/>
            </a:pPr>
            <a:endParaRPr kumimoji="0" lang="en-GB" altLang="en-US" sz="3000" b="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 calcmode="lin" valueType="num">
                                      <p:cBhvr additive="base">
                                        <p:cTn id="17"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anim calcmode="lin" valueType="num">
                                      <p:cBhvr additive="base">
                                        <p:cTn id="23"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17411">
                                            <p:txEl>
                                              <p:pRg st="5" end="5"/>
                                            </p:txEl>
                                          </p:spTgt>
                                        </p:tgtEl>
                                        <p:attrNameLst>
                                          <p:attrName>style.visibility</p:attrName>
                                        </p:attrNameLst>
                                      </p:cBhvr>
                                      <p:to>
                                        <p:strVal val="visible"/>
                                      </p:to>
                                    </p:set>
                                    <p:anim calcmode="lin" valueType="num">
                                      <p:cBhvr additive="base">
                                        <p:cTn id="29" dur="500" fill="hold"/>
                                        <p:tgtEl>
                                          <p:spTgt spid="17411">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4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17411">
                                            <p:txEl>
                                              <p:pRg st="6" end="6"/>
                                            </p:txEl>
                                          </p:spTgt>
                                        </p:tgtEl>
                                        <p:attrNameLst>
                                          <p:attrName>style.visibility</p:attrName>
                                        </p:attrNameLst>
                                      </p:cBhvr>
                                      <p:to>
                                        <p:strVal val="visible"/>
                                      </p:to>
                                    </p:set>
                                    <p:anim calcmode="lin" valueType="num">
                                      <p:cBhvr additive="base">
                                        <p:cTn id="35" dur="500" fill="hold"/>
                                        <p:tgtEl>
                                          <p:spTgt spid="17411">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74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17411">
                                            <p:txEl>
                                              <p:pRg st="7" end="7"/>
                                            </p:txEl>
                                          </p:spTgt>
                                        </p:tgtEl>
                                        <p:attrNameLst>
                                          <p:attrName>style.visibility</p:attrName>
                                        </p:attrNameLst>
                                      </p:cBhvr>
                                      <p:to>
                                        <p:strVal val="visible"/>
                                      </p:to>
                                    </p:set>
                                    <p:anim calcmode="lin" valueType="num">
                                      <p:cBhvr additive="base">
                                        <p:cTn id="41" dur="500" fill="hold"/>
                                        <p:tgtEl>
                                          <p:spTgt spid="17411">
                                            <p:txEl>
                                              <p:pRg st="7" end="7"/>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741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943141-4AD8-8ED2-414D-29F133660881}"/>
              </a:ext>
            </a:extLst>
          </p:cNvPr>
          <p:cNvPicPr>
            <a:picLocks noChangeAspect="1"/>
          </p:cNvPicPr>
          <p:nvPr/>
        </p:nvPicPr>
        <p:blipFill>
          <a:blip r:embed="rId3"/>
          <a:stretch>
            <a:fillRect/>
          </a:stretch>
        </p:blipFill>
        <p:spPr>
          <a:xfrm>
            <a:off x="7366724" y="2135980"/>
            <a:ext cx="4670188" cy="2784631"/>
          </a:xfrm>
          <a:prstGeom prst="rect">
            <a:avLst/>
          </a:prstGeom>
        </p:spPr>
      </p:pic>
      <p:sp>
        <p:nvSpPr>
          <p:cNvPr id="21506" name="Title 1">
            <a:extLst>
              <a:ext uri="{FF2B5EF4-FFF2-40B4-BE49-F238E27FC236}">
                <a16:creationId xmlns:a16="http://schemas.microsoft.com/office/drawing/2014/main" id="{9210AC8F-B4BC-425E-4056-82256CA51DE3}"/>
              </a:ext>
            </a:extLst>
          </p:cNvPr>
          <p:cNvSpPr>
            <a:spLocks noGrp="1"/>
          </p:cNvSpPr>
          <p:nvPr>
            <p:ph type="title" idx="4294967295"/>
          </p:nvPr>
        </p:nvSpPr>
        <p:spPr>
          <a:xfrm>
            <a:off x="1626846" y="0"/>
            <a:ext cx="4572001" cy="1143000"/>
          </a:xfrm>
        </p:spPr>
        <p:txBody>
          <a:bodyPr>
            <a:normAutofit fontScale="90000"/>
          </a:bodyPr>
          <a:lstStyle/>
          <a:p>
            <a:pPr eaLnBrk="1" hangingPunct="1"/>
            <a:r>
              <a:rPr lang="en-GB" altLang="en-US" b="0">
                <a:cs typeface="Arial" panose="020B0604020202020204" pitchFamily="34" charset="0"/>
              </a:rPr>
              <a:t>The Financial Screen </a:t>
            </a:r>
          </a:p>
        </p:txBody>
      </p:sp>
      <p:sp>
        <p:nvSpPr>
          <p:cNvPr id="21507" name="Rectangle 3">
            <a:extLst>
              <a:ext uri="{FF2B5EF4-FFF2-40B4-BE49-F238E27FC236}">
                <a16:creationId xmlns:a16="http://schemas.microsoft.com/office/drawing/2014/main" id="{112267C2-87C3-0BC6-153C-41BFB2EF0914}"/>
              </a:ext>
            </a:extLst>
          </p:cNvPr>
          <p:cNvSpPr>
            <a:spLocks noChangeArrowheads="1"/>
          </p:cNvSpPr>
          <p:nvPr/>
        </p:nvSpPr>
        <p:spPr bwMode="auto">
          <a:xfrm>
            <a:off x="1881188" y="1000126"/>
            <a:ext cx="8501062"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 typeface="Arial" panose="020B0604020202020204" pitchFamily="34" charset="0"/>
              <a:buChar char="•"/>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1000">
              <a:latin typeface="Arial" panose="020B0604020202020204" pitchFamily="34" charset="0"/>
            </a:endParaRPr>
          </a:p>
        </p:txBody>
      </p:sp>
      <p:sp>
        <p:nvSpPr>
          <p:cNvPr id="21508" name="Rectangle 3">
            <a:extLst>
              <a:ext uri="{FF2B5EF4-FFF2-40B4-BE49-F238E27FC236}">
                <a16:creationId xmlns:a16="http://schemas.microsoft.com/office/drawing/2014/main" id="{F1F81505-8B50-2427-F1F3-129BA5485EDC}"/>
              </a:ext>
            </a:extLst>
          </p:cNvPr>
          <p:cNvSpPr>
            <a:spLocks noChangeArrowheads="1"/>
          </p:cNvSpPr>
          <p:nvPr/>
        </p:nvSpPr>
        <p:spPr bwMode="auto">
          <a:xfrm>
            <a:off x="447745" y="1370475"/>
            <a:ext cx="7366730"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a:latin typeface="Arial" panose="020B0604020202020204" pitchFamily="34" charset="0"/>
            </a:endParaRPr>
          </a:p>
          <a:p>
            <a:pPr eaLnBrk="1" hangingPunct="1">
              <a:spcBef>
                <a:spcPct val="0"/>
              </a:spcBef>
              <a:buSzPts val="2900"/>
            </a:pPr>
            <a:r>
              <a:rPr kumimoji="0" lang="en-GB" altLang="en-US" sz="2800" b="0">
                <a:latin typeface="+mn-lt"/>
              </a:rPr>
              <a:t>Is there an event budget?</a:t>
            </a:r>
          </a:p>
          <a:p>
            <a:pPr eaLnBrk="1" hangingPunct="1">
              <a:spcBef>
                <a:spcPct val="0"/>
              </a:spcBef>
              <a:buSzPts val="2900"/>
            </a:pPr>
            <a:r>
              <a:rPr kumimoji="0" lang="en-GB" altLang="en-US" sz="2800" b="0">
                <a:latin typeface="+mn-lt"/>
              </a:rPr>
              <a:t>Is the event cost only or is there another financial purpose?</a:t>
            </a:r>
          </a:p>
          <a:p>
            <a:pPr eaLnBrk="1" hangingPunct="1">
              <a:spcBef>
                <a:spcPct val="0"/>
              </a:spcBef>
              <a:buSzPts val="2900"/>
            </a:pPr>
            <a:r>
              <a:rPr kumimoji="0" lang="en-GB" altLang="en-US" sz="2800" b="0">
                <a:latin typeface="+mn-lt"/>
              </a:rPr>
              <a:t>Which of the events on the shortlist will </a:t>
            </a:r>
          </a:p>
          <a:p>
            <a:pPr eaLnBrk="1" hangingPunct="1">
              <a:spcBef>
                <a:spcPct val="0"/>
              </a:spcBef>
              <a:buSzPts val="2900"/>
              <a:buFont typeface="Monotype Sorts" pitchFamily="2" charset="2"/>
              <a:buNone/>
            </a:pPr>
            <a:r>
              <a:rPr kumimoji="0" lang="en-GB" altLang="en-US" sz="2800" b="0">
                <a:latin typeface="+mn-lt"/>
              </a:rPr>
              <a:t>	achieve the financial objective?</a:t>
            </a:r>
          </a:p>
          <a:p>
            <a:pPr eaLnBrk="1" hangingPunct="1">
              <a:spcBef>
                <a:spcPct val="0"/>
              </a:spcBef>
              <a:buSzPts val="2900"/>
            </a:pPr>
            <a:r>
              <a:rPr kumimoji="0" lang="en-GB" altLang="en-US" sz="2800" b="0">
                <a:latin typeface="+mn-lt"/>
              </a:rPr>
              <a:t>Outline budget – assess revenue (underestimate)</a:t>
            </a:r>
          </a:p>
          <a:p>
            <a:pPr eaLnBrk="1" hangingPunct="1">
              <a:spcBef>
                <a:spcPct val="0"/>
              </a:spcBef>
              <a:buSzPts val="2900"/>
              <a:buFont typeface="Monotype Sorts" pitchFamily="2" charset="2"/>
              <a:buNone/>
            </a:pPr>
            <a:r>
              <a:rPr kumimoji="0" lang="en-GB" altLang="en-US" sz="2800" b="0">
                <a:latin typeface="+mn-lt"/>
              </a:rPr>
              <a:t>	and costs (overestimate)</a:t>
            </a:r>
          </a:p>
          <a:p>
            <a:pPr eaLnBrk="1" hangingPunct="1">
              <a:spcBef>
                <a:spcPct val="0"/>
              </a:spcBef>
              <a:buClrTx/>
              <a:buSzTx/>
              <a:buFontTx/>
              <a:buNone/>
            </a:pPr>
            <a:endParaRPr kumimoji="0" lang="en-GB" altLang="en-US" sz="2800" b="0"/>
          </a:p>
        </p:txBody>
      </p:sp>
      <p:sp>
        <p:nvSpPr>
          <p:cNvPr id="21509" name="Text Box 5">
            <a:extLst>
              <a:ext uri="{FF2B5EF4-FFF2-40B4-BE49-F238E27FC236}">
                <a16:creationId xmlns:a16="http://schemas.microsoft.com/office/drawing/2014/main" id="{CAEEFB93-7095-4A8D-8D33-08FA89AFE822}"/>
              </a:ext>
            </a:extLst>
          </p:cNvPr>
          <p:cNvSpPr txBox="1">
            <a:spLocks noChangeArrowheads="1"/>
          </p:cNvSpPr>
          <p:nvPr/>
        </p:nvSpPr>
        <p:spPr bwMode="auto">
          <a:xfrm>
            <a:off x="6096000" y="182000"/>
            <a:ext cx="792162"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a:solidFill>
                  <a:srgbClr val="FF3300"/>
                </a:solidFill>
                <a:latin typeface="Arial" panose="020B0604020202020204" pitchFamily="34" charset="0"/>
              </a:rPr>
              <a:t>£</a:t>
            </a:r>
          </a:p>
        </p:txBody>
      </p:sp>
      <p:sp>
        <p:nvSpPr>
          <p:cNvPr id="21510" name="Text Box 5">
            <a:extLst>
              <a:ext uri="{FF2B5EF4-FFF2-40B4-BE49-F238E27FC236}">
                <a16:creationId xmlns:a16="http://schemas.microsoft.com/office/drawing/2014/main" id="{03105507-B634-93C8-509C-229985895D3F}"/>
              </a:ext>
            </a:extLst>
          </p:cNvPr>
          <p:cNvSpPr txBox="1">
            <a:spLocks noChangeArrowheads="1"/>
          </p:cNvSpPr>
          <p:nvPr/>
        </p:nvSpPr>
        <p:spPr bwMode="auto">
          <a:xfrm>
            <a:off x="294399" y="182000"/>
            <a:ext cx="7921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a:solidFill>
                  <a:srgbClr val="FF3300"/>
                </a:solidFill>
                <a:latin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8">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A60B7BD-B2F3-8FE7-9F02-1A6DF9506709}"/>
              </a:ext>
            </a:extLst>
          </p:cNvPr>
          <p:cNvSpPr>
            <a:spLocks noGrp="1" noChangeArrowheads="1"/>
          </p:cNvSpPr>
          <p:nvPr>
            <p:ph type="title" idx="4294967295"/>
          </p:nvPr>
        </p:nvSpPr>
        <p:spPr>
          <a:xfrm>
            <a:off x="0" y="180975"/>
            <a:ext cx="9144000" cy="1143000"/>
          </a:xfrm>
        </p:spPr>
        <p:txBody>
          <a:bodyPr/>
          <a:lstStyle/>
          <a:p>
            <a:pPr eaLnBrk="1" hangingPunct="1"/>
            <a:r>
              <a:rPr lang="en-GB" altLang="en-US" sz="3800" b="1"/>
              <a:t>Screening: A Quick Recap</a:t>
            </a:r>
          </a:p>
        </p:txBody>
      </p:sp>
      <p:sp>
        <p:nvSpPr>
          <p:cNvPr id="22531" name="Text Box 3">
            <a:extLst>
              <a:ext uri="{FF2B5EF4-FFF2-40B4-BE49-F238E27FC236}">
                <a16:creationId xmlns:a16="http://schemas.microsoft.com/office/drawing/2014/main" id="{A8585B46-B100-1D19-9CF8-105CFA499775}"/>
              </a:ext>
            </a:extLst>
          </p:cNvPr>
          <p:cNvSpPr txBox="1">
            <a:spLocks noChangeArrowheads="1"/>
          </p:cNvSpPr>
          <p:nvPr/>
        </p:nvSpPr>
        <p:spPr bwMode="auto">
          <a:xfrm>
            <a:off x="193057" y="1188785"/>
            <a:ext cx="7777162"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a:latin typeface="Arial" panose="020B0604020202020204" pitchFamily="34" charset="0"/>
            </a:endParaRPr>
          </a:p>
          <a:p>
            <a:pPr eaLnBrk="1" hangingPunct="1">
              <a:spcBef>
                <a:spcPct val="0"/>
              </a:spcBef>
              <a:buSzPts val="2900"/>
            </a:pPr>
            <a:r>
              <a:rPr kumimoji="0" lang="en-GB" altLang="en-US" sz="2400">
                <a:latin typeface="+mn-lt"/>
              </a:rPr>
              <a:t>INTERNAL</a:t>
            </a:r>
            <a:r>
              <a:rPr kumimoji="0" lang="en-GB" altLang="en-US" sz="2400" b="0">
                <a:latin typeface="+mn-lt"/>
              </a:rPr>
              <a:t>: staff &amp; volunteers critically examine new ideas</a:t>
            </a:r>
          </a:p>
          <a:p>
            <a:pPr eaLnBrk="1" hangingPunct="1">
              <a:spcBef>
                <a:spcPct val="0"/>
              </a:spcBef>
              <a:buSzPts val="2900"/>
            </a:pPr>
            <a:r>
              <a:rPr kumimoji="0" lang="en-GB" altLang="en-US" sz="2400">
                <a:latin typeface="+mn-lt"/>
              </a:rPr>
              <a:t>EXTERNAL</a:t>
            </a:r>
            <a:r>
              <a:rPr kumimoji="0" lang="en-GB" altLang="en-US" sz="2400" b="0">
                <a:latin typeface="+mn-lt"/>
              </a:rPr>
              <a:t>: sponsors, other stakeholders &amp; public are invited to participate</a:t>
            </a:r>
          </a:p>
          <a:p>
            <a:pPr eaLnBrk="1" hangingPunct="1">
              <a:spcBef>
                <a:spcPct val="0"/>
              </a:spcBef>
              <a:buSzPts val="2900"/>
            </a:pPr>
            <a:r>
              <a:rPr kumimoji="0" lang="en-GB" altLang="en-US" sz="2400">
                <a:latin typeface="+mn-lt"/>
              </a:rPr>
              <a:t>Formal research</a:t>
            </a:r>
            <a:r>
              <a:rPr kumimoji="0" lang="en-GB" altLang="en-US" sz="2400" b="0">
                <a:latin typeface="+mn-lt"/>
              </a:rPr>
              <a:t> can greatly assist e.g. market area surveys and focus groups</a:t>
            </a:r>
          </a:p>
          <a:p>
            <a:pPr eaLnBrk="1" hangingPunct="1">
              <a:spcBef>
                <a:spcPct val="0"/>
              </a:spcBef>
              <a:buSzPts val="2900"/>
            </a:pPr>
            <a:r>
              <a:rPr kumimoji="0" lang="en-GB" altLang="en-US" sz="2400">
                <a:latin typeface="+mn-lt"/>
              </a:rPr>
              <a:t>Feasibility study</a:t>
            </a:r>
            <a:r>
              <a:rPr kumimoji="0" lang="en-GB" altLang="en-US" sz="2400" b="0">
                <a:latin typeface="+mn-lt"/>
              </a:rPr>
              <a:t> for promising ideas involving major commitments (consider costs, revenue-generating potential, likely effectiveness of the program in meeting its goals)</a:t>
            </a:r>
          </a:p>
          <a:p>
            <a:pPr eaLnBrk="1" hangingPunct="1">
              <a:spcBef>
                <a:spcPct val="0"/>
              </a:spcBef>
              <a:buSzPts val="2900"/>
            </a:pPr>
            <a:r>
              <a:rPr kumimoji="0" lang="en-GB" altLang="en-US" sz="2400">
                <a:latin typeface="+mn-lt"/>
              </a:rPr>
              <a:t>Comparison</a:t>
            </a:r>
            <a:r>
              <a:rPr kumimoji="0" lang="en-GB" altLang="en-US" sz="2400" b="0">
                <a:latin typeface="+mn-lt"/>
              </a:rPr>
              <a:t> to other events and their programs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a:extLst>
              <a:ext uri="{FF2B5EF4-FFF2-40B4-BE49-F238E27FC236}">
                <a16:creationId xmlns:a16="http://schemas.microsoft.com/office/drawing/2014/main" id="{73E719E7-698C-EBD0-DBC2-9CF4A73F022B}"/>
              </a:ext>
            </a:extLst>
          </p:cNvPr>
          <p:cNvSpPr>
            <a:spLocks noGrp="1"/>
          </p:cNvSpPr>
          <p:nvPr>
            <p:ph idx="1"/>
          </p:nvPr>
        </p:nvSpPr>
        <p:spPr>
          <a:xfrm>
            <a:off x="4745904" y="1825625"/>
            <a:ext cx="6607896" cy="4351338"/>
          </a:xfrm>
        </p:spPr>
        <p:txBody>
          <a:bodyPr/>
          <a:lstStyle/>
          <a:p>
            <a:r>
              <a:rPr lang="en-GB" altLang="en-US"/>
              <a:t>Choose an event that you have been recently and think about all the elements discussed so far:</a:t>
            </a:r>
          </a:p>
          <a:p>
            <a:r>
              <a:rPr lang="en-GB" altLang="en-US"/>
              <a:t>Market screening </a:t>
            </a:r>
          </a:p>
          <a:p>
            <a:r>
              <a:rPr lang="en-GB" altLang="en-US"/>
              <a:t>Environmental scanning </a:t>
            </a:r>
          </a:p>
          <a:p>
            <a:r>
              <a:rPr lang="en-GB" altLang="en-US"/>
              <a:t>Apply Masterman’s model to the processes involved in the planning of an event.</a:t>
            </a:r>
          </a:p>
          <a:p>
            <a:endParaRPr lang="en-GB" altLang="en-US"/>
          </a:p>
          <a:p>
            <a:pPr marL="0" indent="0">
              <a:buNone/>
            </a:pPr>
            <a:endParaRPr lang="en-GB" altLang="en-US"/>
          </a:p>
        </p:txBody>
      </p:sp>
      <p:pic>
        <p:nvPicPr>
          <p:cNvPr id="2" name="Picture 1">
            <a:extLst>
              <a:ext uri="{FF2B5EF4-FFF2-40B4-BE49-F238E27FC236}">
                <a16:creationId xmlns:a16="http://schemas.microsoft.com/office/drawing/2014/main" id="{4A99319B-9AB5-4934-1839-9C604ADF4ECD}"/>
              </a:ext>
            </a:extLst>
          </p:cNvPr>
          <p:cNvPicPr>
            <a:picLocks noChangeAspect="1"/>
          </p:cNvPicPr>
          <p:nvPr/>
        </p:nvPicPr>
        <p:blipFill>
          <a:blip r:embed="rId2"/>
          <a:stretch>
            <a:fillRect/>
          </a:stretch>
        </p:blipFill>
        <p:spPr>
          <a:xfrm>
            <a:off x="0" y="167335"/>
            <a:ext cx="4487045" cy="357256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4009E-EF69-49B1-2516-362789DE04DB}"/>
              </a:ext>
            </a:extLst>
          </p:cNvPr>
          <p:cNvSpPr>
            <a:spLocks noGrp="1"/>
          </p:cNvSpPr>
          <p:nvPr>
            <p:ph type="title"/>
          </p:nvPr>
        </p:nvSpPr>
        <p:spPr>
          <a:xfrm>
            <a:off x="60108" y="-15905"/>
            <a:ext cx="10515600" cy="696942"/>
          </a:xfrm>
        </p:spPr>
        <p:txBody>
          <a:bodyPr/>
          <a:lstStyle/>
          <a:p>
            <a:r>
              <a:rPr lang="en-GB"/>
              <a:t>Event Impacts </a:t>
            </a:r>
          </a:p>
        </p:txBody>
      </p:sp>
      <p:sp>
        <p:nvSpPr>
          <p:cNvPr id="3" name="Content Placeholder 2">
            <a:extLst>
              <a:ext uri="{FF2B5EF4-FFF2-40B4-BE49-F238E27FC236}">
                <a16:creationId xmlns:a16="http://schemas.microsoft.com/office/drawing/2014/main" id="{7506DD0B-4920-2C30-0BB2-3249486F3063}"/>
              </a:ext>
            </a:extLst>
          </p:cNvPr>
          <p:cNvSpPr>
            <a:spLocks noGrp="1"/>
          </p:cNvSpPr>
          <p:nvPr>
            <p:ph idx="1"/>
          </p:nvPr>
        </p:nvSpPr>
        <p:spPr>
          <a:xfrm>
            <a:off x="60108" y="837390"/>
            <a:ext cx="12037234" cy="5057933"/>
          </a:xfrm>
        </p:spPr>
        <p:txBody>
          <a:bodyPr>
            <a:normAutofit fontScale="70000" lnSpcReduction="20000"/>
          </a:bodyPr>
          <a:lstStyle/>
          <a:p>
            <a:pPr>
              <a:lnSpc>
                <a:spcPct val="120000"/>
              </a:lnSpc>
            </a:pPr>
            <a:r>
              <a:rPr lang="en-GB" b="0" i="0">
                <a:solidFill>
                  <a:srgbClr val="42494F"/>
                </a:solidFill>
                <a:effectLst/>
              </a:rPr>
              <a:t>The basis </a:t>
            </a:r>
            <a:r>
              <a:rPr lang="en-GB" b="1" i="0">
                <a:solidFill>
                  <a:srgbClr val="42494F"/>
                </a:solidFill>
                <a:effectLst/>
              </a:rPr>
              <a:t>of economic impact </a:t>
            </a:r>
            <a:r>
              <a:rPr lang="en-GB" b="0" i="0">
                <a:solidFill>
                  <a:srgbClr val="42494F"/>
                </a:solidFill>
                <a:effectLst/>
              </a:rPr>
              <a:t>is the net monetary value an event delivers for its host economy. We calculate this by measuring cash inflows and outflows attributable to the event and subtracting the latter from the former.</a:t>
            </a:r>
          </a:p>
          <a:p>
            <a:pPr algn="l">
              <a:lnSpc>
                <a:spcPct val="120000"/>
              </a:lnSpc>
              <a:spcAft>
                <a:spcPts val="600"/>
              </a:spcAft>
            </a:pPr>
            <a:r>
              <a:rPr lang="en-GB" b="1" i="0">
                <a:solidFill>
                  <a:srgbClr val="42494F"/>
                </a:solidFill>
                <a:effectLst/>
              </a:rPr>
              <a:t>Types of economic impact</a:t>
            </a:r>
          </a:p>
          <a:p>
            <a:pPr algn="l">
              <a:lnSpc>
                <a:spcPct val="120000"/>
              </a:lnSpc>
              <a:spcAft>
                <a:spcPts val="600"/>
              </a:spcAft>
            </a:pPr>
            <a:r>
              <a:rPr lang="en-GB" b="1" i="0">
                <a:solidFill>
                  <a:srgbClr val="42494F"/>
                </a:solidFill>
                <a:effectLst/>
              </a:rPr>
              <a:t>Direct economic impact</a:t>
            </a:r>
            <a:r>
              <a:rPr lang="en-GB" b="0" i="0">
                <a:solidFill>
                  <a:srgbClr val="42494F"/>
                </a:solidFill>
                <a:effectLst/>
              </a:rPr>
              <a:t> is the most immediate measure of the cash value of any event. It comprises the ‘first-round’ spending generated by its staging; e.g. a visitor buying a meal in a local restaurant.</a:t>
            </a:r>
          </a:p>
          <a:p>
            <a:pPr algn="l">
              <a:lnSpc>
                <a:spcPct val="120000"/>
              </a:lnSpc>
              <a:spcAft>
                <a:spcPts val="600"/>
              </a:spcAft>
            </a:pPr>
            <a:r>
              <a:rPr lang="en-GB" b="1" i="0">
                <a:solidFill>
                  <a:srgbClr val="42494F"/>
                </a:solidFill>
                <a:effectLst/>
              </a:rPr>
              <a:t>Total economic impact</a:t>
            </a:r>
            <a:r>
              <a:rPr lang="en-GB" b="0" i="0">
                <a:solidFill>
                  <a:srgbClr val="42494F"/>
                </a:solidFill>
                <a:effectLst/>
              </a:rPr>
              <a:t> is a broader measure that adds the ‘knock-on’ benefits to the local economy created by the initial direct event spending; e.g. the additional money spent locally by the restaurant as a result of the extra business it gained from event visitors.</a:t>
            </a:r>
          </a:p>
          <a:p>
            <a:pPr algn="l">
              <a:lnSpc>
                <a:spcPct val="120000"/>
              </a:lnSpc>
              <a:spcAft>
                <a:spcPts val="600"/>
              </a:spcAft>
            </a:pPr>
            <a:r>
              <a:rPr lang="en-GB" b="1" i="0">
                <a:solidFill>
                  <a:srgbClr val="42494F"/>
                </a:solidFill>
                <a:effectLst/>
              </a:rPr>
              <a:t>Business and employment impacts</a:t>
            </a:r>
            <a:r>
              <a:rPr lang="en-GB" b="0" i="0">
                <a:solidFill>
                  <a:srgbClr val="42494F"/>
                </a:solidFill>
                <a:effectLst/>
              </a:rPr>
              <a:t> are another way in which events can contribute to their host economies, primarily through job creation, skills development and attracting new inward investment.</a:t>
            </a:r>
          </a:p>
          <a:p>
            <a:pPr algn="l">
              <a:lnSpc>
                <a:spcPct val="120000"/>
              </a:lnSpc>
              <a:spcAft>
                <a:spcPts val="1200"/>
              </a:spcAft>
            </a:pPr>
            <a:r>
              <a:rPr lang="en-GB" b="1" i="0">
                <a:solidFill>
                  <a:srgbClr val="42494F"/>
                </a:solidFill>
                <a:effectLst/>
              </a:rPr>
              <a:t>Long-term economic impacts</a:t>
            </a:r>
            <a:r>
              <a:rPr lang="en-GB" b="0" i="0">
                <a:solidFill>
                  <a:srgbClr val="42494F"/>
                </a:solidFill>
                <a:effectLst/>
              </a:rPr>
              <a:t> can also be generated by larger events; e.g. through associated infrastructure investments or new trading relationships built on the back of them.</a:t>
            </a:r>
          </a:p>
          <a:p>
            <a:endParaRPr lang="en-GB"/>
          </a:p>
        </p:txBody>
      </p:sp>
    </p:spTree>
    <p:extLst>
      <p:ext uri="{BB962C8B-B14F-4D97-AF65-F5344CB8AC3E}">
        <p14:creationId xmlns:p14="http://schemas.microsoft.com/office/powerpoint/2010/main" val="3598542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407D-1174-7200-5EA5-1C24FBD0D996}"/>
              </a:ext>
            </a:extLst>
          </p:cNvPr>
          <p:cNvSpPr>
            <a:spLocks noGrp="1"/>
          </p:cNvSpPr>
          <p:nvPr>
            <p:ph type="title"/>
          </p:nvPr>
        </p:nvSpPr>
        <p:spPr>
          <a:xfrm>
            <a:off x="145300" y="143624"/>
            <a:ext cx="10515600" cy="918443"/>
          </a:xfrm>
        </p:spPr>
        <p:txBody>
          <a:bodyPr/>
          <a:lstStyle/>
          <a:p>
            <a:r>
              <a:rPr lang="en-GB"/>
              <a:t>Direct  economic impact </a:t>
            </a:r>
          </a:p>
        </p:txBody>
      </p:sp>
      <p:sp>
        <p:nvSpPr>
          <p:cNvPr id="3" name="Content Placeholder 2">
            <a:extLst>
              <a:ext uri="{FF2B5EF4-FFF2-40B4-BE49-F238E27FC236}">
                <a16:creationId xmlns:a16="http://schemas.microsoft.com/office/drawing/2014/main" id="{AA016DDC-A2A2-6048-6C2F-B0758AB3D426}"/>
              </a:ext>
            </a:extLst>
          </p:cNvPr>
          <p:cNvSpPr>
            <a:spLocks noGrp="1"/>
          </p:cNvSpPr>
          <p:nvPr>
            <p:ph idx="1"/>
          </p:nvPr>
        </p:nvSpPr>
        <p:spPr>
          <a:xfrm>
            <a:off x="145300" y="1062067"/>
            <a:ext cx="10515600" cy="4351338"/>
          </a:xfrm>
        </p:spPr>
        <p:txBody>
          <a:bodyPr>
            <a:normAutofit/>
          </a:bodyPr>
          <a:lstStyle/>
          <a:p>
            <a:pPr algn="l">
              <a:lnSpc>
                <a:spcPct val="100000"/>
              </a:lnSpc>
              <a:spcAft>
                <a:spcPts val="600"/>
              </a:spcAft>
            </a:pPr>
            <a:r>
              <a:rPr lang="en-GB" b="0" i="0">
                <a:solidFill>
                  <a:srgbClr val="42494F"/>
                </a:solidFill>
                <a:effectLst/>
              </a:rPr>
              <a:t>An event’s </a:t>
            </a:r>
            <a:r>
              <a:rPr lang="en-GB" b="1" i="0">
                <a:solidFill>
                  <a:srgbClr val="42494F"/>
                </a:solidFill>
                <a:effectLst/>
              </a:rPr>
              <a:t>direct economic impact </a:t>
            </a:r>
            <a:r>
              <a:rPr lang="en-GB" b="0" i="0">
                <a:solidFill>
                  <a:srgbClr val="42494F"/>
                </a:solidFill>
                <a:effectLst/>
              </a:rPr>
              <a:t>is defined as the amount of additional expenditure (i.e. new money) generated within a specific area (e.g. a city, region or country) as an immediate consequence of the event. </a:t>
            </a:r>
          </a:p>
          <a:p>
            <a:pPr algn="l">
              <a:lnSpc>
                <a:spcPct val="100000"/>
              </a:lnSpc>
              <a:spcAft>
                <a:spcPts val="600"/>
              </a:spcAft>
            </a:pPr>
            <a:r>
              <a:rPr lang="en-GB" b="0" i="0">
                <a:solidFill>
                  <a:srgbClr val="42494F"/>
                </a:solidFill>
                <a:effectLst/>
              </a:rPr>
              <a:t>comprised of all event-related spending in the economy from external sources, which are primarily visitors, participants and organisers.</a:t>
            </a:r>
          </a:p>
          <a:p>
            <a:pPr algn="l">
              <a:lnSpc>
                <a:spcPct val="100000"/>
              </a:lnSpc>
              <a:spcAft>
                <a:spcPts val="1200"/>
              </a:spcAft>
            </a:pPr>
            <a:r>
              <a:rPr lang="en-GB" b="0" i="0">
                <a:solidFill>
                  <a:srgbClr val="42494F"/>
                </a:solidFill>
                <a:effectLst/>
              </a:rPr>
              <a:t>Estimates of direct economic impact supported by a clear audit trail of calculations and data provide a credible position for an event.</a:t>
            </a:r>
            <a:endParaRPr lang="en-GB"/>
          </a:p>
        </p:txBody>
      </p:sp>
    </p:spTree>
    <p:extLst>
      <p:ext uri="{BB962C8B-B14F-4D97-AF65-F5344CB8AC3E}">
        <p14:creationId xmlns:p14="http://schemas.microsoft.com/office/powerpoint/2010/main" val="3692178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56AB-38E9-9B12-F2B3-C7BD0751E662}"/>
              </a:ext>
            </a:extLst>
          </p:cNvPr>
          <p:cNvSpPr>
            <a:spLocks noGrp="1"/>
          </p:cNvSpPr>
          <p:nvPr>
            <p:ph type="title"/>
          </p:nvPr>
        </p:nvSpPr>
        <p:spPr>
          <a:xfrm>
            <a:off x="496614" y="60326"/>
            <a:ext cx="10515600" cy="670144"/>
          </a:xfrm>
        </p:spPr>
        <p:txBody>
          <a:bodyPr>
            <a:normAutofit/>
          </a:bodyPr>
          <a:lstStyle/>
          <a:p>
            <a:r>
              <a:rPr lang="en-GB" sz="3600" b="1"/>
              <a:t>Net Promoter Score (NPS)</a:t>
            </a:r>
          </a:p>
        </p:txBody>
      </p:sp>
      <p:sp>
        <p:nvSpPr>
          <p:cNvPr id="3" name="Content Placeholder 2">
            <a:extLst>
              <a:ext uri="{FF2B5EF4-FFF2-40B4-BE49-F238E27FC236}">
                <a16:creationId xmlns:a16="http://schemas.microsoft.com/office/drawing/2014/main" id="{F521DA38-C36C-3898-804A-42E775352CBE}"/>
              </a:ext>
            </a:extLst>
          </p:cNvPr>
          <p:cNvSpPr>
            <a:spLocks noGrp="1"/>
          </p:cNvSpPr>
          <p:nvPr>
            <p:ph idx="1"/>
          </p:nvPr>
        </p:nvSpPr>
        <p:spPr>
          <a:xfrm>
            <a:off x="124570" y="730470"/>
            <a:ext cx="11942859" cy="5999847"/>
          </a:xfrm>
        </p:spPr>
        <p:txBody>
          <a:bodyPr>
            <a:noAutofit/>
          </a:bodyPr>
          <a:lstStyle/>
          <a:p>
            <a:pPr>
              <a:lnSpc>
                <a:spcPct val="100000"/>
              </a:lnSpc>
            </a:pPr>
            <a:r>
              <a:rPr lang="en-GB" sz="2000"/>
              <a:t>In an event, it’ll give an idea of participants that will </a:t>
            </a:r>
            <a:r>
              <a:rPr lang="en-GB" sz="2000" b="1"/>
              <a:t>recommend to others</a:t>
            </a:r>
            <a:r>
              <a:rPr lang="en-GB" sz="2000"/>
              <a:t>.</a:t>
            </a:r>
          </a:p>
          <a:p>
            <a:pPr>
              <a:lnSpc>
                <a:spcPct val="100000"/>
              </a:lnSpc>
            </a:pPr>
            <a:r>
              <a:rPr lang="en-GB" sz="2000" b="1"/>
              <a:t>How to calculate the NPS ?</a:t>
            </a:r>
          </a:p>
          <a:p>
            <a:pPr>
              <a:lnSpc>
                <a:spcPct val="100000"/>
              </a:lnSpc>
              <a:buFont typeface="Wingdings" panose="05000000000000000000" pitchFamily="2" charset="2"/>
              <a:buChar char="ü"/>
            </a:pPr>
            <a:r>
              <a:rPr lang="en-GB" sz="2000"/>
              <a:t>Ask attendees the question “On a scale of 1 to 10, how likely you are you to recommend this event to a friend or colleague?”</a:t>
            </a:r>
          </a:p>
          <a:p>
            <a:pPr>
              <a:lnSpc>
                <a:spcPct val="100000"/>
              </a:lnSpc>
              <a:buFont typeface="Wingdings" panose="05000000000000000000" pitchFamily="2" charset="2"/>
              <a:buChar char="ü"/>
            </a:pPr>
            <a:r>
              <a:rPr lang="en-GB" sz="2000"/>
              <a:t>People who score a 9 or 10 will be your “</a:t>
            </a:r>
            <a:r>
              <a:rPr lang="en-GB" sz="2000" b="1"/>
              <a:t>promoters”</a:t>
            </a:r>
          </a:p>
          <a:p>
            <a:pPr>
              <a:lnSpc>
                <a:spcPct val="100000"/>
              </a:lnSpc>
              <a:buFont typeface="Wingdings" panose="05000000000000000000" pitchFamily="2" charset="2"/>
              <a:buChar char="ü"/>
            </a:pPr>
            <a:r>
              <a:rPr lang="en-GB" sz="2000"/>
              <a:t>People with a score of 7 or 8 are considered </a:t>
            </a:r>
            <a:r>
              <a:rPr lang="en-GB" sz="2000" b="1"/>
              <a:t>“passive”</a:t>
            </a:r>
          </a:p>
          <a:p>
            <a:pPr>
              <a:lnSpc>
                <a:spcPct val="100000"/>
              </a:lnSpc>
              <a:buFont typeface="Wingdings" panose="05000000000000000000" pitchFamily="2" charset="2"/>
              <a:buChar char="ü"/>
            </a:pPr>
            <a:r>
              <a:rPr lang="en-GB" sz="2000"/>
              <a:t>People with a score of 6 or less are your </a:t>
            </a:r>
            <a:r>
              <a:rPr lang="en-GB" sz="2000" b="1"/>
              <a:t>“detractors”</a:t>
            </a:r>
          </a:p>
          <a:p>
            <a:pPr>
              <a:lnSpc>
                <a:spcPct val="100000"/>
              </a:lnSpc>
              <a:buFont typeface="Wingdings" panose="05000000000000000000" pitchFamily="2" charset="2"/>
              <a:buChar char="ü"/>
            </a:pPr>
            <a:r>
              <a:rPr lang="en-GB" sz="2000"/>
              <a:t>The NPS is calculated as : </a:t>
            </a:r>
            <a:r>
              <a:rPr lang="en-GB" sz="2000" b="1"/>
              <a:t>% of promoters – % of detractors.</a:t>
            </a:r>
          </a:p>
          <a:p>
            <a:pPr>
              <a:lnSpc>
                <a:spcPct val="100000"/>
              </a:lnSpc>
            </a:pPr>
            <a:r>
              <a:rPr lang="en-GB" sz="2000"/>
              <a:t>It is generally considered that:</a:t>
            </a:r>
          </a:p>
          <a:p>
            <a:pPr>
              <a:lnSpc>
                <a:spcPct val="100000"/>
              </a:lnSpc>
            </a:pPr>
            <a:r>
              <a:rPr lang="en-GB" sz="2000"/>
              <a:t>An NPS score &gt; 0 is good / An NPS score &gt; 50 is very good</a:t>
            </a:r>
          </a:p>
          <a:p>
            <a:pPr>
              <a:lnSpc>
                <a:spcPct val="100000"/>
              </a:lnSpc>
            </a:pPr>
            <a:r>
              <a:rPr lang="en-GB" sz="2000"/>
              <a:t>Used to </a:t>
            </a:r>
            <a:r>
              <a:rPr lang="en-GB" sz="2000" b="1"/>
              <a:t>compare several editions </a:t>
            </a:r>
            <a:r>
              <a:rPr lang="en-GB" sz="2000"/>
              <a:t>of the same event, or to benchmark against the rest of the industry. C</a:t>
            </a:r>
            <a:r>
              <a:rPr lang="en-GB" sz="2000" b="1"/>
              <a:t>ollect the data </a:t>
            </a:r>
            <a:r>
              <a:rPr lang="en-GB" sz="2000"/>
              <a:t>needed to </a:t>
            </a:r>
            <a:r>
              <a:rPr lang="en-GB" sz="2000" b="1"/>
              <a:t>calculate this score in the satisfaction survey</a:t>
            </a:r>
            <a:r>
              <a:rPr lang="en-GB" sz="2000"/>
              <a:t>. </a:t>
            </a:r>
          </a:p>
        </p:txBody>
      </p:sp>
    </p:spTree>
    <p:extLst>
      <p:ext uri="{BB962C8B-B14F-4D97-AF65-F5344CB8AC3E}">
        <p14:creationId xmlns:p14="http://schemas.microsoft.com/office/powerpoint/2010/main" val="103885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C2ED11F-18FC-9CE3-62DF-798AA23E4CB2}"/>
              </a:ext>
            </a:extLst>
          </p:cNvPr>
          <p:cNvPicPr>
            <a:picLocks noGrp="1" noChangeAspect="1"/>
          </p:cNvPicPr>
          <p:nvPr>
            <p:ph idx="1"/>
          </p:nvPr>
        </p:nvPicPr>
        <p:blipFill rotWithShape="1">
          <a:blip r:embed="rId2"/>
          <a:srcRect t="7035" r="34415" b="5685"/>
          <a:stretch/>
        </p:blipFill>
        <p:spPr>
          <a:xfrm>
            <a:off x="1292772" y="89242"/>
            <a:ext cx="9496097" cy="6679516"/>
          </a:xfrm>
        </p:spPr>
      </p:pic>
    </p:spTree>
    <p:extLst>
      <p:ext uri="{BB962C8B-B14F-4D97-AF65-F5344CB8AC3E}">
        <p14:creationId xmlns:p14="http://schemas.microsoft.com/office/powerpoint/2010/main" val="2374069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B5CE-CC76-40CF-EF25-8F6685CD03B1}"/>
              </a:ext>
            </a:extLst>
          </p:cNvPr>
          <p:cNvSpPr>
            <a:spLocks noGrp="1"/>
          </p:cNvSpPr>
          <p:nvPr>
            <p:ph type="title"/>
          </p:nvPr>
        </p:nvSpPr>
        <p:spPr>
          <a:xfrm>
            <a:off x="128262" y="18255"/>
            <a:ext cx="10515600" cy="1325563"/>
          </a:xfrm>
        </p:spPr>
        <p:txBody>
          <a:bodyPr/>
          <a:lstStyle/>
          <a:p>
            <a:r>
              <a:rPr lang="en-GB"/>
              <a:t>Total economic impact</a:t>
            </a:r>
          </a:p>
        </p:txBody>
      </p:sp>
      <p:sp>
        <p:nvSpPr>
          <p:cNvPr id="3" name="Content Placeholder 2">
            <a:extLst>
              <a:ext uri="{FF2B5EF4-FFF2-40B4-BE49-F238E27FC236}">
                <a16:creationId xmlns:a16="http://schemas.microsoft.com/office/drawing/2014/main" id="{84C30F68-DBBD-D6A6-162D-D7A40F0368FA}"/>
              </a:ext>
            </a:extLst>
          </p:cNvPr>
          <p:cNvSpPr>
            <a:spLocks noGrp="1"/>
          </p:cNvSpPr>
          <p:nvPr>
            <p:ph idx="1"/>
          </p:nvPr>
        </p:nvSpPr>
        <p:spPr>
          <a:xfrm>
            <a:off x="219134" y="1253331"/>
            <a:ext cx="10515600" cy="4351338"/>
          </a:xfrm>
        </p:spPr>
        <p:txBody>
          <a:bodyPr/>
          <a:lstStyle/>
          <a:p>
            <a:pPr algn="l">
              <a:lnSpc>
                <a:spcPct val="100000"/>
              </a:lnSpc>
              <a:spcAft>
                <a:spcPts val="600"/>
              </a:spcAft>
            </a:pPr>
            <a:r>
              <a:rPr lang="en-GB" b="0" i="0">
                <a:solidFill>
                  <a:srgbClr val="42494F"/>
                </a:solidFill>
                <a:effectLst/>
              </a:rPr>
              <a:t>the ‘secondary impacts’ of event-related spending that has positive indirect and induced effects on the host economy.</a:t>
            </a:r>
          </a:p>
          <a:p>
            <a:pPr algn="l">
              <a:lnSpc>
                <a:spcPct val="100000"/>
              </a:lnSpc>
              <a:spcAft>
                <a:spcPts val="600"/>
              </a:spcAft>
            </a:pPr>
            <a:r>
              <a:rPr lang="en-GB" b="0" i="0">
                <a:solidFill>
                  <a:srgbClr val="42494F"/>
                </a:solidFill>
                <a:effectLst/>
              </a:rPr>
              <a:t>Indirect economic impact reflects the additional value generated for the host economy by businesses in the event supply chain spending increases in revenue earned from visitors and organisers.</a:t>
            </a:r>
          </a:p>
          <a:p>
            <a:pPr algn="l">
              <a:lnSpc>
                <a:spcPct val="100000"/>
              </a:lnSpc>
              <a:spcAft>
                <a:spcPts val="1200"/>
              </a:spcAft>
            </a:pPr>
            <a:r>
              <a:rPr lang="en-GB" b="0" i="0">
                <a:solidFill>
                  <a:srgbClr val="42494F"/>
                </a:solidFill>
                <a:effectLst/>
              </a:rPr>
              <a:t>Induced economic impact is derived from additional spending in the host economy that results from any event-driven increase in its residents’ incomes. </a:t>
            </a:r>
          </a:p>
          <a:p>
            <a:endParaRPr lang="en-GB"/>
          </a:p>
        </p:txBody>
      </p:sp>
    </p:spTree>
    <p:extLst>
      <p:ext uri="{BB962C8B-B14F-4D97-AF65-F5344CB8AC3E}">
        <p14:creationId xmlns:p14="http://schemas.microsoft.com/office/powerpoint/2010/main" val="3861122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31965-7215-A8EC-F849-090EA67C1E97}"/>
              </a:ext>
            </a:extLst>
          </p:cNvPr>
          <p:cNvSpPr>
            <a:spLocks noGrp="1"/>
          </p:cNvSpPr>
          <p:nvPr>
            <p:ph type="title"/>
          </p:nvPr>
        </p:nvSpPr>
        <p:spPr>
          <a:xfrm>
            <a:off x="122582" y="35294"/>
            <a:ext cx="10515600" cy="1325563"/>
          </a:xfrm>
        </p:spPr>
        <p:txBody>
          <a:bodyPr>
            <a:normAutofit/>
          </a:bodyPr>
          <a:lstStyle/>
          <a:p>
            <a:r>
              <a:rPr lang="en-GB" sz="4000"/>
              <a:t>Business and Employment Impacts </a:t>
            </a:r>
          </a:p>
        </p:txBody>
      </p:sp>
      <p:sp>
        <p:nvSpPr>
          <p:cNvPr id="3" name="Content Placeholder 2">
            <a:extLst>
              <a:ext uri="{FF2B5EF4-FFF2-40B4-BE49-F238E27FC236}">
                <a16:creationId xmlns:a16="http://schemas.microsoft.com/office/drawing/2014/main" id="{939029CF-BA4A-0034-6F75-72A892486135}"/>
              </a:ext>
            </a:extLst>
          </p:cNvPr>
          <p:cNvSpPr>
            <a:spLocks noGrp="1"/>
          </p:cNvSpPr>
          <p:nvPr>
            <p:ph idx="1"/>
          </p:nvPr>
        </p:nvSpPr>
        <p:spPr>
          <a:xfrm>
            <a:off x="224814" y="1166803"/>
            <a:ext cx="10515600" cy="4351338"/>
          </a:xfrm>
        </p:spPr>
        <p:txBody>
          <a:bodyPr>
            <a:normAutofit fontScale="85000" lnSpcReduction="10000"/>
          </a:bodyPr>
          <a:lstStyle/>
          <a:p>
            <a:pPr algn="l">
              <a:lnSpc>
                <a:spcPct val="110000"/>
              </a:lnSpc>
              <a:spcAft>
                <a:spcPts val="600"/>
              </a:spcAft>
            </a:pPr>
            <a:r>
              <a:rPr lang="en-GB">
                <a:solidFill>
                  <a:srgbClr val="42494F"/>
                </a:solidFill>
              </a:rPr>
              <a:t>E</a:t>
            </a:r>
            <a:r>
              <a:rPr lang="en-GB" b="0" i="0">
                <a:solidFill>
                  <a:srgbClr val="42494F"/>
                </a:solidFill>
                <a:effectLst/>
              </a:rPr>
              <a:t>vents can have further positive effects on a host community’s job market and the health of its business sector.</a:t>
            </a:r>
          </a:p>
          <a:p>
            <a:pPr algn="l">
              <a:lnSpc>
                <a:spcPct val="110000"/>
              </a:lnSpc>
              <a:spcAft>
                <a:spcPts val="1200"/>
              </a:spcAft>
            </a:pPr>
            <a:r>
              <a:rPr lang="en-GB" b="0" i="0">
                <a:solidFill>
                  <a:srgbClr val="42494F"/>
                </a:solidFill>
                <a:effectLst/>
              </a:rPr>
              <a:t>Events can have immediate employment effects by creating new jobs associated with their planning, preparation and delivery. But they can also be used to support job creation in other areas of the economy, while a focus on skill development among event volunteers – particularly when targeted at specific groups – can have a further positive impact on employment rates. </a:t>
            </a:r>
          </a:p>
          <a:p>
            <a:pPr algn="l">
              <a:lnSpc>
                <a:spcPct val="110000"/>
              </a:lnSpc>
              <a:spcAft>
                <a:spcPts val="1200"/>
              </a:spcAft>
            </a:pPr>
            <a:r>
              <a:rPr lang="en-GB" b="0" i="0">
                <a:solidFill>
                  <a:srgbClr val="42494F"/>
                </a:solidFill>
                <a:effectLst/>
              </a:rPr>
              <a:t>Upskilling and growing the host economy’s capability in this way can also improve its ability to attract inward investment or strike new trade deals after the event.</a:t>
            </a:r>
          </a:p>
          <a:p>
            <a:endParaRPr lang="en-GB"/>
          </a:p>
        </p:txBody>
      </p:sp>
    </p:spTree>
    <p:extLst>
      <p:ext uri="{BB962C8B-B14F-4D97-AF65-F5344CB8AC3E}">
        <p14:creationId xmlns:p14="http://schemas.microsoft.com/office/powerpoint/2010/main" val="688993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D9CD-5566-749C-7974-8F0CC69433DA}"/>
              </a:ext>
            </a:extLst>
          </p:cNvPr>
          <p:cNvSpPr>
            <a:spLocks noGrp="1"/>
          </p:cNvSpPr>
          <p:nvPr>
            <p:ph type="title"/>
          </p:nvPr>
        </p:nvSpPr>
        <p:spPr>
          <a:xfrm>
            <a:off x="77146" y="0"/>
            <a:ext cx="10515600" cy="1325563"/>
          </a:xfrm>
        </p:spPr>
        <p:txBody>
          <a:bodyPr/>
          <a:lstStyle/>
          <a:p>
            <a:r>
              <a:rPr lang="en-GB"/>
              <a:t>Long Term impacts</a:t>
            </a:r>
          </a:p>
        </p:txBody>
      </p:sp>
      <p:sp>
        <p:nvSpPr>
          <p:cNvPr id="3" name="Content Placeholder 2">
            <a:extLst>
              <a:ext uri="{FF2B5EF4-FFF2-40B4-BE49-F238E27FC236}">
                <a16:creationId xmlns:a16="http://schemas.microsoft.com/office/drawing/2014/main" id="{7BF4753E-E4ED-F8FB-4683-A08DF8DD9030}"/>
              </a:ext>
            </a:extLst>
          </p:cNvPr>
          <p:cNvSpPr>
            <a:spLocks noGrp="1"/>
          </p:cNvSpPr>
          <p:nvPr>
            <p:ph idx="1"/>
          </p:nvPr>
        </p:nvSpPr>
        <p:spPr>
          <a:xfrm>
            <a:off x="139621" y="979379"/>
            <a:ext cx="10515600" cy="4351338"/>
          </a:xfrm>
        </p:spPr>
        <p:txBody>
          <a:bodyPr>
            <a:normAutofit fontScale="77500" lnSpcReduction="20000"/>
          </a:bodyPr>
          <a:lstStyle/>
          <a:p>
            <a:pPr algn="l">
              <a:lnSpc>
                <a:spcPct val="120000"/>
              </a:lnSpc>
              <a:spcAft>
                <a:spcPts val="600"/>
              </a:spcAft>
            </a:pPr>
            <a:r>
              <a:rPr lang="en-GB" b="0" i="0">
                <a:solidFill>
                  <a:srgbClr val="42494F"/>
                </a:solidFill>
                <a:effectLst/>
              </a:rPr>
              <a:t>Sporting, cultural and business events can create long-term economic benefits for their hosts that are not captured by more immediate impact assessment measures.</a:t>
            </a:r>
          </a:p>
          <a:p>
            <a:pPr algn="l">
              <a:lnSpc>
                <a:spcPct val="120000"/>
              </a:lnSpc>
              <a:spcAft>
                <a:spcPts val="600"/>
              </a:spcAft>
            </a:pPr>
            <a:r>
              <a:rPr lang="en-GB" b="0" i="0">
                <a:solidFill>
                  <a:srgbClr val="42494F"/>
                </a:solidFill>
                <a:effectLst/>
              </a:rPr>
              <a:t>For example, while the cash value of investment in event infrastructure is reflected in direct and total economic impact calculations, the effects of that investment in generating </a:t>
            </a:r>
            <a:r>
              <a:rPr lang="en-GB" b="1" i="0">
                <a:solidFill>
                  <a:srgbClr val="42494F"/>
                </a:solidFill>
                <a:effectLst/>
              </a:rPr>
              <a:t>future opportunity for further value creation</a:t>
            </a:r>
            <a:r>
              <a:rPr lang="en-GB" b="0" i="0">
                <a:solidFill>
                  <a:srgbClr val="42494F"/>
                </a:solidFill>
                <a:effectLst/>
              </a:rPr>
              <a:t> are not. Similarly, events such as trade fairs and business conventions can </a:t>
            </a:r>
            <a:r>
              <a:rPr lang="en-GB" b="1" i="0">
                <a:solidFill>
                  <a:srgbClr val="42494F"/>
                </a:solidFill>
                <a:effectLst/>
              </a:rPr>
              <a:t>build relationships and make connections that increase trade over years ahead.</a:t>
            </a:r>
          </a:p>
          <a:p>
            <a:pPr algn="l">
              <a:lnSpc>
                <a:spcPct val="120000"/>
              </a:lnSpc>
              <a:spcAft>
                <a:spcPts val="1200"/>
              </a:spcAft>
            </a:pPr>
            <a:r>
              <a:rPr lang="en-GB" b="0" i="0">
                <a:solidFill>
                  <a:srgbClr val="42494F"/>
                </a:solidFill>
                <a:effectLst/>
              </a:rPr>
              <a:t>Repurposing unused space can be another catalyst for positive long-term economic and environmental impact, particularly for the cultural events the OECD recognises as important anchors of urban regeneration programmes</a:t>
            </a:r>
            <a:r>
              <a:rPr lang="en-GB" b="0" i="0">
                <a:solidFill>
                  <a:srgbClr val="42494F"/>
                </a:solidFill>
                <a:effectLst/>
                <a:latin typeface="museo-sans-500"/>
              </a:rPr>
              <a:t>.</a:t>
            </a:r>
          </a:p>
          <a:p>
            <a:endParaRPr lang="en-GB"/>
          </a:p>
        </p:txBody>
      </p:sp>
    </p:spTree>
    <p:extLst>
      <p:ext uri="{BB962C8B-B14F-4D97-AF65-F5344CB8AC3E}">
        <p14:creationId xmlns:p14="http://schemas.microsoft.com/office/powerpoint/2010/main" val="1897204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FCE36F-DDCE-555B-5CB3-1033E9640F88}"/>
              </a:ext>
            </a:extLst>
          </p:cNvPr>
          <p:cNvSpPr>
            <a:spLocks noGrp="1"/>
          </p:cNvSpPr>
          <p:nvPr>
            <p:ph idx="1"/>
          </p:nvPr>
        </p:nvSpPr>
        <p:spPr>
          <a:xfrm>
            <a:off x="202095" y="229685"/>
            <a:ext cx="10515600" cy="4351338"/>
          </a:xfrm>
        </p:spPr>
        <p:txBody>
          <a:bodyPr/>
          <a:lstStyle/>
          <a:p>
            <a:r>
              <a:rPr lang="en-GB">
                <a:hlinkClick r:id="rId2"/>
              </a:rPr>
              <a:t>Economic Impact Calculator | Event Impacts</a:t>
            </a:r>
            <a:endParaRPr lang="en-GB"/>
          </a:p>
          <a:p>
            <a:endParaRPr lang="en-GB"/>
          </a:p>
          <a:p>
            <a:endParaRPr lang="en-GB"/>
          </a:p>
        </p:txBody>
      </p:sp>
      <p:pic>
        <p:nvPicPr>
          <p:cNvPr id="7" name="Picture 6">
            <a:extLst>
              <a:ext uri="{FF2B5EF4-FFF2-40B4-BE49-F238E27FC236}">
                <a16:creationId xmlns:a16="http://schemas.microsoft.com/office/drawing/2014/main" id="{6A16AADB-52BB-832D-D0FA-4AC7E3EA89E8}"/>
              </a:ext>
            </a:extLst>
          </p:cNvPr>
          <p:cNvPicPr>
            <a:picLocks noChangeAspect="1"/>
          </p:cNvPicPr>
          <p:nvPr/>
        </p:nvPicPr>
        <p:blipFill>
          <a:blip r:embed="rId3"/>
          <a:srcRect t="47619" b="3350"/>
          <a:stretch/>
        </p:blipFill>
        <p:spPr>
          <a:xfrm>
            <a:off x="1144481" y="900370"/>
            <a:ext cx="9629535" cy="5011454"/>
          </a:xfrm>
          <a:prstGeom prst="rect">
            <a:avLst/>
          </a:prstGeom>
        </p:spPr>
      </p:pic>
    </p:spTree>
    <p:extLst>
      <p:ext uri="{BB962C8B-B14F-4D97-AF65-F5344CB8AC3E}">
        <p14:creationId xmlns:p14="http://schemas.microsoft.com/office/powerpoint/2010/main" val="4271977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FDF59-9DD5-08BA-9D0D-A1A2256C78E8}"/>
              </a:ext>
            </a:extLst>
          </p:cNvPr>
          <p:cNvSpPr>
            <a:spLocks noGrp="1"/>
          </p:cNvSpPr>
          <p:nvPr>
            <p:ph type="title"/>
          </p:nvPr>
        </p:nvSpPr>
        <p:spPr>
          <a:xfrm>
            <a:off x="82826" y="18255"/>
            <a:ext cx="10515600" cy="691683"/>
          </a:xfrm>
        </p:spPr>
        <p:txBody>
          <a:bodyPr>
            <a:normAutofit/>
          </a:bodyPr>
          <a:lstStyle/>
          <a:p>
            <a:r>
              <a:rPr lang="en-GB" sz="3600"/>
              <a:t>Environmental impacts </a:t>
            </a:r>
          </a:p>
        </p:txBody>
      </p:sp>
      <p:sp>
        <p:nvSpPr>
          <p:cNvPr id="3" name="Content Placeholder 2">
            <a:extLst>
              <a:ext uri="{FF2B5EF4-FFF2-40B4-BE49-F238E27FC236}">
                <a16:creationId xmlns:a16="http://schemas.microsoft.com/office/drawing/2014/main" id="{67B80EF2-7CDC-6860-4FA0-70CE95405830}"/>
              </a:ext>
            </a:extLst>
          </p:cNvPr>
          <p:cNvSpPr>
            <a:spLocks noGrp="1"/>
          </p:cNvSpPr>
          <p:nvPr>
            <p:ph idx="1"/>
          </p:nvPr>
        </p:nvSpPr>
        <p:spPr>
          <a:xfrm>
            <a:off x="145299" y="602027"/>
            <a:ext cx="11844131" cy="5151310"/>
          </a:xfrm>
        </p:spPr>
        <p:txBody>
          <a:bodyPr>
            <a:normAutofit fontScale="55000" lnSpcReduction="20000"/>
          </a:bodyPr>
          <a:lstStyle/>
          <a:p>
            <a:pPr algn="l">
              <a:lnSpc>
                <a:spcPct val="120000"/>
              </a:lnSpc>
              <a:spcAft>
                <a:spcPts val="600"/>
              </a:spcAft>
            </a:pPr>
            <a:r>
              <a:rPr lang="en-GB" sz="3200" b="0" i="0">
                <a:solidFill>
                  <a:srgbClr val="42494F"/>
                </a:solidFill>
                <a:effectLst/>
              </a:rPr>
              <a:t>All sporting, cultural and business </a:t>
            </a:r>
            <a:r>
              <a:rPr lang="en-GB" sz="3200" b="1" i="0">
                <a:solidFill>
                  <a:srgbClr val="42494F"/>
                </a:solidFill>
                <a:effectLst/>
              </a:rPr>
              <a:t>events impact the environment</a:t>
            </a:r>
            <a:r>
              <a:rPr lang="en-GB" sz="3200" b="0" i="0">
                <a:solidFill>
                  <a:srgbClr val="42494F"/>
                </a:solidFill>
                <a:effectLst/>
              </a:rPr>
              <a:t>, during but before and after too.</a:t>
            </a:r>
          </a:p>
          <a:p>
            <a:pPr algn="l">
              <a:lnSpc>
                <a:spcPct val="120000"/>
              </a:lnSpc>
              <a:spcAft>
                <a:spcPts val="600"/>
              </a:spcAft>
            </a:pPr>
            <a:r>
              <a:rPr lang="en-GB" sz="3200" b="0" i="0">
                <a:solidFill>
                  <a:srgbClr val="42494F"/>
                </a:solidFill>
                <a:effectLst/>
              </a:rPr>
              <a:t>These impacts occur through </a:t>
            </a:r>
            <a:r>
              <a:rPr lang="en-GB" sz="3200" b="1" i="0">
                <a:solidFill>
                  <a:srgbClr val="42494F"/>
                </a:solidFill>
                <a:effectLst/>
              </a:rPr>
              <a:t>events’ use of resources (</a:t>
            </a:r>
            <a:r>
              <a:rPr lang="en-GB" sz="3200" b="0" i="0">
                <a:solidFill>
                  <a:srgbClr val="42494F"/>
                </a:solidFill>
                <a:effectLst/>
              </a:rPr>
              <a:t>e.g. land, energy, building materials), activities related to their staging (e.g. transport, food consumption, pollution) and </a:t>
            </a:r>
            <a:r>
              <a:rPr lang="en-GB" sz="3200" b="1" i="0">
                <a:solidFill>
                  <a:srgbClr val="42494F"/>
                </a:solidFill>
                <a:effectLst/>
              </a:rPr>
              <a:t>the influence </a:t>
            </a:r>
            <a:r>
              <a:rPr lang="en-GB" sz="3200" b="0" i="0">
                <a:solidFill>
                  <a:srgbClr val="42494F"/>
                </a:solidFill>
                <a:effectLst/>
              </a:rPr>
              <a:t>hey exert over people’s attitudes and behaviours towards the environment (e.g. recycling, saving water).</a:t>
            </a:r>
          </a:p>
          <a:p>
            <a:pPr>
              <a:lnSpc>
                <a:spcPct val="120000"/>
              </a:lnSpc>
              <a:spcAft>
                <a:spcPts val="600"/>
              </a:spcAft>
            </a:pPr>
            <a:r>
              <a:rPr lang="en-GB" sz="3200" b="0" i="0">
                <a:solidFill>
                  <a:srgbClr val="42494F"/>
                </a:solidFill>
                <a:effectLst/>
              </a:rPr>
              <a:t>Impacts related to the first and second of these are </a:t>
            </a:r>
            <a:r>
              <a:rPr lang="en-GB" sz="3200">
                <a:solidFill>
                  <a:srgbClr val="42494F"/>
                </a:solidFill>
              </a:rPr>
              <a:t>usually negative</a:t>
            </a:r>
            <a:r>
              <a:rPr lang="en-GB" sz="3200" b="0" i="0">
                <a:solidFill>
                  <a:srgbClr val="42494F"/>
                </a:solidFill>
                <a:effectLst/>
              </a:rPr>
              <a:t>, while those stemming from the last can have a positive balancing effect. Events can also have a </a:t>
            </a:r>
            <a:r>
              <a:rPr lang="en-GB" sz="3200" b="1" i="0">
                <a:solidFill>
                  <a:srgbClr val="42494F"/>
                </a:solidFill>
                <a:effectLst/>
              </a:rPr>
              <a:t>longer-term positive impact on their environment through regeneration effects </a:t>
            </a:r>
            <a:r>
              <a:rPr lang="en-GB" sz="3200" b="0" i="0">
                <a:solidFill>
                  <a:srgbClr val="42494F"/>
                </a:solidFill>
                <a:effectLst/>
              </a:rPr>
              <a:t>that improve their surroundings over time.</a:t>
            </a:r>
          </a:p>
          <a:p>
            <a:pPr algn="l">
              <a:lnSpc>
                <a:spcPct val="120000"/>
              </a:lnSpc>
              <a:spcAft>
                <a:spcPts val="1200"/>
              </a:spcAft>
            </a:pPr>
            <a:r>
              <a:rPr lang="en-GB" sz="3200" b="0" i="0">
                <a:solidFill>
                  <a:srgbClr val="42494F"/>
                </a:solidFill>
                <a:effectLst/>
              </a:rPr>
              <a:t>Event organisers should always understand the impact their activities have on the environment and consider how they can operate more sustainably. </a:t>
            </a:r>
          </a:p>
          <a:p>
            <a:pPr algn="l">
              <a:lnSpc>
                <a:spcPct val="120000"/>
              </a:lnSpc>
              <a:spcAft>
                <a:spcPts val="1200"/>
              </a:spcAft>
            </a:pPr>
            <a:r>
              <a:rPr lang="en-GB" sz="3200" b="1" i="0">
                <a:solidFill>
                  <a:srgbClr val="42494F"/>
                </a:solidFill>
                <a:effectLst/>
              </a:rPr>
              <a:t>Expected thing to do as sustainable development grows in importance </a:t>
            </a:r>
            <a:r>
              <a:rPr lang="en-GB" sz="3200" b="0" i="0">
                <a:solidFill>
                  <a:srgbClr val="42494F"/>
                </a:solidFill>
                <a:effectLst/>
              </a:rPr>
              <a:t>to event funders, sponsors, participants and attendees. Government and the public sector bodies that support events in the UK typically have </a:t>
            </a:r>
            <a:r>
              <a:rPr lang="en-GB" sz="3200" b="1" i="0">
                <a:solidFill>
                  <a:srgbClr val="42494F"/>
                </a:solidFill>
                <a:effectLst/>
              </a:rPr>
              <a:t>environmental targets and policy objectives</a:t>
            </a:r>
            <a:r>
              <a:rPr lang="en-GB" sz="3200" b="0" i="0">
                <a:solidFill>
                  <a:srgbClr val="42494F"/>
                </a:solidFill>
                <a:effectLst/>
              </a:rPr>
              <a:t> they expect events to help them achieve. Sound environmental credentials can help events access more </a:t>
            </a:r>
            <a:r>
              <a:rPr lang="en-GB" sz="3200" b="1" i="0">
                <a:solidFill>
                  <a:srgbClr val="42494F"/>
                </a:solidFill>
                <a:effectLst/>
              </a:rPr>
              <a:t>valuable and wider-ranging support from sponsors, </a:t>
            </a:r>
            <a:r>
              <a:rPr lang="en-GB" sz="3200" b="0" i="0">
                <a:solidFill>
                  <a:srgbClr val="42494F"/>
                </a:solidFill>
                <a:effectLst/>
              </a:rPr>
              <a:t>while understanding the drivers of these impacts can enable them to operate more cost-effectively too.</a:t>
            </a:r>
          </a:p>
          <a:p>
            <a:endParaRPr lang="en-GB"/>
          </a:p>
        </p:txBody>
      </p:sp>
    </p:spTree>
    <p:extLst>
      <p:ext uri="{BB962C8B-B14F-4D97-AF65-F5344CB8AC3E}">
        <p14:creationId xmlns:p14="http://schemas.microsoft.com/office/powerpoint/2010/main" val="2310942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81718-30F9-9A31-186B-DD0489FC49EB}"/>
              </a:ext>
            </a:extLst>
          </p:cNvPr>
          <p:cNvSpPr>
            <a:spLocks noGrp="1"/>
          </p:cNvSpPr>
          <p:nvPr>
            <p:ph type="title"/>
          </p:nvPr>
        </p:nvSpPr>
        <p:spPr>
          <a:xfrm>
            <a:off x="94186" y="18255"/>
            <a:ext cx="10515600" cy="1325563"/>
          </a:xfrm>
        </p:spPr>
        <p:txBody>
          <a:bodyPr>
            <a:normAutofit/>
          </a:bodyPr>
          <a:lstStyle/>
          <a:p>
            <a:r>
              <a:rPr lang="en-GB" sz="4000" b="1" i="0">
                <a:solidFill>
                  <a:srgbClr val="42494F"/>
                </a:solidFill>
                <a:effectLst/>
              </a:rPr>
              <a:t>Types of environmental impact</a:t>
            </a:r>
            <a:br>
              <a:rPr lang="en-GB" sz="4000" b="1" i="0">
                <a:solidFill>
                  <a:srgbClr val="42494F"/>
                </a:solidFill>
                <a:effectLst/>
              </a:rPr>
            </a:br>
            <a:endParaRPr lang="en-GB" sz="4000"/>
          </a:p>
        </p:txBody>
      </p:sp>
      <p:sp>
        <p:nvSpPr>
          <p:cNvPr id="3" name="Content Placeholder 2">
            <a:extLst>
              <a:ext uri="{FF2B5EF4-FFF2-40B4-BE49-F238E27FC236}">
                <a16:creationId xmlns:a16="http://schemas.microsoft.com/office/drawing/2014/main" id="{40FBA5DD-68F7-220E-813C-003D74789E5F}"/>
              </a:ext>
            </a:extLst>
          </p:cNvPr>
          <p:cNvSpPr>
            <a:spLocks noGrp="1"/>
          </p:cNvSpPr>
          <p:nvPr>
            <p:ph idx="1"/>
          </p:nvPr>
        </p:nvSpPr>
        <p:spPr>
          <a:xfrm>
            <a:off x="173698" y="780597"/>
            <a:ext cx="11685104" cy="5239676"/>
          </a:xfrm>
        </p:spPr>
        <p:txBody>
          <a:bodyPr>
            <a:normAutofit fontScale="47500" lnSpcReduction="20000"/>
          </a:bodyPr>
          <a:lstStyle/>
          <a:p>
            <a:pPr algn="l">
              <a:spcAft>
                <a:spcPts val="600"/>
              </a:spcAft>
              <a:buFont typeface="Arial" panose="020B0604020202020204" pitchFamily="34" charset="0"/>
              <a:buChar char="•"/>
            </a:pPr>
            <a:r>
              <a:rPr lang="en-GB" sz="3800" b="1" i="0">
                <a:solidFill>
                  <a:srgbClr val="42494F"/>
                </a:solidFill>
                <a:effectLst/>
              </a:rPr>
              <a:t>Carbon footprint</a:t>
            </a:r>
            <a:r>
              <a:rPr lang="en-GB" sz="3800" b="0" i="0">
                <a:solidFill>
                  <a:srgbClr val="42494F"/>
                </a:solidFill>
                <a:effectLst/>
              </a:rPr>
              <a:t> is one of the most common measures of environmental impact, and is based on the total greenhouse gas emissions of an event.</a:t>
            </a:r>
          </a:p>
          <a:p>
            <a:pPr algn="l">
              <a:spcAft>
                <a:spcPts val="600"/>
              </a:spcAft>
              <a:buFont typeface="Arial" panose="020B0604020202020204" pitchFamily="34" charset="0"/>
              <a:buChar char="•"/>
            </a:pPr>
            <a:r>
              <a:rPr lang="en-GB" sz="3800" b="1" i="0">
                <a:solidFill>
                  <a:srgbClr val="42494F"/>
                </a:solidFill>
                <a:effectLst/>
              </a:rPr>
              <a:t>Environmental promotion</a:t>
            </a:r>
            <a:r>
              <a:rPr lang="en-GB" sz="3800" b="0" i="0">
                <a:solidFill>
                  <a:srgbClr val="42494F"/>
                </a:solidFill>
                <a:effectLst/>
              </a:rPr>
              <a:t> can balance the negative impacts of events by encouraging participants and attendees to make lifestyle and consumption changes that will benefit the planet.</a:t>
            </a:r>
          </a:p>
          <a:p>
            <a:pPr algn="l">
              <a:spcAft>
                <a:spcPts val="600"/>
              </a:spcAft>
              <a:buFont typeface="Arial" panose="020B0604020202020204" pitchFamily="34" charset="0"/>
              <a:buChar char="•"/>
            </a:pPr>
            <a:r>
              <a:rPr lang="en-GB" sz="3800" b="1" i="0">
                <a:solidFill>
                  <a:srgbClr val="42494F"/>
                </a:solidFill>
                <a:effectLst/>
              </a:rPr>
              <a:t>Waste impacts</a:t>
            </a:r>
            <a:r>
              <a:rPr lang="en-GB" sz="3800" b="0" i="0">
                <a:solidFill>
                  <a:srgbClr val="42494F"/>
                </a:solidFill>
                <a:effectLst/>
              </a:rPr>
              <a:t> relate to both the amount of waste events generate and how they dispose of it.</a:t>
            </a:r>
          </a:p>
          <a:p>
            <a:pPr algn="l">
              <a:spcAft>
                <a:spcPts val="600"/>
              </a:spcAft>
              <a:buFont typeface="Arial" panose="020B0604020202020204" pitchFamily="34" charset="0"/>
              <a:buChar char="•"/>
            </a:pPr>
            <a:r>
              <a:rPr lang="en-GB" sz="3800" b="1" i="0">
                <a:solidFill>
                  <a:srgbClr val="42494F"/>
                </a:solidFill>
                <a:effectLst/>
              </a:rPr>
              <a:t>Energy impacts</a:t>
            </a:r>
            <a:r>
              <a:rPr lang="en-GB" sz="3800" b="0" i="0">
                <a:solidFill>
                  <a:srgbClr val="42494F"/>
                </a:solidFill>
                <a:effectLst/>
              </a:rPr>
              <a:t> stem from the use of power in everything from venue construction and spectator travel to running the event itself.</a:t>
            </a:r>
          </a:p>
          <a:p>
            <a:pPr algn="l">
              <a:spcAft>
                <a:spcPts val="600"/>
              </a:spcAft>
              <a:buFont typeface="Arial" panose="020B0604020202020204" pitchFamily="34" charset="0"/>
              <a:buChar char="•"/>
            </a:pPr>
            <a:r>
              <a:rPr lang="en-GB" sz="3800" b="1" i="0">
                <a:solidFill>
                  <a:srgbClr val="42494F"/>
                </a:solidFill>
                <a:effectLst/>
              </a:rPr>
              <a:t>Water impacts</a:t>
            </a:r>
            <a:r>
              <a:rPr lang="en-GB" sz="3800" b="0" i="0">
                <a:solidFill>
                  <a:srgbClr val="42494F"/>
                </a:solidFill>
                <a:effectLst/>
              </a:rPr>
              <a:t> reflect the fact that sporting, cultural and business events can significantly increase pressure on their host communities’ water supply and infrastructure.</a:t>
            </a:r>
          </a:p>
          <a:p>
            <a:pPr algn="l">
              <a:spcAft>
                <a:spcPts val="600"/>
              </a:spcAft>
              <a:buFont typeface="Arial" panose="020B0604020202020204" pitchFamily="34" charset="0"/>
              <a:buChar char="•"/>
            </a:pPr>
            <a:r>
              <a:rPr lang="en-GB" sz="3800" b="1" i="0">
                <a:solidFill>
                  <a:srgbClr val="42494F"/>
                </a:solidFill>
                <a:effectLst/>
              </a:rPr>
              <a:t>Transport and travel impacts</a:t>
            </a:r>
            <a:r>
              <a:rPr lang="en-GB" sz="3800" b="0" i="0">
                <a:solidFill>
                  <a:srgbClr val="42494F"/>
                </a:solidFill>
                <a:effectLst/>
              </a:rPr>
              <a:t> can be some of the most significant events create, particularly for those that attract visitors from around the world.</a:t>
            </a:r>
          </a:p>
          <a:p>
            <a:pPr algn="l">
              <a:spcAft>
                <a:spcPts val="600"/>
              </a:spcAft>
              <a:buFont typeface="Arial" panose="020B0604020202020204" pitchFamily="34" charset="0"/>
              <a:buChar char="•"/>
            </a:pPr>
            <a:r>
              <a:rPr lang="en-GB" sz="3800" b="1" i="0">
                <a:solidFill>
                  <a:srgbClr val="42494F"/>
                </a:solidFill>
                <a:effectLst/>
              </a:rPr>
              <a:t>Food and drink impacts</a:t>
            </a:r>
            <a:r>
              <a:rPr lang="en-GB" sz="3800" b="0" i="0">
                <a:solidFill>
                  <a:srgbClr val="42494F"/>
                </a:solidFill>
                <a:effectLst/>
              </a:rPr>
              <a:t> are affected by the quantities event attendees consume, how it is sourced and where associated waste ends up.</a:t>
            </a:r>
          </a:p>
          <a:p>
            <a:pPr algn="l">
              <a:spcAft>
                <a:spcPts val="600"/>
              </a:spcAft>
              <a:buFont typeface="Arial" panose="020B0604020202020204" pitchFamily="34" charset="0"/>
              <a:buChar char="•"/>
            </a:pPr>
            <a:r>
              <a:rPr lang="en-GB" sz="3800" b="1" i="0">
                <a:solidFill>
                  <a:srgbClr val="42494F"/>
                </a:solidFill>
                <a:effectLst/>
              </a:rPr>
              <a:t>Additional impacts</a:t>
            </a:r>
            <a:r>
              <a:rPr lang="en-GB" sz="3800" b="0" i="0">
                <a:solidFill>
                  <a:srgbClr val="42494F"/>
                </a:solidFill>
                <a:effectLst/>
              </a:rPr>
              <a:t> can be generated by events staged in natural settings rather than man-made venues and can have positive or negative implications for green space, air quality and biodiversity.</a:t>
            </a:r>
          </a:p>
          <a:p>
            <a:pPr algn="l">
              <a:spcAft>
                <a:spcPts val="1200"/>
              </a:spcAft>
            </a:pPr>
            <a:r>
              <a:rPr lang="en-GB" sz="3800" b="0" i="0">
                <a:solidFill>
                  <a:srgbClr val="42494F"/>
                </a:solidFill>
                <a:effectLst/>
              </a:rPr>
              <a:t>All negative impacts can be reduced and/or minimised by following international standards for </a:t>
            </a:r>
            <a:r>
              <a:rPr lang="en-GB" sz="3800" b="1" i="0">
                <a:solidFill>
                  <a:srgbClr val="42494F"/>
                </a:solidFill>
                <a:effectLst/>
              </a:rPr>
              <a:t>sustainability planning and management</a:t>
            </a:r>
            <a:r>
              <a:rPr lang="en-GB" sz="3800" b="0" i="0">
                <a:solidFill>
                  <a:srgbClr val="42494F"/>
                </a:solidFill>
                <a:effectLst/>
              </a:rPr>
              <a:t>.</a:t>
            </a:r>
          </a:p>
          <a:p>
            <a:pPr marL="0" indent="0">
              <a:buNone/>
            </a:pPr>
            <a:endParaRPr lang="en-GB"/>
          </a:p>
        </p:txBody>
      </p:sp>
    </p:spTree>
    <p:extLst>
      <p:ext uri="{BB962C8B-B14F-4D97-AF65-F5344CB8AC3E}">
        <p14:creationId xmlns:p14="http://schemas.microsoft.com/office/powerpoint/2010/main" val="3587950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FAA9-EB24-52CE-9AB6-7A27098D03FA}"/>
              </a:ext>
            </a:extLst>
          </p:cNvPr>
          <p:cNvSpPr>
            <a:spLocks noGrp="1"/>
          </p:cNvSpPr>
          <p:nvPr>
            <p:ph type="title"/>
          </p:nvPr>
        </p:nvSpPr>
        <p:spPr>
          <a:xfrm>
            <a:off x="77147" y="98189"/>
            <a:ext cx="10515600" cy="1325563"/>
          </a:xfrm>
        </p:spPr>
        <p:txBody>
          <a:bodyPr>
            <a:normAutofit/>
          </a:bodyPr>
          <a:lstStyle/>
          <a:p>
            <a:r>
              <a:rPr lang="en-GB" sz="3600"/>
              <a:t>Environment impacts </a:t>
            </a:r>
          </a:p>
        </p:txBody>
      </p:sp>
      <p:sp>
        <p:nvSpPr>
          <p:cNvPr id="3" name="Content Placeholder 2">
            <a:extLst>
              <a:ext uri="{FF2B5EF4-FFF2-40B4-BE49-F238E27FC236}">
                <a16:creationId xmlns:a16="http://schemas.microsoft.com/office/drawing/2014/main" id="{5F2D073D-8D5D-D5B7-258E-D3374C0B3DBE}"/>
              </a:ext>
            </a:extLst>
          </p:cNvPr>
          <p:cNvSpPr>
            <a:spLocks noGrp="1"/>
          </p:cNvSpPr>
          <p:nvPr>
            <p:ph idx="1"/>
          </p:nvPr>
        </p:nvSpPr>
        <p:spPr>
          <a:xfrm>
            <a:off x="196416" y="1253331"/>
            <a:ext cx="10515600" cy="4351338"/>
          </a:xfrm>
        </p:spPr>
        <p:txBody>
          <a:bodyPr>
            <a:normAutofit fontScale="70000" lnSpcReduction="20000"/>
          </a:bodyPr>
          <a:lstStyle/>
          <a:p>
            <a:r>
              <a:rPr lang="en-GB">
                <a:hlinkClick r:id="rId2"/>
              </a:rPr>
              <a:t> Carbon footprint - Creative Climate Tools | Julie's Bicycle | Sustainability Strategy Tools</a:t>
            </a:r>
            <a:endParaRPr lang="en-GB"/>
          </a:p>
          <a:p>
            <a:pPr algn="l">
              <a:lnSpc>
                <a:spcPct val="120000"/>
              </a:lnSpc>
              <a:spcAft>
                <a:spcPts val="600"/>
              </a:spcAft>
            </a:pPr>
            <a:r>
              <a:rPr lang="en-GB"/>
              <a:t>Environmental Promotion - </a:t>
            </a:r>
            <a:r>
              <a:rPr lang="en-GB" b="0" i="0">
                <a:solidFill>
                  <a:srgbClr val="42494F"/>
                </a:solidFill>
                <a:effectLst/>
              </a:rPr>
              <a:t>Events can have positive as well as negative impacts on the environment through their ability to promote changes in behaviour and attitudes that benefit the planet.</a:t>
            </a:r>
          </a:p>
          <a:p>
            <a:pPr algn="l">
              <a:lnSpc>
                <a:spcPct val="120000"/>
              </a:lnSpc>
              <a:spcAft>
                <a:spcPts val="1200"/>
              </a:spcAft>
            </a:pPr>
            <a:r>
              <a:rPr lang="en-GB" b="0" i="0">
                <a:solidFill>
                  <a:srgbClr val="42494F"/>
                </a:solidFill>
                <a:effectLst/>
              </a:rPr>
              <a:t>Providing activities and making commitments that </a:t>
            </a:r>
            <a:r>
              <a:rPr lang="en-GB" b="1" i="0">
                <a:solidFill>
                  <a:srgbClr val="42494F"/>
                </a:solidFill>
                <a:effectLst/>
              </a:rPr>
              <a:t>encourage participants, spectators and organisers to be more environmentally conscious </a:t>
            </a:r>
            <a:r>
              <a:rPr lang="en-GB" b="0" i="0">
                <a:solidFill>
                  <a:srgbClr val="42494F"/>
                </a:solidFill>
                <a:effectLst/>
              </a:rPr>
              <a:t>and act more responsibly as a result.</a:t>
            </a:r>
          </a:p>
          <a:p>
            <a:pPr algn="l">
              <a:lnSpc>
                <a:spcPct val="120000"/>
              </a:lnSpc>
              <a:spcAft>
                <a:spcPts val="1200"/>
              </a:spcAft>
            </a:pPr>
            <a:r>
              <a:rPr lang="en-GB" b="0" i="0">
                <a:solidFill>
                  <a:srgbClr val="42494F"/>
                </a:solidFill>
                <a:effectLst/>
              </a:rPr>
              <a:t> A formal commitment to established sustainability policy is a </a:t>
            </a:r>
            <a:r>
              <a:rPr lang="en-GB" b="1" i="0">
                <a:solidFill>
                  <a:srgbClr val="42494F"/>
                </a:solidFill>
                <a:effectLst/>
              </a:rPr>
              <a:t>visible means of stating your intention of following best practice in minimising your event’s impact on the environment</a:t>
            </a:r>
            <a:r>
              <a:rPr lang="en-GB" b="0" i="0">
                <a:solidFill>
                  <a:srgbClr val="42494F"/>
                </a:solidFill>
                <a:effectLst/>
              </a:rPr>
              <a:t>. </a:t>
            </a:r>
          </a:p>
          <a:p>
            <a:pPr algn="l">
              <a:lnSpc>
                <a:spcPct val="120000"/>
              </a:lnSpc>
              <a:spcAft>
                <a:spcPts val="1200"/>
              </a:spcAft>
            </a:pPr>
            <a:r>
              <a:rPr lang="en-GB" b="0" i="0">
                <a:solidFill>
                  <a:srgbClr val="42494F"/>
                </a:solidFill>
                <a:effectLst/>
              </a:rPr>
              <a:t>You should do this in its </a:t>
            </a:r>
            <a:r>
              <a:rPr lang="en-GB" b="1" i="0">
                <a:solidFill>
                  <a:srgbClr val="42494F"/>
                </a:solidFill>
                <a:effectLst/>
              </a:rPr>
              <a:t>planning phase and be clear on how you will evidence compliance </a:t>
            </a:r>
            <a:r>
              <a:rPr lang="en-GB" b="0" i="0">
                <a:solidFill>
                  <a:srgbClr val="42494F"/>
                </a:solidFill>
                <a:effectLst/>
              </a:rPr>
              <a:t>with the core requirements of this guidance.</a:t>
            </a:r>
          </a:p>
          <a:p>
            <a:endParaRPr lang="en-GB"/>
          </a:p>
        </p:txBody>
      </p:sp>
    </p:spTree>
    <p:extLst>
      <p:ext uri="{BB962C8B-B14F-4D97-AF65-F5344CB8AC3E}">
        <p14:creationId xmlns:p14="http://schemas.microsoft.com/office/powerpoint/2010/main" val="2908204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EBC0D8-C33D-5900-91CE-5F93BD1B4A31}"/>
              </a:ext>
            </a:extLst>
          </p:cNvPr>
          <p:cNvPicPr>
            <a:picLocks noGrp="1" noChangeAspect="1"/>
          </p:cNvPicPr>
          <p:nvPr>
            <p:ph idx="1"/>
          </p:nvPr>
        </p:nvPicPr>
        <p:blipFill rotWithShape="1">
          <a:blip r:embed="rId2"/>
          <a:srcRect t="7679" b="4912"/>
          <a:stretch/>
        </p:blipFill>
        <p:spPr>
          <a:xfrm>
            <a:off x="2467952" y="613385"/>
            <a:ext cx="8546931" cy="4980517"/>
          </a:xfrm>
        </p:spPr>
      </p:pic>
      <p:sp>
        <p:nvSpPr>
          <p:cNvPr id="7" name="TextBox 6">
            <a:extLst>
              <a:ext uri="{FF2B5EF4-FFF2-40B4-BE49-F238E27FC236}">
                <a16:creationId xmlns:a16="http://schemas.microsoft.com/office/drawing/2014/main" id="{E55CA232-6C3B-E161-C326-12FD4E79F57F}"/>
              </a:ext>
            </a:extLst>
          </p:cNvPr>
          <p:cNvSpPr txBox="1"/>
          <p:nvPr/>
        </p:nvSpPr>
        <p:spPr>
          <a:xfrm>
            <a:off x="2682894" y="6247659"/>
            <a:ext cx="6095064" cy="369332"/>
          </a:xfrm>
          <a:prstGeom prst="rect">
            <a:avLst/>
          </a:prstGeom>
          <a:noFill/>
        </p:spPr>
        <p:txBody>
          <a:bodyPr wrap="square">
            <a:spAutoFit/>
          </a:bodyPr>
          <a:lstStyle/>
          <a:p>
            <a:r>
              <a:rPr lang="en-GB"/>
              <a:t>https://www.smartsurvey.co.uk/survey-tools/nps-calculator</a:t>
            </a:r>
          </a:p>
        </p:txBody>
      </p:sp>
    </p:spTree>
    <p:extLst>
      <p:ext uri="{BB962C8B-B14F-4D97-AF65-F5344CB8AC3E}">
        <p14:creationId xmlns:p14="http://schemas.microsoft.com/office/powerpoint/2010/main" val="3978046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5D03-1BF0-89DA-388B-307EB015652F}"/>
              </a:ext>
            </a:extLst>
          </p:cNvPr>
          <p:cNvSpPr>
            <a:spLocks noGrp="1"/>
          </p:cNvSpPr>
          <p:nvPr>
            <p:ph type="title"/>
          </p:nvPr>
        </p:nvSpPr>
        <p:spPr>
          <a:xfrm>
            <a:off x="114534" y="431956"/>
            <a:ext cx="10515600" cy="759459"/>
          </a:xfrm>
        </p:spPr>
        <p:txBody>
          <a:bodyPr>
            <a:normAutofit/>
          </a:bodyPr>
          <a:lstStyle/>
          <a:p>
            <a:r>
              <a:rPr lang="en-GB" sz="4000" b="1"/>
              <a:t>When to evaluate events</a:t>
            </a:r>
          </a:p>
        </p:txBody>
      </p:sp>
      <p:graphicFrame>
        <p:nvGraphicFramePr>
          <p:cNvPr id="5" name="Content Placeholder 2">
            <a:extLst>
              <a:ext uri="{FF2B5EF4-FFF2-40B4-BE49-F238E27FC236}">
                <a16:creationId xmlns:a16="http://schemas.microsoft.com/office/drawing/2014/main" id="{404621A4-4302-B217-BA41-16A59C15EB9B}"/>
              </a:ext>
            </a:extLst>
          </p:cNvPr>
          <p:cNvGraphicFramePr>
            <a:graphicFrameLocks noGrp="1"/>
          </p:cNvGraphicFramePr>
          <p:nvPr>
            <p:ph idx="1"/>
            <p:extLst>
              <p:ext uri="{D42A27DB-BD31-4B8C-83A1-F6EECF244321}">
                <p14:modId xmlns:p14="http://schemas.microsoft.com/office/powerpoint/2010/main" val="2949147602"/>
              </p:ext>
            </p:extLst>
          </p:nvPr>
        </p:nvGraphicFramePr>
        <p:xfrm>
          <a:off x="623183" y="931765"/>
          <a:ext cx="10945633" cy="4894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01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2347-03BA-D1B5-8F0C-E4B2ECE87736}"/>
              </a:ext>
            </a:extLst>
          </p:cNvPr>
          <p:cNvSpPr>
            <a:spLocks noGrp="1"/>
          </p:cNvSpPr>
          <p:nvPr>
            <p:ph type="title"/>
          </p:nvPr>
        </p:nvSpPr>
        <p:spPr>
          <a:xfrm>
            <a:off x="0" y="18255"/>
            <a:ext cx="10515600" cy="1325563"/>
          </a:xfrm>
        </p:spPr>
        <p:txBody>
          <a:bodyPr>
            <a:normAutofit/>
          </a:bodyPr>
          <a:lstStyle/>
          <a:p>
            <a:r>
              <a:rPr lang="en-GB" sz="3600" b="1" i="0">
                <a:solidFill>
                  <a:srgbClr val="42494F"/>
                </a:solidFill>
                <a:effectLst/>
              </a:rPr>
              <a:t>Environmental promotion: How to measure it</a:t>
            </a:r>
            <a:br>
              <a:rPr lang="en-GB" sz="3600" b="1" i="0">
                <a:solidFill>
                  <a:srgbClr val="42494F"/>
                </a:solidFill>
                <a:effectLst/>
              </a:rPr>
            </a:br>
            <a:endParaRPr lang="en-GB" sz="3600"/>
          </a:p>
        </p:txBody>
      </p:sp>
      <p:sp>
        <p:nvSpPr>
          <p:cNvPr id="3" name="Content Placeholder 2">
            <a:extLst>
              <a:ext uri="{FF2B5EF4-FFF2-40B4-BE49-F238E27FC236}">
                <a16:creationId xmlns:a16="http://schemas.microsoft.com/office/drawing/2014/main" id="{20232AEF-E467-D74D-6EA2-BECA32CE789A}"/>
              </a:ext>
            </a:extLst>
          </p:cNvPr>
          <p:cNvSpPr>
            <a:spLocks noGrp="1"/>
          </p:cNvSpPr>
          <p:nvPr>
            <p:ph idx="1"/>
          </p:nvPr>
        </p:nvSpPr>
        <p:spPr>
          <a:xfrm>
            <a:off x="190737" y="968021"/>
            <a:ext cx="10515600" cy="4876188"/>
          </a:xfrm>
        </p:spPr>
        <p:txBody>
          <a:bodyPr>
            <a:normAutofit fontScale="62500" lnSpcReduction="20000"/>
          </a:bodyPr>
          <a:lstStyle/>
          <a:p>
            <a:pPr algn="l">
              <a:lnSpc>
                <a:spcPct val="120000"/>
              </a:lnSpc>
              <a:spcAft>
                <a:spcPts val="600"/>
              </a:spcAft>
            </a:pPr>
            <a:r>
              <a:rPr lang="en-GB" sz="3400" b="0" i="0">
                <a:solidFill>
                  <a:srgbClr val="42494F"/>
                </a:solidFill>
                <a:effectLst/>
              </a:rPr>
              <a:t>Surveying event participants and spectators is the most common method of understanding:</a:t>
            </a:r>
          </a:p>
          <a:p>
            <a:pPr algn="l">
              <a:lnSpc>
                <a:spcPct val="120000"/>
              </a:lnSpc>
              <a:buFont typeface="+mj-lt"/>
              <a:buAutoNum type="arabicPeriod"/>
            </a:pPr>
            <a:r>
              <a:rPr lang="en-GB" sz="3400" b="0" i="0">
                <a:solidFill>
                  <a:srgbClr val="42494F"/>
                </a:solidFill>
                <a:effectLst/>
              </a:rPr>
              <a:t>Awareness of environmental protection measures taken at the event (e.g. active travel, recycling etc) and approval of these</a:t>
            </a:r>
          </a:p>
          <a:p>
            <a:pPr algn="l">
              <a:lnSpc>
                <a:spcPct val="120000"/>
              </a:lnSpc>
              <a:buFont typeface="+mj-lt"/>
              <a:buAutoNum type="arabicPeriod"/>
            </a:pPr>
            <a:r>
              <a:rPr lang="en-GB" sz="3400" b="0" i="0">
                <a:solidFill>
                  <a:srgbClr val="42494F"/>
                </a:solidFill>
                <a:effectLst/>
              </a:rPr>
              <a:t>The impact of the event’s efforts to promote environmental consciousness and more sustainable patterns of consumption and behaviour</a:t>
            </a:r>
          </a:p>
          <a:p>
            <a:pPr algn="l">
              <a:lnSpc>
                <a:spcPct val="120000"/>
              </a:lnSpc>
              <a:spcAft>
                <a:spcPts val="1200"/>
              </a:spcAft>
            </a:pPr>
            <a:r>
              <a:rPr lang="en-GB" sz="3400" b="0" i="0">
                <a:solidFill>
                  <a:srgbClr val="42494F"/>
                </a:solidFill>
                <a:effectLst/>
              </a:rPr>
              <a:t>The survey should set out to </a:t>
            </a:r>
            <a:r>
              <a:rPr lang="en-GB" sz="3400" b="1" i="0">
                <a:solidFill>
                  <a:srgbClr val="42494F"/>
                </a:solidFill>
                <a:effectLst/>
              </a:rPr>
              <a:t>assess the proportion of participants and spectators intending to make a positive change in their behaviour </a:t>
            </a:r>
            <a:r>
              <a:rPr lang="en-GB" sz="3400" b="0" i="0">
                <a:solidFill>
                  <a:srgbClr val="42494F"/>
                </a:solidFill>
                <a:effectLst/>
              </a:rPr>
              <a:t>because of exposure to the </a:t>
            </a:r>
            <a:r>
              <a:rPr lang="en-GB" sz="3400" b="1" i="0">
                <a:solidFill>
                  <a:srgbClr val="42494F"/>
                </a:solidFill>
                <a:effectLst/>
              </a:rPr>
              <a:t>positive environmental practices of the event</a:t>
            </a:r>
            <a:r>
              <a:rPr lang="en-GB" sz="3400" b="0" i="0">
                <a:solidFill>
                  <a:srgbClr val="42494F"/>
                </a:solidFill>
                <a:effectLst/>
              </a:rPr>
              <a:t>, such as avoiding single-use plastic – a legal requirement in Scotland and Wales – and actively recycling waste. </a:t>
            </a:r>
          </a:p>
          <a:p>
            <a:pPr algn="l">
              <a:lnSpc>
                <a:spcPct val="120000"/>
              </a:lnSpc>
              <a:spcAft>
                <a:spcPts val="1200"/>
              </a:spcAft>
            </a:pPr>
            <a:r>
              <a:rPr lang="en-GB" sz="3400" b="0" i="0">
                <a:solidFill>
                  <a:srgbClr val="42494F"/>
                </a:solidFill>
                <a:effectLst/>
              </a:rPr>
              <a:t>At a more advanced level, follow-up research should be carried out after the event to understand the extent to which respondents followed through on their good intentions.</a:t>
            </a:r>
          </a:p>
          <a:p>
            <a:endParaRPr lang="en-GB"/>
          </a:p>
        </p:txBody>
      </p:sp>
    </p:spTree>
    <p:extLst>
      <p:ext uri="{BB962C8B-B14F-4D97-AF65-F5344CB8AC3E}">
        <p14:creationId xmlns:p14="http://schemas.microsoft.com/office/powerpoint/2010/main" val="2052936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0603-AA2B-5AA1-7777-600484C86C21}"/>
              </a:ext>
            </a:extLst>
          </p:cNvPr>
          <p:cNvSpPr>
            <a:spLocks noGrp="1"/>
          </p:cNvSpPr>
          <p:nvPr>
            <p:ph type="title"/>
          </p:nvPr>
        </p:nvSpPr>
        <p:spPr>
          <a:xfrm>
            <a:off x="133941" y="18255"/>
            <a:ext cx="10515600" cy="1325563"/>
          </a:xfrm>
        </p:spPr>
        <p:txBody>
          <a:bodyPr>
            <a:normAutofit fontScale="90000"/>
          </a:bodyPr>
          <a:lstStyle/>
          <a:p>
            <a:r>
              <a:rPr lang="en-GB" sz="3600" i="0" cap="all">
                <a:solidFill>
                  <a:srgbClr val="FFFFFF"/>
                </a:solidFill>
                <a:effectLst/>
              </a:rPr>
              <a:t>Event Waste Impacts</a:t>
            </a:r>
            <a:br>
              <a:rPr lang="en-GB" sz="3600" i="0" cap="all">
                <a:solidFill>
                  <a:srgbClr val="FFFFFF"/>
                </a:solidFill>
                <a:effectLst/>
              </a:rPr>
            </a:br>
            <a:r>
              <a:rPr lang="en-GB" sz="3600" i="0" cap="all">
                <a:effectLst/>
              </a:rPr>
              <a:t>Event Waste Impacts</a:t>
            </a:r>
            <a:br>
              <a:rPr lang="en-GB" b="0" i="0" cap="all">
                <a:effectLst/>
                <a:latin typeface="museo-sans-500"/>
              </a:rPr>
            </a:br>
            <a:endParaRPr lang="en-GB"/>
          </a:p>
        </p:txBody>
      </p:sp>
      <p:sp>
        <p:nvSpPr>
          <p:cNvPr id="3" name="Content Placeholder 2">
            <a:extLst>
              <a:ext uri="{FF2B5EF4-FFF2-40B4-BE49-F238E27FC236}">
                <a16:creationId xmlns:a16="http://schemas.microsoft.com/office/drawing/2014/main" id="{2E167850-72B5-4515-D4B1-30D9A02B7CE1}"/>
              </a:ext>
            </a:extLst>
          </p:cNvPr>
          <p:cNvSpPr>
            <a:spLocks noGrp="1"/>
          </p:cNvSpPr>
          <p:nvPr>
            <p:ph idx="1"/>
          </p:nvPr>
        </p:nvSpPr>
        <p:spPr>
          <a:xfrm>
            <a:off x="395199" y="1075930"/>
            <a:ext cx="11662860" cy="4728522"/>
          </a:xfrm>
        </p:spPr>
        <p:txBody>
          <a:bodyPr>
            <a:normAutofit fontScale="40000" lnSpcReduction="20000"/>
          </a:bodyPr>
          <a:lstStyle/>
          <a:p>
            <a:pPr algn="l">
              <a:lnSpc>
                <a:spcPct val="120000"/>
              </a:lnSpc>
              <a:spcAft>
                <a:spcPts val="600"/>
              </a:spcAft>
            </a:pPr>
            <a:r>
              <a:rPr lang="en-GB" sz="4500">
                <a:solidFill>
                  <a:srgbClr val="42494F"/>
                </a:solidFill>
              </a:rPr>
              <a:t>U</a:t>
            </a:r>
            <a:r>
              <a:rPr lang="en-GB" sz="4500" b="0" i="0">
                <a:solidFill>
                  <a:srgbClr val="42494F"/>
                </a:solidFill>
                <a:effectLst/>
              </a:rPr>
              <a:t>nderstanding how much waste your event generates and what opportunities you must </a:t>
            </a:r>
            <a:r>
              <a:rPr lang="en-GB" sz="4500" b="1" i="0">
                <a:solidFill>
                  <a:srgbClr val="42494F"/>
                </a:solidFill>
                <a:effectLst/>
              </a:rPr>
              <a:t>reduce, reuse and recycle</a:t>
            </a:r>
            <a:r>
              <a:rPr lang="en-GB" sz="4500" b="0" i="0">
                <a:solidFill>
                  <a:srgbClr val="42494F"/>
                </a:solidFill>
                <a:effectLst/>
              </a:rPr>
              <a:t>. </a:t>
            </a:r>
          </a:p>
          <a:p>
            <a:pPr algn="l">
              <a:lnSpc>
                <a:spcPct val="120000"/>
              </a:lnSpc>
              <a:buFont typeface="Arial" panose="020B0604020202020204" pitchFamily="34" charset="0"/>
              <a:buChar char="•"/>
            </a:pPr>
            <a:r>
              <a:rPr lang="en-GB" sz="4500" b="0" i="0">
                <a:solidFill>
                  <a:srgbClr val="42494F"/>
                </a:solidFill>
                <a:effectLst/>
              </a:rPr>
              <a:t>Visible waste and litter can undermine stakeholder and sponsor support for events and even threaten </a:t>
            </a:r>
            <a:r>
              <a:rPr lang="en-GB" sz="4500">
                <a:solidFill>
                  <a:srgbClr val="42494F"/>
                </a:solidFill>
              </a:rPr>
              <a:t>their </a:t>
            </a:r>
            <a:r>
              <a:rPr lang="en-GB" sz="4500" b="0" i="0">
                <a:solidFill>
                  <a:srgbClr val="42494F"/>
                </a:solidFill>
                <a:effectLst/>
              </a:rPr>
              <a:t>future as a result.</a:t>
            </a:r>
          </a:p>
          <a:p>
            <a:pPr algn="l">
              <a:lnSpc>
                <a:spcPct val="120000"/>
              </a:lnSpc>
              <a:buFont typeface="Arial" panose="020B0604020202020204" pitchFamily="34" charset="0"/>
              <a:buChar char="•"/>
            </a:pPr>
            <a:r>
              <a:rPr lang="en-GB" sz="4500" b="0" i="0">
                <a:solidFill>
                  <a:srgbClr val="42494F"/>
                </a:solidFill>
                <a:effectLst/>
              </a:rPr>
              <a:t>Excessive waste on-site and poor management of waste streams </a:t>
            </a:r>
            <a:r>
              <a:rPr lang="en-GB" sz="4500" b="1" i="0">
                <a:solidFill>
                  <a:srgbClr val="42494F"/>
                </a:solidFill>
                <a:effectLst/>
              </a:rPr>
              <a:t>negatively affects visitors’ experience and can discourage them from coming again.</a:t>
            </a:r>
          </a:p>
          <a:p>
            <a:pPr algn="l">
              <a:lnSpc>
                <a:spcPct val="120000"/>
              </a:lnSpc>
              <a:buFont typeface="Arial" panose="020B0604020202020204" pitchFamily="34" charset="0"/>
              <a:buChar char="•"/>
            </a:pPr>
            <a:r>
              <a:rPr lang="en-GB" sz="4500" b="0" i="0">
                <a:solidFill>
                  <a:srgbClr val="42494F"/>
                </a:solidFill>
                <a:effectLst/>
              </a:rPr>
              <a:t>Waste-handling, transportation and landfill </a:t>
            </a:r>
            <a:r>
              <a:rPr lang="en-GB" sz="4500" b="1" i="0">
                <a:solidFill>
                  <a:srgbClr val="42494F"/>
                </a:solidFill>
                <a:effectLst/>
              </a:rPr>
              <a:t>is costly for event organisers </a:t>
            </a:r>
            <a:r>
              <a:rPr lang="en-GB" sz="4500" b="0" i="0">
                <a:solidFill>
                  <a:srgbClr val="42494F"/>
                </a:solidFill>
                <a:effectLst/>
              </a:rPr>
              <a:t>and for society as well as a source of harmful emissions.</a:t>
            </a:r>
          </a:p>
          <a:p>
            <a:pPr algn="l">
              <a:lnSpc>
                <a:spcPct val="120000"/>
              </a:lnSpc>
              <a:spcAft>
                <a:spcPts val="600"/>
              </a:spcAft>
            </a:pPr>
            <a:r>
              <a:rPr lang="en-GB" sz="4500" b="0" i="0">
                <a:solidFill>
                  <a:srgbClr val="42494F"/>
                </a:solidFill>
                <a:effectLst/>
              </a:rPr>
              <a:t>Events can also be </a:t>
            </a:r>
            <a:r>
              <a:rPr lang="en-GB" sz="4500" b="1" i="0">
                <a:solidFill>
                  <a:srgbClr val="42494F"/>
                </a:solidFill>
                <a:effectLst/>
              </a:rPr>
              <a:t>powerful platforms from which to promote behavioural change </a:t>
            </a:r>
            <a:r>
              <a:rPr lang="en-GB" sz="4500" b="0" i="0">
                <a:solidFill>
                  <a:srgbClr val="42494F"/>
                </a:solidFill>
                <a:effectLst/>
              </a:rPr>
              <a:t>around waste, packaging and recycling, by </a:t>
            </a:r>
            <a:r>
              <a:rPr lang="en-GB" sz="4500" b="1" i="0">
                <a:solidFill>
                  <a:srgbClr val="42494F"/>
                </a:solidFill>
                <a:effectLst/>
              </a:rPr>
              <a:t>educating visitors</a:t>
            </a:r>
            <a:r>
              <a:rPr lang="en-GB" sz="4500" b="0" i="0">
                <a:solidFill>
                  <a:srgbClr val="42494F"/>
                </a:solidFill>
                <a:effectLst/>
              </a:rPr>
              <a:t> about their environmental impact and ways in which they can act more sustainably. Larger events also have the power to encourage more </a:t>
            </a:r>
            <a:r>
              <a:rPr lang="en-GB" sz="4500" b="1" i="0">
                <a:solidFill>
                  <a:srgbClr val="42494F"/>
                </a:solidFill>
                <a:effectLst/>
              </a:rPr>
              <a:t>sustainable practices throughout their supply chain</a:t>
            </a:r>
            <a:r>
              <a:rPr lang="en-GB" sz="4500" b="0" i="0">
                <a:solidFill>
                  <a:srgbClr val="42494F"/>
                </a:solidFill>
                <a:effectLst/>
              </a:rPr>
              <a:t>.</a:t>
            </a:r>
          </a:p>
          <a:p>
            <a:pPr algn="l">
              <a:lnSpc>
                <a:spcPct val="120000"/>
              </a:lnSpc>
              <a:spcAft>
                <a:spcPts val="1200"/>
              </a:spcAft>
            </a:pPr>
            <a:r>
              <a:rPr lang="en-GB" sz="4500" b="0" i="0">
                <a:solidFill>
                  <a:srgbClr val="42494F"/>
                </a:solidFill>
                <a:effectLst/>
              </a:rPr>
              <a:t>Understanding your event’s waste impacts, and opportunities to reduce them, should therefore be a </a:t>
            </a:r>
            <a:r>
              <a:rPr lang="en-GB" sz="4500" b="1" i="0">
                <a:solidFill>
                  <a:srgbClr val="42494F"/>
                </a:solidFill>
                <a:effectLst/>
              </a:rPr>
              <a:t>key part of your planning and delivery.</a:t>
            </a:r>
          </a:p>
          <a:p>
            <a:endParaRPr lang="en-GB"/>
          </a:p>
        </p:txBody>
      </p:sp>
    </p:spTree>
    <p:extLst>
      <p:ext uri="{BB962C8B-B14F-4D97-AF65-F5344CB8AC3E}">
        <p14:creationId xmlns:p14="http://schemas.microsoft.com/office/powerpoint/2010/main" val="362928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EAC7-F0C5-B111-FAFD-77D54237097D}"/>
              </a:ext>
            </a:extLst>
          </p:cNvPr>
          <p:cNvSpPr>
            <a:spLocks noGrp="1"/>
          </p:cNvSpPr>
          <p:nvPr>
            <p:ph type="title"/>
          </p:nvPr>
        </p:nvSpPr>
        <p:spPr>
          <a:xfrm>
            <a:off x="116903" y="86830"/>
            <a:ext cx="10515600" cy="1325563"/>
          </a:xfrm>
        </p:spPr>
        <p:txBody>
          <a:bodyPr/>
          <a:lstStyle/>
          <a:p>
            <a:r>
              <a:rPr lang="en-GB"/>
              <a:t>Event energy impacts </a:t>
            </a:r>
          </a:p>
        </p:txBody>
      </p:sp>
      <p:sp>
        <p:nvSpPr>
          <p:cNvPr id="3" name="Content Placeholder 2">
            <a:extLst>
              <a:ext uri="{FF2B5EF4-FFF2-40B4-BE49-F238E27FC236}">
                <a16:creationId xmlns:a16="http://schemas.microsoft.com/office/drawing/2014/main" id="{1CA4EC5F-8883-D37C-204B-D33E4893E370}"/>
              </a:ext>
            </a:extLst>
          </p:cNvPr>
          <p:cNvSpPr>
            <a:spLocks noGrp="1"/>
          </p:cNvSpPr>
          <p:nvPr>
            <p:ph idx="1"/>
          </p:nvPr>
        </p:nvSpPr>
        <p:spPr>
          <a:xfrm>
            <a:off x="207775" y="1507573"/>
            <a:ext cx="10515600" cy="4351338"/>
          </a:xfrm>
        </p:spPr>
        <p:txBody>
          <a:bodyPr>
            <a:normAutofit fontScale="77500" lnSpcReduction="20000"/>
          </a:bodyPr>
          <a:lstStyle/>
          <a:p>
            <a:pPr algn="l">
              <a:lnSpc>
                <a:spcPct val="110000"/>
              </a:lnSpc>
              <a:spcAft>
                <a:spcPts val="600"/>
              </a:spcAft>
            </a:pPr>
            <a:r>
              <a:rPr lang="en-GB" b="0" i="0">
                <a:solidFill>
                  <a:srgbClr val="42494F"/>
                </a:solidFill>
                <a:effectLst/>
              </a:rPr>
              <a:t>Events of all kinds have a wide variety of energy needs, ranging from their </a:t>
            </a:r>
            <a:r>
              <a:rPr lang="en-GB" b="1" i="0">
                <a:solidFill>
                  <a:srgbClr val="42494F"/>
                </a:solidFill>
                <a:effectLst/>
              </a:rPr>
              <a:t>operational requirements to venue construction projects and the transport of attendees.</a:t>
            </a:r>
          </a:p>
          <a:p>
            <a:pPr algn="l">
              <a:lnSpc>
                <a:spcPct val="110000"/>
              </a:lnSpc>
              <a:spcAft>
                <a:spcPts val="1200"/>
              </a:spcAft>
            </a:pPr>
            <a:r>
              <a:rPr lang="en-GB" b="0" i="0">
                <a:solidFill>
                  <a:srgbClr val="42494F"/>
                </a:solidFill>
                <a:effectLst/>
              </a:rPr>
              <a:t>The environmental impact of an event’s energy use varies according to its volume and source. Critical to both is the proportion of energy used generated from fossil fuels, such as electricity from coal-fired power stations or petrol and diesel used in event transport.</a:t>
            </a:r>
          </a:p>
          <a:p>
            <a:pPr algn="l">
              <a:lnSpc>
                <a:spcPct val="110000"/>
              </a:lnSpc>
              <a:spcAft>
                <a:spcPts val="1200"/>
              </a:spcAft>
            </a:pPr>
            <a:r>
              <a:rPr lang="en-GB" b="0" i="0">
                <a:solidFill>
                  <a:srgbClr val="42494F"/>
                </a:solidFill>
                <a:effectLst/>
              </a:rPr>
              <a:t> Fossil fuels create </a:t>
            </a:r>
            <a:r>
              <a:rPr lang="en-GB" b="1" i="0">
                <a:solidFill>
                  <a:srgbClr val="42494F"/>
                </a:solidFill>
                <a:effectLst/>
              </a:rPr>
              <a:t>harmful emissions </a:t>
            </a:r>
            <a:r>
              <a:rPr lang="en-GB" b="0" i="0">
                <a:solidFill>
                  <a:srgbClr val="42494F"/>
                </a:solidFill>
                <a:effectLst/>
              </a:rPr>
              <a:t>that contribute to climate change and are also increasingly expensive to use. </a:t>
            </a:r>
          </a:p>
          <a:p>
            <a:pPr algn="l">
              <a:lnSpc>
                <a:spcPct val="110000"/>
              </a:lnSpc>
              <a:spcAft>
                <a:spcPts val="1200"/>
              </a:spcAft>
            </a:pPr>
            <a:r>
              <a:rPr lang="en-GB" b="0" i="0">
                <a:solidFill>
                  <a:srgbClr val="42494F"/>
                </a:solidFill>
                <a:effectLst/>
              </a:rPr>
              <a:t>Organisers therefore have </a:t>
            </a:r>
            <a:r>
              <a:rPr lang="en-GB" b="1" i="0">
                <a:solidFill>
                  <a:srgbClr val="42494F"/>
                </a:solidFill>
                <a:effectLst/>
              </a:rPr>
              <a:t>strong environmental, operational and commercial incentives to understand and monitor the energy impacts </a:t>
            </a:r>
            <a:r>
              <a:rPr lang="en-GB" b="0" i="0">
                <a:solidFill>
                  <a:srgbClr val="42494F"/>
                </a:solidFill>
                <a:effectLst/>
              </a:rPr>
              <a:t>of their events.</a:t>
            </a:r>
          </a:p>
          <a:p>
            <a:endParaRPr lang="en-GB"/>
          </a:p>
        </p:txBody>
      </p:sp>
    </p:spTree>
    <p:extLst>
      <p:ext uri="{BB962C8B-B14F-4D97-AF65-F5344CB8AC3E}">
        <p14:creationId xmlns:p14="http://schemas.microsoft.com/office/powerpoint/2010/main" val="15599521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425E4-8E39-F78E-71AC-3FF111156ADB}"/>
              </a:ext>
            </a:extLst>
          </p:cNvPr>
          <p:cNvSpPr>
            <a:spLocks noGrp="1"/>
          </p:cNvSpPr>
          <p:nvPr>
            <p:ph type="title"/>
          </p:nvPr>
        </p:nvSpPr>
        <p:spPr>
          <a:xfrm>
            <a:off x="60108" y="18255"/>
            <a:ext cx="10515600" cy="1325563"/>
          </a:xfrm>
        </p:spPr>
        <p:txBody>
          <a:bodyPr>
            <a:normAutofit/>
          </a:bodyPr>
          <a:lstStyle/>
          <a:p>
            <a:r>
              <a:rPr lang="en-GB" sz="3600" b="1" i="0" cap="all">
                <a:effectLst/>
              </a:rPr>
              <a:t>Event Water Impacts</a:t>
            </a:r>
            <a:br>
              <a:rPr lang="en-GB" sz="3600" b="1" i="0" cap="all">
                <a:effectLst/>
              </a:rPr>
            </a:br>
            <a:endParaRPr lang="en-GB" sz="3600" b="1"/>
          </a:p>
        </p:txBody>
      </p:sp>
      <p:sp>
        <p:nvSpPr>
          <p:cNvPr id="3" name="Content Placeholder 2">
            <a:extLst>
              <a:ext uri="{FF2B5EF4-FFF2-40B4-BE49-F238E27FC236}">
                <a16:creationId xmlns:a16="http://schemas.microsoft.com/office/drawing/2014/main" id="{9FDF6CD5-6F05-52F6-5E69-72964150D4B5}"/>
              </a:ext>
            </a:extLst>
          </p:cNvPr>
          <p:cNvSpPr>
            <a:spLocks noGrp="1"/>
          </p:cNvSpPr>
          <p:nvPr>
            <p:ph idx="1"/>
          </p:nvPr>
        </p:nvSpPr>
        <p:spPr>
          <a:xfrm>
            <a:off x="168019" y="860109"/>
            <a:ext cx="10515600" cy="4351338"/>
          </a:xfrm>
        </p:spPr>
        <p:txBody>
          <a:bodyPr>
            <a:normAutofit fontScale="70000" lnSpcReduction="20000"/>
          </a:bodyPr>
          <a:lstStyle/>
          <a:p>
            <a:pPr algn="l">
              <a:lnSpc>
                <a:spcPct val="110000"/>
              </a:lnSpc>
              <a:spcAft>
                <a:spcPts val="600"/>
              </a:spcAft>
            </a:pPr>
            <a:r>
              <a:rPr lang="en-GB" b="0" i="0">
                <a:solidFill>
                  <a:srgbClr val="42494F"/>
                </a:solidFill>
                <a:effectLst/>
              </a:rPr>
              <a:t>Water consumption varies significantly between events, depending on their size, location and nature. However, with large parts of the UK now classified as water-stressed – a situation in which demand for water exceeds the amount available in a defined period – </a:t>
            </a:r>
            <a:r>
              <a:rPr lang="en-GB" b="1" i="0">
                <a:solidFill>
                  <a:srgbClr val="42494F"/>
                </a:solidFill>
                <a:effectLst/>
              </a:rPr>
              <a:t>use and conservation of this resource </a:t>
            </a:r>
            <a:r>
              <a:rPr lang="en-GB" b="0" i="0">
                <a:solidFill>
                  <a:srgbClr val="42494F"/>
                </a:solidFill>
                <a:effectLst/>
              </a:rPr>
              <a:t>is an increasingly important issue for a growing number of them.</a:t>
            </a:r>
          </a:p>
          <a:p>
            <a:pPr algn="l">
              <a:lnSpc>
                <a:spcPct val="110000"/>
              </a:lnSpc>
              <a:spcAft>
                <a:spcPts val="1200"/>
              </a:spcAft>
            </a:pPr>
            <a:r>
              <a:rPr lang="en-GB" b="0" i="0">
                <a:solidFill>
                  <a:srgbClr val="42494F"/>
                </a:solidFill>
                <a:effectLst/>
              </a:rPr>
              <a:t>Water impacts can extend to </a:t>
            </a:r>
            <a:r>
              <a:rPr lang="en-GB" b="1" i="0">
                <a:solidFill>
                  <a:srgbClr val="42494F"/>
                </a:solidFill>
                <a:effectLst/>
              </a:rPr>
              <a:t>pollution and negative effects </a:t>
            </a:r>
            <a:r>
              <a:rPr lang="en-GB" b="0" i="0">
                <a:solidFill>
                  <a:srgbClr val="42494F"/>
                </a:solidFill>
                <a:effectLst/>
              </a:rPr>
              <a:t>on host community infrastructure (such as redirection of water courses) caused by event preparation, and venue construction especially. </a:t>
            </a:r>
          </a:p>
          <a:p>
            <a:pPr algn="l">
              <a:lnSpc>
                <a:spcPct val="120000"/>
              </a:lnSpc>
              <a:spcAft>
                <a:spcPts val="1200"/>
              </a:spcAft>
            </a:pPr>
            <a:r>
              <a:rPr lang="en-GB" b="0" i="0">
                <a:solidFill>
                  <a:srgbClr val="42494F"/>
                </a:solidFill>
                <a:effectLst/>
              </a:rPr>
              <a:t>However, physical use during </a:t>
            </a:r>
            <a:r>
              <a:rPr lang="en-GB" b="1" i="0">
                <a:solidFill>
                  <a:srgbClr val="42494F"/>
                </a:solidFill>
                <a:effectLst/>
              </a:rPr>
              <a:t>event periods is typically the primary focus of impact assessment. </a:t>
            </a:r>
            <a:r>
              <a:rPr lang="en-GB" b="0" i="0">
                <a:solidFill>
                  <a:srgbClr val="42494F"/>
                </a:solidFill>
                <a:effectLst/>
              </a:rPr>
              <a:t> in-venue use for drinking, sanitation and food and beverage preparation, which can be estimated where supply is metered. Other consumption – such as by contractors or visitors off-site – is far more difficult to assess and therefore very much a secondary focus of output measurements</a:t>
            </a:r>
            <a:r>
              <a:rPr lang="en-GB" b="0" i="0">
                <a:solidFill>
                  <a:srgbClr val="42494F"/>
                </a:solidFill>
                <a:effectLst/>
                <a:latin typeface="museo-sans-500"/>
              </a:rPr>
              <a:t>.</a:t>
            </a:r>
          </a:p>
          <a:p>
            <a:pPr algn="l"/>
            <a:endParaRPr lang="en-GB" b="0" i="0">
              <a:solidFill>
                <a:srgbClr val="42494F"/>
              </a:solidFill>
              <a:effectLst/>
              <a:latin typeface="museo-sans-500"/>
            </a:endParaRPr>
          </a:p>
          <a:p>
            <a:pPr algn="l">
              <a:lnSpc>
                <a:spcPct val="110000"/>
              </a:lnSpc>
              <a:spcAft>
                <a:spcPts val="1200"/>
              </a:spcAft>
            </a:pPr>
            <a:endParaRPr lang="en-GB" b="1" i="0">
              <a:solidFill>
                <a:srgbClr val="42494F"/>
              </a:solidFill>
              <a:effectLst/>
            </a:endParaRPr>
          </a:p>
          <a:p>
            <a:endParaRPr lang="en-GB"/>
          </a:p>
        </p:txBody>
      </p:sp>
    </p:spTree>
    <p:extLst>
      <p:ext uri="{BB962C8B-B14F-4D97-AF65-F5344CB8AC3E}">
        <p14:creationId xmlns:p14="http://schemas.microsoft.com/office/powerpoint/2010/main" val="27187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6925-7E45-36F9-FF69-74E790DCC230}"/>
              </a:ext>
            </a:extLst>
          </p:cNvPr>
          <p:cNvSpPr>
            <a:spLocks noGrp="1"/>
          </p:cNvSpPr>
          <p:nvPr>
            <p:ph type="title"/>
          </p:nvPr>
        </p:nvSpPr>
        <p:spPr>
          <a:xfrm>
            <a:off x="65788" y="0"/>
            <a:ext cx="10515600" cy="1325563"/>
          </a:xfrm>
        </p:spPr>
        <p:txBody>
          <a:bodyPr/>
          <a:lstStyle/>
          <a:p>
            <a:r>
              <a:rPr lang="en-GB"/>
              <a:t>Event Transport and Travel Impacts</a:t>
            </a:r>
          </a:p>
        </p:txBody>
      </p:sp>
      <p:sp>
        <p:nvSpPr>
          <p:cNvPr id="3" name="Content Placeholder 2">
            <a:extLst>
              <a:ext uri="{FF2B5EF4-FFF2-40B4-BE49-F238E27FC236}">
                <a16:creationId xmlns:a16="http://schemas.microsoft.com/office/drawing/2014/main" id="{920FBAEC-71F9-0C21-BC4B-38515D00B69E}"/>
              </a:ext>
            </a:extLst>
          </p:cNvPr>
          <p:cNvSpPr>
            <a:spLocks noGrp="1"/>
          </p:cNvSpPr>
          <p:nvPr>
            <p:ph idx="1"/>
          </p:nvPr>
        </p:nvSpPr>
        <p:spPr>
          <a:xfrm>
            <a:off x="185058" y="1439419"/>
            <a:ext cx="10515600" cy="4351338"/>
          </a:xfrm>
        </p:spPr>
        <p:txBody>
          <a:bodyPr>
            <a:normAutofit fontScale="85000" lnSpcReduction="10000"/>
          </a:bodyPr>
          <a:lstStyle/>
          <a:p>
            <a:pPr algn="l">
              <a:lnSpc>
                <a:spcPct val="110000"/>
              </a:lnSpc>
              <a:spcAft>
                <a:spcPts val="600"/>
              </a:spcAft>
            </a:pPr>
            <a:r>
              <a:rPr lang="en-GB" b="0" i="0">
                <a:solidFill>
                  <a:srgbClr val="42494F"/>
                </a:solidFill>
                <a:effectLst/>
              </a:rPr>
              <a:t>Travel to and from events is one of the most </a:t>
            </a:r>
            <a:r>
              <a:rPr lang="en-GB" b="1" i="0">
                <a:solidFill>
                  <a:srgbClr val="42494F"/>
                </a:solidFill>
                <a:effectLst/>
              </a:rPr>
              <a:t>significant sources of their indirect environmental impacts.</a:t>
            </a:r>
          </a:p>
          <a:p>
            <a:pPr algn="l">
              <a:lnSpc>
                <a:spcPct val="110000"/>
              </a:lnSpc>
              <a:spcAft>
                <a:spcPts val="600"/>
              </a:spcAft>
            </a:pPr>
            <a:r>
              <a:rPr lang="en-GB" b="0" i="0">
                <a:solidFill>
                  <a:srgbClr val="42494F"/>
                </a:solidFill>
                <a:effectLst/>
              </a:rPr>
              <a:t>These impacts will vary according not only to the number of visitors an event attracts and how far they travel, but also the mode of transport they use and factors such as levels of vehicle occupancy and whether they stay overnight locally. These can all be </a:t>
            </a:r>
            <a:r>
              <a:rPr lang="en-GB" b="1" i="0">
                <a:solidFill>
                  <a:srgbClr val="42494F"/>
                </a:solidFill>
                <a:effectLst/>
              </a:rPr>
              <a:t>influenced by the nature, duration and location of the event.</a:t>
            </a:r>
          </a:p>
          <a:p>
            <a:pPr algn="l">
              <a:lnSpc>
                <a:spcPct val="110000"/>
              </a:lnSpc>
              <a:spcAft>
                <a:spcPts val="1200"/>
              </a:spcAft>
            </a:pPr>
            <a:r>
              <a:rPr lang="en-GB" b="0" i="0">
                <a:solidFill>
                  <a:srgbClr val="42494F"/>
                </a:solidFill>
                <a:effectLst/>
              </a:rPr>
              <a:t>Although visitors’ transport choices are outside an event organiser’s control, they have a range of means by which they can </a:t>
            </a:r>
            <a:r>
              <a:rPr lang="en-GB" b="1" i="0">
                <a:solidFill>
                  <a:srgbClr val="42494F"/>
                </a:solidFill>
                <a:effectLst/>
              </a:rPr>
              <a:t>influence these decisions</a:t>
            </a:r>
            <a:r>
              <a:rPr lang="en-GB" b="0" i="0">
                <a:solidFill>
                  <a:srgbClr val="42494F"/>
                </a:solidFill>
                <a:effectLst/>
              </a:rPr>
              <a:t>, for example by promoting sustainable travel or subsidising public transport use.</a:t>
            </a:r>
          </a:p>
          <a:p>
            <a:endParaRPr lang="en-GB"/>
          </a:p>
        </p:txBody>
      </p:sp>
    </p:spTree>
    <p:extLst>
      <p:ext uri="{BB962C8B-B14F-4D97-AF65-F5344CB8AC3E}">
        <p14:creationId xmlns:p14="http://schemas.microsoft.com/office/powerpoint/2010/main" val="22372876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A86C8-1C1A-C36D-21E0-15FFB5AE39B8}"/>
              </a:ext>
            </a:extLst>
          </p:cNvPr>
          <p:cNvSpPr>
            <a:spLocks noGrp="1"/>
          </p:cNvSpPr>
          <p:nvPr>
            <p:ph type="title"/>
          </p:nvPr>
        </p:nvSpPr>
        <p:spPr>
          <a:xfrm>
            <a:off x="88506" y="0"/>
            <a:ext cx="10515600" cy="1325563"/>
          </a:xfrm>
        </p:spPr>
        <p:txBody>
          <a:bodyPr/>
          <a:lstStyle/>
          <a:p>
            <a:r>
              <a:rPr lang="en-GB"/>
              <a:t>Event Food and Drink Impacts</a:t>
            </a:r>
          </a:p>
        </p:txBody>
      </p:sp>
      <p:sp>
        <p:nvSpPr>
          <p:cNvPr id="3" name="Content Placeholder 2">
            <a:extLst>
              <a:ext uri="{FF2B5EF4-FFF2-40B4-BE49-F238E27FC236}">
                <a16:creationId xmlns:a16="http://schemas.microsoft.com/office/drawing/2014/main" id="{FB92D676-8CBE-BDB5-9D4F-6827EFF53FE2}"/>
              </a:ext>
            </a:extLst>
          </p:cNvPr>
          <p:cNvSpPr>
            <a:spLocks noGrp="1"/>
          </p:cNvSpPr>
          <p:nvPr>
            <p:ph idx="1"/>
          </p:nvPr>
        </p:nvSpPr>
        <p:spPr>
          <a:xfrm>
            <a:off x="185057" y="1067747"/>
            <a:ext cx="10515600" cy="4757087"/>
          </a:xfrm>
        </p:spPr>
        <p:txBody>
          <a:bodyPr>
            <a:normAutofit fontScale="55000" lnSpcReduction="20000"/>
          </a:bodyPr>
          <a:lstStyle/>
          <a:p>
            <a:pPr algn="l">
              <a:lnSpc>
                <a:spcPct val="120000"/>
              </a:lnSpc>
              <a:spcAft>
                <a:spcPts val="600"/>
              </a:spcAft>
            </a:pPr>
            <a:r>
              <a:rPr lang="en-GB" sz="3400" b="0" i="0">
                <a:solidFill>
                  <a:srgbClr val="42494F"/>
                </a:solidFill>
                <a:effectLst/>
              </a:rPr>
              <a:t>Food and drink are important parts of the </a:t>
            </a:r>
            <a:r>
              <a:rPr lang="en-GB" sz="3400" b="1" i="0">
                <a:solidFill>
                  <a:srgbClr val="42494F"/>
                </a:solidFill>
                <a:effectLst/>
              </a:rPr>
              <a:t>visitor experience </a:t>
            </a:r>
            <a:r>
              <a:rPr lang="en-GB" sz="3400" b="0" i="0">
                <a:solidFill>
                  <a:srgbClr val="42494F"/>
                </a:solidFill>
                <a:effectLst/>
              </a:rPr>
              <a:t>at many sporting, cultural and business events.</a:t>
            </a:r>
          </a:p>
          <a:p>
            <a:pPr algn="l">
              <a:lnSpc>
                <a:spcPct val="120000"/>
              </a:lnSpc>
              <a:spcAft>
                <a:spcPts val="600"/>
              </a:spcAft>
            </a:pPr>
            <a:r>
              <a:rPr lang="en-GB" sz="3400" b="0" i="0">
                <a:solidFill>
                  <a:srgbClr val="42494F"/>
                </a:solidFill>
                <a:effectLst/>
              </a:rPr>
              <a:t>However, these products can have </a:t>
            </a:r>
            <a:r>
              <a:rPr lang="en-GB" sz="3400" b="1" i="0">
                <a:solidFill>
                  <a:srgbClr val="42494F"/>
                </a:solidFill>
                <a:effectLst/>
              </a:rPr>
              <a:t>significant negative environmental impacts</a:t>
            </a:r>
            <a:r>
              <a:rPr lang="en-GB" sz="3400" b="0" i="0">
                <a:solidFill>
                  <a:srgbClr val="42494F"/>
                </a:solidFill>
                <a:effectLst/>
              </a:rPr>
              <a:t>, depending on factors such as quantities consumed, how they are produced (e.g. whether or not they are organic), where they are sourced (e.g. local v non-local), how much of them goes to waste and how this is dealt with (e.g. composting v landfill).</a:t>
            </a:r>
          </a:p>
          <a:p>
            <a:pPr algn="l">
              <a:lnSpc>
                <a:spcPct val="120000"/>
              </a:lnSpc>
              <a:spcAft>
                <a:spcPts val="1200"/>
              </a:spcAft>
            </a:pPr>
            <a:r>
              <a:rPr lang="en-GB" sz="3400" b="0" i="0">
                <a:solidFill>
                  <a:srgbClr val="42494F"/>
                </a:solidFill>
                <a:effectLst/>
              </a:rPr>
              <a:t>In sourcing food and drink, many events have developed </a:t>
            </a:r>
            <a:r>
              <a:rPr lang="en-GB" sz="3400" b="1" i="0">
                <a:solidFill>
                  <a:srgbClr val="42494F"/>
                </a:solidFill>
                <a:effectLst/>
              </a:rPr>
              <a:t>procurement practices </a:t>
            </a:r>
            <a:r>
              <a:rPr lang="en-GB" sz="3400" b="0" i="0">
                <a:solidFill>
                  <a:srgbClr val="42494F"/>
                </a:solidFill>
                <a:effectLst/>
              </a:rPr>
              <a:t>that aim to reduce ‘food miles’ – the distance produce travels between production and consumption – as a means of limiting environmental impact and supporting their local economies. </a:t>
            </a:r>
          </a:p>
          <a:p>
            <a:pPr algn="l">
              <a:lnSpc>
                <a:spcPct val="120000"/>
              </a:lnSpc>
              <a:spcAft>
                <a:spcPts val="1200"/>
              </a:spcAft>
            </a:pPr>
            <a:r>
              <a:rPr lang="en-GB" sz="3400" b="0" i="0">
                <a:solidFill>
                  <a:srgbClr val="42494F"/>
                </a:solidFill>
                <a:effectLst/>
              </a:rPr>
              <a:t>However, it is important to recognise also that the </a:t>
            </a:r>
            <a:r>
              <a:rPr lang="en-GB" sz="3400" b="1" i="0">
                <a:solidFill>
                  <a:srgbClr val="42494F"/>
                </a:solidFill>
                <a:effectLst/>
              </a:rPr>
              <a:t>energy and resources used in food production can have a more significant environmental impact than transport </a:t>
            </a:r>
            <a:r>
              <a:rPr lang="en-GB" sz="3400" b="0" i="0">
                <a:solidFill>
                  <a:srgbClr val="42494F"/>
                </a:solidFill>
                <a:effectLst/>
              </a:rPr>
              <a:t>and factor this into impact assessment. Minimising waste and dealing with what is produced in the most sustainable way possible are also key to limiting negative effects</a:t>
            </a:r>
            <a:r>
              <a:rPr lang="en-GB" sz="2500" b="0" i="0">
                <a:solidFill>
                  <a:srgbClr val="42494F"/>
                </a:solidFill>
                <a:effectLst/>
              </a:rPr>
              <a:t>.</a:t>
            </a:r>
          </a:p>
          <a:p>
            <a:endParaRPr lang="en-GB"/>
          </a:p>
        </p:txBody>
      </p:sp>
    </p:spTree>
    <p:extLst>
      <p:ext uri="{BB962C8B-B14F-4D97-AF65-F5344CB8AC3E}">
        <p14:creationId xmlns:p14="http://schemas.microsoft.com/office/powerpoint/2010/main" val="347520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D2532-9A7A-5EB7-2CC3-5504F0FEB441}"/>
              </a:ext>
            </a:extLst>
          </p:cNvPr>
          <p:cNvSpPr>
            <a:spLocks noGrp="1"/>
          </p:cNvSpPr>
          <p:nvPr>
            <p:ph type="title"/>
          </p:nvPr>
        </p:nvSpPr>
        <p:spPr/>
        <p:txBody>
          <a:bodyPr/>
          <a:lstStyle/>
          <a:p>
            <a:r>
              <a:rPr lang="en-GB"/>
              <a:t>ISO20121 - Incorporating sustainability into event planning and operation</a:t>
            </a:r>
          </a:p>
        </p:txBody>
      </p:sp>
      <p:sp>
        <p:nvSpPr>
          <p:cNvPr id="3" name="Content Placeholder 2">
            <a:extLst>
              <a:ext uri="{FF2B5EF4-FFF2-40B4-BE49-F238E27FC236}">
                <a16:creationId xmlns:a16="http://schemas.microsoft.com/office/drawing/2014/main" id="{C780D2B0-D0DC-2B7A-A4E5-CF1D5229EF11}"/>
              </a:ext>
            </a:extLst>
          </p:cNvPr>
          <p:cNvSpPr>
            <a:spLocks noGrp="1"/>
          </p:cNvSpPr>
          <p:nvPr>
            <p:ph idx="1"/>
          </p:nvPr>
        </p:nvSpPr>
        <p:spPr/>
        <p:txBody>
          <a:bodyPr>
            <a:normAutofit fontScale="70000" lnSpcReduction="20000"/>
          </a:bodyPr>
          <a:lstStyle/>
          <a:p>
            <a:pPr algn="l">
              <a:lnSpc>
                <a:spcPct val="120000"/>
              </a:lnSpc>
              <a:spcAft>
                <a:spcPts val="600"/>
              </a:spcAft>
            </a:pPr>
            <a:r>
              <a:rPr lang="en-GB" b="0" i="0">
                <a:solidFill>
                  <a:srgbClr val="42494F"/>
                </a:solidFill>
                <a:effectLst/>
              </a:rPr>
              <a:t>The growing importance of sustainability to event hosting has led to the development of formal frameworks that can help organisers minimise their negative environmental impacts and – ideally – act in ways that benefit the natural world around them. The most important of these is ISO 20121, </a:t>
            </a:r>
            <a:r>
              <a:rPr lang="en-GB" b="1" i="0">
                <a:solidFill>
                  <a:srgbClr val="42494F"/>
                </a:solidFill>
                <a:effectLst/>
              </a:rPr>
              <a:t>the International Standard on Sustainable Event Management.</a:t>
            </a:r>
          </a:p>
          <a:p>
            <a:pPr algn="l">
              <a:lnSpc>
                <a:spcPct val="120000"/>
              </a:lnSpc>
              <a:spcAft>
                <a:spcPts val="600"/>
              </a:spcAft>
            </a:pPr>
            <a:r>
              <a:rPr lang="en-GB" b="0" i="0">
                <a:solidFill>
                  <a:srgbClr val="42494F"/>
                </a:solidFill>
                <a:effectLst/>
              </a:rPr>
              <a:t>ISO 20121 is based on the British Standard BS 8901, a specification for a sustainability management system for events created as part of London’s planning for the 2012 Olympic Games. </a:t>
            </a:r>
          </a:p>
          <a:p>
            <a:pPr algn="l">
              <a:lnSpc>
                <a:spcPct val="120000"/>
              </a:lnSpc>
              <a:spcAft>
                <a:spcPts val="600"/>
              </a:spcAft>
            </a:pPr>
            <a:r>
              <a:rPr lang="en-GB" b="0" i="0">
                <a:solidFill>
                  <a:srgbClr val="42494F"/>
                </a:solidFill>
                <a:effectLst/>
              </a:rPr>
              <a:t>It helps you to take a long-term view of an event by considering the geography, culture and socio-economic characteristics of its host. This perspective enables you to </a:t>
            </a:r>
            <a:r>
              <a:rPr lang="en-GB" b="1" i="0">
                <a:solidFill>
                  <a:srgbClr val="42494F"/>
                </a:solidFill>
                <a:effectLst/>
              </a:rPr>
              <a:t>identify the potential impacts of an event; </a:t>
            </a:r>
            <a:r>
              <a:rPr lang="en-GB" b="0" i="0">
                <a:solidFill>
                  <a:srgbClr val="42494F"/>
                </a:solidFill>
                <a:effectLst/>
              </a:rPr>
              <a:t>understand how to reduce any negative effects on the environment, communities and local economy; and plan a positive legacy to leave behind.</a:t>
            </a:r>
          </a:p>
          <a:p>
            <a:endParaRPr lang="en-GB"/>
          </a:p>
        </p:txBody>
      </p:sp>
    </p:spTree>
    <p:extLst>
      <p:ext uri="{BB962C8B-B14F-4D97-AF65-F5344CB8AC3E}">
        <p14:creationId xmlns:p14="http://schemas.microsoft.com/office/powerpoint/2010/main" val="1395939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E1-A6EC-86DF-020A-593F677D8FE3}"/>
              </a:ext>
            </a:extLst>
          </p:cNvPr>
          <p:cNvSpPr>
            <a:spLocks noGrp="1"/>
          </p:cNvSpPr>
          <p:nvPr>
            <p:ph type="title"/>
          </p:nvPr>
        </p:nvSpPr>
        <p:spPr>
          <a:xfrm>
            <a:off x="74212" y="0"/>
            <a:ext cx="3600860" cy="5431536"/>
          </a:xfrm>
        </p:spPr>
        <p:txBody>
          <a:bodyPr>
            <a:normAutofit/>
          </a:bodyPr>
          <a:lstStyle/>
          <a:p>
            <a:br>
              <a:rPr lang="en-GB" sz="5400" b="1"/>
            </a:br>
            <a:r>
              <a:rPr lang="en-GB" sz="4000" b="1"/>
              <a:t>Quantitative methods</a:t>
            </a:r>
            <a:br>
              <a:rPr lang="en-GB" sz="4000" b="1"/>
            </a:br>
            <a:endParaRPr lang="en-GB" sz="5400"/>
          </a:p>
        </p:txBody>
      </p:sp>
      <p:sp>
        <p:nvSpPr>
          <p:cNvPr id="3" name="Content Placeholder 2">
            <a:extLst>
              <a:ext uri="{FF2B5EF4-FFF2-40B4-BE49-F238E27FC236}">
                <a16:creationId xmlns:a16="http://schemas.microsoft.com/office/drawing/2014/main" id="{675329EC-5901-3752-DB7A-4330F1F09160}"/>
              </a:ext>
            </a:extLst>
          </p:cNvPr>
          <p:cNvSpPr>
            <a:spLocks noGrp="1"/>
          </p:cNvSpPr>
          <p:nvPr>
            <p:ph idx="1"/>
          </p:nvPr>
        </p:nvSpPr>
        <p:spPr>
          <a:xfrm>
            <a:off x="3584672" y="117805"/>
            <a:ext cx="8533116" cy="5797745"/>
          </a:xfrm>
        </p:spPr>
        <p:txBody>
          <a:bodyPr anchor="ctr">
            <a:normAutofit/>
          </a:bodyPr>
          <a:lstStyle/>
          <a:p>
            <a:pPr>
              <a:lnSpc>
                <a:spcPct val="100000"/>
              </a:lnSpc>
            </a:pPr>
            <a:r>
              <a:rPr lang="en-GB" sz="1800"/>
              <a:t>Alternatively, you might decide to </a:t>
            </a:r>
            <a:r>
              <a:rPr lang="en-GB" sz="1800" b="1"/>
              <a:t>measure your event’s return on investment (ROI).</a:t>
            </a:r>
            <a:r>
              <a:rPr lang="en-GB" sz="1800"/>
              <a:t>  For example, if the goal of your event were simply to make a profit (either through ticket sales, sponsorship or sales made on the day), </a:t>
            </a:r>
            <a:r>
              <a:rPr lang="en-GB" sz="1800" b="1"/>
              <a:t>calculating your ROI </a:t>
            </a:r>
            <a:r>
              <a:rPr lang="en-GB" sz="1800"/>
              <a:t>should be relatively simple to do. Simply subtract the total cost of your event from your total sales revenue and then divide by the total cost of the event. You then multiply this remaining figure by 100, to get the ROI of your event expressed as a percentage.</a:t>
            </a:r>
          </a:p>
          <a:p>
            <a:pPr>
              <a:lnSpc>
                <a:spcPct val="100000"/>
              </a:lnSpc>
            </a:pPr>
            <a:r>
              <a:rPr lang="en-GB" sz="1800" b="1"/>
              <a:t>Advantages:</a:t>
            </a:r>
            <a:r>
              <a:rPr lang="en-GB" sz="1800"/>
              <a:t> While the qualitative approach can help deepen your understanding of what your stakeholders are really feeling and most want, the quantitative approach can provide you with more </a:t>
            </a:r>
            <a:r>
              <a:rPr lang="en-GB" sz="1800" b="1"/>
              <a:t>tangible data</a:t>
            </a:r>
            <a:r>
              <a:rPr lang="en-GB" sz="1800"/>
              <a:t>, such as </a:t>
            </a:r>
            <a:r>
              <a:rPr lang="en-GB" sz="1800" b="1"/>
              <a:t>statistics on the visitor numbers </a:t>
            </a:r>
            <a:r>
              <a:rPr lang="en-GB" sz="1800"/>
              <a:t>of those who actually decided to show up. However, given how well these approaches complement one another, the greatest gains can be found when both methods are used together.</a:t>
            </a:r>
          </a:p>
          <a:p>
            <a:r>
              <a:rPr lang="en-GB" sz="1600">
                <a:hlinkClick r:id="rId2"/>
              </a:rPr>
              <a:t>https://www.hotjar.com/blog/post-event-survey-questions/</a:t>
            </a:r>
            <a:endParaRPr lang="en-GB" sz="1600"/>
          </a:p>
          <a:p>
            <a:endParaRPr lang="en-GB" sz="1700"/>
          </a:p>
        </p:txBody>
      </p:sp>
    </p:spTree>
    <p:extLst>
      <p:ext uri="{BB962C8B-B14F-4D97-AF65-F5344CB8AC3E}">
        <p14:creationId xmlns:p14="http://schemas.microsoft.com/office/powerpoint/2010/main" val="42091697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D27E0-2367-AD19-CEE8-85B2125595B2}"/>
              </a:ext>
            </a:extLst>
          </p:cNvPr>
          <p:cNvSpPr>
            <a:spLocks noGrp="1"/>
          </p:cNvSpPr>
          <p:nvPr>
            <p:ph type="title"/>
          </p:nvPr>
        </p:nvSpPr>
        <p:spPr/>
        <p:txBody>
          <a:bodyPr/>
          <a:lstStyle/>
          <a:p>
            <a:r>
              <a:rPr lang="en-GB"/>
              <a:t>Protecting ecosystems and promoting biodiversity</a:t>
            </a:r>
          </a:p>
        </p:txBody>
      </p:sp>
      <p:sp>
        <p:nvSpPr>
          <p:cNvPr id="3" name="Content Placeholder 2">
            <a:extLst>
              <a:ext uri="{FF2B5EF4-FFF2-40B4-BE49-F238E27FC236}">
                <a16:creationId xmlns:a16="http://schemas.microsoft.com/office/drawing/2014/main" id="{6EF657AD-C3C7-1D0C-EEE8-4D676B5BDFCC}"/>
              </a:ext>
            </a:extLst>
          </p:cNvPr>
          <p:cNvSpPr>
            <a:spLocks noGrp="1"/>
          </p:cNvSpPr>
          <p:nvPr>
            <p:ph idx="1"/>
          </p:nvPr>
        </p:nvSpPr>
        <p:spPr/>
        <p:txBody>
          <a:bodyPr/>
          <a:lstStyle/>
          <a:p>
            <a:pPr>
              <a:lnSpc>
                <a:spcPct val="100000"/>
              </a:lnSpc>
            </a:pPr>
            <a:r>
              <a:rPr lang="en-GB" b="0" i="0">
                <a:solidFill>
                  <a:srgbClr val="42494F"/>
                </a:solidFill>
                <a:effectLst/>
              </a:rPr>
              <a:t>Many sporting and cultural events are held in </a:t>
            </a:r>
            <a:r>
              <a:rPr lang="en-GB" b="1" i="0">
                <a:solidFill>
                  <a:srgbClr val="42494F"/>
                </a:solidFill>
                <a:effectLst/>
              </a:rPr>
              <a:t>natural environments rather than man-made facilities,</a:t>
            </a:r>
            <a:r>
              <a:rPr lang="en-GB" b="0" i="0">
                <a:solidFill>
                  <a:srgbClr val="42494F"/>
                </a:solidFill>
                <a:effectLst/>
              </a:rPr>
              <a:t> giving them additional responsibility to protect their host ecosystems and minimise negative impacts on the surrounding landscape and its biodiversity. </a:t>
            </a:r>
          </a:p>
          <a:p>
            <a:pPr>
              <a:lnSpc>
                <a:spcPct val="100000"/>
              </a:lnSpc>
            </a:pPr>
            <a:r>
              <a:rPr lang="en-GB" b="0" i="0">
                <a:solidFill>
                  <a:srgbClr val="42494F"/>
                </a:solidFill>
                <a:effectLst/>
              </a:rPr>
              <a:t>They should seek to enhance the environment wherever they can. Sustainable events have potential to do so in everything from creating accessible new open spaces and to alleviating flood risks and impacts, supporting food production and improving soil stability, air quality and soundscapes</a:t>
            </a:r>
            <a:r>
              <a:rPr lang="en-GB" b="0" i="0">
                <a:solidFill>
                  <a:srgbClr val="42494F"/>
                </a:solidFill>
                <a:effectLst/>
                <a:latin typeface="museo-sans-500"/>
              </a:rPr>
              <a:t>.</a:t>
            </a:r>
            <a:endParaRPr lang="en-GB"/>
          </a:p>
        </p:txBody>
      </p:sp>
    </p:spTree>
    <p:extLst>
      <p:ext uri="{BB962C8B-B14F-4D97-AF65-F5344CB8AC3E}">
        <p14:creationId xmlns:p14="http://schemas.microsoft.com/office/powerpoint/2010/main" val="33994082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C5C46-B799-5EB6-5542-793BD3CAD7FB}"/>
              </a:ext>
            </a:extLst>
          </p:cNvPr>
          <p:cNvSpPr>
            <a:spLocks noGrp="1"/>
          </p:cNvSpPr>
          <p:nvPr>
            <p:ph type="title"/>
          </p:nvPr>
        </p:nvSpPr>
        <p:spPr>
          <a:xfrm>
            <a:off x="196416" y="189061"/>
            <a:ext cx="10515600" cy="447044"/>
          </a:xfrm>
        </p:spPr>
        <p:txBody>
          <a:bodyPr>
            <a:normAutofit fontScale="90000"/>
          </a:bodyPr>
          <a:lstStyle/>
          <a:p>
            <a:r>
              <a:rPr lang="en-GB"/>
              <a:t>Social Impacts </a:t>
            </a:r>
          </a:p>
        </p:txBody>
      </p:sp>
      <p:sp>
        <p:nvSpPr>
          <p:cNvPr id="3" name="Content Placeholder 2">
            <a:extLst>
              <a:ext uri="{FF2B5EF4-FFF2-40B4-BE49-F238E27FC236}">
                <a16:creationId xmlns:a16="http://schemas.microsoft.com/office/drawing/2014/main" id="{53A610A4-8B5A-86A6-2CDE-1861CF937B5D}"/>
              </a:ext>
            </a:extLst>
          </p:cNvPr>
          <p:cNvSpPr>
            <a:spLocks noGrp="1"/>
          </p:cNvSpPr>
          <p:nvPr>
            <p:ph idx="1"/>
          </p:nvPr>
        </p:nvSpPr>
        <p:spPr>
          <a:xfrm>
            <a:off x="136308" y="925759"/>
            <a:ext cx="11217492" cy="5251204"/>
          </a:xfrm>
        </p:spPr>
        <p:txBody>
          <a:bodyPr>
            <a:normAutofit fontScale="70000" lnSpcReduction="20000"/>
          </a:bodyPr>
          <a:lstStyle/>
          <a:p>
            <a:pPr algn="l">
              <a:lnSpc>
                <a:spcPct val="120000"/>
              </a:lnSpc>
              <a:spcAft>
                <a:spcPts val="600"/>
              </a:spcAft>
            </a:pPr>
            <a:r>
              <a:rPr lang="en-GB" b="0" i="0">
                <a:solidFill>
                  <a:srgbClr val="42494F"/>
                </a:solidFill>
                <a:effectLst/>
              </a:rPr>
              <a:t>Social impacts can be among the </a:t>
            </a:r>
            <a:r>
              <a:rPr lang="en-GB" b="1" i="0">
                <a:solidFill>
                  <a:srgbClr val="42494F"/>
                </a:solidFill>
                <a:effectLst/>
              </a:rPr>
              <a:t>most positive outcomes of event hosting</a:t>
            </a:r>
            <a:r>
              <a:rPr lang="en-GB" b="0" i="0">
                <a:solidFill>
                  <a:srgbClr val="42494F"/>
                </a:solidFill>
                <a:effectLst/>
              </a:rPr>
              <a:t>.</a:t>
            </a:r>
          </a:p>
          <a:p>
            <a:pPr algn="l">
              <a:lnSpc>
                <a:spcPct val="120000"/>
              </a:lnSpc>
              <a:spcAft>
                <a:spcPts val="600"/>
              </a:spcAft>
            </a:pPr>
            <a:r>
              <a:rPr lang="en-GB" b="0" i="0">
                <a:solidFill>
                  <a:srgbClr val="42494F"/>
                </a:solidFill>
                <a:effectLst/>
              </a:rPr>
              <a:t>Simple enjoyment or having a fun day out can be a </a:t>
            </a:r>
            <a:r>
              <a:rPr lang="en-GB" b="1" i="0">
                <a:solidFill>
                  <a:srgbClr val="42494F"/>
                </a:solidFill>
                <a:effectLst/>
              </a:rPr>
              <a:t>basic positive social impact for local people attending an event</a:t>
            </a:r>
            <a:r>
              <a:rPr lang="en-GB" b="0" i="0">
                <a:solidFill>
                  <a:srgbClr val="42494F"/>
                </a:solidFill>
                <a:effectLst/>
              </a:rPr>
              <a:t>. A wider change in people’s behaviour, attitudes, health, wellbeing or career prospects in the longer-term can be a more powerful benefit again. </a:t>
            </a:r>
          </a:p>
          <a:p>
            <a:pPr algn="l">
              <a:lnSpc>
                <a:spcPct val="120000"/>
              </a:lnSpc>
              <a:spcAft>
                <a:spcPts val="600"/>
              </a:spcAft>
            </a:pPr>
            <a:r>
              <a:rPr lang="en-GB" b="0" i="0">
                <a:solidFill>
                  <a:srgbClr val="42494F"/>
                </a:solidFill>
                <a:effectLst/>
              </a:rPr>
              <a:t>Assessing social impact is capturing the feelgood factor. Every organiser has a far wider range of incentives to understand and tell </a:t>
            </a:r>
            <a:r>
              <a:rPr lang="en-GB" b="1" i="0">
                <a:solidFill>
                  <a:srgbClr val="42494F"/>
                </a:solidFill>
                <a:effectLst/>
              </a:rPr>
              <a:t>the story of how their event affects the people it touches</a:t>
            </a:r>
            <a:r>
              <a:rPr lang="en-GB" b="0" i="0">
                <a:solidFill>
                  <a:srgbClr val="42494F"/>
                </a:solidFill>
                <a:effectLst/>
              </a:rPr>
              <a:t>.</a:t>
            </a:r>
          </a:p>
          <a:p>
            <a:pPr algn="l">
              <a:lnSpc>
                <a:spcPct val="120000"/>
              </a:lnSpc>
              <a:spcAft>
                <a:spcPts val="600"/>
              </a:spcAft>
            </a:pPr>
            <a:r>
              <a:rPr lang="en-GB" b="0" i="0">
                <a:solidFill>
                  <a:srgbClr val="42494F"/>
                </a:solidFill>
                <a:effectLst/>
              </a:rPr>
              <a:t>This is important in demonstrating an event’s ability to </a:t>
            </a:r>
            <a:r>
              <a:rPr lang="en-GB" b="1" i="0">
                <a:solidFill>
                  <a:srgbClr val="42494F"/>
                </a:solidFill>
                <a:effectLst/>
              </a:rPr>
              <a:t>achieve the objectives of its funders and sponsors</a:t>
            </a:r>
            <a:r>
              <a:rPr lang="en-GB" b="0" i="0">
                <a:solidFill>
                  <a:srgbClr val="42494F"/>
                </a:solidFill>
                <a:effectLst/>
              </a:rPr>
              <a:t>, particularly those in the public sector. </a:t>
            </a:r>
            <a:r>
              <a:rPr lang="en-GB">
                <a:solidFill>
                  <a:srgbClr val="42494F"/>
                </a:solidFill>
              </a:rPr>
              <a:t>I</a:t>
            </a:r>
            <a:r>
              <a:rPr lang="en-GB" b="0" i="0">
                <a:solidFill>
                  <a:srgbClr val="42494F"/>
                </a:solidFill>
                <a:effectLst/>
              </a:rPr>
              <a:t>t can add to its future value by documenting a track record of effective support for a broad range of public policy objectives and strengthening a central pillar of potential sponsors’ environmental, social and governance (ESG) agendas.</a:t>
            </a:r>
          </a:p>
          <a:p>
            <a:pPr algn="l">
              <a:lnSpc>
                <a:spcPct val="120000"/>
              </a:lnSpc>
              <a:spcAft>
                <a:spcPts val="600"/>
              </a:spcAft>
            </a:pPr>
            <a:r>
              <a:rPr lang="en-GB" b="0" i="0">
                <a:solidFill>
                  <a:srgbClr val="42494F"/>
                </a:solidFill>
                <a:effectLst/>
              </a:rPr>
              <a:t>Social impacts do not happen by chance and must be in event’s planning from day one, with </a:t>
            </a:r>
            <a:r>
              <a:rPr lang="en-GB" b="1" i="0">
                <a:solidFill>
                  <a:srgbClr val="42494F"/>
                </a:solidFill>
                <a:effectLst/>
              </a:rPr>
              <a:t>clear objectives and processes </a:t>
            </a:r>
            <a:r>
              <a:rPr lang="en-GB" b="0" i="0">
                <a:solidFill>
                  <a:srgbClr val="42494F"/>
                </a:solidFill>
                <a:effectLst/>
              </a:rPr>
              <a:t>for achieving them. Developing a theory of change – a written, evidence-based explanation of how a specific set of actions will deliver a specific desired result – is a useful way of approaching this, both as a roadmap for delivery and a basis for subsequent evaluation of results.</a:t>
            </a:r>
          </a:p>
          <a:p>
            <a:endParaRPr lang="en-GB"/>
          </a:p>
        </p:txBody>
      </p:sp>
    </p:spTree>
    <p:extLst>
      <p:ext uri="{BB962C8B-B14F-4D97-AF65-F5344CB8AC3E}">
        <p14:creationId xmlns:p14="http://schemas.microsoft.com/office/powerpoint/2010/main" val="11651358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B3271-FE17-CEA4-6AE8-299653BD2989}"/>
              </a:ext>
            </a:extLst>
          </p:cNvPr>
          <p:cNvSpPr>
            <a:spLocks noGrp="1"/>
          </p:cNvSpPr>
          <p:nvPr>
            <p:ph type="title"/>
          </p:nvPr>
        </p:nvSpPr>
        <p:spPr/>
        <p:txBody>
          <a:bodyPr/>
          <a:lstStyle/>
          <a:p>
            <a:r>
              <a:rPr lang="en-GB" b="1" i="0">
                <a:solidFill>
                  <a:srgbClr val="42494F"/>
                </a:solidFill>
                <a:effectLst/>
              </a:rPr>
              <a:t>Four broad areas of social impact:</a:t>
            </a:r>
            <a:br>
              <a:rPr lang="en-GB" b="0" i="0">
                <a:solidFill>
                  <a:srgbClr val="42494F"/>
                </a:solidFill>
                <a:effectLst/>
                <a:latin typeface="museo-sans-500"/>
              </a:rPr>
            </a:br>
            <a:endParaRPr lang="en-GB"/>
          </a:p>
        </p:txBody>
      </p:sp>
      <p:sp>
        <p:nvSpPr>
          <p:cNvPr id="3" name="Content Placeholder 2">
            <a:extLst>
              <a:ext uri="{FF2B5EF4-FFF2-40B4-BE49-F238E27FC236}">
                <a16:creationId xmlns:a16="http://schemas.microsoft.com/office/drawing/2014/main" id="{AAC3A223-8046-BC9B-4D6C-5A0224ABFE77}"/>
              </a:ext>
            </a:extLst>
          </p:cNvPr>
          <p:cNvSpPr>
            <a:spLocks noGrp="1"/>
          </p:cNvSpPr>
          <p:nvPr>
            <p:ph idx="1"/>
          </p:nvPr>
        </p:nvSpPr>
        <p:spPr/>
        <p:txBody>
          <a:bodyPr/>
          <a:lstStyle/>
          <a:p>
            <a:pPr algn="l">
              <a:lnSpc>
                <a:spcPct val="100000"/>
              </a:lnSpc>
              <a:buFont typeface="Arial" panose="020B0604020202020204" pitchFamily="34" charset="0"/>
              <a:buChar char="•"/>
            </a:pPr>
            <a:r>
              <a:rPr lang="en-GB" b="0" i="0">
                <a:solidFill>
                  <a:srgbClr val="42494F"/>
                </a:solidFill>
                <a:effectLst/>
              </a:rPr>
              <a:t>Community</a:t>
            </a:r>
          </a:p>
          <a:p>
            <a:pPr algn="l">
              <a:lnSpc>
                <a:spcPct val="100000"/>
              </a:lnSpc>
              <a:buFont typeface="Arial" panose="020B0604020202020204" pitchFamily="34" charset="0"/>
              <a:buChar char="•"/>
            </a:pPr>
            <a:r>
              <a:rPr lang="en-GB" b="0" i="0">
                <a:solidFill>
                  <a:srgbClr val="42494F"/>
                </a:solidFill>
                <a:effectLst/>
              </a:rPr>
              <a:t>Equality, diversity and inclusion</a:t>
            </a:r>
          </a:p>
          <a:p>
            <a:pPr algn="l">
              <a:lnSpc>
                <a:spcPct val="100000"/>
              </a:lnSpc>
              <a:buFont typeface="Arial" panose="020B0604020202020204" pitchFamily="34" charset="0"/>
              <a:buChar char="•"/>
            </a:pPr>
            <a:r>
              <a:rPr lang="en-GB" b="0" i="0">
                <a:solidFill>
                  <a:srgbClr val="42494F"/>
                </a:solidFill>
                <a:effectLst/>
              </a:rPr>
              <a:t>Volunteering and skills</a:t>
            </a:r>
          </a:p>
          <a:p>
            <a:pPr algn="l">
              <a:lnSpc>
                <a:spcPct val="100000"/>
              </a:lnSpc>
              <a:buFont typeface="Arial" panose="020B0604020202020204" pitchFamily="34" charset="0"/>
              <a:buChar char="•"/>
            </a:pPr>
            <a:r>
              <a:rPr lang="en-GB" b="0" i="0">
                <a:solidFill>
                  <a:srgbClr val="42494F"/>
                </a:solidFill>
                <a:effectLst/>
              </a:rPr>
              <a:t>Health and wellbeing</a:t>
            </a:r>
          </a:p>
          <a:p>
            <a:endParaRPr lang="en-GB"/>
          </a:p>
        </p:txBody>
      </p:sp>
      <p:pic>
        <p:nvPicPr>
          <p:cNvPr id="4" name="Picture 3">
            <a:extLst>
              <a:ext uri="{FF2B5EF4-FFF2-40B4-BE49-F238E27FC236}">
                <a16:creationId xmlns:a16="http://schemas.microsoft.com/office/drawing/2014/main" id="{F063D5CF-8053-D4A2-3C5A-85CA055FC5ED}"/>
              </a:ext>
            </a:extLst>
          </p:cNvPr>
          <p:cNvPicPr>
            <a:picLocks noChangeAspect="1"/>
          </p:cNvPicPr>
          <p:nvPr/>
        </p:nvPicPr>
        <p:blipFill>
          <a:blip r:embed="rId2"/>
          <a:stretch>
            <a:fillRect/>
          </a:stretch>
        </p:blipFill>
        <p:spPr>
          <a:xfrm>
            <a:off x="7105413" y="973917"/>
            <a:ext cx="4762500" cy="4762500"/>
          </a:xfrm>
          <a:prstGeom prst="rect">
            <a:avLst/>
          </a:prstGeom>
        </p:spPr>
      </p:pic>
    </p:spTree>
    <p:extLst>
      <p:ext uri="{BB962C8B-B14F-4D97-AF65-F5344CB8AC3E}">
        <p14:creationId xmlns:p14="http://schemas.microsoft.com/office/powerpoint/2010/main" val="20867800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9FC8E-BEBA-2BDB-3CFE-1AFD0376F7AB}"/>
              </a:ext>
            </a:extLst>
          </p:cNvPr>
          <p:cNvSpPr>
            <a:spLocks noGrp="1"/>
          </p:cNvSpPr>
          <p:nvPr>
            <p:ph type="title"/>
          </p:nvPr>
        </p:nvSpPr>
        <p:spPr/>
        <p:txBody>
          <a:bodyPr/>
          <a:lstStyle/>
          <a:p>
            <a:r>
              <a:rPr lang="en-GB"/>
              <a:t>Community</a:t>
            </a:r>
          </a:p>
        </p:txBody>
      </p:sp>
      <p:sp>
        <p:nvSpPr>
          <p:cNvPr id="3" name="Content Placeholder 2">
            <a:extLst>
              <a:ext uri="{FF2B5EF4-FFF2-40B4-BE49-F238E27FC236}">
                <a16:creationId xmlns:a16="http://schemas.microsoft.com/office/drawing/2014/main" id="{1BA0A2D5-51A8-56BB-555C-9D29BBF73068}"/>
              </a:ext>
            </a:extLst>
          </p:cNvPr>
          <p:cNvSpPr>
            <a:spLocks noGrp="1"/>
          </p:cNvSpPr>
          <p:nvPr>
            <p:ph idx="1"/>
          </p:nvPr>
        </p:nvSpPr>
        <p:spPr>
          <a:xfrm>
            <a:off x="451993" y="1564368"/>
            <a:ext cx="10515600" cy="4351338"/>
          </a:xfrm>
        </p:spPr>
        <p:txBody>
          <a:bodyPr>
            <a:normAutofit fontScale="92500" lnSpcReduction="20000"/>
          </a:bodyPr>
          <a:lstStyle/>
          <a:p>
            <a:pPr algn="l">
              <a:lnSpc>
                <a:spcPct val="110000"/>
              </a:lnSpc>
              <a:spcAft>
                <a:spcPts val="600"/>
              </a:spcAft>
            </a:pPr>
            <a:r>
              <a:rPr lang="en-GB" b="0" i="0">
                <a:solidFill>
                  <a:srgbClr val="42494F"/>
                </a:solidFill>
                <a:effectLst/>
              </a:rPr>
              <a:t>About the places that stage them, particularly when their relationships extend over many years.</a:t>
            </a:r>
          </a:p>
          <a:p>
            <a:pPr algn="l">
              <a:lnSpc>
                <a:spcPct val="110000"/>
              </a:lnSpc>
              <a:spcAft>
                <a:spcPts val="600"/>
              </a:spcAft>
            </a:pPr>
            <a:r>
              <a:rPr lang="en-GB" b="0" i="0">
                <a:solidFill>
                  <a:srgbClr val="42494F"/>
                </a:solidFill>
                <a:effectLst/>
              </a:rPr>
              <a:t>That </a:t>
            </a:r>
            <a:r>
              <a:rPr lang="en-GB" b="1" i="0">
                <a:solidFill>
                  <a:srgbClr val="42494F"/>
                </a:solidFill>
                <a:effectLst/>
              </a:rPr>
              <a:t>means public perceptions of an event </a:t>
            </a:r>
            <a:r>
              <a:rPr lang="en-GB" b="0" i="0">
                <a:solidFill>
                  <a:srgbClr val="42494F"/>
                </a:solidFill>
                <a:effectLst/>
              </a:rPr>
              <a:t>can strongly influence perceptions of its host – and not just among event visitors or people who are exposed to it through the media: how local residents feel about their community as a place to live and work can be impacted too.</a:t>
            </a:r>
          </a:p>
          <a:p>
            <a:pPr algn="l">
              <a:lnSpc>
                <a:spcPct val="110000"/>
              </a:lnSpc>
              <a:spcAft>
                <a:spcPts val="1200"/>
              </a:spcAft>
            </a:pPr>
            <a:r>
              <a:rPr lang="en-GB" b="0" i="0">
                <a:solidFill>
                  <a:srgbClr val="42494F"/>
                </a:solidFill>
                <a:effectLst/>
              </a:rPr>
              <a:t>Being able to </a:t>
            </a:r>
            <a:r>
              <a:rPr lang="en-GB" b="1" i="0">
                <a:solidFill>
                  <a:srgbClr val="42494F"/>
                </a:solidFill>
                <a:effectLst/>
              </a:rPr>
              <a:t>measure these effects has therefore become increasingly important as local and regional authority support for events </a:t>
            </a:r>
            <a:r>
              <a:rPr lang="en-GB" b="0" i="0">
                <a:solidFill>
                  <a:srgbClr val="42494F"/>
                </a:solidFill>
                <a:effectLst/>
              </a:rPr>
              <a:t>has grown and civic pride has become a valuable source of community resilience in uncertain economic times.</a:t>
            </a:r>
          </a:p>
          <a:p>
            <a:endParaRPr lang="en-GB"/>
          </a:p>
        </p:txBody>
      </p:sp>
    </p:spTree>
    <p:extLst>
      <p:ext uri="{BB962C8B-B14F-4D97-AF65-F5344CB8AC3E}">
        <p14:creationId xmlns:p14="http://schemas.microsoft.com/office/powerpoint/2010/main" val="22254932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7BBF2-74A5-0D39-3C8A-88DAC3C8D71B}"/>
              </a:ext>
            </a:extLst>
          </p:cNvPr>
          <p:cNvSpPr>
            <a:spLocks noGrp="1"/>
          </p:cNvSpPr>
          <p:nvPr>
            <p:ph type="title"/>
          </p:nvPr>
        </p:nvSpPr>
        <p:spPr>
          <a:xfrm>
            <a:off x="139622" y="1"/>
            <a:ext cx="10515600" cy="914400"/>
          </a:xfrm>
        </p:spPr>
        <p:txBody>
          <a:bodyPr>
            <a:normAutofit/>
          </a:bodyPr>
          <a:lstStyle/>
          <a:p>
            <a:r>
              <a:rPr lang="en-GB" sz="4000"/>
              <a:t>Health &amp; Well Being impacts </a:t>
            </a:r>
          </a:p>
        </p:txBody>
      </p:sp>
      <p:sp>
        <p:nvSpPr>
          <p:cNvPr id="3" name="Content Placeholder 2">
            <a:extLst>
              <a:ext uri="{FF2B5EF4-FFF2-40B4-BE49-F238E27FC236}">
                <a16:creationId xmlns:a16="http://schemas.microsoft.com/office/drawing/2014/main" id="{E509F498-885C-2CFE-F758-E0FF02B045F8}"/>
              </a:ext>
            </a:extLst>
          </p:cNvPr>
          <p:cNvSpPr>
            <a:spLocks noGrp="1"/>
          </p:cNvSpPr>
          <p:nvPr>
            <p:ph idx="1"/>
          </p:nvPr>
        </p:nvSpPr>
        <p:spPr>
          <a:xfrm>
            <a:off x="99865" y="996418"/>
            <a:ext cx="11526077" cy="5012495"/>
          </a:xfrm>
        </p:spPr>
        <p:txBody>
          <a:bodyPr>
            <a:normAutofit fontScale="40000" lnSpcReduction="20000"/>
          </a:bodyPr>
          <a:lstStyle/>
          <a:p>
            <a:pPr algn="l">
              <a:lnSpc>
                <a:spcPct val="120000"/>
              </a:lnSpc>
              <a:spcAft>
                <a:spcPts val="600"/>
              </a:spcAft>
            </a:pPr>
            <a:r>
              <a:rPr lang="en-GB" sz="4200" b="0" i="0">
                <a:solidFill>
                  <a:srgbClr val="42494F"/>
                </a:solidFill>
                <a:effectLst/>
              </a:rPr>
              <a:t>direct positive impact on </a:t>
            </a:r>
            <a:r>
              <a:rPr lang="en-GB" sz="4200" b="1" i="0">
                <a:solidFill>
                  <a:srgbClr val="42494F"/>
                </a:solidFill>
                <a:effectLst/>
              </a:rPr>
              <a:t>physical and mental health for participants and attendees </a:t>
            </a:r>
            <a:r>
              <a:rPr lang="en-GB" sz="4200" b="0" i="0">
                <a:solidFill>
                  <a:srgbClr val="42494F"/>
                </a:solidFill>
                <a:effectLst/>
              </a:rPr>
              <a:t> </a:t>
            </a:r>
          </a:p>
          <a:p>
            <a:pPr algn="l">
              <a:lnSpc>
                <a:spcPct val="120000"/>
              </a:lnSpc>
              <a:spcAft>
                <a:spcPts val="600"/>
              </a:spcAft>
            </a:pPr>
            <a:r>
              <a:rPr lang="en-GB" sz="4200" b="0" i="0">
                <a:solidFill>
                  <a:srgbClr val="42494F"/>
                </a:solidFill>
                <a:effectLst/>
              </a:rPr>
              <a:t>But events can generate (potentially stronger) indirect impacts too. Participation in sport and culture can significantly </a:t>
            </a:r>
            <a:r>
              <a:rPr lang="en-GB" sz="4200" b="1" i="0">
                <a:solidFill>
                  <a:srgbClr val="42494F"/>
                </a:solidFill>
                <a:effectLst/>
              </a:rPr>
              <a:t>improve people’s health and wellbeing</a:t>
            </a:r>
            <a:r>
              <a:rPr lang="en-GB" sz="4200" b="0" i="0">
                <a:solidFill>
                  <a:srgbClr val="42494F"/>
                </a:solidFill>
                <a:effectLst/>
              </a:rPr>
              <a:t>, and events have strong potential to drive both through their ability to </a:t>
            </a:r>
            <a:r>
              <a:rPr lang="en-GB" sz="4200" b="1" i="0">
                <a:solidFill>
                  <a:srgbClr val="42494F"/>
                </a:solidFill>
                <a:effectLst/>
              </a:rPr>
              <a:t>engage people </a:t>
            </a:r>
            <a:r>
              <a:rPr lang="en-GB" sz="4200" b="0" i="0">
                <a:solidFill>
                  <a:srgbClr val="42494F"/>
                </a:solidFill>
                <a:effectLst/>
              </a:rPr>
              <a:t>with the idea of participation and foster more positive attitudes towards getting involved.</a:t>
            </a:r>
          </a:p>
          <a:p>
            <a:pPr algn="l">
              <a:lnSpc>
                <a:spcPct val="120000"/>
              </a:lnSpc>
              <a:spcAft>
                <a:spcPts val="1200"/>
              </a:spcAft>
            </a:pPr>
            <a:r>
              <a:rPr lang="en-GB" sz="4200" b="0" i="0">
                <a:solidFill>
                  <a:srgbClr val="42494F"/>
                </a:solidFill>
                <a:effectLst/>
              </a:rPr>
              <a:t>With increased participation in </a:t>
            </a:r>
            <a:r>
              <a:rPr lang="en-GB" sz="4200" b="1" i="0">
                <a:solidFill>
                  <a:srgbClr val="42494F"/>
                </a:solidFill>
                <a:effectLst/>
              </a:rPr>
              <a:t>sport a key focus of public health policy in the UK</a:t>
            </a:r>
            <a:r>
              <a:rPr lang="en-GB" sz="4200" b="0" i="0">
                <a:solidFill>
                  <a:srgbClr val="42494F"/>
                </a:solidFill>
                <a:effectLst/>
              </a:rPr>
              <a:t>, being able to demonstrate an event’s ability to support this specific </a:t>
            </a:r>
            <a:r>
              <a:rPr lang="en-GB" sz="4200" b="1" i="0">
                <a:solidFill>
                  <a:srgbClr val="42494F"/>
                </a:solidFill>
                <a:effectLst/>
              </a:rPr>
              <a:t>objective can also help attract government funding for future editions</a:t>
            </a:r>
            <a:r>
              <a:rPr lang="en-GB" sz="4200" b="0" i="0">
                <a:solidFill>
                  <a:srgbClr val="42494F"/>
                </a:solidFill>
                <a:effectLst/>
              </a:rPr>
              <a:t>. </a:t>
            </a:r>
          </a:p>
          <a:p>
            <a:pPr algn="l">
              <a:lnSpc>
                <a:spcPct val="120000"/>
              </a:lnSpc>
              <a:spcAft>
                <a:spcPts val="1200"/>
              </a:spcAft>
            </a:pPr>
            <a:r>
              <a:rPr lang="en-GB" sz="4200" b="0" i="0">
                <a:solidFill>
                  <a:srgbClr val="42494F"/>
                </a:solidFill>
                <a:effectLst/>
              </a:rPr>
              <a:t>Although many of the </a:t>
            </a:r>
            <a:r>
              <a:rPr lang="en-GB" sz="4200" b="1" i="0">
                <a:solidFill>
                  <a:srgbClr val="42494F"/>
                </a:solidFill>
                <a:effectLst/>
              </a:rPr>
              <a:t>measures of health and wellbeing impacts </a:t>
            </a:r>
            <a:r>
              <a:rPr lang="en-GB" sz="4200" b="0" i="0">
                <a:solidFill>
                  <a:srgbClr val="42494F"/>
                </a:solidFill>
                <a:effectLst/>
              </a:rPr>
              <a:t>organisers use to do this involve subjective concepts such as quality of life and personal wellbeing, they can still offer important insights into individual perceptions of event benefits, particularly when considered alongside other, more </a:t>
            </a:r>
            <a:r>
              <a:rPr lang="en-GB" sz="4200" b="1" i="0">
                <a:solidFill>
                  <a:srgbClr val="42494F"/>
                </a:solidFill>
                <a:effectLst/>
              </a:rPr>
              <a:t>tangible indicators of lifestyle and behaviour change associated with improved health.</a:t>
            </a:r>
          </a:p>
          <a:p>
            <a:pPr algn="l">
              <a:lnSpc>
                <a:spcPct val="120000"/>
              </a:lnSpc>
              <a:spcAft>
                <a:spcPts val="1200"/>
              </a:spcAft>
            </a:pPr>
            <a:r>
              <a:rPr lang="en-GB" sz="4200" b="1" i="0">
                <a:solidFill>
                  <a:srgbClr val="42494F"/>
                </a:solidFill>
                <a:effectLst/>
              </a:rPr>
              <a:t>UK Sport research found that 28% of British people who had watched a major sporting event on television during the previous three months said they felt inspired to take part in sport, or do so more often, as a result of their viewing experience. </a:t>
            </a:r>
          </a:p>
          <a:p>
            <a:endParaRPr lang="en-GB"/>
          </a:p>
        </p:txBody>
      </p:sp>
    </p:spTree>
    <p:extLst>
      <p:ext uri="{BB962C8B-B14F-4D97-AF65-F5344CB8AC3E}">
        <p14:creationId xmlns:p14="http://schemas.microsoft.com/office/powerpoint/2010/main" val="140064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91D9-A627-5AEF-43E8-EBDEB82AB923}"/>
              </a:ext>
            </a:extLst>
          </p:cNvPr>
          <p:cNvSpPr>
            <a:spLocks noGrp="1"/>
          </p:cNvSpPr>
          <p:nvPr>
            <p:ph type="title"/>
          </p:nvPr>
        </p:nvSpPr>
        <p:spPr>
          <a:xfrm>
            <a:off x="71467" y="18255"/>
            <a:ext cx="10515600" cy="1325563"/>
          </a:xfrm>
        </p:spPr>
        <p:txBody>
          <a:bodyPr/>
          <a:lstStyle/>
          <a:p>
            <a:r>
              <a:rPr lang="en-GB"/>
              <a:t>Equality, Diversity and Inclusion Event Impacts</a:t>
            </a:r>
          </a:p>
        </p:txBody>
      </p:sp>
      <p:sp>
        <p:nvSpPr>
          <p:cNvPr id="3" name="Content Placeholder 2">
            <a:extLst>
              <a:ext uri="{FF2B5EF4-FFF2-40B4-BE49-F238E27FC236}">
                <a16:creationId xmlns:a16="http://schemas.microsoft.com/office/drawing/2014/main" id="{4B2938B1-D2EC-67F5-0A6E-0A1B534DD01A}"/>
              </a:ext>
            </a:extLst>
          </p:cNvPr>
          <p:cNvSpPr>
            <a:spLocks noGrp="1"/>
          </p:cNvSpPr>
          <p:nvPr>
            <p:ph idx="1"/>
          </p:nvPr>
        </p:nvSpPr>
        <p:spPr>
          <a:xfrm>
            <a:off x="139621" y="1155443"/>
            <a:ext cx="10515600" cy="4864830"/>
          </a:xfrm>
        </p:spPr>
        <p:txBody>
          <a:bodyPr>
            <a:normAutofit fontScale="55000" lnSpcReduction="20000"/>
          </a:bodyPr>
          <a:lstStyle/>
          <a:p>
            <a:pPr algn="l">
              <a:lnSpc>
                <a:spcPct val="120000"/>
              </a:lnSpc>
              <a:spcAft>
                <a:spcPts val="600"/>
              </a:spcAft>
            </a:pPr>
            <a:r>
              <a:rPr lang="en-GB" sz="3300" b="0" i="0">
                <a:solidFill>
                  <a:srgbClr val="42494F"/>
                </a:solidFill>
                <a:effectLst/>
              </a:rPr>
              <a:t>Promoting equality, diversity and inclusion (EDI) is an </a:t>
            </a:r>
            <a:r>
              <a:rPr lang="en-GB" sz="3300" b="1" i="0">
                <a:solidFill>
                  <a:srgbClr val="42494F"/>
                </a:solidFill>
                <a:effectLst/>
              </a:rPr>
              <a:t>important social impact objective for events</a:t>
            </a:r>
            <a:r>
              <a:rPr lang="en-GB" sz="3300" b="0" i="0">
                <a:solidFill>
                  <a:srgbClr val="42494F"/>
                </a:solidFill>
                <a:effectLst/>
              </a:rPr>
              <a:t>, most immediately in their planning and operation but also in terms of their ability to </a:t>
            </a:r>
            <a:r>
              <a:rPr lang="en-GB" sz="3300" b="1" i="0">
                <a:solidFill>
                  <a:srgbClr val="42494F"/>
                </a:solidFill>
                <a:effectLst/>
              </a:rPr>
              <a:t>drive positive long-term change</a:t>
            </a:r>
            <a:r>
              <a:rPr lang="en-GB" sz="3300" b="0" i="0">
                <a:solidFill>
                  <a:srgbClr val="42494F"/>
                </a:solidFill>
                <a:effectLst/>
              </a:rPr>
              <a:t>.</a:t>
            </a:r>
          </a:p>
          <a:p>
            <a:pPr algn="l">
              <a:lnSpc>
                <a:spcPct val="120000"/>
              </a:lnSpc>
              <a:spcAft>
                <a:spcPts val="600"/>
              </a:spcAft>
            </a:pPr>
            <a:r>
              <a:rPr lang="en-GB" sz="3300" b="0" i="0">
                <a:solidFill>
                  <a:srgbClr val="42494F"/>
                </a:solidFill>
                <a:effectLst/>
              </a:rPr>
              <a:t>Priorities for the event itself typically include </a:t>
            </a:r>
            <a:r>
              <a:rPr lang="en-GB" sz="3300" b="1" i="0">
                <a:solidFill>
                  <a:srgbClr val="42494F"/>
                </a:solidFill>
                <a:effectLst/>
              </a:rPr>
              <a:t>supporting the participation, attendance and inclusion in volunteer programmes of under-represented groups</a:t>
            </a:r>
            <a:r>
              <a:rPr lang="en-GB" sz="3300" b="0" i="0">
                <a:solidFill>
                  <a:srgbClr val="42494F"/>
                </a:solidFill>
                <a:effectLst/>
              </a:rPr>
              <a:t>, as well as ensuring its </a:t>
            </a:r>
            <a:r>
              <a:rPr lang="en-GB" sz="3300" b="1" i="0">
                <a:solidFill>
                  <a:srgbClr val="42494F"/>
                </a:solidFill>
                <a:effectLst/>
              </a:rPr>
              <a:t>physical accessibility to disabled attendees</a:t>
            </a:r>
            <a:r>
              <a:rPr lang="en-GB" sz="3300" b="0" i="0">
                <a:solidFill>
                  <a:srgbClr val="42494F"/>
                </a:solidFill>
                <a:effectLst/>
              </a:rPr>
              <a:t>, at the venue and through the public transport networks serving it</a:t>
            </a:r>
            <a:r>
              <a:rPr lang="en-GB" sz="3300" b="1" i="0">
                <a:solidFill>
                  <a:srgbClr val="42494F"/>
                </a:solidFill>
                <a:effectLst/>
              </a:rPr>
              <a:t>. Longer-term targets often focus on setting new EDI standards for the host nation and fostering more positive attitudes towards minority groups, </a:t>
            </a:r>
            <a:r>
              <a:rPr lang="en-GB" sz="3300" b="0" i="0">
                <a:solidFill>
                  <a:srgbClr val="42494F"/>
                </a:solidFill>
                <a:effectLst/>
              </a:rPr>
              <a:t>both of which can be supported by visibility and promotion in media coverage of the event.</a:t>
            </a:r>
          </a:p>
          <a:p>
            <a:pPr algn="l">
              <a:lnSpc>
                <a:spcPct val="120000"/>
              </a:lnSpc>
              <a:spcAft>
                <a:spcPts val="600"/>
              </a:spcAft>
            </a:pPr>
            <a:r>
              <a:rPr lang="en-GB" sz="3300" b="0" i="0">
                <a:solidFill>
                  <a:srgbClr val="42494F"/>
                </a:solidFill>
                <a:effectLst/>
              </a:rPr>
              <a:t>EDI should also be </a:t>
            </a:r>
            <a:r>
              <a:rPr lang="en-GB" sz="3300" b="1" i="0">
                <a:solidFill>
                  <a:srgbClr val="42494F"/>
                </a:solidFill>
                <a:effectLst/>
              </a:rPr>
              <a:t>a consideration of all other impact types</a:t>
            </a:r>
            <a:r>
              <a:rPr lang="en-GB" sz="3300" b="0" i="0">
                <a:solidFill>
                  <a:srgbClr val="42494F"/>
                </a:solidFill>
                <a:effectLst/>
              </a:rPr>
              <a:t>, particularly in terms of how they </a:t>
            </a:r>
            <a:r>
              <a:rPr lang="en-GB" sz="3300" b="1" i="0">
                <a:solidFill>
                  <a:srgbClr val="42494F"/>
                </a:solidFill>
                <a:effectLst/>
              </a:rPr>
              <a:t>affect different population groups</a:t>
            </a:r>
            <a:r>
              <a:rPr lang="en-GB" sz="3300" b="0" i="0">
                <a:solidFill>
                  <a:srgbClr val="42494F"/>
                </a:solidFill>
                <a:effectLst/>
              </a:rPr>
              <a:t>. For example, an economic impact assessment should address not only the overall gains for the entire host economy but also how these benefits are </a:t>
            </a:r>
            <a:r>
              <a:rPr lang="en-GB" sz="3300" b="1" i="0">
                <a:solidFill>
                  <a:srgbClr val="42494F"/>
                </a:solidFill>
                <a:effectLst/>
              </a:rPr>
              <a:t>distributed throughout the community and what can be done to create more equitable shares</a:t>
            </a:r>
            <a:r>
              <a:rPr lang="en-GB" sz="3300" b="0" i="0">
                <a:solidFill>
                  <a:srgbClr val="42494F"/>
                </a:solidFill>
                <a:effectLst/>
              </a:rPr>
              <a:t>.</a:t>
            </a:r>
          </a:p>
          <a:p>
            <a:pPr algn="l">
              <a:lnSpc>
                <a:spcPct val="120000"/>
              </a:lnSpc>
              <a:spcAft>
                <a:spcPts val="1200"/>
              </a:spcAft>
            </a:pPr>
            <a:r>
              <a:rPr lang="en-GB" sz="3300" b="0" i="0">
                <a:solidFill>
                  <a:srgbClr val="42494F"/>
                </a:solidFill>
                <a:effectLst/>
              </a:rPr>
              <a:t>Involving stakeholders from all parts of the community throughout the event lifecycle, from pre-bidding to evaluation, is the best means of mitigating this risk.</a:t>
            </a:r>
          </a:p>
          <a:p>
            <a:endParaRPr lang="en-GB"/>
          </a:p>
        </p:txBody>
      </p:sp>
    </p:spTree>
    <p:extLst>
      <p:ext uri="{BB962C8B-B14F-4D97-AF65-F5344CB8AC3E}">
        <p14:creationId xmlns:p14="http://schemas.microsoft.com/office/powerpoint/2010/main" val="63034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1D8D-B556-C8D1-83F3-B3C9E2B159F9}"/>
              </a:ext>
            </a:extLst>
          </p:cNvPr>
          <p:cNvSpPr>
            <a:spLocks noGrp="1"/>
          </p:cNvSpPr>
          <p:nvPr>
            <p:ph type="title"/>
          </p:nvPr>
        </p:nvSpPr>
        <p:spPr>
          <a:xfrm>
            <a:off x="88505" y="69791"/>
            <a:ext cx="10515600" cy="770775"/>
          </a:xfrm>
        </p:spPr>
        <p:txBody>
          <a:bodyPr>
            <a:normAutofit/>
          </a:bodyPr>
          <a:lstStyle/>
          <a:p>
            <a:r>
              <a:rPr lang="en-GB" sz="3600"/>
              <a:t>Volunteering and Skills Event Impacts</a:t>
            </a:r>
          </a:p>
        </p:txBody>
      </p:sp>
      <p:sp>
        <p:nvSpPr>
          <p:cNvPr id="3" name="Content Placeholder 2">
            <a:extLst>
              <a:ext uri="{FF2B5EF4-FFF2-40B4-BE49-F238E27FC236}">
                <a16:creationId xmlns:a16="http://schemas.microsoft.com/office/drawing/2014/main" id="{C921376E-C5F5-8CB4-82B5-27FCC29962FE}"/>
              </a:ext>
            </a:extLst>
          </p:cNvPr>
          <p:cNvSpPr>
            <a:spLocks noGrp="1"/>
          </p:cNvSpPr>
          <p:nvPr>
            <p:ph idx="1"/>
          </p:nvPr>
        </p:nvSpPr>
        <p:spPr>
          <a:xfrm>
            <a:off x="88505" y="911225"/>
            <a:ext cx="10515600" cy="4351338"/>
          </a:xfrm>
        </p:spPr>
        <p:txBody>
          <a:bodyPr>
            <a:normAutofit fontScale="77500" lnSpcReduction="20000"/>
          </a:bodyPr>
          <a:lstStyle/>
          <a:p>
            <a:pPr algn="l">
              <a:lnSpc>
                <a:spcPct val="110000"/>
              </a:lnSpc>
              <a:spcAft>
                <a:spcPts val="600"/>
              </a:spcAft>
            </a:pPr>
            <a:r>
              <a:rPr lang="en-GB" b="0" i="0">
                <a:solidFill>
                  <a:srgbClr val="42494F"/>
                </a:solidFill>
                <a:effectLst/>
              </a:rPr>
              <a:t>Few sporting and cultural events can operate successfully without the support of volunteers. More than 2,000 volunteers contribute to London’s Carnaval Del Pueblo, for example, while the capital’s Pride organisation includes 80 year-round voluntary positions in areas ranging from event management to marketing and communications.</a:t>
            </a:r>
          </a:p>
          <a:p>
            <a:pPr algn="l">
              <a:lnSpc>
                <a:spcPct val="110000"/>
              </a:lnSpc>
              <a:spcAft>
                <a:spcPts val="1200"/>
              </a:spcAft>
            </a:pPr>
            <a:r>
              <a:rPr lang="en-GB" b="0" i="0">
                <a:solidFill>
                  <a:srgbClr val="42494F"/>
                </a:solidFill>
                <a:effectLst/>
              </a:rPr>
              <a:t>People volunteer for these roles for many reasons: to be part of the event, to support their community or to contribute to its wider social or environmental objectives. </a:t>
            </a:r>
          </a:p>
          <a:p>
            <a:pPr algn="l">
              <a:lnSpc>
                <a:spcPct val="110000"/>
              </a:lnSpc>
              <a:spcAft>
                <a:spcPts val="1200"/>
              </a:spcAft>
            </a:pPr>
            <a:r>
              <a:rPr lang="en-GB" b="0" i="0">
                <a:solidFill>
                  <a:srgbClr val="42494F"/>
                </a:solidFill>
                <a:effectLst/>
              </a:rPr>
              <a:t>For many public funders of events the most important driver of volunteering is very often its </a:t>
            </a:r>
            <a:r>
              <a:rPr lang="en-GB" b="1" i="0">
                <a:solidFill>
                  <a:srgbClr val="42494F"/>
                </a:solidFill>
                <a:effectLst/>
              </a:rPr>
              <a:t>ability to help people gain skills </a:t>
            </a:r>
            <a:r>
              <a:rPr lang="en-GB" b="0" i="0">
                <a:solidFill>
                  <a:srgbClr val="42494F"/>
                </a:solidFill>
                <a:effectLst/>
              </a:rPr>
              <a:t>that will raise their aspirations, improve their employability and improve their long-term career prospects. </a:t>
            </a:r>
          </a:p>
          <a:p>
            <a:pPr algn="l">
              <a:lnSpc>
                <a:spcPct val="110000"/>
              </a:lnSpc>
              <a:spcAft>
                <a:spcPts val="1200"/>
              </a:spcAft>
            </a:pPr>
            <a:r>
              <a:rPr lang="en-GB" b="0" i="0">
                <a:solidFill>
                  <a:srgbClr val="42494F"/>
                </a:solidFill>
                <a:effectLst/>
              </a:rPr>
              <a:t>Many events now run </a:t>
            </a:r>
            <a:r>
              <a:rPr lang="en-GB" b="1" i="0">
                <a:solidFill>
                  <a:srgbClr val="42494F"/>
                </a:solidFill>
                <a:effectLst/>
              </a:rPr>
              <a:t>specific training programmes </a:t>
            </a:r>
            <a:r>
              <a:rPr lang="en-GB" b="0" i="0">
                <a:solidFill>
                  <a:srgbClr val="42494F"/>
                </a:solidFill>
                <a:effectLst/>
              </a:rPr>
              <a:t>for their volunteers.</a:t>
            </a:r>
          </a:p>
          <a:p>
            <a:endParaRPr lang="en-GB"/>
          </a:p>
        </p:txBody>
      </p:sp>
    </p:spTree>
    <p:extLst>
      <p:ext uri="{BB962C8B-B14F-4D97-AF65-F5344CB8AC3E}">
        <p14:creationId xmlns:p14="http://schemas.microsoft.com/office/powerpoint/2010/main" val="2923619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B75E-1B45-D64E-53CC-41F231D516DF}"/>
              </a:ext>
            </a:extLst>
          </p:cNvPr>
          <p:cNvSpPr>
            <a:spLocks noGrp="1"/>
          </p:cNvSpPr>
          <p:nvPr>
            <p:ph type="title"/>
          </p:nvPr>
        </p:nvSpPr>
        <p:spPr>
          <a:xfrm>
            <a:off x="90778" y="0"/>
            <a:ext cx="10515600" cy="757325"/>
          </a:xfrm>
        </p:spPr>
        <p:txBody>
          <a:bodyPr>
            <a:normAutofit/>
          </a:bodyPr>
          <a:lstStyle/>
          <a:p>
            <a:r>
              <a:rPr lang="en-GB" sz="3200" b="1"/>
              <a:t>Qualitative Method.</a:t>
            </a:r>
          </a:p>
        </p:txBody>
      </p:sp>
      <p:sp>
        <p:nvSpPr>
          <p:cNvPr id="3" name="Content Placeholder 2">
            <a:extLst>
              <a:ext uri="{FF2B5EF4-FFF2-40B4-BE49-F238E27FC236}">
                <a16:creationId xmlns:a16="http://schemas.microsoft.com/office/drawing/2014/main" id="{C5E28F38-595F-BA91-BD5E-A7D5B69A3855}"/>
              </a:ext>
            </a:extLst>
          </p:cNvPr>
          <p:cNvSpPr>
            <a:spLocks noGrp="1"/>
          </p:cNvSpPr>
          <p:nvPr>
            <p:ph idx="1"/>
          </p:nvPr>
        </p:nvSpPr>
        <p:spPr>
          <a:xfrm>
            <a:off x="3049" y="948097"/>
            <a:ext cx="12188951" cy="5327726"/>
          </a:xfrm>
        </p:spPr>
        <p:txBody>
          <a:bodyPr>
            <a:noAutofit/>
          </a:bodyPr>
          <a:lstStyle/>
          <a:p>
            <a:pPr>
              <a:lnSpc>
                <a:spcPct val="100000"/>
              </a:lnSpc>
            </a:pPr>
            <a:r>
              <a:rPr lang="en-GB" sz="1800"/>
              <a:t>In essence event evaluation methods can be broken down </a:t>
            </a:r>
            <a:r>
              <a:rPr lang="en-GB" sz="1800" b="1"/>
              <a:t>into two main types qualitive and </a:t>
            </a:r>
            <a:r>
              <a:rPr lang="en-GB" sz="1800" b="1" err="1"/>
              <a:t>quantative</a:t>
            </a:r>
            <a:r>
              <a:rPr lang="en-GB" sz="1800" b="1"/>
              <a:t> , </a:t>
            </a:r>
          </a:p>
          <a:p>
            <a:pPr>
              <a:lnSpc>
                <a:spcPct val="100000"/>
              </a:lnSpc>
            </a:pPr>
            <a:r>
              <a:rPr lang="en-GB" sz="1800" b="1"/>
              <a:t>Qualitative methods</a:t>
            </a:r>
          </a:p>
          <a:p>
            <a:pPr>
              <a:lnSpc>
                <a:spcPct val="100000"/>
              </a:lnSpc>
            </a:pPr>
            <a:r>
              <a:rPr lang="en-GB" sz="1800"/>
              <a:t>focused on </a:t>
            </a:r>
            <a:r>
              <a:rPr lang="en-GB" sz="1800" b="1"/>
              <a:t>trying to better understand why people feel and act in a certain way.</a:t>
            </a:r>
          </a:p>
          <a:p>
            <a:pPr>
              <a:lnSpc>
                <a:spcPct val="100000"/>
              </a:lnSpc>
            </a:pPr>
            <a:r>
              <a:rPr lang="en-GB" sz="1800"/>
              <a:t>Can use different types of survey at every stage to </a:t>
            </a:r>
            <a:r>
              <a:rPr lang="en-GB" sz="1800" b="1"/>
              <a:t>collect feedback on different areas </a:t>
            </a:r>
            <a:r>
              <a:rPr lang="en-GB" sz="1800"/>
              <a:t>of event from gaining hospitality feedback, to views about speakers, seminar content and how likely attendees would be to recommend event to others. However, whatever type of event survey you’re creating it’s vital to think about </a:t>
            </a:r>
            <a:r>
              <a:rPr lang="en-GB" sz="1800" b="1"/>
              <a:t>event evaluation questions</a:t>
            </a:r>
            <a:r>
              <a:rPr lang="en-GB" sz="1800"/>
              <a:t>, as this will determine the </a:t>
            </a:r>
            <a:r>
              <a:rPr lang="en-GB" sz="1800" b="1"/>
              <a:t>value of responses you get back</a:t>
            </a:r>
            <a:r>
              <a:rPr lang="en-GB" sz="1800"/>
              <a:t>. Then once collected </a:t>
            </a:r>
            <a:r>
              <a:rPr lang="en-GB" sz="1800" b="1"/>
              <a:t>this data can be analysed </a:t>
            </a:r>
            <a:r>
              <a:rPr lang="en-GB" sz="1800"/>
              <a:t>to help enable you to make any </a:t>
            </a:r>
            <a:r>
              <a:rPr lang="en-GB" sz="1800" b="1"/>
              <a:t>necessary changes to improve your event moving forward</a:t>
            </a:r>
            <a:r>
              <a:rPr lang="en-GB" sz="1800"/>
              <a:t>. It is also useful to be aware of the </a:t>
            </a:r>
            <a:r>
              <a:rPr lang="en-GB" sz="1800" b="1"/>
              <a:t>different methods available </a:t>
            </a:r>
            <a:r>
              <a:rPr lang="en-GB" sz="1800"/>
              <a:t>for collecting this qualitative feedback during event.</a:t>
            </a:r>
          </a:p>
          <a:p>
            <a:pPr>
              <a:lnSpc>
                <a:spcPct val="100000"/>
              </a:lnSpc>
            </a:pPr>
            <a:r>
              <a:rPr lang="en-GB" sz="1800" b="1"/>
              <a:t>Online event surveys:</a:t>
            </a:r>
          </a:p>
          <a:p>
            <a:pPr>
              <a:lnSpc>
                <a:spcPct val="100000"/>
              </a:lnSpc>
            </a:pPr>
            <a:r>
              <a:rPr lang="en-GB" sz="1800"/>
              <a:t>From email and SMS, to a survey link embedded into a website or via a QR code, given the wide array of ways in which </a:t>
            </a:r>
            <a:r>
              <a:rPr lang="en-GB" sz="1800" b="1"/>
              <a:t>online surveys can be distributed </a:t>
            </a:r>
            <a:r>
              <a:rPr lang="en-GB" sz="1800"/>
              <a:t>they offer a very effective way of collecting feedback, before, during and after your event has </a:t>
            </a:r>
            <a:r>
              <a:rPr lang="en-GB" sz="1800" err="1"/>
              <a:t>ended.For</a:t>
            </a:r>
            <a:r>
              <a:rPr lang="en-GB" sz="1800"/>
              <a:t> example, you may decide to set up </a:t>
            </a:r>
            <a:r>
              <a:rPr lang="en-GB" sz="1800" b="1"/>
              <a:t>desktop PC terminals or kiosks </a:t>
            </a:r>
            <a:r>
              <a:rPr lang="en-GB" sz="1800"/>
              <a:t>in highly visible booths located at strategic points around your venue to collect feedback during your event. While before and after your event you may find you get a more decent response by </a:t>
            </a:r>
            <a:r>
              <a:rPr lang="en-GB" sz="1800" b="1"/>
              <a:t>employing a mix of distribution methods including email, web and SMS surveys</a:t>
            </a:r>
            <a:r>
              <a:rPr lang="en-GB" sz="1800"/>
              <a:t>.</a:t>
            </a:r>
          </a:p>
        </p:txBody>
      </p:sp>
    </p:spTree>
    <p:extLst>
      <p:ext uri="{BB962C8B-B14F-4D97-AF65-F5344CB8AC3E}">
        <p14:creationId xmlns:p14="http://schemas.microsoft.com/office/powerpoint/2010/main" val="91943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27CA-8056-47ED-0CD7-BF1348532044}"/>
              </a:ext>
            </a:extLst>
          </p:cNvPr>
          <p:cNvSpPr>
            <a:spLocks noGrp="1"/>
          </p:cNvSpPr>
          <p:nvPr>
            <p:ph type="title"/>
          </p:nvPr>
        </p:nvSpPr>
        <p:spPr>
          <a:xfrm>
            <a:off x="434163" y="0"/>
            <a:ext cx="10515600" cy="733647"/>
          </a:xfrm>
        </p:spPr>
        <p:txBody>
          <a:bodyPr>
            <a:normAutofit/>
          </a:bodyPr>
          <a:lstStyle/>
          <a:p>
            <a:r>
              <a:rPr lang="en-GB" sz="3600"/>
              <a:t>Media Coverage Impacts </a:t>
            </a:r>
          </a:p>
        </p:txBody>
      </p:sp>
      <p:sp>
        <p:nvSpPr>
          <p:cNvPr id="3" name="Content Placeholder 2">
            <a:extLst>
              <a:ext uri="{FF2B5EF4-FFF2-40B4-BE49-F238E27FC236}">
                <a16:creationId xmlns:a16="http://schemas.microsoft.com/office/drawing/2014/main" id="{53645ED9-AC0A-3AAB-C0B5-BBC3523B4E2C}"/>
              </a:ext>
            </a:extLst>
          </p:cNvPr>
          <p:cNvSpPr>
            <a:spLocks noGrp="1"/>
          </p:cNvSpPr>
          <p:nvPr>
            <p:ph idx="1"/>
          </p:nvPr>
        </p:nvSpPr>
        <p:spPr>
          <a:xfrm>
            <a:off x="508590" y="685800"/>
            <a:ext cx="10515600" cy="5326912"/>
          </a:xfrm>
        </p:spPr>
        <p:txBody>
          <a:bodyPr>
            <a:normAutofit fontScale="85000" lnSpcReduction="20000"/>
          </a:bodyPr>
          <a:lstStyle/>
          <a:p>
            <a:pPr algn="l">
              <a:lnSpc>
                <a:spcPct val="120000"/>
              </a:lnSpc>
              <a:spcAft>
                <a:spcPts val="600"/>
              </a:spcAft>
            </a:pPr>
            <a:r>
              <a:rPr lang="en-GB" sz="2000" b="0" i="0">
                <a:solidFill>
                  <a:srgbClr val="42494F"/>
                </a:solidFill>
                <a:effectLst/>
              </a:rPr>
              <a:t>Media coverage of sporting, cultural and business events </a:t>
            </a:r>
            <a:r>
              <a:rPr lang="en-GB" sz="2000" b="1" i="0">
                <a:solidFill>
                  <a:srgbClr val="42494F"/>
                </a:solidFill>
                <a:effectLst/>
              </a:rPr>
              <a:t>enables their hosts to project a positive image and build influence far beyond their attendees and local communities</a:t>
            </a:r>
            <a:r>
              <a:rPr lang="en-GB" sz="2000" b="0" i="0">
                <a:solidFill>
                  <a:srgbClr val="42494F"/>
                </a:solidFill>
                <a:effectLst/>
              </a:rPr>
              <a:t>. This visibility, and the place branding opportunity help grow </a:t>
            </a:r>
            <a:r>
              <a:rPr lang="en-GB" sz="2000" b="1" i="0">
                <a:solidFill>
                  <a:srgbClr val="42494F"/>
                </a:solidFill>
                <a:effectLst/>
              </a:rPr>
              <a:t>tourism and attract new investment by raising awareness of a destination</a:t>
            </a:r>
            <a:r>
              <a:rPr lang="en-GB" sz="2000" b="0" i="0">
                <a:solidFill>
                  <a:srgbClr val="42494F"/>
                </a:solidFill>
                <a:effectLst/>
              </a:rPr>
              <a:t>, changing perceptions of it and expanding its share of voice in competitive markets.</a:t>
            </a:r>
          </a:p>
          <a:p>
            <a:pPr algn="l">
              <a:lnSpc>
                <a:spcPct val="120000"/>
              </a:lnSpc>
              <a:spcAft>
                <a:spcPts val="600"/>
              </a:spcAft>
            </a:pPr>
            <a:r>
              <a:rPr lang="en-GB" sz="2000" b="0" i="0">
                <a:solidFill>
                  <a:srgbClr val="42494F"/>
                </a:solidFill>
                <a:effectLst/>
              </a:rPr>
              <a:t>Evaluating the scale and outcomes of these impacts is therefore an important means of demonstrating the value of events, particularly for </a:t>
            </a:r>
            <a:r>
              <a:rPr lang="en-GB" sz="2000" b="1" i="0">
                <a:solidFill>
                  <a:srgbClr val="42494F"/>
                </a:solidFill>
                <a:effectLst/>
              </a:rPr>
              <a:t>public funders and stakeholders</a:t>
            </a:r>
            <a:r>
              <a:rPr lang="en-GB" sz="2000" b="0" i="0">
                <a:solidFill>
                  <a:srgbClr val="42494F"/>
                </a:solidFill>
                <a:effectLst/>
              </a:rPr>
              <a:t> drawn by the platform they provide for building awareness and favourability among </a:t>
            </a:r>
            <a:r>
              <a:rPr lang="en-GB" sz="2000" b="1" i="0">
                <a:solidFill>
                  <a:srgbClr val="42494F"/>
                </a:solidFill>
                <a:effectLst/>
              </a:rPr>
              <a:t>potential new visitors, investors and trading partners</a:t>
            </a:r>
            <a:r>
              <a:rPr lang="en-GB" sz="2000" b="0" i="0">
                <a:solidFill>
                  <a:srgbClr val="42494F"/>
                </a:solidFill>
                <a:effectLst/>
              </a:rPr>
              <a:t>.</a:t>
            </a:r>
          </a:p>
          <a:p>
            <a:pPr algn="l">
              <a:lnSpc>
                <a:spcPct val="120000"/>
              </a:lnSpc>
              <a:spcAft>
                <a:spcPts val="600"/>
              </a:spcAft>
            </a:pPr>
            <a:r>
              <a:rPr lang="en-GB" sz="2000" b="0" i="0">
                <a:solidFill>
                  <a:srgbClr val="42494F"/>
                </a:solidFill>
                <a:effectLst/>
              </a:rPr>
              <a:t>The </a:t>
            </a:r>
            <a:r>
              <a:rPr lang="en-GB" sz="2000" b="1" i="0">
                <a:solidFill>
                  <a:srgbClr val="42494F"/>
                </a:solidFill>
                <a:effectLst/>
              </a:rPr>
              <a:t>evaluation process </a:t>
            </a:r>
            <a:r>
              <a:rPr lang="en-GB" sz="2000" b="0" i="0">
                <a:solidFill>
                  <a:srgbClr val="42494F"/>
                </a:solidFill>
                <a:effectLst/>
              </a:rPr>
              <a:t>begins with understanding the volume and type of media coverage your event generated (e.g. local/regional/national press, social media etc), and the number of people who engaged with it (i.e. by watching, reading or listening).</a:t>
            </a:r>
          </a:p>
          <a:p>
            <a:pPr algn="l">
              <a:lnSpc>
                <a:spcPct val="120000"/>
              </a:lnSpc>
              <a:spcAft>
                <a:spcPts val="600"/>
              </a:spcAft>
            </a:pPr>
            <a:r>
              <a:rPr lang="en-GB" sz="2000" b="0" i="0">
                <a:solidFill>
                  <a:srgbClr val="42494F"/>
                </a:solidFill>
                <a:effectLst/>
              </a:rPr>
              <a:t>Beyond these basic measures of reach, then consider the tone of this coverage (i.e. whether it was positive or negative) and the extent to which it conveyed key messages and helped sponsors and stakeholders achieve their goals</a:t>
            </a:r>
          </a:p>
          <a:p>
            <a:pPr algn="l">
              <a:lnSpc>
                <a:spcPct val="120000"/>
              </a:lnSpc>
              <a:spcAft>
                <a:spcPts val="600"/>
              </a:spcAft>
            </a:pPr>
            <a:r>
              <a:rPr lang="en-GB" sz="2000" b="1" i="0">
                <a:solidFill>
                  <a:srgbClr val="42494F"/>
                </a:solidFill>
                <a:effectLst/>
              </a:rPr>
              <a:t>Set clear objectives at the beginning of the hosting process: </a:t>
            </a:r>
            <a:r>
              <a:rPr lang="en-GB" sz="2000" b="0" i="0">
                <a:solidFill>
                  <a:srgbClr val="42494F"/>
                </a:solidFill>
                <a:effectLst/>
              </a:rPr>
              <a:t>e.g. brand exposure for sponsors, promoting participation for governing bodies or showcasing the host destination for tourism and investment agencies. These aims – and the messaging that will support them – should be at the </a:t>
            </a:r>
            <a:r>
              <a:rPr lang="en-GB" sz="2000" b="1" i="0">
                <a:solidFill>
                  <a:srgbClr val="42494F"/>
                </a:solidFill>
                <a:effectLst/>
              </a:rPr>
              <a:t>heart of </a:t>
            </a:r>
            <a:r>
              <a:rPr lang="en-GB" sz="2000" b="1">
                <a:solidFill>
                  <a:srgbClr val="42494F"/>
                </a:solidFill>
              </a:rPr>
              <a:t>the </a:t>
            </a:r>
            <a:r>
              <a:rPr lang="en-GB" sz="2000" b="1" i="0">
                <a:solidFill>
                  <a:srgbClr val="42494F"/>
                </a:solidFill>
                <a:effectLst/>
              </a:rPr>
              <a:t>event’s media strategy.</a:t>
            </a:r>
          </a:p>
          <a:p>
            <a:endParaRPr lang="en-GB"/>
          </a:p>
        </p:txBody>
      </p:sp>
    </p:spTree>
    <p:extLst>
      <p:ext uri="{BB962C8B-B14F-4D97-AF65-F5344CB8AC3E}">
        <p14:creationId xmlns:p14="http://schemas.microsoft.com/office/powerpoint/2010/main" val="324357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E477-DE6C-7EC4-4CEE-F799272BBDA8}"/>
              </a:ext>
            </a:extLst>
          </p:cNvPr>
          <p:cNvSpPr>
            <a:spLocks noGrp="1"/>
          </p:cNvSpPr>
          <p:nvPr>
            <p:ph type="title"/>
          </p:nvPr>
        </p:nvSpPr>
        <p:spPr/>
        <p:txBody>
          <a:bodyPr>
            <a:normAutofit/>
          </a:bodyPr>
          <a:lstStyle/>
          <a:p>
            <a:r>
              <a:rPr lang="en-GB" sz="4000" b="0" i="0">
                <a:solidFill>
                  <a:srgbClr val="42494F"/>
                </a:solidFill>
                <a:effectLst/>
              </a:rPr>
              <a:t>focus on the following key measures:</a:t>
            </a:r>
            <a:br>
              <a:rPr lang="en-GB" sz="4000" b="0" i="0">
                <a:solidFill>
                  <a:srgbClr val="42494F"/>
                </a:solidFill>
                <a:effectLst/>
              </a:rPr>
            </a:br>
            <a:endParaRPr lang="en-GB" sz="4000"/>
          </a:p>
        </p:txBody>
      </p:sp>
      <p:sp>
        <p:nvSpPr>
          <p:cNvPr id="3" name="Content Placeholder 2">
            <a:extLst>
              <a:ext uri="{FF2B5EF4-FFF2-40B4-BE49-F238E27FC236}">
                <a16:creationId xmlns:a16="http://schemas.microsoft.com/office/drawing/2014/main" id="{2109329D-B7D4-47F7-D385-5904BCD87781}"/>
              </a:ext>
            </a:extLst>
          </p:cNvPr>
          <p:cNvSpPr>
            <a:spLocks noGrp="1"/>
          </p:cNvSpPr>
          <p:nvPr>
            <p:ph idx="1"/>
          </p:nvPr>
        </p:nvSpPr>
        <p:spPr/>
        <p:txBody>
          <a:bodyPr/>
          <a:lstStyle/>
          <a:p>
            <a:pPr algn="l">
              <a:buFont typeface="Arial" panose="020B0604020202020204" pitchFamily="34" charset="0"/>
              <a:buChar char="•"/>
            </a:pPr>
            <a:r>
              <a:rPr lang="en-GB" b="0" i="0">
                <a:solidFill>
                  <a:srgbClr val="42494F"/>
                </a:solidFill>
                <a:effectLst/>
              </a:rPr>
              <a:t>Volume and reach</a:t>
            </a:r>
          </a:p>
          <a:p>
            <a:pPr algn="l">
              <a:buFont typeface="Arial" panose="020B0604020202020204" pitchFamily="34" charset="0"/>
              <a:buChar char="•"/>
            </a:pPr>
            <a:r>
              <a:rPr lang="en-GB" b="0" i="0">
                <a:solidFill>
                  <a:srgbClr val="42494F"/>
                </a:solidFill>
                <a:effectLst/>
              </a:rPr>
              <a:t>Tone and engagement</a:t>
            </a:r>
          </a:p>
          <a:p>
            <a:pPr algn="l">
              <a:buFont typeface="Arial" panose="020B0604020202020204" pitchFamily="34" charset="0"/>
              <a:buChar char="•"/>
            </a:pPr>
            <a:r>
              <a:rPr lang="en-GB" b="0" i="0">
                <a:solidFill>
                  <a:srgbClr val="42494F"/>
                </a:solidFill>
                <a:effectLst/>
              </a:rPr>
              <a:t>Media and brand value</a:t>
            </a:r>
          </a:p>
          <a:p>
            <a:pPr algn="l">
              <a:buFont typeface="Arial" panose="020B0604020202020204" pitchFamily="34" charset="0"/>
              <a:buChar char="•"/>
            </a:pPr>
            <a:r>
              <a:rPr lang="en-GB" b="0" i="0">
                <a:solidFill>
                  <a:srgbClr val="42494F"/>
                </a:solidFill>
                <a:effectLst/>
              </a:rPr>
              <a:t>Reputational change</a:t>
            </a:r>
          </a:p>
          <a:p>
            <a:endParaRPr lang="en-GB"/>
          </a:p>
        </p:txBody>
      </p:sp>
      <p:pic>
        <p:nvPicPr>
          <p:cNvPr id="4" name="Picture 3">
            <a:extLst>
              <a:ext uri="{FF2B5EF4-FFF2-40B4-BE49-F238E27FC236}">
                <a16:creationId xmlns:a16="http://schemas.microsoft.com/office/drawing/2014/main" id="{AF55B27C-7221-23FA-29E8-7DEBB62D469A}"/>
              </a:ext>
            </a:extLst>
          </p:cNvPr>
          <p:cNvPicPr>
            <a:picLocks noChangeAspect="1"/>
          </p:cNvPicPr>
          <p:nvPr/>
        </p:nvPicPr>
        <p:blipFill>
          <a:blip r:embed="rId2"/>
          <a:stretch>
            <a:fillRect/>
          </a:stretch>
        </p:blipFill>
        <p:spPr>
          <a:xfrm>
            <a:off x="6434947" y="1350335"/>
            <a:ext cx="5143244" cy="2972908"/>
          </a:xfrm>
          <a:prstGeom prst="rect">
            <a:avLst/>
          </a:prstGeom>
        </p:spPr>
      </p:pic>
    </p:spTree>
    <p:extLst>
      <p:ext uri="{BB962C8B-B14F-4D97-AF65-F5344CB8AC3E}">
        <p14:creationId xmlns:p14="http://schemas.microsoft.com/office/powerpoint/2010/main" val="8082555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8C5A-C675-1DD3-23C1-571A00D2F2FB}"/>
              </a:ext>
            </a:extLst>
          </p:cNvPr>
          <p:cNvSpPr>
            <a:spLocks noGrp="1"/>
          </p:cNvSpPr>
          <p:nvPr>
            <p:ph type="title"/>
          </p:nvPr>
        </p:nvSpPr>
        <p:spPr/>
        <p:txBody>
          <a:bodyPr/>
          <a:lstStyle/>
          <a:p>
            <a:r>
              <a:rPr lang="en-GB"/>
              <a:t>Volume and Reach of Media Coverage</a:t>
            </a:r>
          </a:p>
        </p:txBody>
      </p:sp>
      <p:sp>
        <p:nvSpPr>
          <p:cNvPr id="3" name="Content Placeholder 2">
            <a:extLst>
              <a:ext uri="{FF2B5EF4-FFF2-40B4-BE49-F238E27FC236}">
                <a16:creationId xmlns:a16="http://schemas.microsoft.com/office/drawing/2014/main" id="{7D835DCD-1C2A-5281-8CD1-EAAD65F663D3}"/>
              </a:ext>
            </a:extLst>
          </p:cNvPr>
          <p:cNvSpPr>
            <a:spLocks noGrp="1"/>
          </p:cNvSpPr>
          <p:nvPr>
            <p:ph idx="1"/>
          </p:nvPr>
        </p:nvSpPr>
        <p:spPr/>
        <p:txBody>
          <a:bodyPr/>
          <a:lstStyle/>
          <a:p>
            <a:pPr algn="l">
              <a:lnSpc>
                <a:spcPct val="100000"/>
              </a:lnSpc>
              <a:spcAft>
                <a:spcPts val="600"/>
              </a:spcAft>
            </a:pPr>
            <a:r>
              <a:rPr lang="en-GB" b="0" i="0">
                <a:solidFill>
                  <a:srgbClr val="42494F"/>
                </a:solidFill>
                <a:effectLst/>
              </a:rPr>
              <a:t>The amount of media coverage an event attracts is a key measure of its </a:t>
            </a:r>
            <a:r>
              <a:rPr lang="en-GB" b="1" i="0">
                <a:solidFill>
                  <a:srgbClr val="42494F"/>
                </a:solidFill>
                <a:effectLst/>
              </a:rPr>
              <a:t>profile and popularity</a:t>
            </a:r>
            <a:r>
              <a:rPr lang="en-GB" b="0" i="0">
                <a:solidFill>
                  <a:srgbClr val="42494F"/>
                </a:solidFill>
                <a:effectLst/>
              </a:rPr>
              <a:t>. But the nature of that coverage – where it appears and who it reaches – is just as important in determining the impact it makes.</a:t>
            </a:r>
          </a:p>
          <a:p>
            <a:pPr algn="l">
              <a:lnSpc>
                <a:spcPct val="100000"/>
              </a:lnSpc>
              <a:spcAft>
                <a:spcPts val="1200"/>
              </a:spcAft>
            </a:pPr>
            <a:r>
              <a:rPr lang="en-GB" b="0" i="0">
                <a:solidFill>
                  <a:srgbClr val="42494F"/>
                </a:solidFill>
                <a:effectLst/>
              </a:rPr>
              <a:t>As an event organiser, need to be able to </a:t>
            </a:r>
            <a:r>
              <a:rPr lang="en-GB" b="1" i="0">
                <a:solidFill>
                  <a:srgbClr val="42494F"/>
                </a:solidFill>
                <a:effectLst/>
              </a:rPr>
              <a:t>evaluate all three elements </a:t>
            </a:r>
            <a:r>
              <a:rPr lang="en-GB" b="0" i="0">
                <a:solidFill>
                  <a:srgbClr val="42494F"/>
                </a:solidFill>
                <a:effectLst/>
              </a:rPr>
              <a:t>to understand not only how much media coverage the event generated but also the extent to which that coverage enabled stakeholders to achieve strategic goals.</a:t>
            </a:r>
          </a:p>
          <a:p>
            <a:endParaRPr lang="en-GB"/>
          </a:p>
        </p:txBody>
      </p:sp>
    </p:spTree>
    <p:extLst>
      <p:ext uri="{BB962C8B-B14F-4D97-AF65-F5344CB8AC3E}">
        <p14:creationId xmlns:p14="http://schemas.microsoft.com/office/powerpoint/2010/main" val="17855763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08143-6943-A5B5-99F7-8C8C48F68C72}"/>
              </a:ext>
            </a:extLst>
          </p:cNvPr>
          <p:cNvSpPr>
            <a:spLocks noGrp="1"/>
          </p:cNvSpPr>
          <p:nvPr>
            <p:ph type="title"/>
          </p:nvPr>
        </p:nvSpPr>
        <p:spPr/>
        <p:txBody>
          <a:bodyPr/>
          <a:lstStyle/>
          <a:p>
            <a:r>
              <a:rPr lang="en-GB" b="1"/>
              <a:t>Media Coverage Tone and Engagement</a:t>
            </a:r>
          </a:p>
        </p:txBody>
      </p:sp>
      <p:sp>
        <p:nvSpPr>
          <p:cNvPr id="3" name="Content Placeholder 2">
            <a:extLst>
              <a:ext uri="{FF2B5EF4-FFF2-40B4-BE49-F238E27FC236}">
                <a16:creationId xmlns:a16="http://schemas.microsoft.com/office/drawing/2014/main" id="{E6E82BE2-66B9-457D-8DBB-1076FFAF2989}"/>
              </a:ext>
            </a:extLst>
          </p:cNvPr>
          <p:cNvSpPr>
            <a:spLocks noGrp="1"/>
          </p:cNvSpPr>
          <p:nvPr>
            <p:ph idx="1"/>
          </p:nvPr>
        </p:nvSpPr>
        <p:spPr>
          <a:xfrm>
            <a:off x="189614" y="1469434"/>
            <a:ext cx="10515600" cy="4351338"/>
          </a:xfrm>
        </p:spPr>
        <p:txBody>
          <a:bodyPr>
            <a:normAutofit fontScale="70000" lnSpcReduction="20000"/>
          </a:bodyPr>
          <a:lstStyle/>
          <a:p>
            <a:pPr algn="l">
              <a:lnSpc>
                <a:spcPct val="120000"/>
              </a:lnSpc>
              <a:spcAft>
                <a:spcPts val="600"/>
              </a:spcAft>
            </a:pPr>
            <a:r>
              <a:rPr lang="en-GB" b="0" i="0">
                <a:solidFill>
                  <a:srgbClr val="42494F"/>
                </a:solidFill>
                <a:effectLst/>
              </a:rPr>
              <a:t>Reach provides the </a:t>
            </a:r>
            <a:r>
              <a:rPr lang="en-GB" b="1" i="0">
                <a:solidFill>
                  <a:srgbClr val="42494F"/>
                </a:solidFill>
                <a:effectLst/>
              </a:rPr>
              <a:t>foundations of media impact by making target audiences aware of an event</a:t>
            </a:r>
            <a:r>
              <a:rPr lang="en-GB" b="0" i="0">
                <a:solidFill>
                  <a:srgbClr val="42494F"/>
                </a:solidFill>
                <a:effectLst/>
              </a:rPr>
              <a:t>, its character and ambitions. The scale and nature of that impact, is determined by the way in which these </a:t>
            </a:r>
            <a:r>
              <a:rPr lang="en-GB" b="1" i="0">
                <a:solidFill>
                  <a:srgbClr val="42494F"/>
                </a:solidFill>
                <a:effectLst/>
              </a:rPr>
              <a:t>audiences react to the media coverage</a:t>
            </a:r>
            <a:r>
              <a:rPr lang="en-GB" b="0" i="0">
                <a:solidFill>
                  <a:srgbClr val="42494F"/>
                </a:solidFill>
                <a:effectLst/>
              </a:rPr>
              <a:t> they are exposed to. That reaction is driven largely by the </a:t>
            </a:r>
            <a:r>
              <a:rPr lang="en-GB" b="1" i="0">
                <a:solidFill>
                  <a:srgbClr val="42494F"/>
                </a:solidFill>
                <a:effectLst/>
              </a:rPr>
              <a:t>tone of this coverage and the way in which they engage </a:t>
            </a:r>
            <a:r>
              <a:rPr lang="en-GB" b="0" i="0">
                <a:solidFill>
                  <a:srgbClr val="42494F"/>
                </a:solidFill>
                <a:effectLst/>
              </a:rPr>
              <a:t>with it.</a:t>
            </a:r>
          </a:p>
          <a:p>
            <a:pPr algn="l">
              <a:lnSpc>
                <a:spcPct val="120000"/>
              </a:lnSpc>
              <a:spcAft>
                <a:spcPts val="1200"/>
              </a:spcAft>
            </a:pPr>
            <a:r>
              <a:rPr lang="en-GB" b="0" i="0">
                <a:solidFill>
                  <a:srgbClr val="42494F"/>
                </a:solidFill>
                <a:effectLst/>
              </a:rPr>
              <a:t>Understanding how event is being portrayed, how audiences are responding to what they watch, read or hear, and the sentiment with which they do so ,understand the extent to which your </a:t>
            </a:r>
            <a:r>
              <a:rPr lang="en-GB" b="1" i="0">
                <a:solidFill>
                  <a:srgbClr val="42494F"/>
                </a:solidFill>
                <a:effectLst/>
              </a:rPr>
              <a:t>media goals are being achieved </a:t>
            </a:r>
            <a:r>
              <a:rPr lang="en-GB" b="0" i="0">
                <a:solidFill>
                  <a:srgbClr val="42494F"/>
                </a:solidFill>
                <a:effectLst/>
              </a:rPr>
              <a:t>and identify any </a:t>
            </a:r>
            <a:r>
              <a:rPr lang="en-GB" b="1" i="0">
                <a:solidFill>
                  <a:srgbClr val="42494F"/>
                </a:solidFill>
                <a:effectLst/>
              </a:rPr>
              <a:t>changes in content strategy </a:t>
            </a:r>
            <a:r>
              <a:rPr lang="en-GB" b="0" i="0">
                <a:solidFill>
                  <a:srgbClr val="42494F"/>
                </a:solidFill>
                <a:effectLst/>
              </a:rPr>
              <a:t>that could improve outcomes and results. </a:t>
            </a:r>
          </a:p>
          <a:p>
            <a:pPr algn="l">
              <a:lnSpc>
                <a:spcPct val="120000"/>
              </a:lnSpc>
              <a:spcAft>
                <a:spcPts val="1200"/>
              </a:spcAft>
            </a:pPr>
            <a:r>
              <a:rPr lang="en-GB" b="0" i="0">
                <a:solidFill>
                  <a:srgbClr val="42494F"/>
                </a:solidFill>
                <a:effectLst/>
              </a:rPr>
              <a:t>For example, measuring </a:t>
            </a:r>
            <a:r>
              <a:rPr lang="en-GB" b="1" i="0">
                <a:solidFill>
                  <a:srgbClr val="42494F"/>
                </a:solidFill>
                <a:effectLst/>
              </a:rPr>
              <a:t>social media engagement </a:t>
            </a:r>
            <a:r>
              <a:rPr lang="en-GB" b="0" i="0">
                <a:solidFill>
                  <a:srgbClr val="42494F"/>
                </a:solidFill>
                <a:effectLst/>
              </a:rPr>
              <a:t>can identify which platforms and content types perform best, while tracking engagement rates over time will allow to link changes in audience or sentiment to specific campaigns or activity.</a:t>
            </a:r>
          </a:p>
          <a:p>
            <a:endParaRPr lang="en-GB"/>
          </a:p>
        </p:txBody>
      </p:sp>
    </p:spTree>
    <p:extLst>
      <p:ext uri="{BB962C8B-B14F-4D97-AF65-F5344CB8AC3E}">
        <p14:creationId xmlns:p14="http://schemas.microsoft.com/office/powerpoint/2010/main" val="26473015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297DE-A568-5686-EED3-5B69A2AB46C7}"/>
              </a:ext>
            </a:extLst>
          </p:cNvPr>
          <p:cNvSpPr>
            <a:spLocks noGrp="1"/>
          </p:cNvSpPr>
          <p:nvPr>
            <p:ph type="title"/>
          </p:nvPr>
        </p:nvSpPr>
        <p:spPr>
          <a:xfrm>
            <a:off x="838200" y="365126"/>
            <a:ext cx="10515600" cy="761926"/>
          </a:xfrm>
        </p:spPr>
        <p:txBody>
          <a:bodyPr>
            <a:normAutofit/>
          </a:bodyPr>
          <a:lstStyle/>
          <a:p>
            <a:r>
              <a:rPr lang="en-GB" sz="4000" b="1"/>
              <a:t>Media and Brand Value</a:t>
            </a:r>
          </a:p>
        </p:txBody>
      </p:sp>
      <p:sp>
        <p:nvSpPr>
          <p:cNvPr id="3" name="Content Placeholder 2">
            <a:extLst>
              <a:ext uri="{FF2B5EF4-FFF2-40B4-BE49-F238E27FC236}">
                <a16:creationId xmlns:a16="http://schemas.microsoft.com/office/drawing/2014/main" id="{070F953D-3E37-AD98-D88A-94CAB12E88FB}"/>
              </a:ext>
            </a:extLst>
          </p:cNvPr>
          <p:cNvSpPr>
            <a:spLocks noGrp="1"/>
          </p:cNvSpPr>
          <p:nvPr>
            <p:ph idx="1"/>
          </p:nvPr>
        </p:nvSpPr>
        <p:spPr>
          <a:xfrm>
            <a:off x="838200" y="1127052"/>
            <a:ext cx="10515600" cy="4351338"/>
          </a:xfrm>
        </p:spPr>
        <p:txBody>
          <a:bodyPr>
            <a:normAutofit fontScale="92500" lnSpcReduction="10000"/>
          </a:bodyPr>
          <a:lstStyle/>
          <a:p>
            <a:pPr algn="l">
              <a:lnSpc>
                <a:spcPct val="100000"/>
              </a:lnSpc>
              <a:spcAft>
                <a:spcPts val="600"/>
              </a:spcAft>
            </a:pPr>
            <a:r>
              <a:rPr lang="en-GB" b="0" i="0">
                <a:solidFill>
                  <a:srgbClr val="42494F"/>
                </a:solidFill>
                <a:effectLst/>
              </a:rPr>
              <a:t>understand the reach of event’s media coverage, its tone and the ways in which audiences engage with it, can start to </a:t>
            </a:r>
            <a:r>
              <a:rPr lang="en-GB" b="1" i="0">
                <a:solidFill>
                  <a:srgbClr val="42494F"/>
                </a:solidFill>
                <a:effectLst/>
              </a:rPr>
              <a:t>quantify its value to the event, its host and its sponsors</a:t>
            </a:r>
            <a:r>
              <a:rPr lang="en-GB" b="0" i="0">
                <a:solidFill>
                  <a:srgbClr val="42494F"/>
                </a:solidFill>
                <a:effectLst/>
              </a:rPr>
              <a:t>.</a:t>
            </a:r>
          </a:p>
          <a:p>
            <a:pPr algn="l">
              <a:lnSpc>
                <a:spcPct val="100000"/>
              </a:lnSpc>
              <a:spcAft>
                <a:spcPts val="1200"/>
              </a:spcAft>
            </a:pPr>
            <a:r>
              <a:rPr lang="en-GB" b="0" i="0">
                <a:solidFill>
                  <a:srgbClr val="42494F"/>
                </a:solidFill>
                <a:effectLst/>
              </a:rPr>
              <a:t>Value can be </a:t>
            </a:r>
            <a:r>
              <a:rPr lang="en-GB" b="1" i="0">
                <a:solidFill>
                  <a:srgbClr val="42494F"/>
                </a:solidFill>
                <a:effectLst/>
              </a:rPr>
              <a:t>generated by print, television, digital and social media </a:t>
            </a:r>
            <a:r>
              <a:rPr lang="en-GB" b="0" i="0">
                <a:solidFill>
                  <a:srgbClr val="42494F"/>
                </a:solidFill>
                <a:effectLst/>
              </a:rPr>
              <a:t>and through </a:t>
            </a:r>
            <a:r>
              <a:rPr lang="en-GB" b="1" i="0">
                <a:solidFill>
                  <a:srgbClr val="42494F"/>
                </a:solidFill>
                <a:effectLst/>
              </a:rPr>
              <a:t>live and delayed broadcasts</a:t>
            </a:r>
            <a:r>
              <a:rPr lang="en-GB" b="0" i="0">
                <a:solidFill>
                  <a:srgbClr val="42494F"/>
                </a:solidFill>
                <a:effectLst/>
              </a:rPr>
              <a:t>, </a:t>
            </a:r>
            <a:r>
              <a:rPr lang="en-GB" b="1" i="0">
                <a:solidFill>
                  <a:srgbClr val="42494F"/>
                </a:solidFill>
                <a:effectLst/>
              </a:rPr>
              <a:t>news coverage, press releases, interviews, video and images.</a:t>
            </a:r>
            <a:r>
              <a:rPr lang="en-GB" b="0" i="0">
                <a:solidFill>
                  <a:srgbClr val="42494F"/>
                </a:solidFill>
                <a:effectLst/>
              </a:rPr>
              <a:t> </a:t>
            </a:r>
          </a:p>
          <a:p>
            <a:pPr algn="l">
              <a:lnSpc>
                <a:spcPct val="100000"/>
              </a:lnSpc>
              <a:spcAft>
                <a:spcPts val="1200"/>
              </a:spcAft>
            </a:pPr>
            <a:r>
              <a:rPr lang="en-GB" b="0" i="0">
                <a:solidFill>
                  <a:srgbClr val="42494F"/>
                </a:solidFill>
                <a:effectLst/>
              </a:rPr>
              <a:t>Efforts to measure it typically focus on the </a:t>
            </a:r>
            <a:r>
              <a:rPr lang="en-GB" b="1" i="0">
                <a:solidFill>
                  <a:srgbClr val="42494F"/>
                </a:solidFill>
                <a:effectLst/>
              </a:rPr>
              <a:t>cost of advertising </a:t>
            </a:r>
            <a:r>
              <a:rPr lang="en-GB" b="0" i="0">
                <a:solidFill>
                  <a:srgbClr val="42494F"/>
                </a:solidFill>
                <a:effectLst/>
              </a:rPr>
              <a:t>needed to achieve similar promotional effects – historically on television but now increasingly in other media too – and the </a:t>
            </a:r>
            <a:r>
              <a:rPr lang="en-GB" b="1" i="0">
                <a:solidFill>
                  <a:srgbClr val="42494F"/>
                </a:solidFill>
                <a:effectLst/>
              </a:rPr>
              <a:t>brand benefits </a:t>
            </a:r>
            <a:r>
              <a:rPr lang="en-GB" b="0" i="0">
                <a:solidFill>
                  <a:srgbClr val="42494F"/>
                </a:solidFill>
                <a:effectLst/>
              </a:rPr>
              <a:t>of being seen and associated with an event in the media</a:t>
            </a:r>
            <a:r>
              <a:rPr lang="en-GB" b="0" i="0">
                <a:solidFill>
                  <a:srgbClr val="42494F"/>
                </a:solidFill>
                <a:effectLst/>
                <a:latin typeface="museo-sans-500"/>
              </a:rPr>
              <a:t>.</a:t>
            </a:r>
          </a:p>
          <a:p>
            <a:endParaRPr lang="en-GB"/>
          </a:p>
        </p:txBody>
      </p:sp>
    </p:spTree>
    <p:extLst>
      <p:ext uri="{BB962C8B-B14F-4D97-AF65-F5344CB8AC3E}">
        <p14:creationId xmlns:p14="http://schemas.microsoft.com/office/powerpoint/2010/main" val="433030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4" descr="wow-factor.gif">
            <a:extLst>
              <a:ext uri="{FF2B5EF4-FFF2-40B4-BE49-F238E27FC236}">
                <a16:creationId xmlns:a16="http://schemas.microsoft.com/office/drawing/2014/main" id="{E0F5ADFD-4CF9-F5FF-13E5-C4E6F37A12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1693" y="1702170"/>
            <a:ext cx="3317875" cy="209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4" name="Rectangle 3">
            <a:extLst>
              <a:ext uri="{FF2B5EF4-FFF2-40B4-BE49-F238E27FC236}">
                <a16:creationId xmlns:a16="http://schemas.microsoft.com/office/drawing/2014/main" id="{1EB23E2C-E814-0CCD-E2C0-53646F139DB5}"/>
              </a:ext>
            </a:extLst>
          </p:cNvPr>
          <p:cNvSpPr>
            <a:spLocks noGrp="1" noChangeArrowheads="1"/>
          </p:cNvSpPr>
          <p:nvPr>
            <p:ph type="body" idx="4294967295"/>
          </p:nvPr>
        </p:nvSpPr>
        <p:spPr>
          <a:xfrm>
            <a:off x="0" y="785813"/>
            <a:ext cx="8229600" cy="5292725"/>
          </a:xfrm>
        </p:spPr>
        <p:txBody>
          <a:bodyPr>
            <a:normAutofit/>
          </a:bodyPr>
          <a:lstStyle/>
          <a:p>
            <a:pPr eaLnBrk="1" hangingPunct="1">
              <a:lnSpc>
                <a:spcPct val="100000"/>
              </a:lnSpc>
            </a:pPr>
            <a:r>
              <a:rPr lang="en-GB" altLang="en-US" sz="2400" b="0">
                <a:cs typeface="Arial" panose="020B0604020202020204" pitchFamily="34" charset="0"/>
              </a:rPr>
              <a:t>Consider how to give your </a:t>
            </a:r>
            <a:r>
              <a:rPr lang="en-GB" altLang="en-US" sz="2400" b="1">
                <a:cs typeface="Arial" panose="020B0604020202020204" pitchFamily="34" charset="0"/>
              </a:rPr>
              <a:t>event a USP (unique selling point) </a:t>
            </a:r>
            <a:r>
              <a:rPr lang="en-GB" altLang="en-US" sz="2400" b="0">
                <a:cs typeface="Arial" panose="020B0604020202020204" pitchFamily="34" charset="0"/>
              </a:rPr>
              <a:t>or ‘wow’ factor</a:t>
            </a:r>
          </a:p>
          <a:p>
            <a:pPr eaLnBrk="1" hangingPunct="1">
              <a:lnSpc>
                <a:spcPct val="100000"/>
              </a:lnSpc>
            </a:pPr>
            <a:r>
              <a:rPr lang="en-GB" altLang="en-US" sz="2400" b="0">
                <a:cs typeface="Arial" panose="020B0604020202020204" pitchFamily="34" charset="0"/>
              </a:rPr>
              <a:t>A special feature which attracts attention to your event and makes it both </a:t>
            </a:r>
            <a:r>
              <a:rPr lang="en-GB" altLang="en-US" sz="2400" b="1">
                <a:cs typeface="Arial" panose="020B0604020202020204" pitchFamily="34" charset="0"/>
              </a:rPr>
              <a:t>unique and memorable</a:t>
            </a:r>
          </a:p>
          <a:p>
            <a:pPr eaLnBrk="1" hangingPunct="1">
              <a:lnSpc>
                <a:spcPct val="100000"/>
              </a:lnSpc>
            </a:pPr>
            <a:r>
              <a:rPr lang="en-GB" altLang="en-US" sz="2400" b="0">
                <a:cs typeface="Arial" panose="020B0604020202020204" pitchFamily="34" charset="0"/>
              </a:rPr>
              <a:t>What can I bring to my event that will make it ‘stand out’?</a:t>
            </a:r>
          </a:p>
          <a:p>
            <a:pPr eaLnBrk="1" hangingPunct="1">
              <a:lnSpc>
                <a:spcPct val="100000"/>
              </a:lnSpc>
            </a:pPr>
            <a:r>
              <a:rPr lang="en-GB" altLang="en-US" sz="2400" b="0">
                <a:cs typeface="Arial" panose="020B0604020202020204" pitchFamily="34" charset="0"/>
              </a:rPr>
              <a:t>Any element of your event has the potential to become a ‘wow’ factor</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DA80-0736-2A1F-E7B6-25910EAF7451}"/>
              </a:ext>
            </a:extLst>
          </p:cNvPr>
          <p:cNvSpPr>
            <a:spLocks noGrp="1"/>
          </p:cNvSpPr>
          <p:nvPr>
            <p:ph type="title"/>
          </p:nvPr>
        </p:nvSpPr>
        <p:spPr>
          <a:xfrm>
            <a:off x="143121" y="65576"/>
            <a:ext cx="9392421" cy="523456"/>
          </a:xfrm>
        </p:spPr>
        <p:txBody>
          <a:bodyPr>
            <a:normAutofit fontScale="90000"/>
          </a:bodyPr>
          <a:lstStyle/>
          <a:p>
            <a:r>
              <a:rPr lang="en-GB" sz="3600" b="1"/>
              <a:t>Qualitative Method</a:t>
            </a:r>
            <a:r>
              <a:rPr lang="en-GB" b="1"/>
              <a:t>.</a:t>
            </a:r>
            <a:endParaRPr lang="en-GB"/>
          </a:p>
        </p:txBody>
      </p:sp>
      <p:sp>
        <p:nvSpPr>
          <p:cNvPr id="3" name="Content Placeholder 2">
            <a:extLst>
              <a:ext uri="{FF2B5EF4-FFF2-40B4-BE49-F238E27FC236}">
                <a16:creationId xmlns:a16="http://schemas.microsoft.com/office/drawing/2014/main" id="{EEDF399B-7B40-6E73-19F2-C789CB4EF7DA}"/>
              </a:ext>
            </a:extLst>
          </p:cNvPr>
          <p:cNvSpPr>
            <a:spLocks noGrp="1"/>
          </p:cNvSpPr>
          <p:nvPr>
            <p:ph idx="1"/>
          </p:nvPr>
        </p:nvSpPr>
        <p:spPr>
          <a:xfrm>
            <a:off x="79829" y="704398"/>
            <a:ext cx="7323666" cy="5072932"/>
          </a:xfrm>
        </p:spPr>
        <p:txBody>
          <a:bodyPr>
            <a:normAutofit/>
          </a:bodyPr>
          <a:lstStyle/>
          <a:p>
            <a:pPr>
              <a:lnSpc>
                <a:spcPct val="100000"/>
              </a:lnSpc>
            </a:pPr>
            <a:r>
              <a:rPr lang="en-GB" sz="1800" b="1"/>
              <a:t>Offline event surveys:</a:t>
            </a:r>
          </a:p>
          <a:p>
            <a:pPr>
              <a:lnSpc>
                <a:spcPct val="100000"/>
              </a:lnSpc>
            </a:pPr>
            <a:r>
              <a:rPr lang="en-GB" sz="1800"/>
              <a:t>an online provider such </a:t>
            </a:r>
            <a:r>
              <a:rPr lang="en-GB" sz="1800" b="1"/>
              <a:t>as </a:t>
            </a:r>
            <a:r>
              <a:rPr lang="en-GB" sz="1800" b="1" err="1"/>
              <a:t>SmartSurvey</a:t>
            </a:r>
            <a:r>
              <a:rPr lang="en-GB" sz="1800"/>
              <a:t>,  offline service you can store all your responses on your mobile devices, then once you’re connected to the internet again, you can simply download this information.</a:t>
            </a:r>
          </a:p>
          <a:p>
            <a:pPr>
              <a:lnSpc>
                <a:spcPct val="100000"/>
              </a:lnSpc>
            </a:pPr>
            <a:r>
              <a:rPr lang="en-GB" sz="1800"/>
              <a:t>There are many ways in which you can still use your survey software, despite </a:t>
            </a:r>
            <a:r>
              <a:rPr lang="en-GB" sz="1800" b="1"/>
              <a:t>working offline</a:t>
            </a:r>
            <a:r>
              <a:rPr lang="en-GB" sz="1800"/>
              <a:t>. For example, during your event you might decide to arm your event staff with an iPad or Tablet PC to collect feedback from attendees as they move around the exhibition floor. Then, once they are connected to the internet again, they can start analysing the data.</a:t>
            </a:r>
          </a:p>
          <a:p>
            <a:pPr>
              <a:lnSpc>
                <a:spcPct val="100000"/>
              </a:lnSpc>
            </a:pPr>
            <a:r>
              <a:rPr lang="en-GB" sz="1800"/>
              <a:t>Alternatively, </a:t>
            </a:r>
            <a:r>
              <a:rPr lang="en-GB" sz="1800" b="1"/>
              <a:t>embedding survey via a QR code onto the many pieces of marketing literature  produced,</a:t>
            </a:r>
            <a:r>
              <a:rPr lang="en-GB" sz="1800"/>
              <a:t> which people can still scan without an internet connection, then download and complete from anywhere once they are connected again.</a:t>
            </a:r>
          </a:p>
          <a:p>
            <a:pPr marL="0" indent="0">
              <a:buNone/>
            </a:pPr>
            <a:endParaRPr lang="en-GB" sz="1300"/>
          </a:p>
        </p:txBody>
      </p:sp>
      <p:pic>
        <p:nvPicPr>
          <p:cNvPr id="4" name="Picture 3">
            <a:extLst>
              <a:ext uri="{FF2B5EF4-FFF2-40B4-BE49-F238E27FC236}">
                <a16:creationId xmlns:a16="http://schemas.microsoft.com/office/drawing/2014/main" id="{9CBC12DD-BCDB-ACFA-B5DC-6347168EA221}"/>
              </a:ext>
            </a:extLst>
          </p:cNvPr>
          <p:cNvPicPr>
            <a:picLocks noChangeAspect="1"/>
          </p:cNvPicPr>
          <p:nvPr/>
        </p:nvPicPr>
        <p:blipFill>
          <a:blip r:embed="rId2"/>
          <a:stretch>
            <a:fillRect/>
          </a:stretch>
        </p:blipFill>
        <p:spPr>
          <a:xfrm>
            <a:off x="7323666" y="2518140"/>
            <a:ext cx="4788505" cy="2342041"/>
          </a:xfrm>
          <a:prstGeom prst="rect">
            <a:avLst/>
          </a:prstGeom>
        </p:spPr>
      </p:pic>
    </p:spTree>
    <p:extLst>
      <p:ext uri="{BB962C8B-B14F-4D97-AF65-F5344CB8AC3E}">
        <p14:creationId xmlns:p14="http://schemas.microsoft.com/office/powerpoint/2010/main" val="217777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036D-E347-D71A-89F9-64E086182468}"/>
              </a:ext>
            </a:extLst>
          </p:cNvPr>
          <p:cNvSpPr>
            <a:spLocks noGrp="1"/>
          </p:cNvSpPr>
          <p:nvPr>
            <p:ph type="title"/>
          </p:nvPr>
        </p:nvSpPr>
        <p:spPr>
          <a:xfrm>
            <a:off x="5025224" y="183995"/>
            <a:ext cx="6661869" cy="857626"/>
          </a:xfrm>
        </p:spPr>
        <p:txBody>
          <a:bodyPr anchor="b">
            <a:normAutofit fontScale="90000"/>
          </a:bodyPr>
          <a:lstStyle/>
          <a:p>
            <a:br>
              <a:rPr lang="en-GB" sz="2800" b="1"/>
            </a:br>
            <a:r>
              <a:rPr lang="en-GB" sz="4000" b="1"/>
              <a:t>Quantitative methods</a:t>
            </a:r>
            <a:br>
              <a:rPr lang="en-GB" sz="2800" b="1"/>
            </a:br>
            <a:endParaRPr lang="en-GB" sz="2800" b="1"/>
          </a:p>
        </p:txBody>
      </p:sp>
      <p:sp>
        <p:nvSpPr>
          <p:cNvPr id="12" name="Content Placeholder 2">
            <a:extLst>
              <a:ext uri="{FF2B5EF4-FFF2-40B4-BE49-F238E27FC236}">
                <a16:creationId xmlns:a16="http://schemas.microsoft.com/office/drawing/2014/main" id="{E9CA766C-A534-5112-F829-54C3DEAD4668}"/>
              </a:ext>
            </a:extLst>
          </p:cNvPr>
          <p:cNvSpPr>
            <a:spLocks noGrp="1"/>
          </p:cNvSpPr>
          <p:nvPr>
            <p:ph idx="1"/>
          </p:nvPr>
        </p:nvSpPr>
        <p:spPr>
          <a:xfrm>
            <a:off x="4308339" y="789766"/>
            <a:ext cx="7842522" cy="5716988"/>
          </a:xfrm>
        </p:spPr>
        <p:txBody>
          <a:bodyPr>
            <a:normAutofit/>
          </a:bodyPr>
          <a:lstStyle/>
          <a:p>
            <a:pPr>
              <a:lnSpc>
                <a:spcPct val="110000"/>
              </a:lnSpc>
            </a:pPr>
            <a:r>
              <a:rPr lang="en-GB" sz="1800"/>
              <a:t>In contrast, quantitative methods provide an </a:t>
            </a:r>
            <a:r>
              <a:rPr lang="en-GB" sz="1800" b="1"/>
              <a:t>alternative and more statistical way of evaluating your event</a:t>
            </a:r>
            <a:r>
              <a:rPr lang="en-GB" sz="1800"/>
              <a:t>, which you can employ with different tactics pre, mid and post-event.</a:t>
            </a:r>
          </a:p>
          <a:p>
            <a:pPr>
              <a:lnSpc>
                <a:spcPct val="110000"/>
              </a:lnSpc>
            </a:pPr>
            <a:r>
              <a:rPr lang="en-GB" sz="1800" b="1"/>
              <a:t>Pre-event: </a:t>
            </a:r>
            <a:r>
              <a:rPr lang="en-GB" sz="1800"/>
              <a:t>When you consider how much data you collect during the planning stage, there is quite a lot you can use </a:t>
            </a:r>
            <a:r>
              <a:rPr lang="en-GB" sz="1800" b="1"/>
              <a:t>to evaluate your progress </a:t>
            </a:r>
            <a:r>
              <a:rPr lang="en-GB" sz="1800"/>
              <a:t>even before your event starts. For example, by examining ticket sales, registrations, and RSVP completion rates, you could compare these against similar events that you may have hosted before, to see how well you were doing.</a:t>
            </a:r>
          </a:p>
          <a:p>
            <a:pPr>
              <a:lnSpc>
                <a:spcPct val="110000"/>
              </a:lnSpc>
            </a:pPr>
            <a:r>
              <a:rPr lang="en-GB" sz="1800" b="1"/>
              <a:t>Mid-event:  </a:t>
            </a:r>
            <a:r>
              <a:rPr lang="en-GB" sz="1800"/>
              <a:t>by examining completed registrations as your event progresses, you can review this data against that which you collected during the pre-event stage, to see if your visitor numbers are falling short, meeting or exceeding your expectations.</a:t>
            </a:r>
          </a:p>
          <a:p>
            <a:pPr>
              <a:lnSpc>
                <a:spcPct val="110000"/>
              </a:lnSpc>
            </a:pPr>
            <a:r>
              <a:rPr lang="en-GB" sz="1800" b="1"/>
              <a:t>Post-event: </a:t>
            </a:r>
            <a:r>
              <a:rPr lang="en-GB" sz="1800"/>
              <a:t>When it comes to quantitative ways of evaluating your success post event, you might like to revisit your </a:t>
            </a:r>
            <a:r>
              <a:rPr lang="en-GB" sz="1800" b="1"/>
              <a:t>NPS score, </a:t>
            </a:r>
            <a:r>
              <a:rPr lang="en-GB" sz="1800"/>
              <a:t>to see if you now have more people willing to recommend your event to others.</a:t>
            </a:r>
          </a:p>
        </p:txBody>
      </p:sp>
      <p:pic>
        <p:nvPicPr>
          <p:cNvPr id="13" name="Picture 4" descr="A person reaching for a paper on a table full of paper and sticky notes">
            <a:extLst>
              <a:ext uri="{FF2B5EF4-FFF2-40B4-BE49-F238E27FC236}">
                <a16:creationId xmlns:a16="http://schemas.microsoft.com/office/drawing/2014/main" id="{79152E00-BE14-A630-147F-D12CFCD0CBF6}"/>
              </a:ext>
            </a:extLst>
          </p:cNvPr>
          <p:cNvPicPr>
            <a:picLocks noChangeAspect="1"/>
          </p:cNvPicPr>
          <p:nvPr/>
        </p:nvPicPr>
        <p:blipFill rotWithShape="1">
          <a:blip r:embed="rId2"/>
          <a:srcRect l="26944" r="27937" b="-1"/>
          <a:stretch/>
        </p:blipFill>
        <p:spPr>
          <a:xfrm>
            <a:off x="151485" y="84146"/>
            <a:ext cx="3964415" cy="5865063"/>
          </a:xfrm>
          <a:prstGeom prst="rect">
            <a:avLst/>
          </a:prstGeom>
          <a:effectLst/>
        </p:spPr>
      </p:pic>
    </p:spTree>
    <p:extLst>
      <p:ext uri="{BB962C8B-B14F-4D97-AF65-F5344CB8AC3E}">
        <p14:creationId xmlns:p14="http://schemas.microsoft.com/office/powerpoint/2010/main" val="66971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B7F3-2E35-F33A-CA20-5C9CC405DB16}"/>
              </a:ext>
            </a:extLst>
          </p:cNvPr>
          <p:cNvSpPr>
            <a:spLocks noGrp="1"/>
          </p:cNvSpPr>
          <p:nvPr>
            <p:ph type="title"/>
          </p:nvPr>
        </p:nvSpPr>
        <p:spPr/>
        <p:txBody>
          <a:bodyPr/>
          <a:lstStyle/>
          <a:p>
            <a:r>
              <a:rPr lang="en-GB"/>
              <a:t>TASK</a:t>
            </a:r>
            <a:br>
              <a:rPr lang="en-GB"/>
            </a:br>
            <a:endParaRPr lang="en-GB"/>
          </a:p>
        </p:txBody>
      </p:sp>
      <p:sp>
        <p:nvSpPr>
          <p:cNvPr id="3" name="Content Placeholder 2">
            <a:extLst>
              <a:ext uri="{FF2B5EF4-FFF2-40B4-BE49-F238E27FC236}">
                <a16:creationId xmlns:a16="http://schemas.microsoft.com/office/drawing/2014/main" id="{31163D47-4B02-3E29-11F2-F412D9915BC8}"/>
              </a:ext>
            </a:extLst>
          </p:cNvPr>
          <p:cNvSpPr>
            <a:spLocks noGrp="1"/>
          </p:cNvSpPr>
          <p:nvPr>
            <p:ph idx="1"/>
          </p:nvPr>
        </p:nvSpPr>
        <p:spPr>
          <a:xfrm>
            <a:off x="142583" y="1285810"/>
            <a:ext cx="5953417" cy="4351338"/>
          </a:xfrm>
        </p:spPr>
        <p:txBody>
          <a:bodyPr/>
          <a:lstStyle/>
          <a:p>
            <a:r>
              <a:rPr lang="en-GB"/>
              <a:t>For your event  : - </a:t>
            </a:r>
          </a:p>
          <a:p>
            <a:r>
              <a:rPr lang="en-GB"/>
              <a:t>Devise a </a:t>
            </a:r>
            <a:r>
              <a:rPr lang="en-GB" b="1"/>
              <a:t>qualitative survey </a:t>
            </a:r>
            <a:r>
              <a:rPr lang="en-GB"/>
              <a:t>and a discuss what methods you will consider in the </a:t>
            </a:r>
            <a:r>
              <a:rPr lang="en-GB" b="1" err="1"/>
              <a:t>quantative</a:t>
            </a:r>
            <a:r>
              <a:rPr lang="en-GB" b="1"/>
              <a:t> survey</a:t>
            </a:r>
          </a:p>
          <a:p>
            <a:endParaRPr lang="en-GB" b="1"/>
          </a:p>
          <a:p>
            <a:r>
              <a:rPr lang="en-GB" b="1">
                <a:hlinkClick r:id="rId2"/>
              </a:rPr>
              <a:t>https://meetings.skift.com/30-best-event-survey-questions-steal-now/</a:t>
            </a:r>
            <a:endParaRPr lang="en-GB" b="1"/>
          </a:p>
          <a:p>
            <a:r>
              <a:rPr lang="en-GB" b="1"/>
              <a:t> </a:t>
            </a:r>
          </a:p>
        </p:txBody>
      </p:sp>
      <p:pic>
        <p:nvPicPr>
          <p:cNvPr id="4" name="Picture 3">
            <a:extLst>
              <a:ext uri="{FF2B5EF4-FFF2-40B4-BE49-F238E27FC236}">
                <a16:creationId xmlns:a16="http://schemas.microsoft.com/office/drawing/2014/main" id="{7A93C9B0-C84D-B946-D5C8-77E8A9E91CD1}"/>
              </a:ext>
            </a:extLst>
          </p:cNvPr>
          <p:cNvPicPr>
            <a:picLocks noChangeAspect="1"/>
          </p:cNvPicPr>
          <p:nvPr/>
        </p:nvPicPr>
        <p:blipFill>
          <a:blip r:embed="rId3"/>
          <a:stretch>
            <a:fillRect/>
          </a:stretch>
        </p:blipFill>
        <p:spPr>
          <a:xfrm>
            <a:off x="6978610" y="2870396"/>
            <a:ext cx="5286785" cy="2766751"/>
          </a:xfrm>
          <a:prstGeom prst="rect">
            <a:avLst/>
          </a:prstGeom>
        </p:spPr>
      </p:pic>
      <p:pic>
        <p:nvPicPr>
          <p:cNvPr id="5" name="Picture 4">
            <a:extLst>
              <a:ext uri="{FF2B5EF4-FFF2-40B4-BE49-F238E27FC236}">
                <a16:creationId xmlns:a16="http://schemas.microsoft.com/office/drawing/2014/main" id="{21263504-D38D-5BC8-AE13-DB602090520A}"/>
              </a:ext>
            </a:extLst>
          </p:cNvPr>
          <p:cNvPicPr>
            <a:picLocks noChangeAspect="1"/>
          </p:cNvPicPr>
          <p:nvPr/>
        </p:nvPicPr>
        <p:blipFill>
          <a:blip r:embed="rId4"/>
          <a:stretch>
            <a:fillRect/>
          </a:stretch>
        </p:blipFill>
        <p:spPr>
          <a:xfrm>
            <a:off x="7399347" y="252431"/>
            <a:ext cx="3818152" cy="2531525"/>
          </a:xfrm>
          <a:prstGeom prst="rect">
            <a:avLst/>
          </a:prstGeom>
        </p:spPr>
      </p:pic>
    </p:spTree>
    <p:extLst>
      <p:ext uri="{BB962C8B-B14F-4D97-AF65-F5344CB8AC3E}">
        <p14:creationId xmlns:p14="http://schemas.microsoft.com/office/powerpoint/2010/main" val="38029088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675C-6A64-BA7C-4974-56A19ADD33F8}"/>
              </a:ext>
            </a:extLst>
          </p:cNvPr>
          <p:cNvSpPr>
            <a:spLocks noGrp="1"/>
          </p:cNvSpPr>
          <p:nvPr>
            <p:ph type="title"/>
          </p:nvPr>
        </p:nvSpPr>
        <p:spPr>
          <a:xfrm>
            <a:off x="155089" y="160730"/>
            <a:ext cx="10515600" cy="490108"/>
          </a:xfrm>
        </p:spPr>
        <p:txBody>
          <a:bodyPr>
            <a:normAutofit fontScale="90000"/>
          </a:bodyPr>
          <a:lstStyle/>
          <a:p>
            <a:r>
              <a:rPr lang="en-GB" sz="3600" b="1"/>
              <a:t>Events experience and consumer satisfaction</a:t>
            </a:r>
          </a:p>
        </p:txBody>
      </p:sp>
      <p:sp>
        <p:nvSpPr>
          <p:cNvPr id="3" name="Content Placeholder 2">
            <a:extLst>
              <a:ext uri="{FF2B5EF4-FFF2-40B4-BE49-F238E27FC236}">
                <a16:creationId xmlns:a16="http://schemas.microsoft.com/office/drawing/2014/main" id="{F12E28B1-42E3-DD9E-D26F-7282E42E7BF1}"/>
              </a:ext>
            </a:extLst>
          </p:cNvPr>
          <p:cNvSpPr>
            <a:spLocks noGrp="1"/>
          </p:cNvSpPr>
          <p:nvPr>
            <p:ph idx="1"/>
          </p:nvPr>
        </p:nvSpPr>
        <p:spPr>
          <a:xfrm>
            <a:off x="155088" y="694550"/>
            <a:ext cx="11922845" cy="5810032"/>
          </a:xfrm>
        </p:spPr>
        <p:txBody>
          <a:bodyPr>
            <a:normAutofit fontScale="77500" lnSpcReduction="20000"/>
          </a:bodyPr>
          <a:lstStyle/>
          <a:p>
            <a:pPr>
              <a:lnSpc>
                <a:spcPct val="120000"/>
              </a:lnSpc>
            </a:pPr>
            <a:r>
              <a:rPr lang="en-GB"/>
              <a:t>Event organisers face </a:t>
            </a:r>
            <a:r>
              <a:rPr lang="en-GB" b="1"/>
              <a:t>a new competitive market </a:t>
            </a:r>
            <a:r>
              <a:rPr lang="en-GB"/>
              <a:t>where they will need to perform at their best for their market share. </a:t>
            </a:r>
            <a:r>
              <a:rPr lang="en-GB" b="1"/>
              <a:t>Delivering high-quality experiences </a:t>
            </a:r>
            <a:r>
              <a:rPr lang="en-GB"/>
              <a:t>are essential to claim customers. Extending our knowledge about </a:t>
            </a:r>
            <a:r>
              <a:rPr lang="en-GB" b="1"/>
              <a:t>consumer experiences </a:t>
            </a:r>
            <a:r>
              <a:rPr lang="en-GB"/>
              <a:t>in how these influence value; satisfaction and behavioural outcomes are important.</a:t>
            </a:r>
          </a:p>
          <a:p>
            <a:pPr>
              <a:lnSpc>
                <a:spcPct val="120000"/>
              </a:lnSpc>
            </a:pPr>
            <a:r>
              <a:rPr lang="en-GB"/>
              <a:t>Schmitt (1999) claims that experiences provide “sensory, emotional, cognitive, behavioural and relational values”. </a:t>
            </a:r>
            <a:r>
              <a:rPr lang="en-GB" err="1"/>
              <a:t>Arnould</a:t>
            </a:r>
            <a:r>
              <a:rPr lang="en-GB"/>
              <a:t> and Price (1993) emphasise the “high levels of emotional intensity” during experiences while </a:t>
            </a:r>
            <a:r>
              <a:rPr lang="en-GB" err="1"/>
              <a:t>Havlena</a:t>
            </a:r>
            <a:r>
              <a:rPr lang="en-GB"/>
              <a:t> and Holbrook (1986) argue that experiential consumption is characterised by an emotional nature.</a:t>
            </a:r>
          </a:p>
          <a:p>
            <a:pPr>
              <a:lnSpc>
                <a:spcPct val="120000"/>
              </a:lnSpc>
            </a:pPr>
            <a:r>
              <a:rPr lang="en-GB"/>
              <a:t>Walls et al. (2011) categorise consumer experiences as </a:t>
            </a:r>
            <a:r>
              <a:rPr lang="en-GB" b="1"/>
              <a:t>ordinary–extraordinary and emotive–cognitive</a:t>
            </a:r>
            <a:r>
              <a:rPr lang="en-GB"/>
              <a:t>. Extraordinary relates to experiences that allow for “intensification that </a:t>
            </a:r>
            <a:r>
              <a:rPr lang="en-GB" b="1"/>
              <a:t>emotionally links people </a:t>
            </a:r>
            <a:r>
              <a:rPr lang="en-GB"/>
              <a:t>widely scattered and dissimilar in ordinary life” (</a:t>
            </a:r>
            <a:r>
              <a:rPr lang="en-GB" err="1"/>
              <a:t>Arnould</a:t>
            </a:r>
            <a:r>
              <a:rPr lang="en-GB"/>
              <a:t> &amp; Price, 1993, p. 42) providing “</a:t>
            </a:r>
            <a:r>
              <a:rPr lang="en-GB" b="1"/>
              <a:t>meaning and perspective</a:t>
            </a:r>
            <a:r>
              <a:rPr lang="en-GB"/>
              <a:t>” (Walls et al., 2011, p. 18) to participants’ lives. </a:t>
            </a:r>
            <a:r>
              <a:rPr lang="en-GB" b="1"/>
              <a:t>Experiential outcomes </a:t>
            </a:r>
            <a:r>
              <a:rPr lang="en-GB"/>
              <a:t>have been studied as being emotional, physical, cognitive or spiritual (</a:t>
            </a:r>
            <a:r>
              <a:rPr lang="en-GB" err="1"/>
              <a:t>Geus</a:t>
            </a:r>
            <a:r>
              <a:rPr lang="en-GB"/>
              <a:t> et al.) and have been assessed by means of consumer perceptions (Kim, 2010; Mossberg, 2007).</a:t>
            </a:r>
          </a:p>
        </p:txBody>
      </p:sp>
    </p:spTree>
    <p:extLst>
      <p:ext uri="{BB962C8B-B14F-4D97-AF65-F5344CB8AC3E}">
        <p14:creationId xmlns:p14="http://schemas.microsoft.com/office/powerpoint/2010/main" val="356994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DAD225-9DEF-A134-E5C2-E4BF1C62E94D}"/>
              </a:ext>
            </a:extLst>
          </p:cNvPr>
          <p:cNvPicPr>
            <a:picLocks noChangeAspect="1"/>
          </p:cNvPicPr>
          <p:nvPr/>
        </p:nvPicPr>
        <p:blipFill>
          <a:blip r:embed="rId2"/>
          <a:stretch>
            <a:fillRect/>
          </a:stretch>
        </p:blipFill>
        <p:spPr>
          <a:xfrm>
            <a:off x="9514247" y="411797"/>
            <a:ext cx="2520353" cy="1756767"/>
          </a:xfrm>
          <a:prstGeom prst="rect">
            <a:avLst/>
          </a:prstGeom>
        </p:spPr>
      </p:pic>
      <p:sp>
        <p:nvSpPr>
          <p:cNvPr id="2" name="Title 1">
            <a:extLst>
              <a:ext uri="{FF2B5EF4-FFF2-40B4-BE49-F238E27FC236}">
                <a16:creationId xmlns:a16="http://schemas.microsoft.com/office/drawing/2014/main" id="{012AE2C4-D66A-E929-E45B-132AF72751E6}"/>
              </a:ext>
            </a:extLst>
          </p:cNvPr>
          <p:cNvSpPr>
            <a:spLocks noGrp="1"/>
          </p:cNvSpPr>
          <p:nvPr>
            <p:ph type="title"/>
          </p:nvPr>
        </p:nvSpPr>
        <p:spPr>
          <a:xfrm>
            <a:off x="101301" y="0"/>
            <a:ext cx="10515600" cy="823595"/>
          </a:xfrm>
        </p:spPr>
        <p:txBody>
          <a:bodyPr>
            <a:normAutofit/>
          </a:bodyPr>
          <a:lstStyle/>
          <a:p>
            <a:r>
              <a:rPr lang="en-GB" sz="3600" b="1"/>
              <a:t>Follow-up on leads generated at the event or afterwards</a:t>
            </a:r>
          </a:p>
        </p:txBody>
      </p:sp>
      <p:sp>
        <p:nvSpPr>
          <p:cNvPr id="3" name="Content Placeholder 2">
            <a:extLst>
              <a:ext uri="{FF2B5EF4-FFF2-40B4-BE49-F238E27FC236}">
                <a16:creationId xmlns:a16="http://schemas.microsoft.com/office/drawing/2014/main" id="{620F7A13-0AE7-76DF-E20E-975DB79B139A}"/>
              </a:ext>
            </a:extLst>
          </p:cNvPr>
          <p:cNvSpPr>
            <a:spLocks noGrp="1"/>
          </p:cNvSpPr>
          <p:nvPr>
            <p:ph idx="1"/>
          </p:nvPr>
        </p:nvSpPr>
        <p:spPr>
          <a:xfrm>
            <a:off x="101301" y="962108"/>
            <a:ext cx="10515600" cy="5653845"/>
          </a:xfrm>
        </p:spPr>
        <p:txBody>
          <a:bodyPr>
            <a:noAutofit/>
          </a:bodyPr>
          <a:lstStyle/>
          <a:p>
            <a:pPr>
              <a:lnSpc>
                <a:spcPct val="100000"/>
              </a:lnSpc>
            </a:pPr>
            <a:r>
              <a:rPr lang="en-GB" sz="2200"/>
              <a:t>If your event has a </a:t>
            </a:r>
            <a:r>
              <a:rPr lang="en-GB" sz="2200" b="1"/>
              <a:t>business objective</a:t>
            </a:r>
            <a:r>
              <a:rPr lang="en-GB" sz="2200"/>
              <a:t>, it can be important to </a:t>
            </a:r>
            <a:r>
              <a:rPr lang="en-GB" sz="2200" b="1"/>
              <a:t>track the influence </a:t>
            </a:r>
            <a:r>
              <a:rPr lang="en-GB" sz="2200"/>
              <a:t>it had on the prospects you were targeting. This business element is also a participant satisfaction indicator.</a:t>
            </a:r>
          </a:p>
          <a:p>
            <a:pPr>
              <a:lnSpc>
                <a:spcPct val="100000"/>
              </a:lnSpc>
            </a:pPr>
            <a:r>
              <a:rPr lang="en-GB" sz="2200"/>
              <a:t>How to measure the impact of your event on your lead generation?</a:t>
            </a:r>
          </a:p>
          <a:p>
            <a:pPr>
              <a:lnSpc>
                <a:spcPct val="100000"/>
              </a:lnSpc>
            </a:pPr>
            <a:r>
              <a:rPr lang="en-GB" sz="2200"/>
              <a:t>Tracking visits to your corporate website gives you an idea. Did they increase significantly during the event?</a:t>
            </a:r>
          </a:p>
          <a:p>
            <a:pPr>
              <a:lnSpc>
                <a:spcPct val="100000"/>
              </a:lnSpc>
            </a:pPr>
            <a:r>
              <a:rPr lang="en-GB" sz="2200"/>
              <a:t>track the number of contact and demo requests that come from your event attendees.</a:t>
            </a:r>
          </a:p>
          <a:p>
            <a:pPr>
              <a:lnSpc>
                <a:spcPct val="100000"/>
              </a:lnSpc>
            </a:pPr>
            <a:r>
              <a:rPr lang="en-GB" sz="2200"/>
              <a:t>a satisfied attendee does not necessarily convert into immediate contract signing, as sales cycles can be long and complex.  It is therefore important to transfer event data to your </a:t>
            </a:r>
            <a:r>
              <a:rPr lang="en-GB" sz="2200" b="1"/>
              <a:t>CRM.</a:t>
            </a:r>
            <a:r>
              <a:rPr lang="en-GB" sz="2200"/>
              <a:t> You can therefore </a:t>
            </a:r>
            <a:r>
              <a:rPr lang="en-GB" sz="2200" b="1"/>
              <a:t>attribute the effects of your event on leads later </a:t>
            </a:r>
            <a:r>
              <a:rPr lang="en-GB" sz="2200"/>
              <a:t>in the sales cycle.</a:t>
            </a:r>
          </a:p>
          <a:p>
            <a:pPr>
              <a:lnSpc>
                <a:spcPct val="100000"/>
              </a:lnSpc>
            </a:pPr>
            <a:r>
              <a:rPr lang="en-GB" sz="2200"/>
              <a:t>This will give you a </a:t>
            </a:r>
            <a:r>
              <a:rPr lang="en-GB" sz="2200" b="1"/>
              <a:t>longer-term indication </a:t>
            </a:r>
            <a:r>
              <a:rPr lang="en-GB" sz="2200"/>
              <a:t>of your prospects’ satisfaction with your event.</a:t>
            </a:r>
          </a:p>
        </p:txBody>
      </p:sp>
    </p:spTree>
    <p:extLst>
      <p:ext uri="{BB962C8B-B14F-4D97-AF65-F5344CB8AC3E}">
        <p14:creationId xmlns:p14="http://schemas.microsoft.com/office/powerpoint/2010/main" val="32936616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24502F-B17F-D80C-29A7-FE54E5D6E257}"/>
              </a:ext>
            </a:extLst>
          </p:cNvPr>
          <p:cNvPicPr>
            <a:picLocks noChangeAspect="1"/>
          </p:cNvPicPr>
          <p:nvPr/>
        </p:nvPicPr>
        <p:blipFill>
          <a:blip r:embed="rId2"/>
          <a:stretch>
            <a:fillRect/>
          </a:stretch>
        </p:blipFill>
        <p:spPr>
          <a:xfrm>
            <a:off x="8263469" y="2751566"/>
            <a:ext cx="3420145" cy="2551954"/>
          </a:xfrm>
          <a:prstGeom prst="rect">
            <a:avLst/>
          </a:prstGeom>
        </p:spPr>
      </p:pic>
      <p:sp>
        <p:nvSpPr>
          <p:cNvPr id="2" name="Title 1">
            <a:extLst>
              <a:ext uri="{FF2B5EF4-FFF2-40B4-BE49-F238E27FC236}">
                <a16:creationId xmlns:a16="http://schemas.microsoft.com/office/drawing/2014/main" id="{5626A5C6-7284-AF67-2B1E-D31B438719B5}"/>
              </a:ext>
            </a:extLst>
          </p:cNvPr>
          <p:cNvSpPr>
            <a:spLocks noGrp="1"/>
          </p:cNvSpPr>
          <p:nvPr>
            <p:ph type="title"/>
          </p:nvPr>
        </p:nvSpPr>
        <p:spPr>
          <a:xfrm>
            <a:off x="838200" y="365125"/>
            <a:ext cx="10515600" cy="640715"/>
          </a:xfrm>
        </p:spPr>
        <p:txBody>
          <a:bodyPr>
            <a:normAutofit fontScale="90000"/>
          </a:bodyPr>
          <a:lstStyle/>
          <a:p>
            <a:r>
              <a:rPr lang="en-GB"/>
              <a:t> </a:t>
            </a:r>
            <a:r>
              <a:rPr lang="en-GB" sz="3600" b="1"/>
              <a:t>Measure interactivity during the event</a:t>
            </a:r>
            <a:endParaRPr lang="en-GB" b="1"/>
          </a:p>
        </p:txBody>
      </p:sp>
      <p:sp>
        <p:nvSpPr>
          <p:cNvPr id="3" name="Content Placeholder 2">
            <a:extLst>
              <a:ext uri="{FF2B5EF4-FFF2-40B4-BE49-F238E27FC236}">
                <a16:creationId xmlns:a16="http://schemas.microsoft.com/office/drawing/2014/main" id="{7F84ECB2-275A-1AFC-322E-DEA1B7261588}"/>
              </a:ext>
            </a:extLst>
          </p:cNvPr>
          <p:cNvSpPr>
            <a:spLocks noGrp="1"/>
          </p:cNvSpPr>
          <p:nvPr>
            <p:ph idx="1"/>
          </p:nvPr>
        </p:nvSpPr>
        <p:spPr>
          <a:xfrm>
            <a:off x="249804" y="1351955"/>
            <a:ext cx="10515600" cy="4880667"/>
          </a:xfrm>
        </p:spPr>
        <p:txBody>
          <a:bodyPr>
            <a:normAutofit fontScale="77500" lnSpcReduction="20000"/>
          </a:bodyPr>
          <a:lstStyle/>
          <a:p>
            <a:pPr>
              <a:lnSpc>
                <a:spcPct val="120000"/>
              </a:lnSpc>
            </a:pPr>
            <a:r>
              <a:rPr lang="en-GB"/>
              <a:t>The interactivity and involvement of participants during a business event </a:t>
            </a:r>
            <a:r>
              <a:rPr lang="en-GB" b="1"/>
              <a:t>reflects their level of engagement</a:t>
            </a:r>
            <a:r>
              <a:rPr lang="en-GB"/>
              <a:t>. </a:t>
            </a:r>
          </a:p>
          <a:p>
            <a:pPr>
              <a:lnSpc>
                <a:spcPct val="120000"/>
              </a:lnSpc>
            </a:pPr>
            <a:r>
              <a:rPr lang="en-GB"/>
              <a:t>Engaged participants are more likely to </a:t>
            </a:r>
            <a:r>
              <a:rPr lang="en-GB" b="1"/>
              <a:t>show signs of satisfaction</a:t>
            </a:r>
            <a:r>
              <a:rPr lang="en-GB"/>
              <a:t> at the end of the event.</a:t>
            </a:r>
          </a:p>
          <a:p>
            <a:pPr>
              <a:lnSpc>
                <a:spcPct val="120000"/>
              </a:lnSpc>
            </a:pPr>
            <a:r>
              <a:rPr lang="en-GB"/>
              <a:t>To measure the level of interactivity, you can track:</a:t>
            </a:r>
          </a:p>
          <a:p>
            <a:pPr>
              <a:lnSpc>
                <a:spcPct val="120000"/>
              </a:lnSpc>
              <a:buFont typeface="Wingdings" panose="05000000000000000000" pitchFamily="2" charset="2"/>
              <a:buChar char="ü"/>
            </a:pPr>
            <a:r>
              <a:rPr lang="en-GB"/>
              <a:t>The number and persistency of questions asked during the event</a:t>
            </a:r>
          </a:p>
          <a:p>
            <a:pPr>
              <a:lnSpc>
                <a:spcPct val="120000"/>
              </a:lnSpc>
              <a:buFont typeface="Wingdings" panose="05000000000000000000" pitchFamily="2" charset="2"/>
              <a:buChar char="ü"/>
            </a:pPr>
            <a:r>
              <a:rPr lang="en-GB"/>
              <a:t>The number of people taking part in the networking or other activities</a:t>
            </a:r>
          </a:p>
          <a:p>
            <a:pPr>
              <a:lnSpc>
                <a:spcPct val="120000"/>
              </a:lnSpc>
              <a:buFont typeface="Wingdings" panose="05000000000000000000" pitchFamily="2" charset="2"/>
              <a:buChar char="ü"/>
            </a:pPr>
            <a:r>
              <a:rPr lang="en-GB"/>
              <a:t>The number of business meetings held during or after</a:t>
            </a:r>
          </a:p>
          <a:p>
            <a:pPr>
              <a:lnSpc>
                <a:spcPct val="120000"/>
              </a:lnSpc>
              <a:buFont typeface="Wingdings" panose="05000000000000000000" pitchFamily="2" charset="2"/>
              <a:buChar char="ü"/>
            </a:pPr>
            <a:r>
              <a:rPr lang="en-GB"/>
              <a:t>The number of messages exchanged on the chat during the event</a:t>
            </a:r>
          </a:p>
          <a:p>
            <a:pPr>
              <a:lnSpc>
                <a:spcPct val="120000"/>
              </a:lnSpc>
              <a:buFont typeface="Wingdings" panose="05000000000000000000" pitchFamily="2" charset="2"/>
              <a:buChar char="ü"/>
            </a:pPr>
            <a:r>
              <a:rPr lang="en-GB"/>
              <a:t>These points will make proof of the involvement of your participants during the event.</a:t>
            </a:r>
          </a:p>
        </p:txBody>
      </p:sp>
    </p:spTree>
    <p:extLst>
      <p:ext uri="{BB962C8B-B14F-4D97-AF65-F5344CB8AC3E}">
        <p14:creationId xmlns:p14="http://schemas.microsoft.com/office/powerpoint/2010/main" val="16312375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1D5409-FAC0-E893-8487-0A9E6D66C757}"/>
              </a:ext>
            </a:extLst>
          </p:cNvPr>
          <p:cNvPicPr>
            <a:picLocks noChangeAspect="1"/>
          </p:cNvPicPr>
          <p:nvPr/>
        </p:nvPicPr>
        <p:blipFill>
          <a:blip r:embed="rId2"/>
          <a:stretch>
            <a:fillRect/>
          </a:stretch>
        </p:blipFill>
        <p:spPr>
          <a:xfrm>
            <a:off x="9390831" y="2518882"/>
            <a:ext cx="2554909" cy="1965017"/>
          </a:xfrm>
          <a:prstGeom prst="rect">
            <a:avLst/>
          </a:prstGeom>
        </p:spPr>
      </p:pic>
      <p:sp>
        <p:nvSpPr>
          <p:cNvPr id="2" name="Title 1">
            <a:extLst>
              <a:ext uri="{FF2B5EF4-FFF2-40B4-BE49-F238E27FC236}">
                <a16:creationId xmlns:a16="http://schemas.microsoft.com/office/drawing/2014/main" id="{72C1198A-2E1A-C385-7E83-1D71DE417D4F}"/>
              </a:ext>
            </a:extLst>
          </p:cNvPr>
          <p:cNvSpPr>
            <a:spLocks noGrp="1"/>
          </p:cNvSpPr>
          <p:nvPr>
            <p:ph type="title"/>
          </p:nvPr>
        </p:nvSpPr>
        <p:spPr>
          <a:xfrm>
            <a:off x="95923" y="117699"/>
            <a:ext cx="10515600" cy="576169"/>
          </a:xfrm>
        </p:spPr>
        <p:txBody>
          <a:bodyPr>
            <a:normAutofit fontScale="90000"/>
          </a:bodyPr>
          <a:lstStyle/>
          <a:p>
            <a:r>
              <a:rPr lang="en-GB" sz="3600" b="1"/>
              <a:t>Activity on social media during the event</a:t>
            </a:r>
          </a:p>
        </p:txBody>
      </p:sp>
      <p:sp>
        <p:nvSpPr>
          <p:cNvPr id="3" name="Content Placeholder 2">
            <a:extLst>
              <a:ext uri="{FF2B5EF4-FFF2-40B4-BE49-F238E27FC236}">
                <a16:creationId xmlns:a16="http://schemas.microsoft.com/office/drawing/2014/main" id="{C6D3C847-9DF5-01F1-30ED-9DB3171D839C}"/>
              </a:ext>
            </a:extLst>
          </p:cNvPr>
          <p:cNvSpPr>
            <a:spLocks noGrp="1"/>
          </p:cNvSpPr>
          <p:nvPr>
            <p:ph idx="1"/>
          </p:nvPr>
        </p:nvSpPr>
        <p:spPr>
          <a:xfrm>
            <a:off x="0" y="875130"/>
            <a:ext cx="10515600" cy="5547609"/>
          </a:xfrm>
        </p:spPr>
        <p:txBody>
          <a:bodyPr>
            <a:normAutofit/>
          </a:bodyPr>
          <a:lstStyle/>
          <a:p>
            <a:pPr>
              <a:lnSpc>
                <a:spcPct val="100000"/>
              </a:lnSpc>
            </a:pPr>
            <a:r>
              <a:rPr lang="en-GB" sz="2200"/>
              <a:t>Monitor your social media before, during and after the event.</a:t>
            </a:r>
          </a:p>
          <a:p>
            <a:pPr>
              <a:lnSpc>
                <a:spcPct val="100000"/>
              </a:lnSpc>
            </a:pPr>
            <a:r>
              <a:rPr lang="en-GB" sz="2200"/>
              <a:t>effectively promote your events, creating a hashtag dedicated to your event will allow you to </a:t>
            </a:r>
            <a:r>
              <a:rPr lang="en-GB" sz="2200" b="1"/>
              <a:t>easily track posts </a:t>
            </a:r>
            <a:r>
              <a:rPr lang="en-GB" sz="2200"/>
              <a:t>that refer to it on social media platforms.</a:t>
            </a:r>
          </a:p>
          <a:p>
            <a:pPr>
              <a:lnSpc>
                <a:spcPct val="100000"/>
              </a:lnSpc>
            </a:pPr>
            <a:r>
              <a:rPr lang="en-GB" sz="2200"/>
              <a:t>Monitor the following social media </a:t>
            </a:r>
            <a:r>
              <a:rPr lang="en-GB" sz="2200" b="1"/>
              <a:t>KPIs </a:t>
            </a:r>
            <a:r>
              <a:rPr lang="en-GB" sz="2200"/>
              <a:t>throughout the event to measure participant satisfaction :</a:t>
            </a:r>
          </a:p>
          <a:p>
            <a:pPr>
              <a:lnSpc>
                <a:spcPct val="100000"/>
              </a:lnSpc>
              <a:buFont typeface="Wingdings" panose="05000000000000000000" pitchFamily="2" charset="2"/>
              <a:buChar char="Ø"/>
            </a:pPr>
            <a:r>
              <a:rPr lang="en-GB" sz="2200"/>
              <a:t>Number of new subscribers</a:t>
            </a:r>
          </a:p>
          <a:p>
            <a:pPr>
              <a:lnSpc>
                <a:spcPct val="100000"/>
              </a:lnSpc>
              <a:buFont typeface="Wingdings" panose="05000000000000000000" pitchFamily="2" charset="2"/>
              <a:buChar char="Ø"/>
            </a:pPr>
            <a:r>
              <a:rPr lang="en-GB" sz="2200"/>
              <a:t>Number of posts by third-party accounts mentioning the event</a:t>
            </a:r>
          </a:p>
          <a:p>
            <a:pPr>
              <a:lnSpc>
                <a:spcPct val="100000"/>
              </a:lnSpc>
              <a:buFont typeface="Wingdings" panose="05000000000000000000" pitchFamily="2" charset="2"/>
              <a:buChar char="Ø"/>
            </a:pPr>
            <a:r>
              <a:rPr lang="en-GB" sz="2200"/>
              <a:t>Reactions to your posts and to third-party publications (participants, partners, stakeholders)</a:t>
            </a:r>
          </a:p>
          <a:p>
            <a:pPr>
              <a:lnSpc>
                <a:spcPct val="100000"/>
              </a:lnSpc>
              <a:buFont typeface="Wingdings" panose="05000000000000000000" pitchFamily="2" charset="2"/>
              <a:buChar char="Ø"/>
            </a:pPr>
            <a:r>
              <a:rPr lang="en-GB" sz="2200"/>
              <a:t>Post content: in the case of negative posts, take the time to respond personally to each person in private.</a:t>
            </a:r>
          </a:p>
        </p:txBody>
      </p:sp>
    </p:spTree>
    <p:extLst>
      <p:ext uri="{BB962C8B-B14F-4D97-AF65-F5344CB8AC3E}">
        <p14:creationId xmlns:p14="http://schemas.microsoft.com/office/powerpoint/2010/main" val="3616677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13DF-CC01-F872-CAE6-9B9C29E055A3}"/>
              </a:ext>
            </a:extLst>
          </p:cNvPr>
          <p:cNvSpPr>
            <a:spLocks noGrp="1"/>
          </p:cNvSpPr>
          <p:nvPr>
            <p:ph type="title"/>
          </p:nvPr>
        </p:nvSpPr>
        <p:spPr>
          <a:xfrm>
            <a:off x="0" y="0"/>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978841F0-4955-1B98-E780-B0628B1424C5}"/>
              </a:ext>
            </a:extLst>
          </p:cNvPr>
          <p:cNvSpPr>
            <a:spLocks noGrp="1"/>
          </p:cNvSpPr>
          <p:nvPr>
            <p:ph idx="1"/>
          </p:nvPr>
        </p:nvSpPr>
        <p:spPr>
          <a:xfrm>
            <a:off x="75265" y="1172452"/>
            <a:ext cx="10515600" cy="4701581"/>
          </a:xfrm>
        </p:spPr>
        <p:txBody>
          <a:bodyPr>
            <a:normAutofit fontScale="55000" lnSpcReduction="20000"/>
          </a:bodyPr>
          <a:lstStyle/>
          <a:p>
            <a:pPr>
              <a:lnSpc>
                <a:spcPct val="120000"/>
              </a:lnSpc>
            </a:pPr>
            <a:r>
              <a:rPr lang="en-GB" sz="2900">
                <a:hlinkClick r:id="rId2"/>
              </a:rPr>
              <a:t>https://www.inwink.com/en/blog/7-ways-measure-event-attendee-satisfaction/</a:t>
            </a:r>
            <a:endParaRPr lang="en-GB" sz="2900"/>
          </a:p>
          <a:p>
            <a:pPr>
              <a:lnSpc>
                <a:spcPct val="120000"/>
              </a:lnSpc>
            </a:pPr>
            <a:r>
              <a:rPr lang="en-GB" sz="2900">
                <a:hlinkClick r:id="rId3"/>
              </a:rPr>
              <a:t>https://www.tandfonline.com/doi/full/10.1080/15022250.2021.1877191</a:t>
            </a:r>
            <a:endParaRPr lang="en-GB" sz="2900"/>
          </a:p>
          <a:p>
            <a:pPr>
              <a:lnSpc>
                <a:spcPct val="120000"/>
              </a:lnSpc>
            </a:pPr>
            <a:r>
              <a:rPr lang="en-GB" sz="2900" err="1"/>
              <a:t>Arnould</a:t>
            </a:r>
            <a:r>
              <a:rPr lang="en-GB" sz="2900"/>
              <a:t>, E. J., &amp; Price, L. L. (1993). River magic: Extraordinary experience and the extended service encounter. Journal of Consumer Research, 20(1), 24–45. http://www.jstor.org/stable/2489198 https://doi.org/10.1086/209331 [</a:t>
            </a:r>
            <a:r>
              <a:rPr lang="en-GB" sz="2900" err="1"/>
              <a:t>Crossref</a:t>
            </a:r>
            <a:r>
              <a:rPr lang="en-GB" sz="2900"/>
              <a:t>], [Web of Science ®], [Google Scholar]</a:t>
            </a:r>
          </a:p>
          <a:p>
            <a:pPr>
              <a:lnSpc>
                <a:spcPct val="120000"/>
              </a:lnSpc>
            </a:pPr>
            <a:r>
              <a:rPr lang="en-GB" sz="2900"/>
              <a:t>Kim, J.-H. (2010). Determining the factors affecting the memorable nature of travel experiences. Journal of Travel &amp; Tourism Marketing, 27(8), 780–796. https://doi.org/10.1080/10548408.2010.526897 [Taylor &amp; Francis Online], [Web of Science ®], [Google Scholar]</a:t>
            </a:r>
          </a:p>
          <a:p>
            <a:pPr>
              <a:lnSpc>
                <a:spcPct val="120000"/>
              </a:lnSpc>
            </a:pPr>
            <a:r>
              <a:rPr lang="en-GB" sz="2900"/>
              <a:t>Mossberg, L. (2008). Extraordinary experiences through storytelling. Scandinavian Journal of Hospitality and Tourism, 8(3), 195–210.  https://doi.org/10.1080/15022250802532443 [Taylor &amp; Francis Online], [Web of Science ®], [Google Scholar]</a:t>
            </a:r>
          </a:p>
          <a:p>
            <a:pPr>
              <a:lnSpc>
                <a:spcPct val="120000"/>
              </a:lnSpc>
            </a:pPr>
            <a:r>
              <a:rPr lang="en-GB" sz="2900"/>
              <a:t>Schmitt, B. (1999). Experiential marketing. Journal of Marketing Management, 15(1-3), 53–67. https://doi.org/10.1362/026725799784870496 [Taylor &amp; Francis Online], [Google Scholar]</a:t>
            </a:r>
          </a:p>
          <a:p>
            <a:pPr>
              <a:lnSpc>
                <a:spcPct val="120000"/>
              </a:lnSpc>
            </a:pPr>
            <a:r>
              <a:rPr lang="en-GB" sz="2900"/>
              <a:t>Walls, A. R., </a:t>
            </a:r>
            <a:r>
              <a:rPr lang="en-GB" sz="2900" err="1"/>
              <a:t>Okumus</a:t>
            </a:r>
            <a:r>
              <a:rPr lang="en-GB" sz="2900"/>
              <a:t>, F., Wang, Y., &amp; Kwun, D. J.-W. (2011). An epistemological view of consumer experiences. International Journal of Hospitality Management, 30(1), 10–21. https://doi.org/10.1016/j.ijhm.2010.03.008 [</a:t>
            </a:r>
            <a:r>
              <a:rPr lang="en-GB" sz="2900" err="1"/>
              <a:t>Crossref</a:t>
            </a:r>
            <a:r>
              <a:rPr lang="en-GB" sz="2900"/>
              <a:t>], [Web of Science ®], [Google Scholar]</a:t>
            </a:r>
          </a:p>
          <a:p>
            <a:endParaRPr lang="en-GB"/>
          </a:p>
        </p:txBody>
      </p:sp>
    </p:spTree>
    <p:extLst>
      <p:ext uri="{BB962C8B-B14F-4D97-AF65-F5344CB8AC3E}">
        <p14:creationId xmlns:p14="http://schemas.microsoft.com/office/powerpoint/2010/main" val="42664147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2EB5054-01D5-75A7-EAA6-D027E429000C}"/>
              </a:ext>
            </a:extLst>
          </p:cNvPr>
          <p:cNvSpPr>
            <a:spLocks noGrp="1" noChangeArrowheads="1"/>
          </p:cNvSpPr>
          <p:nvPr>
            <p:ph type="title" idx="4294967295"/>
          </p:nvPr>
        </p:nvSpPr>
        <p:spPr>
          <a:xfrm>
            <a:off x="0" y="365125"/>
            <a:ext cx="10515600" cy="582613"/>
          </a:xfrm>
        </p:spPr>
        <p:txBody>
          <a:bodyPr>
            <a:normAutofit fontScale="90000"/>
          </a:bodyPr>
          <a:lstStyle/>
          <a:p>
            <a:pPr eaLnBrk="1" hangingPunct="1"/>
            <a:r>
              <a:rPr lang="en-GB" altLang="en-US" b="0"/>
              <a:t>References</a:t>
            </a:r>
          </a:p>
        </p:txBody>
      </p:sp>
      <p:sp>
        <p:nvSpPr>
          <p:cNvPr id="24579" name="Rectangle 3">
            <a:extLst>
              <a:ext uri="{FF2B5EF4-FFF2-40B4-BE49-F238E27FC236}">
                <a16:creationId xmlns:a16="http://schemas.microsoft.com/office/drawing/2014/main" id="{A9DE6F8A-D56A-3860-ACC8-858D46CEA9D4}"/>
              </a:ext>
            </a:extLst>
          </p:cNvPr>
          <p:cNvSpPr>
            <a:spLocks noGrp="1" noChangeArrowheads="1"/>
          </p:cNvSpPr>
          <p:nvPr>
            <p:ph type="body" idx="4294967295"/>
          </p:nvPr>
        </p:nvSpPr>
        <p:spPr>
          <a:xfrm>
            <a:off x="0" y="1814513"/>
            <a:ext cx="11952288" cy="5286375"/>
          </a:xfrm>
        </p:spPr>
        <p:txBody>
          <a:bodyPr/>
          <a:lstStyle/>
          <a:p>
            <a:pPr eaLnBrk="1" hangingPunct="1"/>
            <a:r>
              <a:rPr lang="en-GB" altLang="en-US" sz="2000">
                <a:latin typeface="Arial" panose="020B0604020202020204" pitchFamily="34" charset="0"/>
                <a:cs typeface="Arial" panose="020B0604020202020204" pitchFamily="34" charset="0"/>
              </a:rPr>
              <a:t>Bowdin, G, et al (2001) ‘</a:t>
            </a:r>
            <a:r>
              <a:rPr lang="en-GB" altLang="en-US" sz="2000" i="1">
                <a:latin typeface="Arial" panose="020B0604020202020204" pitchFamily="34" charset="0"/>
                <a:cs typeface="Arial" panose="020B0604020202020204" pitchFamily="34" charset="0"/>
              </a:rPr>
              <a:t>Events Management’</a:t>
            </a:r>
            <a:r>
              <a:rPr lang="en-GB" altLang="en-US" sz="2000">
                <a:latin typeface="Arial" panose="020B0604020202020204" pitchFamily="34" charset="0"/>
                <a:cs typeface="Arial" panose="020B0604020202020204" pitchFamily="34" charset="0"/>
              </a:rPr>
              <a:t> Oxford: Butterworth Heinemann</a:t>
            </a:r>
          </a:p>
          <a:p>
            <a:pPr eaLnBrk="1" hangingPunct="1"/>
            <a:r>
              <a:rPr lang="en-GB" altLang="en-US" sz="2000">
                <a:latin typeface="Arial" panose="020B0604020202020204" pitchFamily="34" charset="0"/>
                <a:cs typeface="Arial" panose="020B0604020202020204" pitchFamily="34" charset="0"/>
              </a:rPr>
              <a:t>Goldblatt, J (2006) </a:t>
            </a:r>
            <a:r>
              <a:rPr lang="en-GB" altLang="en-US" sz="2000" i="1">
                <a:latin typeface="Arial" panose="020B0604020202020204" pitchFamily="34" charset="0"/>
                <a:cs typeface="Arial" panose="020B0604020202020204" pitchFamily="34" charset="0"/>
              </a:rPr>
              <a:t>‘Special Events: Event Leadership for a New World’   </a:t>
            </a:r>
            <a:r>
              <a:rPr lang="en-GB" altLang="en-US" sz="2000">
                <a:latin typeface="Arial" panose="020B0604020202020204" pitchFamily="34" charset="0"/>
                <a:cs typeface="Arial" panose="020B0604020202020204" pitchFamily="34" charset="0"/>
              </a:rPr>
              <a:t>Wiley: New Jersey</a:t>
            </a:r>
          </a:p>
          <a:p>
            <a:pPr eaLnBrk="1" hangingPunct="1"/>
            <a:r>
              <a:rPr lang="en-GB" altLang="en-US" sz="2000">
                <a:latin typeface="Arial" panose="020B0604020202020204" pitchFamily="34" charset="0"/>
                <a:cs typeface="Arial" panose="020B0604020202020204" pitchFamily="34" charset="0"/>
              </a:rPr>
              <a:t>Masterman, G. (2004</a:t>
            </a:r>
            <a:r>
              <a:rPr lang="en-GB" altLang="en-US" sz="2000" i="1">
                <a:latin typeface="Arial" panose="020B0604020202020204" pitchFamily="34" charset="0"/>
                <a:cs typeface="Arial" panose="020B0604020202020204" pitchFamily="34" charset="0"/>
              </a:rPr>
              <a:t>) Strategic Sports Event Management: An International Approach</a:t>
            </a:r>
            <a:r>
              <a:rPr lang="en-GB" altLang="en-US" sz="2000">
                <a:latin typeface="Arial" panose="020B0604020202020204" pitchFamily="34" charset="0"/>
                <a:cs typeface="Arial" panose="020B0604020202020204" pitchFamily="34" charset="0"/>
              </a:rPr>
              <a:t>, Oxford: Elsevier </a:t>
            </a:r>
          </a:p>
          <a:p>
            <a:pPr eaLnBrk="1" hangingPunct="1"/>
            <a:r>
              <a:rPr lang="en-GB" altLang="en-US" sz="2000">
                <a:latin typeface="Arial" panose="020B0604020202020204" pitchFamily="34" charset="0"/>
                <a:cs typeface="Arial" panose="020B0604020202020204" pitchFamily="34" charset="0"/>
              </a:rPr>
              <a:t>Shone, A. and Parry, B. (2004) </a:t>
            </a:r>
            <a:r>
              <a:rPr lang="en-GB" altLang="en-US" sz="2000" i="1">
                <a:latin typeface="Arial" panose="020B0604020202020204" pitchFamily="34" charset="0"/>
                <a:cs typeface="Arial" panose="020B0604020202020204" pitchFamily="34" charset="0"/>
              </a:rPr>
              <a:t>‘Successful Event Management, a Practical Handbook’</a:t>
            </a:r>
            <a:r>
              <a:rPr lang="en-GB" altLang="en-US" sz="2000">
                <a:latin typeface="Arial" panose="020B0604020202020204" pitchFamily="34" charset="0"/>
                <a:cs typeface="Arial" panose="020B0604020202020204" pitchFamily="34" charset="0"/>
              </a:rPr>
              <a:t> London: Thomson</a:t>
            </a:r>
          </a:p>
          <a:p>
            <a:pPr eaLnBrk="1" hangingPunct="1"/>
            <a:r>
              <a:rPr lang="en-GB" altLang="en-US" sz="2000">
                <a:latin typeface="Arial" panose="020B0604020202020204" pitchFamily="34" charset="0"/>
                <a:cs typeface="Arial" panose="020B0604020202020204" pitchFamily="34" charset="0"/>
              </a:rPr>
              <a:t>Tum, J, Norton, P, and Nevan-Wright, J. (2006) </a:t>
            </a:r>
            <a:r>
              <a:rPr lang="en-GB" altLang="en-US" sz="2000" i="1">
                <a:latin typeface="Arial" panose="020B0604020202020204" pitchFamily="34" charset="0"/>
                <a:cs typeface="Arial" panose="020B0604020202020204" pitchFamily="34" charset="0"/>
              </a:rPr>
              <a:t>‘Management of Event Operations’</a:t>
            </a:r>
            <a:r>
              <a:rPr lang="en-GB" altLang="en-US" sz="2000">
                <a:latin typeface="Arial" panose="020B0604020202020204" pitchFamily="34" charset="0"/>
                <a:cs typeface="Arial" panose="020B0604020202020204" pitchFamily="34" charset="0"/>
              </a:rPr>
              <a:t> Oxford: Butterworth-Heinemann</a:t>
            </a:r>
          </a:p>
          <a:p>
            <a:pPr eaLnBrk="1" hangingPunct="1"/>
            <a:r>
              <a:rPr lang="en-GB" altLang="en-US" sz="2000">
                <a:latin typeface="Arial" panose="020B0604020202020204" pitchFamily="34" charset="0"/>
                <a:cs typeface="Arial" panose="020B0604020202020204" pitchFamily="34" charset="0"/>
              </a:rPr>
              <a:t>Wilson, R. (2006) The Economic Impact of Local Sport Events: significant, limited or otherwise. Managing Leisure 11:1, 57-70</a:t>
            </a:r>
          </a:p>
          <a:p>
            <a:pPr eaLnBrk="1" hangingPunct="1"/>
            <a:r>
              <a:rPr lang="en-GB" altLang="en-US" sz="2000">
                <a:latin typeface="Arial" panose="020B0604020202020204" pitchFamily="34" charset="0"/>
                <a:cs typeface="Arial" panose="020B0604020202020204" pitchFamily="34" charset="0"/>
                <a:hlinkClick r:id="rId3"/>
              </a:rPr>
              <a:t>https://www.eventimpacts.com/impact-types/economic</a:t>
            </a:r>
            <a:endParaRPr lang="en-GB" altLang="en-US" sz="2000">
              <a:latin typeface="Arial" panose="020B0604020202020204" pitchFamily="34" charset="0"/>
              <a:cs typeface="Arial" panose="020B0604020202020204" pitchFamily="34" charset="0"/>
            </a:endParaRPr>
          </a:p>
          <a:p>
            <a:pPr eaLnBrk="1" hangingPunct="1"/>
            <a:endParaRPr lang="en-GB" altLang="en-US" sz="2000">
              <a:latin typeface="Arial" panose="020B0604020202020204" pitchFamily="34" charset="0"/>
              <a:cs typeface="Arial" panose="020B0604020202020204" pitchFamily="34" charset="0"/>
            </a:endParaRPr>
          </a:p>
          <a:p>
            <a:pPr eaLnBrk="1" hangingPunct="1"/>
            <a:endParaRPr lang="en-GB" altLang="en-US"/>
          </a:p>
          <a:p>
            <a:pPr eaLnBrk="1" hangingPunct="1"/>
            <a:endParaRPr lang="en-GB" altLang="en-US"/>
          </a:p>
          <a:p>
            <a:pPr eaLnBrk="1" hangingPunct="1"/>
            <a:endParaRPr lang="en-GB" altLang="en-US" i="1" u="sng"/>
          </a:p>
          <a:p>
            <a:pPr eaLnBrk="1" hangingPunct="1"/>
            <a:endParaRPr lang="en-GB" altLang="en-US" i="1" u="sng"/>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7789</Words>
  <Application>Microsoft Office PowerPoint</Application>
  <PresentationFormat>Widescreen</PresentationFormat>
  <Paragraphs>408</Paragraphs>
  <Slides>65</Slides>
  <Notes>18</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Monotype Sorts</vt:lpstr>
      <vt:lpstr>museo-sans-500</vt:lpstr>
      <vt:lpstr>NeuePlak-Text</vt:lpstr>
      <vt:lpstr>Arial</vt:lpstr>
      <vt:lpstr>Calibri</vt:lpstr>
      <vt:lpstr>Calibri Light</vt:lpstr>
      <vt:lpstr>Symbol</vt:lpstr>
      <vt:lpstr>Times New Roman</vt:lpstr>
      <vt:lpstr>Wingdings</vt:lpstr>
      <vt:lpstr>HATM 23-24 PPT Template_</vt:lpstr>
      <vt:lpstr>An introduction to planning and management of events</vt:lpstr>
      <vt:lpstr>Assignment 2</vt:lpstr>
      <vt:lpstr>Planning Events</vt:lpstr>
      <vt:lpstr>Improve the event </vt:lpstr>
      <vt:lpstr> Creating the Event Concept</vt:lpstr>
      <vt:lpstr>Contextual Factors</vt:lpstr>
      <vt:lpstr>Reputational Change</vt:lpstr>
      <vt:lpstr>Planning for Events</vt:lpstr>
      <vt:lpstr>PowerPoint Presentation</vt:lpstr>
      <vt:lpstr>The Event Planning Process</vt:lpstr>
      <vt:lpstr>PowerPoint Presentation</vt:lpstr>
      <vt:lpstr>Brainstorming Bowdin (2006, p.108)</vt:lpstr>
      <vt:lpstr>What is Screening?</vt:lpstr>
      <vt:lpstr>The marketing screen</vt:lpstr>
      <vt:lpstr>TASK</vt:lpstr>
      <vt:lpstr>How do you measure event satisfaction? </vt:lpstr>
      <vt:lpstr>Environmental Screening</vt:lpstr>
      <vt:lpstr>The Operations Screen</vt:lpstr>
      <vt:lpstr>The Financial Screen </vt:lpstr>
      <vt:lpstr>Screening: A Quick Recap</vt:lpstr>
      <vt:lpstr>PowerPoint Presentation</vt:lpstr>
      <vt:lpstr>Event Impacts </vt:lpstr>
      <vt:lpstr>Direct  economic impact </vt:lpstr>
      <vt:lpstr>Net Promoter Score (NPS)</vt:lpstr>
      <vt:lpstr>PowerPoint Presentation</vt:lpstr>
      <vt:lpstr>Total economic impact</vt:lpstr>
      <vt:lpstr>Business and Employment Impacts </vt:lpstr>
      <vt:lpstr>Long Term impacts</vt:lpstr>
      <vt:lpstr>PowerPoint Presentation</vt:lpstr>
      <vt:lpstr>Environmental impacts </vt:lpstr>
      <vt:lpstr>Types of environmental impact </vt:lpstr>
      <vt:lpstr>Environment impacts </vt:lpstr>
      <vt:lpstr>PowerPoint Presentation</vt:lpstr>
      <vt:lpstr>When to evaluate events</vt:lpstr>
      <vt:lpstr>Environmental promotion: How to measure it </vt:lpstr>
      <vt:lpstr>Event Waste Impacts Event Waste Impacts </vt:lpstr>
      <vt:lpstr>Event energy impacts </vt:lpstr>
      <vt:lpstr>Event Water Impacts </vt:lpstr>
      <vt:lpstr>Event Transport and Travel Impacts</vt:lpstr>
      <vt:lpstr>Event Food and Drink Impacts</vt:lpstr>
      <vt:lpstr>ISO20121 - Incorporating sustainability into event planning and operation</vt:lpstr>
      <vt:lpstr> Quantitative methods </vt:lpstr>
      <vt:lpstr>Protecting ecosystems and promoting biodiversity</vt:lpstr>
      <vt:lpstr>Social Impacts </vt:lpstr>
      <vt:lpstr>Four broad areas of social impact: </vt:lpstr>
      <vt:lpstr>Community</vt:lpstr>
      <vt:lpstr>Health &amp; Well Being impacts </vt:lpstr>
      <vt:lpstr>Equality, Diversity and Inclusion Event Impacts</vt:lpstr>
      <vt:lpstr>Volunteering and Skills Event Impacts</vt:lpstr>
      <vt:lpstr>Qualitative Method.</vt:lpstr>
      <vt:lpstr>Media Coverage Impacts </vt:lpstr>
      <vt:lpstr>focus on the following key measures: </vt:lpstr>
      <vt:lpstr>Volume and Reach of Media Coverage</vt:lpstr>
      <vt:lpstr>Media Coverage Tone and Engagement</vt:lpstr>
      <vt:lpstr>Media and Brand Value</vt:lpstr>
      <vt:lpstr>PowerPoint Presentation</vt:lpstr>
      <vt:lpstr>Qualitative Method.</vt:lpstr>
      <vt:lpstr> Quantitative methods </vt:lpstr>
      <vt:lpstr>TASK </vt:lpstr>
      <vt:lpstr>Events experience and consumer satisfaction</vt:lpstr>
      <vt:lpstr>Follow-up on leads generated at the event or afterwards</vt:lpstr>
      <vt:lpstr> Measure interactivity during the event</vt:lpstr>
      <vt:lpstr>Activity on social media during the event</vt:lpstr>
      <vt:lpstr>References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planning and management of events</dc:title>
  <dc:creator>Deborah Jenkins</dc:creator>
  <cp:lastModifiedBy>Deborah Jenkins</cp:lastModifiedBy>
  <cp:revision>1</cp:revision>
  <dcterms:created xsi:type="dcterms:W3CDTF">2022-11-19T14:09:35Z</dcterms:created>
  <dcterms:modified xsi:type="dcterms:W3CDTF">2024-12-02T15:19:04Z</dcterms:modified>
</cp:coreProperties>
</file>