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0" r:id="rId3"/>
    <p:sldId id="259" r:id="rId4"/>
    <p:sldId id="257" r:id="rId5"/>
    <p:sldId id="264" r:id="rId6"/>
    <p:sldId id="262" r:id="rId7"/>
    <p:sldId id="263" r:id="rId8"/>
    <p:sldId id="261" r:id="rId9"/>
    <p:sldId id="26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CD5D12-5794-493D-B86B-372481276488}" v="666" dt="2024-05-07T14:50:11.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Cox (2109133)" userId="S::2109133@student.uwtsd.ac.uk::f6e028e8-4d92-4d71-9958-fa9ebc237108" providerId="AD" clId="Web-{F1CD5D12-5794-493D-B86B-372481276488}"/>
    <pc:docChg chg="addSld modSld">
      <pc:chgData name="Ellie Cox (2109133)" userId="S::2109133@student.uwtsd.ac.uk::f6e028e8-4d92-4d71-9958-fa9ebc237108" providerId="AD" clId="Web-{F1CD5D12-5794-493D-B86B-372481276488}" dt="2024-05-07T14:49:54.141" v="1319"/>
      <pc:docMkLst>
        <pc:docMk/>
      </pc:docMkLst>
      <pc:sldChg chg="addSp delSp modSp mod setBg modNotes">
        <pc:chgData name="Ellie Cox (2109133)" userId="S::2109133@student.uwtsd.ac.uk::f6e028e8-4d92-4d71-9958-fa9ebc237108" providerId="AD" clId="Web-{F1CD5D12-5794-493D-B86B-372481276488}" dt="2024-05-07T14:49:54.141" v="1319"/>
        <pc:sldMkLst>
          <pc:docMk/>
          <pc:sldMk cId="109857222" sldId="256"/>
        </pc:sldMkLst>
        <pc:spChg chg="mod">
          <ac:chgData name="Ellie Cox (2109133)" userId="S::2109133@student.uwtsd.ac.uk::f6e028e8-4d92-4d71-9958-fa9ebc237108" providerId="AD" clId="Web-{F1CD5D12-5794-493D-B86B-372481276488}" dt="2024-05-07T10:12:13.471" v="26"/>
          <ac:spMkLst>
            <pc:docMk/>
            <pc:sldMk cId="109857222" sldId="256"/>
            <ac:spMk id="2" creationId="{00000000-0000-0000-0000-000000000000}"/>
          </ac:spMkLst>
        </pc:spChg>
        <pc:spChg chg="mod">
          <ac:chgData name="Ellie Cox (2109133)" userId="S::2109133@student.uwtsd.ac.uk::f6e028e8-4d92-4d71-9958-fa9ebc237108" providerId="AD" clId="Web-{F1CD5D12-5794-493D-B86B-372481276488}" dt="2024-05-07T10:12:37.518" v="39" actId="20577"/>
          <ac:spMkLst>
            <pc:docMk/>
            <pc:sldMk cId="109857222" sldId="256"/>
            <ac:spMk id="3" creationId="{00000000-0000-0000-0000-000000000000}"/>
          </ac:spMkLst>
        </pc:spChg>
        <pc:spChg chg="add del">
          <ac:chgData name="Ellie Cox (2109133)" userId="S::2109133@student.uwtsd.ac.uk::f6e028e8-4d92-4d71-9958-fa9ebc237108" providerId="AD" clId="Web-{F1CD5D12-5794-493D-B86B-372481276488}" dt="2024-05-07T10:04:20.337" v="2"/>
          <ac:spMkLst>
            <pc:docMk/>
            <pc:sldMk cId="109857222" sldId="256"/>
            <ac:spMk id="4" creationId="{58007F64-A6B5-43C7-7465-260E22CC5200}"/>
          </ac:spMkLst>
        </pc:spChg>
        <pc:spChg chg="add">
          <ac:chgData name="Ellie Cox (2109133)" userId="S::2109133@student.uwtsd.ac.uk::f6e028e8-4d92-4d71-9958-fa9ebc237108" providerId="AD" clId="Web-{F1CD5D12-5794-493D-B86B-372481276488}" dt="2024-05-07T10:12:13.471" v="26"/>
          <ac:spMkLst>
            <pc:docMk/>
            <pc:sldMk cId="109857222" sldId="256"/>
            <ac:spMk id="11" creationId="{4D60F200-5EB0-B223-2439-C96C67F0FEE1}"/>
          </ac:spMkLst>
        </pc:spChg>
        <pc:spChg chg="add">
          <ac:chgData name="Ellie Cox (2109133)" userId="S::2109133@student.uwtsd.ac.uk::f6e028e8-4d92-4d71-9958-fa9ebc237108" providerId="AD" clId="Web-{F1CD5D12-5794-493D-B86B-372481276488}" dt="2024-05-07T10:12:13.471" v="26"/>
          <ac:spMkLst>
            <pc:docMk/>
            <pc:sldMk cId="109857222" sldId="256"/>
            <ac:spMk id="13" creationId="{74067CD3-146F-6228-E362-39AA720C25F7}"/>
          </ac:spMkLst>
        </pc:spChg>
        <pc:spChg chg="add">
          <ac:chgData name="Ellie Cox (2109133)" userId="S::2109133@student.uwtsd.ac.uk::f6e028e8-4d92-4d71-9958-fa9ebc237108" providerId="AD" clId="Web-{F1CD5D12-5794-493D-B86B-372481276488}" dt="2024-05-07T10:12:13.471" v="26"/>
          <ac:spMkLst>
            <pc:docMk/>
            <pc:sldMk cId="109857222" sldId="256"/>
            <ac:spMk id="15" creationId="{271C7E5C-A0F8-E9FA-56DB-31A257FD4EDB}"/>
          </ac:spMkLst>
        </pc:spChg>
        <pc:spChg chg="add">
          <ac:chgData name="Ellie Cox (2109133)" userId="S::2109133@student.uwtsd.ac.uk::f6e028e8-4d92-4d71-9958-fa9ebc237108" providerId="AD" clId="Web-{F1CD5D12-5794-493D-B86B-372481276488}" dt="2024-05-07T10:12:13.471" v="26"/>
          <ac:spMkLst>
            <pc:docMk/>
            <pc:sldMk cId="109857222" sldId="256"/>
            <ac:spMk id="17" creationId="{33F70A3C-4474-2A39-470C-FD55A8837503}"/>
          </ac:spMkLst>
        </pc:spChg>
        <pc:spChg chg="add">
          <ac:chgData name="Ellie Cox (2109133)" userId="S::2109133@student.uwtsd.ac.uk::f6e028e8-4d92-4d71-9958-fa9ebc237108" providerId="AD" clId="Web-{F1CD5D12-5794-493D-B86B-372481276488}" dt="2024-05-07T10:12:13.471" v="26"/>
          <ac:spMkLst>
            <pc:docMk/>
            <pc:sldMk cId="109857222" sldId="256"/>
            <ac:spMk id="19" creationId="{BAC3F7D4-9613-0E1F-901C-98FE831DEBC0}"/>
          </ac:spMkLst>
        </pc:spChg>
        <pc:spChg chg="add">
          <ac:chgData name="Ellie Cox (2109133)" userId="S::2109133@student.uwtsd.ac.uk::f6e028e8-4d92-4d71-9958-fa9ebc237108" providerId="AD" clId="Web-{F1CD5D12-5794-493D-B86B-372481276488}" dt="2024-05-07T10:12:13.471" v="26"/>
          <ac:spMkLst>
            <pc:docMk/>
            <pc:sldMk cId="109857222" sldId="256"/>
            <ac:spMk id="21" creationId="{AFD5167C-AF48-26F0-7A9F-3F7643374872}"/>
          </ac:spMkLst>
        </pc:spChg>
        <pc:spChg chg="add">
          <ac:chgData name="Ellie Cox (2109133)" userId="S::2109133@student.uwtsd.ac.uk::f6e028e8-4d92-4d71-9958-fa9ebc237108" providerId="AD" clId="Web-{F1CD5D12-5794-493D-B86B-372481276488}" dt="2024-05-07T10:12:13.471" v="26"/>
          <ac:spMkLst>
            <pc:docMk/>
            <pc:sldMk cId="109857222" sldId="256"/>
            <ac:spMk id="23" creationId="{87B30A01-FCA8-86A5-A840-C32A3BE2EDD6}"/>
          </ac:spMkLst>
        </pc:spChg>
        <pc:picChg chg="add del mod">
          <ac:chgData name="Ellie Cox (2109133)" userId="S::2109133@student.uwtsd.ac.uk::f6e028e8-4d92-4d71-9958-fa9ebc237108" providerId="AD" clId="Web-{F1CD5D12-5794-493D-B86B-372481276488}" dt="2024-05-07T10:08:02.216" v="24"/>
          <ac:picMkLst>
            <pc:docMk/>
            <pc:sldMk cId="109857222" sldId="256"/>
            <ac:picMk id="5" creationId="{0C566B0D-FA29-1CE3-6494-DE871C885077}"/>
          </ac:picMkLst>
        </pc:picChg>
        <pc:picChg chg="add mod ord">
          <ac:chgData name="Ellie Cox (2109133)" userId="S::2109133@student.uwtsd.ac.uk::f6e028e8-4d92-4d71-9958-fa9ebc237108" providerId="AD" clId="Web-{F1CD5D12-5794-493D-B86B-372481276488}" dt="2024-05-07T10:12:13.471" v="26"/>
          <ac:picMkLst>
            <pc:docMk/>
            <pc:sldMk cId="109857222" sldId="256"/>
            <ac:picMk id="6" creationId="{20611FD5-35F9-A55E-AA65-F62605E83756}"/>
          </ac:picMkLst>
        </pc:picChg>
      </pc:sldChg>
      <pc:sldChg chg="modSp new modNotes">
        <pc:chgData name="Ellie Cox (2109133)" userId="S::2109133@student.uwtsd.ac.uk::f6e028e8-4d92-4d71-9958-fa9ebc237108" providerId="AD" clId="Web-{F1CD5D12-5794-493D-B86B-372481276488}" dt="2024-05-07T14:05:21.758" v="1026"/>
        <pc:sldMkLst>
          <pc:docMk/>
          <pc:sldMk cId="2533200575" sldId="257"/>
        </pc:sldMkLst>
        <pc:spChg chg="mod">
          <ac:chgData name="Ellie Cox (2109133)" userId="S::2109133@student.uwtsd.ac.uk::f6e028e8-4d92-4d71-9958-fa9ebc237108" providerId="AD" clId="Web-{F1CD5D12-5794-493D-B86B-372481276488}" dt="2024-05-07T13:12:55.755" v="833" actId="20577"/>
          <ac:spMkLst>
            <pc:docMk/>
            <pc:sldMk cId="2533200575" sldId="257"/>
            <ac:spMk id="2" creationId="{7E51E074-3D37-AC3D-9128-184F58DC3F7D}"/>
          </ac:spMkLst>
        </pc:spChg>
        <pc:spChg chg="mod">
          <ac:chgData name="Ellie Cox (2109133)" userId="S::2109133@student.uwtsd.ac.uk::f6e028e8-4d92-4d71-9958-fa9ebc237108" providerId="AD" clId="Web-{F1CD5D12-5794-493D-B86B-372481276488}" dt="2024-05-07T14:02:58.832" v="1021" actId="20577"/>
          <ac:spMkLst>
            <pc:docMk/>
            <pc:sldMk cId="2533200575" sldId="257"/>
            <ac:spMk id="3" creationId="{9FB0D2F9-19D7-7645-C5BA-EEBED6EAEFFB}"/>
          </ac:spMkLst>
        </pc:spChg>
      </pc:sldChg>
      <pc:sldChg chg="modSp new">
        <pc:chgData name="Ellie Cox (2109133)" userId="S::2109133@student.uwtsd.ac.uk::f6e028e8-4d92-4d71-9958-fa9ebc237108" providerId="AD" clId="Web-{F1CD5D12-5794-493D-B86B-372481276488}" dt="2024-05-07T13:40:55.921" v="972" actId="20577"/>
        <pc:sldMkLst>
          <pc:docMk/>
          <pc:sldMk cId="4075685575" sldId="258"/>
        </pc:sldMkLst>
        <pc:spChg chg="mod">
          <ac:chgData name="Ellie Cox (2109133)" userId="S::2109133@student.uwtsd.ac.uk::f6e028e8-4d92-4d71-9958-fa9ebc237108" providerId="AD" clId="Web-{F1CD5D12-5794-493D-B86B-372481276488}" dt="2024-05-07T11:28:37.447" v="167" actId="20577"/>
          <ac:spMkLst>
            <pc:docMk/>
            <pc:sldMk cId="4075685575" sldId="258"/>
            <ac:spMk id="2" creationId="{8B3C0831-D051-F3AD-AE46-D78EE36AE7D3}"/>
          </ac:spMkLst>
        </pc:spChg>
        <pc:spChg chg="mod">
          <ac:chgData name="Ellie Cox (2109133)" userId="S::2109133@student.uwtsd.ac.uk::f6e028e8-4d92-4d71-9958-fa9ebc237108" providerId="AD" clId="Web-{F1CD5D12-5794-493D-B86B-372481276488}" dt="2024-05-07T13:40:55.921" v="972" actId="20577"/>
          <ac:spMkLst>
            <pc:docMk/>
            <pc:sldMk cId="4075685575" sldId="258"/>
            <ac:spMk id="3" creationId="{6002342B-F64D-0C2A-0C4B-3658E3195E06}"/>
          </ac:spMkLst>
        </pc:spChg>
      </pc:sldChg>
      <pc:sldChg chg="modSp new modNotes">
        <pc:chgData name="Ellie Cox (2109133)" userId="S::2109133@student.uwtsd.ac.uk::f6e028e8-4d92-4d71-9958-fa9ebc237108" providerId="AD" clId="Web-{F1CD5D12-5794-493D-B86B-372481276488}" dt="2024-05-07T14:27:30.746" v="1251" actId="20577"/>
        <pc:sldMkLst>
          <pc:docMk/>
          <pc:sldMk cId="1314887354" sldId="259"/>
        </pc:sldMkLst>
        <pc:spChg chg="mod">
          <ac:chgData name="Ellie Cox (2109133)" userId="S::2109133@student.uwtsd.ac.uk::f6e028e8-4d92-4d71-9958-fa9ebc237108" providerId="AD" clId="Web-{F1CD5D12-5794-493D-B86B-372481276488}" dt="2024-05-07T13:09:15.875" v="760" actId="20577"/>
          <ac:spMkLst>
            <pc:docMk/>
            <pc:sldMk cId="1314887354" sldId="259"/>
            <ac:spMk id="2" creationId="{B4525C2B-E027-8D34-2C4B-AF26F3193D79}"/>
          </ac:spMkLst>
        </pc:spChg>
        <pc:spChg chg="mod">
          <ac:chgData name="Ellie Cox (2109133)" userId="S::2109133@student.uwtsd.ac.uk::f6e028e8-4d92-4d71-9958-fa9ebc237108" providerId="AD" clId="Web-{F1CD5D12-5794-493D-B86B-372481276488}" dt="2024-05-07T14:27:30.746" v="1251" actId="20577"/>
          <ac:spMkLst>
            <pc:docMk/>
            <pc:sldMk cId="1314887354" sldId="259"/>
            <ac:spMk id="3" creationId="{C7830A4F-9E1C-B7FE-6879-3B145057DDAA}"/>
          </ac:spMkLst>
        </pc:spChg>
      </pc:sldChg>
      <pc:sldChg chg="modSp new modNotes">
        <pc:chgData name="Ellie Cox (2109133)" userId="S::2109133@student.uwtsd.ac.uk::f6e028e8-4d92-4d71-9958-fa9ebc237108" providerId="AD" clId="Web-{F1CD5D12-5794-493D-B86B-372481276488}" dt="2024-05-07T14:49:34.265" v="1317"/>
        <pc:sldMkLst>
          <pc:docMk/>
          <pc:sldMk cId="153830601" sldId="260"/>
        </pc:sldMkLst>
        <pc:spChg chg="mod">
          <ac:chgData name="Ellie Cox (2109133)" userId="S::2109133@student.uwtsd.ac.uk::f6e028e8-4d92-4d71-9958-fa9ebc237108" providerId="AD" clId="Web-{F1CD5D12-5794-493D-B86B-372481276488}" dt="2024-05-07T13:03:07.678" v="725" actId="20577"/>
          <ac:spMkLst>
            <pc:docMk/>
            <pc:sldMk cId="153830601" sldId="260"/>
            <ac:spMk id="2" creationId="{AAED1DA1-FEC1-950E-4D20-022B3AA6B5C6}"/>
          </ac:spMkLst>
        </pc:spChg>
        <pc:spChg chg="mod">
          <ac:chgData name="Ellie Cox (2109133)" userId="S::2109133@student.uwtsd.ac.uk::f6e028e8-4d92-4d71-9958-fa9ebc237108" providerId="AD" clId="Web-{F1CD5D12-5794-493D-B86B-372481276488}" dt="2024-05-07T13:02:57.696" v="724" actId="20577"/>
          <ac:spMkLst>
            <pc:docMk/>
            <pc:sldMk cId="153830601" sldId="260"/>
            <ac:spMk id="3" creationId="{32A4577C-88E7-B115-19E3-D0AFC702D093}"/>
          </ac:spMkLst>
        </pc:spChg>
      </pc:sldChg>
      <pc:sldChg chg="modSp new modNotes">
        <pc:chgData name="Ellie Cox (2109133)" userId="S::2109133@student.uwtsd.ac.uk::f6e028e8-4d92-4d71-9958-fa9ebc237108" providerId="AD" clId="Web-{F1CD5D12-5794-493D-B86B-372481276488}" dt="2024-05-07T14:36:31.260" v="1271"/>
        <pc:sldMkLst>
          <pc:docMk/>
          <pc:sldMk cId="2282316912" sldId="261"/>
        </pc:sldMkLst>
        <pc:spChg chg="mod">
          <ac:chgData name="Ellie Cox (2109133)" userId="S::2109133@student.uwtsd.ac.uk::f6e028e8-4d92-4d71-9958-fa9ebc237108" providerId="AD" clId="Web-{F1CD5D12-5794-493D-B86B-372481276488}" dt="2024-05-07T11:43:26.804" v="269" actId="20577"/>
          <ac:spMkLst>
            <pc:docMk/>
            <pc:sldMk cId="2282316912" sldId="261"/>
            <ac:spMk id="2" creationId="{8B50F634-E035-4834-E920-2FDC889E1787}"/>
          </ac:spMkLst>
        </pc:spChg>
        <pc:spChg chg="mod">
          <ac:chgData name="Ellie Cox (2109133)" userId="S::2109133@student.uwtsd.ac.uk::f6e028e8-4d92-4d71-9958-fa9ebc237108" providerId="AD" clId="Web-{F1CD5D12-5794-493D-B86B-372481276488}" dt="2024-05-07T11:42:04.641" v="263" actId="20577"/>
          <ac:spMkLst>
            <pc:docMk/>
            <pc:sldMk cId="2282316912" sldId="261"/>
            <ac:spMk id="3" creationId="{A241EE47-052D-E455-CFAB-9559D2055B19}"/>
          </ac:spMkLst>
        </pc:spChg>
      </pc:sldChg>
      <pc:sldChg chg="modSp new modNotes">
        <pc:chgData name="Ellie Cox (2109133)" userId="S::2109133@student.uwtsd.ac.uk::f6e028e8-4d92-4d71-9958-fa9ebc237108" providerId="AD" clId="Web-{F1CD5D12-5794-493D-B86B-372481276488}" dt="2024-05-07T14:49:03.999" v="1315" actId="20577"/>
        <pc:sldMkLst>
          <pc:docMk/>
          <pc:sldMk cId="3472438999" sldId="262"/>
        </pc:sldMkLst>
        <pc:spChg chg="mod">
          <ac:chgData name="Ellie Cox (2109133)" userId="S::2109133@student.uwtsd.ac.uk::f6e028e8-4d92-4d71-9958-fa9ebc237108" providerId="AD" clId="Web-{F1CD5D12-5794-493D-B86B-372481276488}" dt="2024-05-07T11:50:57.155" v="289" actId="20577"/>
          <ac:spMkLst>
            <pc:docMk/>
            <pc:sldMk cId="3472438999" sldId="262"/>
            <ac:spMk id="2" creationId="{2218BF5E-3536-6F7D-57E8-DF87725D1969}"/>
          </ac:spMkLst>
        </pc:spChg>
        <pc:spChg chg="mod">
          <ac:chgData name="Ellie Cox (2109133)" userId="S::2109133@student.uwtsd.ac.uk::f6e028e8-4d92-4d71-9958-fa9ebc237108" providerId="AD" clId="Web-{F1CD5D12-5794-493D-B86B-372481276488}" dt="2024-05-07T14:49:03.999" v="1315" actId="20577"/>
          <ac:spMkLst>
            <pc:docMk/>
            <pc:sldMk cId="3472438999" sldId="262"/>
            <ac:spMk id="3" creationId="{CFDFAF12-EF99-5C61-6E50-493799C005CC}"/>
          </ac:spMkLst>
        </pc:spChg>
      </pc:sldChg>
      <pc:sldChg chg="modSp new modNotes">
        <pc:chgData name="Ellie Cox (2109133)" userId="S::2109133@student.uwtsd.ac.uk::f6e028e8-4d92-4d71-9958-fa9ebc237108" providerId="AD" clId="Web-{F1CD5D12-5794-493D-B86B-372481276488}" dt="2024-05-07T13:22:28.113" v="919" actId="20577"/>
        <pc:sldMkLst>
          <pc:docMk/>
          <pc:sldMk cId="3492992803" sldId="263"/>
        </pc:sldMkLst>
        <pc:spChg chg="mod">
          <ac:chgData name="Ellie Cox (2109133)" userId="S::2109133@student.uwtsd.ac.uk::f6e028e8-4d92-4d71-9958-fa9ebc237108" providerId="AD" clId="Web-{F1CD5D12-5794-493D-B86B-372481276488}" dt="2024-05-07T12:11:07.556" v="383" actId="20577"/>
          <ac:spMkLst>
            <pc:docMk/>
            <pc:sldMk cId="3492992803" sldId="263"/>
            <ac:spMk id="2" creationId="{EB8F631A-5D0A-29EB-B0F4-D2183E449563}"/>
          </ac:spMkLst>
        </pc:spChg>
        <pc:spChg chg="mod">
          <ac:chgData name="Ellie Cox (2109133)" userId="S::2109133@student.uwtsd.ac.uk::f6e028e8-4d92-4d71-9958-fa9ebc237108" providerId="AD" clId="Web-{F1CD5D12-5794-493D-B86B-372481276488}" dt="2024-05-07T13:22:28.113" v="919" actId="20577"/>
          <ac:spMkLst>
            <pc:docMk/>
            <pc:sldMk cId="3492992803" sldId="263"/>
            <ac:spMk id="3" creationId="{5DC4A4B6-B309-53D9-6A86-6A4EF97E727B}"/>
          </ac:spMkLst>
        </pc:spChg>
      </pc:sldChg>
      <pc:sldChg chg="modSp new modNotes">
        <pc:chgData name="Ellie Cox (2109133)" userId="S::2109133@student.uwtsd.ac.uk::f6e028e8-4d92-4d71-9958-fa9ebc237108" providerId="AD" clId="Web-{F1CD5D12-5794-493D-B86B-372481276488}" dt="2024-05-07T14:31:29.987" v="1266" actId="20577"/>
        <pc:sldMkLst>
          <pc:docMk/>
          <pc:sldMk cId="199858577" sldId="264"/>
        </pc:sldMkLst>
        <pc:spChg chg="mod">
          <ac:chgData name="Ellie Cox (2109133)" userId="S::2109133@student.uwtsd.ac.uk::f6e028e8-4d92-4d71-9958-fa9ebc237108" providerId="AD" clId="Web-{F1CD5D12-5794-493D-B86B-372481276488}" dt="2024-05-07T12:28:22.620" v="508" actId="20577"/>
          <ac:spMkLst>
            <pc:docMk/>
            <pc:sldMk cId="199858577" sldId="264"/>
            <ac:spMk id="2" creationId="{F5971B6C-E3F9-A791-8980-DAB35B1C35A8}"/>
          </ac:spMkLst>
        </pc:spChg>
        <pc:spChg chg="mod">
          <ac:chgData name="Ellie Cox (2109133)" userId="S::2109133@student.uwtsd.ac.uk::f6e028e8-4d92-4d71-9958-fa9ebc237108" providerId="AD" clId="Web-{F1CD5D12-5794-493D-B86B-372481276488}" dt="2024-05-07T14:31:29.987" v="1266" actId="20577"/>
          <ac:spMkLst>
            <pc:docMk/>
            <pc:sldMk cId="199858577" sldId="264"/>
            <ac:spMk id="3" creationId="{584EB790-7213-3367-E3CA-D46D905FBAAC}"/>
          </ac:spMkLst>
        </pc:spChg>
      </pc:sldChg>
      <pc:sldChg chg="modSp new modNotes">
        <pc:chgData name="Ellie Cox (2109133)" userId="S::2109133@student.uwtsd.ac.uk::f6e028e8-4d92-4d71-9958-fa9ebc237108" providerId="AD" clId="Web-{F1CD5D12-5794-493D-B86B-372481276488}" dt="2024-05-07T14:15:33.930" v="1054"/>
        <pc:sldMkLst>
          <pc:docMk/>
          <pc:sldMk cId="2372064330" sldId="265"/>
        </pc:sldMkLst>
        <pc:spChg chg="mod">
          <ac:chgData name="Ellie Cox (2109133)" userId="S::2109133@student.uwtsd.ac.uk::f6e028e8-4d92-4d71-9958-fa9ebc237108" providerId="AD" clId="Web-{F1CD5D12-5794-493D-B86B-372481276488}" dt="2024-05-07T13:39:38.247" v="954" actId="20577"/>
          <ac:spMkLst>
            <pc:docMk/>
            <pc:sldMk cId="2372064330" sldId="265"/>
            <ac:spMk id="2" creationId="{86E8B7AF-5C47-D621-3117-EE9C5114322D}"/>
          </ac:spMkLst>
        </pc:spChg>
        <pc:spChg chg="mod">
          <ac:chgData name="Ellie Cox (2109133)" userId="S::2109133@student.uwtsd.ac.uk::f6e028e8-4d92-4d71-9958-fa9ebc237108" providerId="AD" clId="Web-{F1CD5D12-5794-493D-B86B-372481276488}" dt="2024-05-07T13:39:25.387" v="942" actId="20577"/>
          <ac:spMkLst>
            <pc:docMk/>
            <pc:sldMk cId="2372064330" sldId="265"/>
            <ac:spMk id="3" creationId="{6B2381EE-B402-489B-E2A4-BDFBA32A883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EF2BEB-CA6F-4E95-B7F7-259D6C0063A8}" type="datetimeFigureOut">
              <a:t>5/7/2024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6C100C-704D-48D2-8C9C-31FF4F5BA2C0}" type="slidenum">
              <a:t>‹#›</a:t>
            </a:fld>
            <a:endParaRPr lang="en-US"/>
          </a:p>
        </p:txBody>
      </p:sp>
    </p:spTree>
    <p:extLst>
      <p:ext uri="{BB962C8B-B14F-4D97-AF65-F5344CB8AC3E}">
        <p14:creationId xmlns:p14="http://schemas.microsoft.com/office/powerpoint/2010/main" val="1588221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Today, I am pleased to discuss the concept of variable resistance training and present findings from a recent study conducted with a 21-year-old recreational sport and exercise science student. I will </a:t>
            </a:r>
            <a:r>
              <a:rPr lang="en-US" dirty="0" err="1"/>
              <a:t>will</a:t>
            </a:r>
            <a:r>
              <a:rPr lang="en-US" dirty="0"/>
              <a:t> begin by explaining the principles of variable resistance training and its associated advantages.</a:t>
            </a:r>
          </a:p>
          <a:p>
            <a:endParaRPr lang="en-US" dirty="0"/>
          </a:p>
          <a:p>
            <a:r>
              <a:rPr lang="en-US" dirty="0"/>
              <a:t>Variable resistant training, particularly incorporating resistance bands into squat exercises, offers a dynamic approach to strength building and muscle development. By integrating elastic bands, traditionally static resistance becomes progressively challenging throughout the range of motion, enhancing muscle activation and promoting greater neuromuscular adaptation. This method not only targets the prime movers but also engages stabilizing muscles, fostering balanced strength development and joint stability. Variable resistant training with bands during squats not only amplifies the intensity but also encourages proper form and control, making it a versatile and effective tool for individuals seeking to enhance their lower body strength and functional movement capabilities.</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E6C100C-704D-48D2-8C9C-31FF4F5BA2C0}" type="slidenum">
              <a:t>1</a:t>
            </a:fld>
            <a:endParaRPr lang="en-US"/>
          </a:p>
        </p:txBody>
      </p:sp>
    </p:spTree>
    <p:extLst>
      <p:ext uri="{BB962C8B-B14F-4D97-AF65-F5344CB8AC3E}">
        <p14:creationId xmlns:p14="http://schemas.microsoft.com/office/powerpoint/2010/main" val="220676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main goal of using bands is to provide a diverse range of stimuli, promoting neural adaptations that improve various aspects of strength, such as maximal strength or the 1 repetition maximum. This methods blends the resistance from fixed weights (like barbells and plates) with the variable resistance from bands. A key aspect of this training approach is its ability to adjust resistance throughout the entire range of movement, targeting specific muscles or muscle groups.</a:t>
            </a:r>
          </a:p>
        </p:txBody>
      </p:sp>
      <p:sp>
        <p:nvSpPr>
          <p:cNvPr id="4" name="Slide Number Placeholder 3"/>
          <p:cNvSpPr>
            <a:spLocks noGrp="1"/>
          </p:cNvSpPr>
          <p:nvPr>
            <p:ph type="sldNum" sz="quarter" idx="5"/>
          </p:nvPr>
        </p:nvSpPr>
        <p:spPr/>
        <p:txBody>
          <a:bodyPr/>
          <a:lstStyle/>
          <a:p>
            <a:fld id="{0E6C100C-704D-48D2-8C9C-31FF4F5BA2C0}" type="slidenum">
              <a:rPr lang="en-US"/>
              <a:t>2</a:t>
            </a:fld>
            <a:endParaRPr lang="en-US"/>
          </a:p>
        </p:txBody>
      </p:sp>
    </p:spTree>
    <p:extLst>
      <p:ext uri="{BB962C8B-B14F-4D97-AF65-F5344CB8AC3E}">
        <p14:creationId xmlns:p14="http://schemas.microsoft.com/office/powerpoint/2010/main" val="4261825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tests provided valuable insight into different aspects of physical performance, helping to tailor a training program that addressed specific strengths and areas for improvement. By combining these tests, I was able to create a training plan to help achieve the client's fitness goals effectively.</a:t>
            </a:r>
          </a:p>
        </p:txBody>
      </p:sp>
      <p:sp>
        <p:nvSpPr>
          <p:cNvPr id="4" name="Slide Number Placeholder 3"/>
          <p:cNvSpPr>
            <a:spLocks noGrp="1"/>
          </p:cNvSpPr>
          <p:nvPr>
            <p:ph type="sldNum" sz="quarter" idx="5"/>
          </p:nvPr>
        </p:nvSpPr>
        <p:spPr/>
        <p:txBody>
          <a:bodyPr/>
          <a:lstStyle/>
          <a:p>
            <a:fld id="{0E6C100C-704D-48D2-8C9C-31FF4F5BA2C0}" type="slidenum">
              <a:rPr lang="en-US"/>
              <a:t>3</a:t>
            </a:fld>
            <a:endParaRPr lang="en-US"/>
          </a:p>
        </p:txBody>
      </p:sp>
    </p:spTree>
    <p:extLst>
      <p:ext uri="{BB962C8B-B14F-4D97-AF65-F5344CB8AC3E}">
        <p14:creationId xmlns:p14="http://schemas.microsoft.com/office/powerpoint/2010/main" val="3154495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client was 21-year-old and had a 1 rep max back squat of 65 kilos, and I was keen on optimizing her training through the integration of variable resistance techniques using bands. Since 55 kilos represented approximately 85% of her maximum lift, we initially loaded the bar with 40 kilos when she incorporated the red bands during the first two weeks. As she progressed, we transitioned to 35 kilos on the bar and she switched to using the black bands in week 2. Our objective was that she lifted around 85% of her 1 rep max while utilizing the bands to effectively enhance her power and strength development. This was achieved by doing 5 x 5 repetitions twice a week under supervised conditions.</a:t>
            </a:r>
          </a:p>
        </p:txBody>
      </p:sp>
      <p:sp>
        <p:nvSpPr>
          <p:cNvPr id="4" name="Slide Number Placeholder 3"/>
          <p:cNvSpPr>
            <a:spLocks noGrp="1"/>
          </p:cNvSpPr>
          <p:nvPr>
            <p:ph type="sldNum" sz="quarter" idx="5"/>
          </p:nvPr>
        </p:nvSpPr>
        <p:spPr/>
        <p:txBody>
          <a:bodyPr/>
          <a:lstStyle/>
          <a:p>
            <a:fld id="{0E6C100C-704D-48D2-8C9C-31FF4F5BA2C0}" type="slidenum">
              <a:rPr lang="en-US"/>
              <a:t>4</a:t>
            </a:fld>
            <a:endParaRPr lang="en-US"/>
          </a:p>
        </p:txBody>
      </p:sp>
    </p:spTree>
    <p:extLst>
      <p:ext uri="{BB962C8B-B14F-4D97-AF65-F5344CB8AC3E}">
        <p14:creationId xmlns:p14="http://schemas.microsoft.com/office/powerpoint/2010/main" val="3752992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Vertical jump:</a:t>
            </a:r>
          </a:p>
          <a:p>
            <a:r>
              <a:rPr lang="en-US" dirty="0"/>
              <a:t>         A 2-watt increase in vertical jump represent a measurable improvement in explosive lower body strength or power.</a:t>
            </a:r>
            <a:endParaRPr lang="en-US" dirty="0">
              <a:ea typeface="Calibri" panose="020F0502020204030204"/>
              <a:cs typeface="Calibri" panose="020F0502020204030204"/>
            </a:endParaRPr>
          </a:p>
          <a:p>
            <a:pPr marL="285750" indent="-285750">
              <a:buFont typeface="Arial"/>
              <a:buChar char="•"/>
            </a:pPr>
            <a:endParaRPr lang="en-US" dirty="0"/>
          </a:p>
          <a:p>
            <a:pPr marL="285750" indent="-285750">
              <a:buFont typeface="Arial"/>
              <a:buChar char="•"/>
            </a:pPr>
            <a:r>
              <a:rPr lang="en-US" b="1" dirty="0"/>
              <a:t>Keiser leg power:</a:t>
            </a:r>
            <a:endParaRPr lang="en-US" b="1" dirty="0">
              <a:ea typeface="Calibri"/>
              <a:cs typeface="Calibri"/>
            </a:endParaRPr>
          </a:p>
          <a:p>
            <a:r>
              <a:rPr lang="en-US" dirty="0"/>
              <a:t>        A 20-watt increase in Keiser leg power suggests an improvement in lower body strength and power output.</a:t>
            </a:r>
            <a:endParaRPr lang="en-US" dirty="0">
              <a:ea typeface="Calibri" panose="020F0502020204030204"/>
              <a:cs typeface="Calibri" panose="020F0502020204030204"/>
            </a:endParaRPr>
          </a:p>
          <a:p>
            <a:pPr marL="285750" indent="-285750">
              <a:buFont typeface="Arial"/>
              <a:buChar char="•"/>
            </a:pPr>
            <a:endParaRPr lang="en-US" dirty="0"/>
          </a:p>
          <a:p>
            <a:pPr marL="285750" indent="-285750">
              <a:buFont typeface="Arial"/>
              <a:buChar char="•"/>
            </a:pPr>
            <a:r>
              <a:rPr lang="en-US" b="1" dirty="0"/>
              <a:t>1 rep max back squat:</a:t>
            </a:r>
            <a:endParaRPr lang="en-US" b="1" dirty="0">
              <a:ea typeface="Calibri"/>
              <a:cs typeface="Calibri"/>
            </a:endParaRPr>
          </a:p>
          <a:p>
            <a:r>
              <a:rPr lang="en-US" dirty="0"/>
              <a:t> A 10 kg increase in 1 rep max back squat demonstrates a notable improvement in lower body strength. </a:t>
            </a:r>
            <a:endParaRPr lang="en-US">
              <a:ea typeface="Calibri"/>
              <a:cs typeface="Calibri"/>
            </a:endParaRPr>
          </a:p>
        </p:txBody>
      </p:sp>
      <p:sp>
        <p:nvSpPr>
          <p:cNvPr id="4" name="Slide Number Placeholder 3"/>
          <p:cNvSpPr>
            <a:spLocks noGrp="1"/>
          </p:cNvSpPr>
          <p:nvPr>
            <p:ph type="sldNum" sz="quarter" idx="5"/>
          </p:nvPr>
        </p:nvSpPr>
        <p:spPr/>
        <p:txBody>
          <a:bodyPr/>
          <a:lstStyle/>
          <a:p>
            <a:fld id="{0E6C100C-704D-48D2-8C9C-31FF4F5BA2C0}" type="slidenum">
              <a:rPr lang="en-US"/>
              <a:t>5</a:t>
            </a:fld>
            <a:endParaRPr lang="en-US"/>
          </a:p>
        </p:txBody>
      </p:sp>
    </p:spTree>
    <p:extLst>
      <p:ext uri="{BB962C8B-B14F-4D97-AF65-F5344CB8AC3E}">
        <p14:creationId xmlns:p14="http://schemas.microsoft.com/office/powerpoint/2010/main" val="1879684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Their results indicated that variable resistance training was more effective than conventional resistance training for enhancing maximum strength.  Thier  findings suggested that individuals with training experience should use a resistance load equal to or greater than 80% of their one-repetition maximum, while untrained individuals can benefit from using a resistance load below 80% which will still maximize the advantages of their VRT. They concluded significant increases in strength and power from using variable resistance training programs when compared to conventional training programs.</a:t>
            </a:r>
          </a:p>
          <a:p>
            <a:br>
              <a:rPr lang="en-US" dirty="0"/>
            </a:b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E6C100C-704D-48D2-8C9C-31FF4F5BA2C0}" type="slidenum">
              <a:rPr lang="en-US"/>
              <a:t>6</a:t>
            </a:fld>
            <a:endParaRPr lang="en-US"/>
          </a:p>
        </p:txBody>
      </p:sp>
    </p:spTree>
    <p:extLst>
      <p:ext uri="{BB962C8B-B14F-4D97-AF65-F5344CB8AC3E}">
        <p14:creationId xmlns:p14="http://schemas.microsoft.com/office/powerpoint/2010/main" val="71463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discovered that variable resistance training  leads to greater enhancements in predicted 1RM back squat strength compared to traditional fixed-load training among high school athletes. Variable resistance training resulted in a slight increase in predicted 1RM strength from pre- to mid-training and a moderate increase from pre- to post-training. Additionally, Variable resistance training led to a significantly  greater improvement in vertical jump height compared to fixed-load training in high school participants.</a:t>
            </a:r>
          </a:p>
          <a:p>
            <a:br>
              <a:rPr lang="en-US" dirty="0"/>
            </a:b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E6C100C-704D-48D2-8C9C-31FF4F5BA2C0}" type="slidenum">
              <a:rPr lang="en-US"/>
              <a:t>7</a:t>
            </a:fld>
            <a:endParaRPr lang="en-US"/>
          </a:p>
        </p:txBody>
      </p:sp>
    </p:spTree>
    <p:extLst>
      <p:ext uri="{BB962C8B-B14F-4D97-AF65-F5344CB8AC3E}">
        <p14:creationId xmlns:p14="http://schemas.microsoft.com/office/powerpoint/2010/main" val="3694267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found no statistically significant differences between variable resistance training and traditional resistance training, both for the lower body and the upper body. Additionally, there were no significant differences in muscle power for either the lower or upper body. These results suggest that both variable resistance training and traditional resistance training are equally effective in improving maximal muscle strength and muscle power in healthy adults.</a:t>
            </a:r>
          </a:p>
        </p:txBody>
      </p:sp>
      <p:sp>
        <p:nvSpPr>
          <p:cNvPr id="4" name="Slide Number Placeholder 3"/>
          <p:cNvSpPr>
            <a:spLocks noGrp="1"/>
          </p:cNvSpPr>
          <p:nvPr>
            <p:ph type="sldNum" sz="quarter" idx="5"/>
          </p:nvPr>
        </p:nvSpPr>
        <p:spPr/>
        <p:txBody>
          <a:bodyPr/>
          <a:lstStyle/>
          <a:p>
            <a:fld id="{0E6C100C-704D-48D2-8C9C-31FF4F5BA2C0}" type="slidenum">
              <a:rPr lang="en-US"/>
              <a:t>8</a:t>
            </a:fld>
            <a:endParaRPr lang="en-US"/>
          </a:p>
        </p:txBody>
      </p:sp>
    </p:spTree>
    <p:extLst>
      <p:ext uri="{BB962C8B-B14F-4D97-AF65-F5344CB8AC3E}">
        <p14:creationId xmlns:p14="http://schemas.microsoft.com/office/powerpoint/2010/main" val="1018505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Further Longitudinal Studies</a:t>
            </a:r>
            <a:endParaRPr lang="en-US" dirty="0">
              <a:ea typeface="Calibri" panose="020F0502020204030204"/>
              <a:cs typeface="Calibri" panose="020F0502020204030204"/>
            </a:endParaRPr>
          </a:p>
          <a:p>
            <a:r>
              <a:rPr lang="en-US" dirty="0"/>
              <a:t>I would Conduct longitudinal studies to explore the long-term effects of variable resistance training compared to traditional resistance training  on various measures of athletic performance and injury prevention. This could provide valuable insights into the sustainability and durability of the observed improvements over time.</a:t>
            </a:r>
            <a:endParaRPr lang="en-US" dirty="0">
              <a:ea typeface="Calibri" panose="020F0502020204030204"/>
              <a:cs typeface="Calibri" panose="020F0502020204030204"/>
            </a:endParaRPr>
          </a:p>
          <a:p>
            <a:pPr marL="285750" indent="-285750">
              <a:buFont typeface="Arial"/>
              <a:buChar char="•"/>
            </a:pPr>
            <a:endParaRPr lang="en-US" dirty="0"/>
          </a:p>
          <a:p>
            <a:r>
              <a:rPr lang="en-US" b="1" dirty="0"/>
              <a:t>Diversify Participant Demographics</a:t>
            </a:r>
            <a:endParaRPr lang="en-US" dirty="0"/>
          </a:p>
          <a:p>
            <a:r>
              <a:rPr lang="en-US" dirty="0"/>
              <a:t>I would expand the participant demographics to include a broader range of age groups, fitness levels, and athletic backgrounds. This would help generalize the findings to a wider population and assess the effectiveness of VRT across different groups.</a:t>
            </a:r>
            <a:endParaRPr lang="en-US" dirty="0">
              <a:ea typeface="Calibri" panose="020F0502020204030204"/>
              <a:cs typeface="Calibri" panose="020F0502020204030204"/>
            </a:endParaRPr>
          </a:p>
          <a:p>
            <a:endParaRPr lang="en-US" dirty="0"/>
          </a:p>
          <a:p>
            <a:r>
              <a:rPr lang="en-US" b="1" dirty="0"/>
              <a:t>Incorporate Additional Performance Metrics</a:t>
            </a:r>
            <a:endParaRPr lang="en-US" dirty="0"/>
          </a:p>
          <a:p>
            <a:r>
              <a:rPr lang="en-US" dirty="0"/>
              <a:t>I would Consider including additional performance metrics such as agility, speed, flexibility, and endurance to provide a more comprehensive assessment of the impact of VRT on overall athletic performance.</a:t>
            </a:r>
            <a:endParaRPr lang="en-US" dirty="0">
              <a:ea typeface="Calibri"/>
              <a:cs typeface="Calibri"/>
            </a:endParaRPr>
          </a:p>
          <a:p>
            <a:endParaRPr lang="en-US" dirty="0"/>
          </a:p>
          <a:p>
            <a:r>
              <a:rPr lang="en-US" b="1" dirty="0"/>
              <a:t>Investigate Optimal Training Protocols</a:t>
            </a:r>
            <a:endParaRPr lang="en-US" dirty="0"/>
          </a:p>
          <a:p>
            <a:r>
              <a:rPr lang="en-US" dirty="0"/>
              <a:t>Explore optimal training protocols for VRT, including the frequency, duration, intensity, and progression of exercises. This could involve comparing different VRT methods (e.g., bands, chains) and resistance levels to determine the most effective training strategies for specific goals and populations.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E6C100C-704D-48D2-8C9C-31FF4F5BA2C0}" type="slidenum">
              <a:rPr lang="en-US"/>
              <a:t>9</a:t>
            </a:fld>
            <a:endParaRPr lang="en-US"/>
          </a:p>
        </p:txBody>
      </p:sp>
    </p:spTree>
    <p:extLst>
      <p:ext uri="{BB962C8B-B14F-4D97-AF65-F5344CB8AC3E}">
        <p14:creationId xmlns:p14="http://schemas.microsoft.com/office/powerpoint/2010/main" val="27000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Woman lifting weights">
            <a:extLst>
              <a:ext uri="{FF2B5EF4-FFF2-40B4-BE49-F238E27FC236}">
                <a16:creationId xmlns:a16="http://schemas.microsoft.com/office/drawing/2014/main" id="{20611FD5-35F9-A55E-AA65-F62605E83756}"/>
              </a:ext>
            </a:extLst>
          </p:cNvPr>
          <p:cNvPicPr>
            <a:picLocks noChangeAspect="1"/>
          </p:cNvPicPr>
          <p:nvPr/>
        </p:nvPicPr>
        <p:blipFill rotWithShape="1">
          <a:blip r:embed="rId3"/>
          <a:srcRect t="13424"/>
          <a:stretch/>
        </p:blipFill>
        <p:spPr>
          <a:xfrm>
            <a:off x="20" y="-7619"/>
            <a:ext cx="12191979" cy="6887364"/>
          </a:xfrm>
          <a:prstGeom prst="rect">
            <a:avLst/>
          </a:prstGeom>
        </p:spPr>
      </p:pic>
      <p:sp>
        <p:nvSpPr>
          <p:cNvPr id="11" name="Rectangle 10">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4000">
                <a:solidFill>
                  <a:srgbClr val="FFFFFF"/>
                </a:solidFill>
              </a:rPr>
              <a:t>Variable Resistance Training for Back Squat</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chor="t">
            <a:normAutofit/>
          </a:bodyPr>
          <a:lstStyle/>
          <a:p>
            <a:pPr algn="l"/>
            <a:r>
              <a:rPr lang="en-US" sz="2000" dirty="0">
                <a:solidFill>
                  <a:srgbClr val="FFFFFF"/>
                </a:solidFill>
              </a:rPr>
              <a:t>Using Resistance Bands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1DA1-FEC1-950E-4D20-022B3AA6B5C6}"/>
              </a:ext>
            </a:extLst>
          </p:cNvPr>
          <p:cNvSpPr>
            <a:spLocks noGrp="1"/>
          </p:cNvSpPr>
          <p:nvPr>
            <p:ph type="title"/>
          </p:nvPr>
        </p:nvSpPr>
        <p:spPr/>
        <p:txBody>
          <a:bodyPr/>
          <a:lstStyle/>
          <a:p>
            <a:r>
              <a:rPr lang="en-US" b="1" dirty="0"/>
              <a:t>Variable Resistance Training</a:t>
            </a:r>
          </a:p>
        </p:txBody>
      </p:sp>
      <p:sp>
        <p:nvSpPr>
          <p:cNvPr id="3" name="Content Placeholder 2">
            <a:extLst>
              <a:ext uri="{FF2B5EF4-FFF2-40B4-BE49-F238E27FC236}">
                <a16:creationId xmlns:a16="http://schemas.microsoft.com/office/drawing/2014/main" id="{32A4577C-88E7-B115-19E3-D0AFC702D093}"/>
              </a:ext>
            </a:extLst>
          </p:cNvPr>
          <p:cNvSpPr>
            <a:spLocks noGrp="1"/>
          </p:cNvSpPr>
          <p:nvPr>
            <p:ph idx="1"/>
          </p:nvPr>
        </p:nvSpPr>
        <p:spPr/>
        <p:txBody>
          <a:bodyPr vert="horz" lIns="91440" tIns="45720" rIns="91440" bIns="45720" rtlCol="0" anchor="t">
            <a:normAutofit/>
          </a:bodyPr>
          <a:lstStyle/>
          <a:p>
            <a:pPr marL="0" indent="0">
              <a:buNone/>
            </a:pPr>
            <a:r>
              <a:rPr lang="en-US" sz="4000">
                <a:solidFill>
                  <a:srgbClr val="FF0000"/>
                </a:solidFill>
              </a:rPr>
              <a:t>Diverse Range of Stimuli</a:t>
            </a:r>
            <a:endParaRPr lang="en-US" sz="4000" dirty="0">
              <a:solidFill>
                <a:srgbClr val="FF0000"/>
              </a:solidFill>
            </a:endParaRPr>
          </a:p>
          <a:p>
            <a:pPr marL="0" indent="0">
              <a:buNone/>
            </a:pPr>
            <a:r>
              <a:rPr lang="en-US" sz="4000" dirty="0">
                <a:solidFill>
                  <a:schemeClr val="accent1"/>
                </a:solidFill>
              </a:rPr>
              <a:t>Neural Adaption</a:t>
            </a:r>
          </a:p>
          <a:p>
            <a:pPr marL="0" indent="0">
              <a:buNone/>
            </a:pPr>
            <a:r>
              <a:rPr lang="en-US" sz="4000">
                <a:solidFill>
                  <a:schemeClr val="accent3"/>
                </a:solidFill>
              </a:rPr>
              <a:t>Continued Resistance </a:t>
            </a:r>
          </a:p>
          <a:p>
            <a:pPr marL="0" indent="0">
              <a:buNone/>
            </a:pPr>
            <a:r>
              <a:rPr lang="en-US" sz="4000" dirty="0">
                <a:solidFill>
                  <a:srgbClr val="7030A0"/>
                </a:solidFill>
              </a:rPr>
              <a:t>Targeting Muscles</a:t>
            </a:r>
          </a:p>
        </p:txBody>
      </p:sp>
    </p:spTree>
    <p:extLst>
      <p:ext uri="{BB962C8B-B14F-4D97-AF65-F5344CB8AC3E}">
        <p14:creationId xmlns:p14="http://schemas.microsoft.com/office/powerpoint/2010/main" val="153830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5C2B-E027-8D34-2C4B-AF26F3193D79}"/>
              </a:ext>
            </a:extLst>
          </p:cNvPr>
          <p:cNvSpPr>
            <a:spLocks noGrp="1"/>
          </p:cNvSpPr>
          <p:nvPr>
            <p:ph type="title"/>
          </p:nvPr>
        </p:nvSpPr>
        <p:spPr/>
        <p:txBody>
          <a:bodyPr/>
          <a:lstStyle/>
          <a:p>
            <a:r>
              <a:rPr lang="en-US" b="1" dirty="0"/>
              <a:t>Pre-intervention Testing</a:t>
            </a:r>
          </a:p>
        </p:txBody>
      </p:sp>
      <p:sp>
        <p:nvSpPr>
          <p:cNvPr id="3" name="Content Placeholder 2">
            <a:extLst>
              <a:ext uri="{FF2B5EF4-FFF2-40B4-BE49-F238E27FC236}">
                <a16:creationId xmlns:a16="http://schemas.microsoft.com/office/drawing/2014/main" id="{C7830A4F-9E1C-B7FE-6879-3B145057DDAA}"/>
              </a:ext>
            </a:extLst>
          </p:cNvPr>
          <p:cNvSpPr>
            <a:spLocks noGrp="1"/>
          </p:cNvSpPr>
          <p:nvPr>
            <p:ph idx="1"/>
          </p:nvPr>
        </p:nvSpPr>
        <p:spPr/>
        <p:txBody>
          <a:bodyPr vert="horz" lIns="91440" tIns="45720" rIns="91440" bIns="45720" rtlCol="0" anchor="t">
            <a:normAutofit/>
          </a:bodyPr>
          <a:lstStyle/>
          <a:p>
            <a:pPr marL="0" indent="0">
              <a:buNone/>
            </a:pPr>
            <a:r>
              <a:rPr lang="en-US" b="1" dirty="0">
                <a:latin typeface="Calibri"/>
                <a:ea typeface="Calibri"/>
                <a:cs typeface="Calibri"/>
              </a:rPr>
              <a:t>  Three tests were conducted during the pre-intervention phase:</a:t>
            </a:r>
            <a:endParaRPr lang="en-US" b="1" dirty="0">
              <a:latin typeface="Aptos" panose="020B0004020202020204"/>
              <a:ea typeface="Calibri"/>
              <a:cs typeface="Calibri"/>
            </a:endParaRPr>
          </a:p>
          <a:p>
            <a:r>
              <a:rPr lang="en-US" dirty="0">
                <a:solidFill>
                  <a:srgbClr val="FF0000"/>
                </a:solidFill>
                <a:latin typeface="Calibri"/>
                <a:ea typeface="Calibri"/>
                <a:cs typeface="Calibri"/>
              </a:rPr>
              <a:t>The 1 rep max back squat,</a:t>
            </a:r>
            <a:endParaRPr lang="en-US">
              <a:solidFill>
                <a:srgbClr val="FF0000"/>
              </a:solidFill>
              <a:latin typeface="Aptos" panose="020B0004020202020204"/>
              <a:ea typeface="Calibri"/>
              <a:cs typeface="Calibri"/>
            </a:endParaRPr>
          </a:p>
          <a:p>
            <a:r>
              <a:rPr lang="en-US" dirty="0">
                <a:solidFill>
                  <a:schemeClr val="accent1"/>
                </a:solidFill>
                <a:latin typeface="Calibri"/>
                <a:ea typeface="Calibri"/>
                <a:cs typeface="Calibri"/>
              </a:rPr>
              <a:t>The Keiser leg power test,</a:t>
            </a:r>
            <a:endParaRPr lang="en-US">
              <a:solidFill>
                <a:schemeClr val="accent1"/>
              </a:solidFill>
              <a:latin typeface="Aptos" panose="020B0004020202020204"/>
              <a:ea typeface="Calibri"/>
              <a:cs typeface="Calibri"/>
            </a:endParaRPr>
          </a:p>
          <a:p>
            <a:r>
              <a:rPr lang="en-US" dirty="0">
                <a:solidFill>
                  <a:schemeClr val="accent3"/>
                </a:solidFill>
                <a:latin typeface="Calibri"/>
                <a:ea typeface="Calibri"/>
                <a:cs typeface="Calibri"/>
              </a:rPr>
              <a:t> The vertical jump assessment.</a:t>
            </a:r>
            <a:endParaRPr lang="en-US">
              <a:solidFill>
                <a:schemeClr val="accent3"/>
              </a:solidFill>
              <a:latin typeface="Aptos" panose="020B0004020202020204"/>
              <a:ea typeface="Calibri"/>
              <a:cs typeface="Calibri"/>
            </a:endParaRPr>
          </a:p>
          <a:p>
            <a:pPr marL="0" indent="0">
              <a:buNone/>
            </a:pPr>
            <a:r>
              <a:rPr lang="en-US" b="1" dirty="0">
                <a:latin typeface="Calibri"/>
                <a:ea typeface="Calibri"/>
                <a:cs typeface="Calibri"/>
              </a:rPr>
              <a:t>    The results revealed </a:t>
            </a:r>
            <a:endParaRPr lang="en-US" b="1" dirty="0">
              <a:latin typeface="Aptos" panose="020B0004020202020204"/>
              <a:ea typeface="Calibri"/>
              <a:cs typeface="Calibri"/>
            </a:endParaRPr>
          </a:p>
          <a:p>
            <a:r>
              <a:rPr lang="en-US" dirty="0">
                <a:latin typeface="Calibri"/>
                <a:ea typeface="Calibri"/>
                <a:cs typeface="Calibri"/>
              </a:rPr>
              <a:t> </a:t>
            </a:r>
            <a:r>
              <a:rPr lang="en-US" dirty="0">
                <a:solidFill>
                  <a:srgbClr val="FF0000"/>
                </a:solidFill>
                <a:latin typeface="Calibri"/>
                <a:ea typeface="Calibri"/>
                <a:cs typeface="Calibri"/>
              </a:rPr>
              <a:t>vertical jump score height of 26</a:t>
            </a:r>
            <a:endParaRPr lang="en-US" dirty="0">
              <a:latin typeface="Aptos" panose="020B0004020202020204"/>
              <a:ea typeface="Calibri"/>
              <a:cs typeface="Calibri"/>
            </a:endParaRPr>
          </a:p>
          <a:p>
            <a:r>
              <a:rPr lang="en-US" dirty="0">
                <a:latin typeface="Calibri"/>
                <a:ea typeface="Calibri"/>
                <a:cs typeface="Calibri"/>
              </a:rPr>
              <a:t> </a:t>
            </a:r>
            <a:r>
              <a:rPr lang="en-US" dirty="0">
                <a:solidFill>
                  <a:schemeClr val="accent1"/>
                </a:solidFill>
                <a:latin typeface="Calibri"/>
                <a:ea typeface="Calibri"/>
                <a:cs typeface="Calibri"/>
              </a:rPr>
              <a:t>1 rep max back squat of 65 kilograms</a:t>
            </a:r>
            <a:endParaRPr lang="en-US" dirty="0">
              <a:solidFill>
                <a:schemeClr val="accent1"/>
              </a:solidFill>
              <a:latin typeface="Aptos" panose="020B0004020202020204"/>
              <a:ea typeface="Calibri"/>
              <a:cs typeface="Calibri"/>
            </a:endParaRPr>
          </a:p>
          <a:p>
            <a:r>
              <a:rPr lang="en-US" dirty="0">
                <a:solidFill>
                  <a:schemeClr val="accent3"/>
                </a:solidFill>
                <a:latin typeface="Calibri"/>
                <a:ea typeface="Calibri"/>
                <a:cs typeface="Calibri"/>
              </a:rPr>
              <a:t>A  power output of 440 watts on the Keiser machine.</a:t>
            </a:r>
            <a:r>
              <a:rPr lang="en-US" dirty="0">
                <a:latin typeface="Calibri"/>
                <a:ea typeface="Calibri"/>
                <a:cs typeface="Calibri"/>
              </a:rPr>
              <a:t> </a:t>
            </a:r>
            <a:endParaRPr lang="en-US"/>
          </a:p>
        </p:txBody>
      </p:sp>
    </p:spTree>
    <p:extLst>
      <p:ext uri="{BB962C8B-B14F-4D97-AF65-F5344CB8AC3E}">
        <p14:creationId xmlns:p14="http://schemas.microsoft.com/office/powerpoint/2010/main" val="1314887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E074-3D37-AC3D-9128-184F58DC3F7D}"/>
              </a:ext>
            </a:extLst>
          </p:cNvPr>
          <p:cNvSpPr>
            <a:spLocks noGrp="1"/>
          </p:cNvSpPr>
          <p:nvPr>
            <p:ph type="title"/>
          </p:nvPr>
        </p:nvSpPr>
        <p:spPr/>
        <p:txBody>
          <a:bodyPr/>
          <a:lstStyle/>
          <a:p>
            <a:r>
              <a:rPr lang="en-US" b="1" dirty="0"/>
              <a:t>Bands used During Intervention</a:t>
            </a:r>
          </a:p>
        </p:txBody>
      </p:sp>
      <p:sp>
        <p:nvSpPr>
          <p:cNvPr id="3" name="Content Placeholder 2">
            <a:extLst>
              <a:ext uri="{FF2B5EF4-FFF2-40B4-BE49-F238E27FC236}">
                <a16:creationId xmlns:a16="http://schemas.microsoft.com/office/drawing/2014/main" id="{9FB0D2F9-19D7-7645-C5BA-EEBED6EAEFFB}"/>
              </a:ext>
            </a:extLst>
          </p:cNvPr>
          <p:cNvSpPr>
            <a:spLocks noGrp="1"/>
          </p:cNvSpPr>
          <p:nvPr>
            <p:ph idx="1"/>
          </p:nvPr>
        </p:nvSpPr>
        <p:spPr/>
        <p:txBody>
          <a:bodyPr vert="horz" lIns="91440" tIns="45720" rIns="91440" bIns="45720" rtlCol="0" anchor="t">
            <a:noAutofit/>
          </a:bodyPr>
          <a:lstStyle/>
          <a:p>
            <a:pPr marL="0" indent="0">
              <a:buNone/>
            </a:pPr>
            <a:endParaRPr lang="en-US" sz="2400" dirty="0"/>
          </a:p>
          <a:p>
            <a:pPr marL="0" indent="0">
              <a:buNone/>
            </a:pPr>
            <a:r>
              <a:rPr lang="en-US" sz="2400" b="1" dirty="0">
                <a:solidFill>
                  <a:srgbClr val="FF0000"/>
                </a:solidFill>
              </a:rPr>
              <a:t>         Red Bands</a:t>
            </a:r>
            <a:endParaRPr lang="en-US" sz="2400" dirty="0">
              <a:solidFill>
                <a:srgbClr val="FF0000"/>
              </a:solidFill>
            </a:endParaRPr>
          </a:p>
          <a:p>
            <a:pPr lvl="1"/>
            <a:r>
              <a:rPr lang="en-US" dirty="0">
                <a:solidFill>
                  <a:srgbClr val="FF0000"/>
                </a:solidFill>
              </a:rPr>
              <a:t> 40 kilos on the bar when using the red bands.</a:t>
            </a:r>
          </a:p>
          <a:p>
            <a:pPr lvl="1"/>
            <a:r>
              <a:rPr lang="en-US" dirty="0">
                <a:solidFill>
                  <a:srgbClr val="FF0000"/>
                </a:solidFill>
              </a:rPr>
              <a:t>Her 1 rep max back squat was  65 kilos.</a:t>
            </a:r>
          </a:p>
          <a:p>
            <a:pPr lvl="1"/>
            <a:r>
              <a:rPr lang="en-US" dirty="0">
                <a:solidFill>
                  <a:srgbClr val="FF0000"/>
                </a:solidFill>
              </a:rPr>
              <a:t>So, the additional resistance needed from the bands was  40 - 25 (40% of her 1 rep max) = 15 kilos.</a:t>
            </a:r>
          </a:p>
          <a:p>
            <a:pPr marL="0" indent="0">
              <a:buNone/>
            </a:pPr>
            <a:r>
              <a:rPr lang="en-US" sz="2400" b="1" dirty="0"/>
              <a:t>          Black Bands</a:t>
            </a:r>
            <a:endParaRPr lang="en-US" sz="2400" dirty="0"/>
          </a:p>
          <a:p>
            <a:pPr lvl="1"/>
            <a:r>
              <a:rPr lang="en-US" dirty="0">
                <a:solidFill>
                  <a:srgbClr val="0D0D0D"/>
                </a:solidFill>
              </a:rPr>
              <a:t> 35 kilos on the bar when using the black bands.</a:t>
            </a:r>
            <a:endParaRPr lang="en-US" dirty="0"/>
          </a:p>
          <a:p>
            <a:pPr lvl="1"/>
            <a:r>
              <a:rPr lang="en-US" dirty="0">
                <a:solidFill>
                  <a:srgbClr val="0D0D0D"/>
                </a:solidFill>
              </a:rPr>
              <a:t>Again, her 1 rep max back squat is 65 kilos.</a:t>
            </a:r>
            <a:endParaRPr lang="en-US" dirty="0"/>
          </a:p>
          <a:p>
            <a:pPr lvl="1"/>
            <a:r>
              <a:rPr lang="en-US" dirty="0">
                <a:solidFill>
                  <a:srgbClr val="0D0D0D"/>
                </a:solidFill>
              </a:rPr>
              <a:t>Thus, the additional resistance required from the bands is 35 - 25 (40% of her 1 rep max) = 10 kilos.</a:t>
            </a:r>
            <a:endParaRPr lang="en-US" dirty="0"/>
          </a:p>
          <a:p>
            <a:endParaRPr lang="en-US" dirty="0"/>
          </a:p>
        </p:txBody>
      </p:sp>
    </p:spTree>
    <p:extLst>
      <p:ext uri="{BB962C8B-B14F-4D97-AF65-F5344CB8AC3E}">
        <p14:creationId xmlns:p14="http://schemas.microsoft.com/office/powerpoint/2010/main" val="253320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71B6C-E3F9-A791-8980-DAB35B1C35A8}"/>
              </a:ext>
            </a:extLst>
          </p:cNvPr>
          <p:cNvSpPr>
            <a:spLocks noGrp="1"/>
          </p:cNvSpPr>
          <p:nvPr>
            <p:ph type="title"/>
          </p:nvPr>
        </p:nvSpPr>
        <p:spPr/>
        <p:txBody>
          <a:bodyPr/>
          <a:lstStyle/>
          <a:p>
            <a:r>
              <a:rPr lang="en-US" dirty="0"/>
              <a:t>Results</a:t>
            </a:r>
          </a:p>
        </p:txBody>
      </p:sp>
      <p:sp>
        <p:nvSpPr>
          <p:cNvPr id="3" name="Content Placeholder 2">
            <a:extLst>
              <a:ext uri="{FF2B5EF4-FFF2-40B4-BE49-F238E27FC236}">
                <a16:creationId xmlns:a16="http://schemas.microsoft.com/office/drawing/2014/main" id="{584EB790-7213-3367-E3CA-D46D905FBAAC}"/>
              </a:ext>
            </a:extLst>
          </p:cNvPr>
          <p:cNvSpPr>
            <a:spLocks noGrp="1"/>
          </p:cNvSpPr>
          <p:nvPr>
            <p:ph idx="1"/>
          </p:nvPr>
        </p:nvSpPr>
        <p:spPr/>
        <p:txBody>
          <a:bodyPr vert="horz" lIns="91440" tIns="45720" rIns="91440" bIns="45720" rtlCol="0" anchor="t">
            <a:normAutofit/>
          </a:bodyPr>
          <a:lstStyle/>
          <a:p>
            <a:r>
              <a:rPr lang="en-US" dirty="0">
                <a:solidFill>
                  <a:srgbClr val="FF0000"/>
                </a:solidFill>
                <a:ea typeface="+mn-lt"/>
                <a:cs typeface="+mn-lt"/>
              </a:rPr>
              <a:t>Vertical jump: Post-intervention (28 inches) - Pre-intervention (26 inches) = 2 inch increase.</a:t>
            </a:r>
            <a:endParaRPr lang="en-US" dirty="0">
              <a:solidFill>
                <a:srgbClr val="FF0000"/>
              </a:solidFill>
            </a:endParaRPr>
          </a:p>
          <a:p>
            <a:r>
              <a:rPr lang="en-US" dirty="0">
                <a:solidFill>
                  <a:schemeClr val="accent1"/>
                </a:solidFill>
                <a:ea typeface="+mn-lt"/>
                <a:cs typeface="+mn-lt"/>
              </a:rPr>
              <a:t>Keiser leg power: Post-intervention (460 watts) - Pre-intervention (440 watts) = 20 watts increase.</a:t>
            </a:r>
            <a:endParaRPr lang="en-US" dirty="0">
              <a:solidFill>
                <a:schemeClr val="accent1"/>
              </a:solidFill>
            </a:endParaRPr>
          </a:p>
          <a:p>
            <a:r>
              <a:rPr lang="en-US" dirty="0">
                <a:solidFill>
                  <a:schemeClr val="accent3"/>
                </a:solidFill>
                <a:ea typeface="+mn-lt"/>
                <a:cs typeface="+mn-lt"/>
              </a:rPr>
              <a:t>1 rep max back squat: Post-intervention (75 kg) - Pre-intervention (65 kg) = 10 kg increase.</a:t>
            </a:r>
            <a:endParaRPr lang="en-US" dirty="0">
              <a:solidFill>
                <a:schemeClr val="accent3"/>
              </a:solidFill>
            </a:endParaRPr>
          </a:p>
          <a:p>
            <a:endParaRPr lang="en-US" dirty="0">
              <a:solidFill>
                <a:schemeClr val="accent3"/>
              </a:solidFill>
            </a:endParaRPr>
          </a:p>
        </p:txBody>
      </p:sp>
    </p:spTree>
    <p:extLst>
      <p:ext uri="{BB962C8B-B14F-4D97-AF65-F5344CB8AC3E}">
        <p14:creationId xmlns:p14="http://schemas.microsoft.com/office/powerpoint/2010/main" val="199858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BF5E-3536-6F7D-57E8-DF87725D1969}"/>
              </a:ext>
            </a:extLst>
          </p:cNvPr>
          <p:cNvSpPr>
            <a:spLocks noGrp="1"/>
          </p:cNvSpPr>
          <p:nvPr>
            <p:ph type="title"/>
          </p:nvPr>
        </p:nvSpPr>
        <p:spPr/>
        <p:txBody>
          <a:bodyPr/>
          <a:lstStyle/>
          <a:p>
            <a:r>
              <a:rPr lang="en-US" b="1" dirty="0"/>
              <a:t>Critical Review</a:t>
            </a:r>
          </a:p>
        </p:txBody>
      </p:sp>
      <p:sp>
        <p:nvSpPr>
          <p:cNvPr id="3" name="Content Placeholder 2">
            <a:extLst>
              <a:ext uri="{FF2B5EF4-FFF2-40B4-BE49-F238E27FC236}">
                <a16:creationId xmlns:a16="http://schemas.microsoft.com/office/drawing/2014/main" id="{CFDFAF12-EF99-5C61-6E50-493799C005CC}"/>
              </a:ext>
            </a:extLst>
          </p:cNvPr>
          <p:cNvSpPr>
            <a:spLocks noGrp="1"/>
          </p:cNvSpPr>
          <p:nvPr>
            <p:ph idx="1"/>
          </p:nvPr>
        </p:nvSpPr>
        <p:spPr/>
        <p:txBody>
          <a:bodyPr vert="horz" lIns="91440" tIns="45720" rIns="91440" bIns="45720" rtlCol="0" anchor="t">
            <a:normAutofit fontScale="92500"/>
          </a:bodyPr>
          <a:lstStyle/>
          <a:p>
            <a:r>
              <a:rPr lang="en-US" sz="3600" dirty="0">
                <a:ea typeface="+mn-lt"/>
                <a:cs typeface="+mn-lt"/>
              </a:rPr>
              <a:t>A systematic review study that looked for articles on variable-resistance training across databases such as </a:t>
            </a:r>
            <a:r>
              <a:rPr lang="en-US" sz="3600" dirty="0">
                <a:solidFill>
                  <a:srgbClr val="FF0000"/>
                </a:solidFill>
                <a:ea typeface="+mn-lt"/>
                <a:cs typeface="+mn-lt"/>
              </a:rPr>
              <a:t>PubMed</a:t>
            </a:r>
            <a:r>
              <a:rPr lang="en-US" sz="3600" dirty="0">
                <a:ea typeface="+mn-lt"/>
                <a:cs typeface="+mn-lt"/>
              </a:rPr>
              <a:t>, </a:t>
            </a:r>
            <a:r>
              <a:rPr lang="en-US" sz="3600" dirty="0">
                <a:solidFill>
                  <a:schemeClr val="accent1"/>
                </a:solidFill>
                <a:ea typeface="+mn-lt"/>
                <a:cs typeface="+mn-lt"/>
              </a:rPr>
              <a:t>Web of Science</a:t>
            </a:r>
            <a:r>
              <a:rPr lang="en-US" sz="3600" dirty="0">
                <a:ea typeface="+mn-lt"/>
                <a:cs typeface="+mn-lt"/>
              </a:rPr>
              <a:t>, and </a:t>
            </a:r>
            <a:r>
              <a:rPr lang="en-US" sz="3600" dirty="0">
                <a:solidFill>
                  <a:schemeClr val="accent3"/>
                </a:solidFill>
                <a:ea typeface="+mn-lt"/>
                <a:cs typeface="+mn-lt"/>
              </a:rPr>
              <a:t>Google Scholar</a:t>
            </a:r>
            <a:r>
              <a:rPr lang="en-US" sz="3600" dirty="0">
                <a:ea typeface="+mn-lt"/>
                <a:cs typeface="+mn-lt"/>
              </a:rPr>
              <a:t>.</a:t>
            </a:r>
          </a:p>
          <a:p>
            <a:r>
              <a:rPr lang="en-US" sz="3600" dirty="0">
                <a:ea typeface="+mn-lt"/>
                <a:cs typeface="+mn-lt"/>
              </a:rPr>
              <a:t>The analysis did not limit the participants' Training basis age, sex, sports specialty, or body composition.</a:t>
            </a:r>
          </a:p>
          <a:p>
            <a:endParaRPr lang="en-US" sz="3600"/>
          </a:p>
          <a:p>
            <a:pPr marL="0" indent="0">
              <a:buNone/>
            </a:pPr>
            <a:br>
              <a:rPr lang="en-US" dirty="0"/>
            </a:br>
            <a:endParaRPr lang="en-US" dirty="0"/>
          </a:p>
          <a:p>
            <a:endParaRPr lang="en-US" dirty="0"/>
          </a:p>
        </p:txBody>
      </p:sp>
    </p:spTree>
    <p:extLst>
      <p:ext uri="{BB962C8B-B14F-4D97-AF65-F5344CB8AC3E}">
        <p14:creationId xmlns:p14="http://schemas.microsoft.com/office/powerpoint/2010/main" val="347243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F631A-5D0A-29EB-B0F4-D2183E449563}"/>
              </a:ext>
            </a:extLst>
          </p:cNvPr>
          <p:cNvSpPr>
            <a:spLocks noGrp="1"/>
          </p:cNvSpPr>
          <p:nvPr>
            <p:ph type="title"/>
          </p:nvPr>
        </p:nvSpPr>
        <p:spPr/>
        <p:txBody>
          <a:bodyPr/>
          <a:lstStyle/>
          <a:p>
            <a:r>
              <a:rPr lang="en-US" b="1" dirty="0"/>
              <a:t>Critical Review</a:t>
            </a:r>
          </a:p>
        </p:txBody>
      </p:sp>
      <p:sp>
        <p:nvSpPr>
          <p:cNvPr id="3" name="Content Placeholder 2">
            <a:extLst>
              <a:ext uri="{FF2B5EF4-FFF2-40B4-BE49-F238E27FC236}">
                <a16:creationId xmlns:a16="http://schemas.microsoft.com/office/drawing/2014/main" id="{5DC4A4B6-B309-53D9-6A86-6A4EF97E727B}"/>
              </a:ext>
            </a:extLst>
          </p:cNvPr>
          <p:cNvSpPr>
            <a:spLocks noGrp="1"/>
          </p:cNvSpPr>
          <p:nvPr>
            <p:ph idx="1"/>
          </p:nvPr>
        </p:nvSpPr>
        <p:spPr/>
        <p:txBody>
          <a:bodyPr vert="horz" lIns="91440" tIns="45720" rIns="91440" bIns="45720" rtlCol="0" anchor="t">
            <a:normAutofit fontScale="92500"/>
          </a:bodyPr>
          <a:lstStyle/>
          <a:p>
            <a:r>
              <a:rPr lang="en-US" dirty="0">
                <a:solidFill>
                  <a:srgbClr val="FF0000"/>
                </a:solidFill>
                <a:ea typeface="+mn-lt"/>
                <a:cs typeface="+mn-lt"/>
              </a:rPr>
              <a:t>Twenty male high school athletes, who  were grouped in pairs based on their predicted 1RM scores derived from their 4RM scores.</a:t>
            </a:r>
          </a:p>
          <a:p>
            <a:r>
              <a:rPr lang="en-US" dirty="0">
                <a:solidFill>
                  <a:schemeClr val="accent1"/>
                </a:solidFill>
                <a:ea typeface="+mn-lt"/>
                <a:cs typeface="+mn-lt"/>
              </a:rPr>
              <a:t> These athletes underwent a five-week standardized training program. </a:t>
            </a:r>
          </a:p>
          <a:p>
            <a:r>
              <a:rPr lang="en-US" dirty="0">
                <a:solidFill>
                  <a:schemeClr val="accent3"/>
                </a:solidFill>
                <a:ea typeface="+mn-lt"/>
                <a:cs typeface="+mn-lt"/>
              </a:rPr>
              <a:t>One group performed traditional fixed-load back squats, while the other group did variable resistance back squats using elastic bands.</a:t>
            </a:r>
          </a:p>
          <a:p>
            <a:r>
              <a:rPr lang="en-US" dirty="0">
                <a:solidFill>
                  <a:srgbClr val="FF0000"/>
                </a:solidFill>
                <a:ea typeface="+mn-lt"/>
                <a:cs typeface="+mn-lt"/>
              </a:rPr>
              <a:t> Before and after the training, measurements were taken for vertical jump height and predicted 1RM squat strength.</a:t>
            </a:r>
            <a:endParaRPr lang="en-US">
              <a:solidFill>
                <a:srgbClr val="FF0000"/>
              </a:solidFill>
            </a:endParaRPr>
          </a:p>
          <a:p>
            <a:r>
              <a:rPr lang="en-US" dirty="0">
                <a:solidFill>
                  <a:schemeClr val="accent1"/>
                </a:solidFill>
              </a:rPr>
              <a:t>It concluded that there was a significant increase for the high school athletes using the bands</a:t>
            </a:r>
            <a:br>
              <a:rPr lang="en-US" dirty="0">
                <a:solidFill>
                  <a:schemeClr val="accent1"/>
                </a:solidFill>
              </a:rPr>
            </a:br>
            <a:endParaRPr lang="en-US" dirty="0"/>
          </a:p>
          <a:p>
            <a:endParaRPr lang="en-US" dirty="0"/>
          </a:p>
        </p:txBody>
      </p:sp>
    </p:spTree>
    <p:extLst>
      <p:ext uri="{BB962C8B-B14F-4D97-AF65-F5344CB8AC3E}">
        <p14:creationId xmlns:p14="http://schemas.microsoft.com/office/powerpoint/2010/main" val="3492992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0F634-E035-4834-E920-2FDC889E1787}"/>
              </a:ext>
            </a:extLst>
          </p:cNvPr>
          <p:cNvSpPr>
            <a:spLocks noGrp="1"/>
          </p:cNvSpPr>
          <p:nvPr>
            <p:ph type="title"/>
          </p:nvPr>
        </p:nvSpPr>
        <p:spPr/>
        <p:txBody>
          <a:bodyPr/>
          <a:lstStyle/>
          <a:p>
            <a:r>
              <a:rPr lang="en-US" b="1" dirty="0"/>
              <a:t>Critical review</a:t>
            </a:r>
          </a:p>
        </p:txBody>
      </p:sp>
      <p:sp>
        <p:nvSpPr>
          <p:cNvPr id="3" name="Content Placeholder 2">
            <a:extLst>
              <a:ext uri="{FF2B5EF4-FFF2-40B4-BE49-F238E27FC236}">
                <a16:creationId xmlns:a16="http://schemas.microsoft.com/office/drawing/2014/main" id="{A241EE47-052D-E455-CFAB-9559D2055B19}"/>
              </a:ext>
            </a:extLst>
          </p:cNvPr>
          <p:cNvSpPr>
            <a:spLocks noGrp="1"/>
          </p:cNvSpPr>
          <p:nvPr>
            <p:ph idx="1"/>
          </p:nvPr>
        </p:nvSpPr>
        <p:spPr/>
        <p:txBody>
          <a:bodyPr vert="horz" lIns="91440" tIns="45720" rIns="91440" bIns="45720" rtlCol="0" anchor="t">
            <a:normAutofit/>
          </a:bodyPr>
          <a:lstStyle/>
          <a:p>
            <a:r>
              <a:rPr lang="en-US" dirty="0">
                <a:solidFill>
                  <a:srgbClr val="FF0000"/>
                </a:solidFill>
                <a:ea typeface="+mn-lt"/>
                <a:cs typeface="+mn-lt"/>
              </a:rPr>
              <a:t>A thorough search of academic databases including SPORT Discus, PubMed, and Web of Science was performed.</a:t>
            </a:r>
            <a:endParaRPr lang="en-US">
              <a:solidFill>
                <a:srgbClr val="FF0000"/>
              </a:solidFill>
              <a:ea typeface="+mn-lt"/>
              <a:cs typeface="+mn-lt"/>
            </a:endParaRPr>
          </a:p>
          <a:p>
            <a:r>
              <a:rPr lang="en-US" dirty="0">
                <a:solidFill>
                  <a:schemeClr val="accent1"/>
                </a:solidFill>
                <a:ea typeface="+mn-lt"/>
                <a:cs typeface="+mn-lt"/>
              </a:rPr>
              <a:t> Studies were considered for inclusion if they compared variable resistance training with traditional resistance training in healthy adults and investigated their impact on measures of maximal muscle strength and/or muscle power in either the lower or upper body.</a:t>
            </a:r>
            <a:endParaRPr lang="en-US">
              <a:solidFill>
                <a:schemeClr val="accent1"/>
              </a:solidFill>
              <a:ea typeface="+mn-lt"/>
              <a:cs typeface="+mn-lt"/>
            </a:endParaRPr>
          </a:p>
          <a:p>
            <a:r>
              <a:rPr lang="en-US" dirty="0">
                <a:solidFill>
                  <a:schemeClr val="accent3"/>
                </a:solidFill>
              </a:rPr>
              <a:t>It concluded no significant difference</a:t>
            </a:r>
          </a:p>
        </p:txBody>
      </p:sp>
    </p:spTree>
    <p:extLst>
      <p:ext uri="{BB962C8B-B14F-4D97-AF65-F5344CB8AC3E}">
        <p14:creationId xmlns:p14="http://schemas.microsoft.com/office/powerpoint/2010/main" val="2282316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8B7AF-5C47-D621-3117-EE9C5114322D}"/>
              </a:ext>
            </a:extLst>
          </p:cNvPr>
          <p:cNvSpPr>
            <a:spLocks noGrp="1"/>
          </p:cNvSpPr>
          <p:nvPr>
            <p:ph type="title"/>
          </p:nvPr>
        </p:nvSpPr>
        <p:spPr/>
        <p:txBody>
          <a:bodyPr/>
          <a:lstStyle/>
          <a:p>
            <a:r>
              <a:rPr lang="en-US" b="1" dirty="0"/>
              <a:t>Future Recommendations</a:t>
            </a:r>
          </a:p>
        </p:txBody>
      </p:sp>
      <p:sp>
        <p:nvSpPr>
          <p:cNvPr id="3" name="Content Placeholder 2">
            <a:extLst>
              <a:ext uri="{FF2B5EF4-FFF2-40B4-BE49-F238E27FC236}">
                <a16:creationId xmlns:a16="http://schemas.microsoft.com/office/drawing/2014/main" id="{6B2381EE-B402-489B-E2A4-BDFBA32A8837}"/>
              </a:ext>
            </a:extLst>
          </p:cNvPr>
          <p:cNvSpPr>
            <a:spLocks noGrp="1"/>
          </p:cNvSpPr>
          <p:nvPr>
            <p:ph idx="1"/>
          </p:nvPr>
        </p:nvSpPr>
        <p:spPr/>
        <p:txBody>
          <a:bodyPr vert="horz" lIns="91440" tIns="45720" rIns="91440" bIns="45720" rtlCol="0" anchor="t">
            <a:normAutofit/>
          </a:bodyPr>
          <a:lstStyle/>
          <a:p>
            <a:r>
              <a:rPr lang="en-US" b="1" dirty="0">
                <a:solidFill>
                  <a:srgbClr val="FF0000"/>
                </a:solidFill>
                <a:latin typeface="Calibri"/>
                <a:ea typeface="Calibri"/>
                <a:cs typeface="Calibri"/>
              </a:rPr>
              <a:t>Further Longitudinal Studies</a:t>
            </a:r>
            <a:endParaRPr lang="en-US" dirty="0">
              <a:solidFill>
                <a:srgbClr val="FF0000"/>
              </a:solidFill>
            </a:endParaRPr>
          </a:p>
          <a:p>
            <a:endParaRPr lang="en-US" b="1" dirty="0">
              <a:latin typeface="Calibri"/>
              <a:ea typeface="Calibri"/>
              <a:cs typeface="Calibri"/>
            </a:endParaRPr>
          </a:p>
          <a:p>
            <a:r>
              <a:rPr lang="en-US" b="1" dirty="0">
                <a:solidFill>
                  <a:schemeClr val="accent1"/>
                </a:solidFill>
                <a:latin typeface="Calibri"/>
                <a:ea typeface="Calibri"/>
                <a:cs typeface="Calibri"/>
              </a:rPr>
              <a:t>Diversify Participant Demographics</a:t>
            </a:r>
            <a:r>
              <a:rPr lang="en-US" b="1" dirty="0">
                <a:latin typeface="Calibri"/>
                <a:ea typeface="Calibri"/>
                <a:cs typeface="Calibri"/>
              </a:rPr>
              <a:t> </a:t>
            </a:r>
            <a:endParaRPr lang="en-US" dirty="0"/>
          </a:p>
          <a:p>
            <a:endParaRPr lang="en-US" b="1" dirty="0">
              <a:latin typeface="Calibri"/>
              <a:ea typeface="Calibri"/>
              <a:cs typeface="Calibri"/>
            </a:endParaRPr>
          </a:p>
          <a:p>
            <a:r>
              <a:rPr lang="en-US" b="1" dirty="0">
                <a:solidFill>
                  <a:schemeClr val="accent3"/>
                </a:solidFill>
                <a:latin typeface="Calibri"/>
                <a:ea typeface="Calibri"/>
                <a:cs typeface="Calibri"/>
              </a:rPr>
              <a:t>Investigate Optimal Training Protocols</a:t>
            </a:r>
          </a:p>
          <a:p>
            <a:endParaRPr lang="en-US" b="1" dirty="0">
              <a:latin typeface="Calibri"/>
              <a:ea typeface="Calibri"/>
              <a:cs typeface="Calibri"/>
            </a:endParaRPr>
          </a:p>
        </p:txBody>
      </p:sp>
    </p:spTree>
    <p:extLst>
      <p:ext uri="{BB962C8B-B14F-4D97-AF65-F5344CB8AC3E}">
        <p14:creationId xmlns:p14="http://schemas.microsoft.com/office/powerpoint/2010/main" val="237206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C0831-D051-F3AD-AE46-D78EE36AE7D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002342B-F64D-0C2A-0C4B-3658E3195E06}"/>
              </a:ext>
            </a:extLst>
          </p:cNvPr>
          <p:cNvSpPr>
            <a:spLocks noGrp="1"/>
          </p:cNvSpPr>
          <p:nvPr>
            <p:ph idx="1"/>
          </p:nvPr>
        </p:nvSpPr>
        <p:spPr/>
        <p:txBody>
          <a:bodyPr vert="horz" lIns="91440" tIns="45720" rIns="91440" bIns="45720" rtlCol="0" anchor="t">
            <a:noAutofit/>
          </a:bodyPr>
          <a:lstStyle/>
          <a:p>
            <a:r>
              <a:rPr lang="en-US" sz="2000" dirty="0">
                <a:solidFill>
                  <a:srgbClr val="222222"/>
                </a:solidFill>
                <a:latin typeface="Arial"/>
                <a:cs typeface="Arial"/>
              </a:rPr>
              <a:t>Andersen, V., Prieske, O., Stien, N., Cumming, K., Solstad, T.E.J., Paulsen, G., van den </a:t>
            </a:r>
            <a:r>
              <a:rPr lang="en-US" sz="2000" dirty="0" err="1">
                <a:solidFill>
                  <a:srgbClr val="222222"/>
                </a:solidFill>
                <a:latin typeface="Arial"/>
                <a:cs typeface="Arial"/>
              </a:rPr>
              <a:t>Tillaar</a:t>
            </a:r>
            <a:r>
              <a:rPr lang="en-US" sz="2000" dirty="0">
                <a:solidFill>
                  <a:srgbClr val="222222"/>
                </a:solidFill>
                <a:latin typeface="Arial"/>
                <a:cs typeface="Arial"/>
              </a:rPr>
              <a:t>, R., Pedersen, H. and Saeterbakken, A.H., 2022. Comparing the effects of variable and traditional resistance training on maximal strength and muscle power in healthy adults: A systematic review and meta-analysis. </a:t>
            </a:r>
            <a:r>
              <a:rPr lang="en-US" sz="2000" i="1" dirty="0">
                <a:solidFill>
                  <a:srgbClr val="222222"/>
                </a:solidFill>
                <a:latin typeface="Arial"/>
                <a:cs typeface="Arial"/>
              </a:rPr>
              <a:t>Journal of Science and Medicine in Sport</a:t>
            </a:r>
            <a:r>
              <a:rPr lang="en-US" sz="2000" dirty="0">
                <a:solidFill>
                  <a:srgbClr val="222222"/>
                </a:solidFill>
                <a:latin typeface="Arial"/>
                <a:cs typeface="Arial"/>
              </a:rPr>
              <a:t>, </a:t>
            </a:r>
            <a:r>
              <a:rPr lang="en-US" sz="2000" i="1" dirty="0">
                <a:solidFill>
                  <a:srgbClr val="222222"/>
                </a:solidFill>
                <a:latin typeface="Arial"/>
                <a:cs typeface="Arial"/>
              </a:rPr>
              <a:t>25</a:t>
            </a:r>
            <a:r>
              <a:rPr lang="en-US" sz="2000" dirty="0">
                <a:solidFill>
                  <a:srgbClr val="222222"/>
                </a:solidFill>
                <a:latin typeface="Arial"/>
                <a:cs typeface="Arial"/>
              </a:rPr>
              <a:t>(12), pp.1023-1032</a:t>
            </a:r>
            <a:endParaRPr lang="en-US" sz="2000">
              <a:solidFill>
                <a:srgbClr val="000000"/>
              </a:solidFill>
              <a:latin typeface="Arial"/>
              <a:cs typeface="Arial"/>
            </a:endParaRPr>
          </a:p>
          <a:p>
            <a:r>
              <a:rPr lang="en-US" sz="2000" dirty="0">
                <a:solidFill>
                  <a:srgbClr val="222222"/>
                </a:solidFill>
                <a:latin typeface="Arial"/>
                <a:cs typeface="Arial"/>
              </a:rPr>
              <a:t>Dobbs, C.W., 2010. </a:t>
            </a:r>
            <a:r>
              <a:rPr lang="en-US" sz="2000" i="1" dirty="0">
                <a:solidFill>
                  <a:srgbClr val="222222"/>
                </a:solidFill>
                <a:latin typeface="Arial"/>
                <a:cs typeface="Arial"/>
              </a:rPr>
              <a:t>Effect of variable resistance training on lower limb strength and power development: A training study</a:t>
            </a:r>
            <a:r>
              <a:rPr lang="en-US" sz="2000" dirty="0">
                <a:solidFill>
                  <a:srgbClr val="222222"/>
                </a:solidFill>
                <a:latin typeface="Arial"/>
                <a:cs typeface="Arial"/>
              </a:rPr>
              <a:t> (Doctoral dissertation, Wintec).</a:t>
            </a:r>
            <a:endParaRPr lang="en-US" sz="2000">
              <a:solidFill>
                <a:srgbClr val="000000"/>
              </a:solidFill>
              <a:latin typeface="Arial"/>
              <a:cs typeface="Arial"/>
            </a:endParaRPr>
          </a:p>
          <a:p>
            <a:r>
              <a:rPr lang="en-US" sz="2000" dirty="0">
                <a:solidFill>
                  <a:srgbClr val="222222"/>
                </a:solidFill>
                <a:latin typeface="Arial"/>
                <a:cs typeface="Arial"/>
              </a:rPr>
              <a:t>.McMaster, D.T., Cronin, J. and McGuigan, M., 2009. Forms of variable resistance training. </a:t>
            </a:r>
            <a:r>
              <a:rPr lang="en-US" sz="2000" i="1" dirty="0">
                <a:solidFill>
                  <a:srgbClr val="222222"/>
                </a:solidFill>
                <a:latin typeface="Arial"/>
                <a:cs typeface="Arial"/>
              </a:rPr>
              <a:t>Strength &amp; conditioning journal</a:t>
            </a:r>
            <a:r>
              <a:rPr lang="en-US" sz="2000" dirty="0">
                <a:solidFill>
                  <a:srgbClr val="222222"/>
                </a:solidFill>
                <a:latin typeface="Arial"/>
                <a:cs typeface="Arial"/>
              </a:rPr>
              <a:t>, </a:t>
            </a:r>
            <a:r>
              <a:rPr lang="en-US" sz="2000" i="1" dirty="0">
                <a:solidFill>
                  <a:srgbClr val="222222"/>
                </a:solidFill>
                <a:latin typeface="Arial"/>
                <a:cs typeface="Arial"/>
              </a:rPr>
              <a:t>31</a:t>
            </a:r>
            <a:r>
              <a:rPr lang="en-US" sz="2000" dirty="0">
                <a:solidFill>
                  <a:srgbClr val="222222"/>
                </a:solidFill>
                <a:latin typeface="Arial"/>
                <a:cs typeface="Arial"/>
              </a:rPr>
              <a:t>(1), pp.50-64.</a:t>
            </a:r>
            <a:endParaRPr lang="en-US" sz="2000">
              <a:solidFill>
                <a:srgbClr val="000000"/>
              </a:solidFill>
              <a:latin typeface="Arial"/>
              <a:cs typeface="Arial"/>
            </a:endParaRPr>
          </a:p>
          <a:p>
            <a:r>
              <a:rPr lang="en-US" sz="2000" dirty="0">
                <a:solidFill>
                  <a:srgbClr val="222222"/>
                </a:solidFill>
                <a:latin typeface="Arial"/>
                <a:cs typeface="Arial"/>
              </a:rPr>
              <a:t>.Soria-Gila, M.A., </a:t>
            </a:r>
            <a:r>
              <a:rPr lang="en-US" sz="2000" dirty="0" err="1">
                <a:solidFill>
                  <a:srgbClr val="222222"/>
                </a:solidFill>
                <a:latin typeface="Arial"/>
                <a:cs typeface="Arial"/>
              </a:rPr>
              <a:t>Chirosa</a:t>
            </a:r>
            <a:r>
              <a:rPr lang="en-US" sz="2000" dirty="0">
                <a:solidFill>
                  <a:srgbClr val="222222"/>
                </a:solidFill>
                <a:latin typeface="Arial"/>
                <a:cs typeface="Arial"/>
              </a:rPr>
              <a:t>, I.J., Bautista, I.J., Baena, S. and </a:t>
            </a:r>
            <a:r>
              <a:rPr lang="en-US" sz="2000" dirty="0" err="1">
                <a:solidFill>
                  <a:srgbClr val="222222"/>
                </a:solidFill>
                <a:latin typeface="Arial"/>
                <a:cs typeface="Arial"/>
              </a:rPr>
              <a:t>Chirosa</a:t>
            </a:r>
            <a:r>
              <a:rPr lang="en-US" sz="2000" dirty="0">
                <a:solidFill>
                  <a:srgbClr val="222222"/>
                </a:solidFill>
                <a:latin typeface="Arial"/>
                <a:cs typeface="Arial"/>
              </a:rPr>
              <a:t>, L.J., 2015. Effects of variable resistance training on maximal strength: A meta-analysis. </a:t>
            </a:r>
            <a:r>
              <a:rPr lang="en-US" sz="2000" i="1" dirty="0">
                <a:solidFill>
                  <a:srgbClr val="222222"/>
                </a:solidFill>
                <a:latin typeface="Arial"/>
                <a:cs typeface="Arial"/>
              </a:rPr>
              <a:t>The Journal of Strength &amp; Conditioning Research</a:t>
            </a:r>
            <a:r>
              <a:rPr lang="en-US" sz="2000" dirty="0">
                <a:solidFill>
                  <a:srgbClr val="222222"/>
                </a:solidFill>
                <a:latin typeface="Arial"/>
                <a:cs typeface="Arial"/>
              </a:rPr>
              <a:t>, </a:t>
            </a:r>
            <a:r>
              <a:rPr lang="en-US" sz="2000" i="1" dirty="0">
                <a:solidFill>
                  <a:srgbClr val="222222"/>
                </a:solidFill>
                <a:latin typeface="Arial"/>
                <a:cs typeface="Arial"/>
              </a:rPr>
              <a:t>29</a:t>
            </a:r>
            <a:r>
              <a:rPr lang="en-US" sz="2000" dirty="0">
                <a:solidFill>
                  <a:srgbClr val="222222"/>
                </a:solidFill>
                <a:latin typeface="Arial"/>
                <a:cs typeface="Arial"/>
              </a:rPr>
              <a:t>(11), pp.3260-3270.</a:t>
            </a:r>
            <a:endParaRPr lang="en-US" sz="2000">
              <a:solidFill>
                <a:srgbClr val="000000"/>
              </a:solidFill>
              <a:latin typeface="Arial"/>
              <a:cs typeface="Arial"/>
            </a:endParaRPr>
          </a:p>
          <a:p>
            <a:r>
              <a:rPr lang="en-US" sz="2000" dirty="0">
                <a:solidFill>
                  <a:srgbClr val="222222"/>
                </a:solidFill>
                <a:latin typeface="Arial"/>
                <a:cs typeface="Arial"/>
              </a:rPr>
              <a:t>Lin, Y., Xu, Y., Hong, F., Li, J., Ye, W. and </a:t>
            </a:r>
            <a:r>
              <a:rPr lang="en-US" sz="2000" err="1">
                <a:solidFill>
                  <a:srgbClr val="222222"/>
                </a:solidFill>
                <a:latin typeface="Arial"/>
                <a:cs typeface="Arial"/>
              </a:rPr>
              <a:t>Korivi</a:t>
            </a:r>
            <a:r>
              <a:rPr lang="en-US" sz="2000" dirty="0">
                <a:solidFill>
                  <a:srgbClr val="222222"/>
                </a:solidFill>
                <a:latin typeface="Arial"/>
                <a:cs typeface="Arial"/>
              </a:rPr>
              <a:t>, M., 2022. Effects of variable-resistance training versus constant-resistance training on maximum strength: a systematic review and meta-analysis. </a:t>
            </a:r>
            <a:r>
              <a:rPr lang="en-US" sz="2000" i="1" dirty="0">
                <a:solidFill>
                  <a:srgbClr val="222222"/>
                </a:solidFill>
                <a:latin typeface="Arial"/>
                <a:cs typeface="Arial"/>
              </a:rPr>
              <a:t>International journal of environmental research and public health</a:t>
            </a:r>
            <a:r>
              <a:rPr lang="en-US" sz="2000" dirty="0">
                <a:solidFill>
                  <a:srgbClr val="222222"/>
                </a:solidFill>
                <a:latin typeface="Arial"/>
                <a:cs typeface="Arial"/>
              </a:rPr>
              <a:t>, </a:t>
            </a:r>
            <a:r>
              <a:rPr lang="en-US" sz="2000" i="1" dirty="0">
                <a:solidFill>
                  <a:srgbClr val="222222"/>
                </a:solidFill>
                <a:latin typeface="Arial"/>
                <a:cs typeface="Arial"/>
              </a:rPr>
              <a:t>19</a:t>
            </a:r>
            <a:r>
              <a:rPr lang="en-US" sz="2000" dirty="0">
                <a:solidFill>
                  <a:srgbClr val="222222"/>
                </a:solidFill>
                <a:latin typeface="Arial"/>
                <a:cs typeface="Arial"/>
              </a:rPr>
              <a:t>(14), p.8559.</a:t>
            </a:r>
            <a:endParaRPr lang="en-US" sz="2000">
              <a:solidFill>
                <a:srgbClr val="000000"/>
              </a:solidFill>
              <a:latin typeface="Arial"/>
              <a:cs typeface="Arial"/>
            </a:endParaRPr>
          </a:p>
          <a:p>
            <a:endParaRPr lang="en-US" sz="1800" dirty="0">
              <a:solidFill>
                <a:srgbClr val="222222"/>
              </a:solidFill>
              <a:latin typeface="Arial"/>
              <a:cs typeface="Arial"/>
            </a:endParaRPr>
          </a:p>
          <a:p>
            <a:endParaRPr lang="en-US" sz="1800" dirty="0">
              <a:solidFill>
                <a:srgbClr val="222222"/>
              </a:solidFill>
              <a:latin typeface="Arial"/>
              <a:cs typeface="Arial"/>
            </a:endParaRPr>
          </a:p>
          <a:p>
            <a:endParaRPr lang="en-US" sz="1800" dirty="0">
              <a:solidFill>
                <a:srgbClr val="222222"/>
              </a:solidFill>
              <a:latin typeface="Arial"/>
              <a:cs typeface="Arial"/>
            </a:endParaRPr>
          </a:p>
          <a:p>
            <a:endParaRPr lang="en-US" dirty="0">
              <a:solidFill>
                <a:srgbClr val="222222"/>
              </a:solidFill>
              <a:latin typeface="Arial"/>
              <a:cs typeface="Arial"/>
            </a:endParaRPr>
          </a:p>
        </p:txBody>
      </p:sp>
    </p:spTree>
    <p:extLst>
      <p:ext uri="{BB962C8B-B14F-4D97-AF65-F5344CB8AC3E}">
        <p14:creationId xmlns:p14="http://schemas.microsoft.com/office/powerpoint/2010/main" val="4075685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Variable Resistance Training for Back Squat</vt:lpstr>
      <vt:lpstr>Variable Resistance Training</vt:lpstr>
      <vt:lpstr>Pre-intervention Testing</vt:lpstr>
      <vt:lpstr>Bands used During Intervention</vt:lpstr>
      <vt:lpstr>Results</vt:lpstr>
      <vt:lpstr>Critical Review</vt:lpstr>
      <vt:lpstr>Critical Review</vt:lpstr>
      <vt:lpstr>Critical review</vt:lpstr>
      <vt:lpstr>Future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506</cp:revision>
  <dcterms:created xsi:type="dcterms:W3CDTF">2024-05-07T09:41:56Z</dcterms:created>
  <dcterms:modified xsi:type="dcterms:W3CDTF">2024-05-07T14:50:11Z</dcterms:modified>
</cp:coreProperties>
</file>