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4"/>
  </p:notesMasterIdLst>
  <p:sldIdLst>
    <p:sldId id="257" r:id="rId2"/>
    <p:sldId id="256" r:id="rId3"/>
  </p:sldIdLst>
  <p:sldSz cx="7562850" cy="10688638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DE5D3"/>
    <a:srgbClr val="004620"/>
    <a:srgbClr val="00E2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>
        <p:scale>
          <a:sx n="80" d="100"/>
          <a:sy n="80" d="100"/>
        </p:scale>
        <p:origin x="1276" y="-27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6F2A44-DF4F-417F-93B4-093CF2BC3F56}" type="datetimeFigureOut">
              <a:rPr lang="en-GB" smtClean="0"/>
              <a:t>07/07/2025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336800" y="1143000"/>
            <a:ext cx="2184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3221D1-D6FB-4DDB-8498-7A704D8D7A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34969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3221D1-D6FB-4DDB-8498-7A704D8D7A7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98786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7/6/2025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image" Target="../media/image11.png"/><Relationship Id="rId3" Type="http://schemas.openxmlformats.org/officeDocument/2006/relationships/image" Target="../media/image1.png"/><Relationship Id="rId7" Type="http://schemas.openxmlformats.org/officeDocument/2006/relationships/image" Target="../media/image5.svg"/><Relationship Id="rId12" Type="http://schemas.openxmlformats.org/officeDocument/2006/relationships/image" Target="../media/image10.sv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4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11" Type="http://schemas.openxmlformats.org/officeDocument/2006/relationships/image" Target="../media/image9.png"/><Relationship Id="rId5" Type="http://schemas.openxmlformats.org/officeDocument/2006/relationships/image" Target="../media/image3.svg"/><Relationship Id="rId15" Type="http://schemas.openxmlformats.org/officeDocument/2006/relationships/image" Target="../media/image13.png"/><Relationship Id="rId10" Type="http://schemas.openxmlformats.org/officeDocument/2006/relationships/image" Target="../media/image8.png"/><Relationship Id="rId4" Type="http://schemas.openxmlformats.org/officeDocument/2006/relationships/image" Target="../media/image2.png"/><Relationship Id="rId9" Type="http://schemas.openxmlformats.org/officeDocument/2006/relationships/image" Target="../media/image7.svg"/><Relationship Id="rId14" Type="http://schemas.openxmlformats.org/officeDocument/2006/relationships/image" Target="../media/image1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160671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4620">
            <a:alpha val="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TextBox 42">
            <a:extLst>
              <a:ext uri="{FF2B5EF4-FFF2-40B4-BE49-F238E27FC236}">
                <a16:creationId xmlns:a16="http://schemas.microsoft.com/office/drawing/2014/main" id="{C32D8AF5-17D2-E426-584F-A0E353A9F703}"/>
              </a:ext>
            </a:extLst>
          </p:cNvPr>
          <p:cNvSpPr txBox="1"/>
          <p:nvPr/>
        </p:nvSpPr>
        <p:spPr>
          <a:xfrm>
            <a:off x="12373" y="2458381"/>
            <a:ext cx="7550477" cy="660756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80397CB-58D7-B455-D954-A6D97AFEF92F}"/>
              </a:ext>
            </a:extLst>
          </p:cNvPr>
          <p:cNvSpPr txBox="1"/>
          <p:nvPr/>
        </p:nvSpPr>
        <p:spPr>
          <a:xfrm>
            <a:off x="191142" y="84596"/>
            <a:ext cx="539151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>
                <a:solidFill>
                  <a:srgbClr val="004620"/>
                </a:solidFill>
                <a:latin typeface="Congenial Black" panose="020F0502020204030204" pitchFamily="2" charset="0"/>
              </a:rPr>
              <a:t>HOW TO USE AUTOSUM IN EXCEL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DDF6862-257F-60F6-6A0D-E63405F28E48}"/>
              </a:ext>
            </a:extLst>
          </p:cNvPr>
          <p:cNvSpPr txBox="1"/>
          <p:nvPr/>
        </p:nvSpPr>
        <p:spPr>
          <a:xfrm>
            <a:off x="240956" y="1470705"/>
            <a:ext cx="713075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 simple guide to quickly add numbers automatically in Excel</a:t>
            </a:r>
          </a:p>
          <a:p>
            <a:r>
              <a:rPr lang="en-GB" dirty="0"/>
              <a:t> </a:t>
            </a:r>
            <a:r>
              <a:rPr lang="en-GB" sz="1600" dirty="0"/>
              <a:t>AutoSum is a powerful Excel feature that allows you to quickly calculate the total of a list of numbers. It is perfect for budgets, sales reports, inventories, and more.</a:t>
            </a:r>
          </a:p>
        </p:txBody>
      </p:sp>
      <p:pic>
        <p:nvPicPr>
          <p:cNvPr id="7" name="Picture 6" descr="A green square with white x on it&#10;&#10;AI-generated content may be incorrect.">
            <a:extLst>
              <a:ext uri="{FF2B5EF4-FFF2-40B4-BE49-F238E27FC236}">
                <a16:creationId xmlns:a16="http://schemas.microsoft.com/office/drawing/2014/main" id="{128368D7-66AA-16B0-9D6F-D224556943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40076" y="0"/>
            <a:ext cx="1635162" cy="144159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D3E4751-6348-17A6-89F0-507F47A4C815}"/>
              </a:ext>
            </a:extLst>
          </p:cNvPr>
          <p:cNvSpPr txBox="1"/>
          <p:nvPr/>
        </p:nvSpPr>
        <p:spPr>
          <a:xfrm>
            <a:off x="4214452" y="3073844"/>
            <a:ext cx="3251247" cy="95410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400" dirty="0"/>
              <a:t>Click on the </a:t>
            </a:r>
            <a:r>
              <a:rPr lang="en-GB" sz="1400" b="1" dirty="0"/>
              <a:t>empty cell</a:t>
            </a:r>
            <a:r>
              <a:rPr lang="en-GB" sz="1400" dirty="0"/>
              <a:t> where you want the total to appear. This is usually just below a column of numbers or to the right of a row.</a:t>
            </a:r>
          </a:p>
        </p:txBody>
      </p:sp>
      <p:pic>
        <p:nvPicPr>
          <p:cNvPr id="35" name="Graphic 34" descr="Badge with solid fill">
            <a:extLst>
              <a:ext uri="{FF2B5EF4-FFF2-40B4-BE49-F238E27FC236}">
                <a16:creationId xmlns:a16="http://schemas.microsoft.com/office/drawing/2014/main" id="{39CAA497-C1C6-031B-283A-3CD845CE4C3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22100" y="3943084"/>
            <a:ext cx="734738" cy="734738"/>
          </a:xfrm>
          <a:prstGeom prst="rect">
            <a:avLst/>
          </a:prstGeom>
        </p:spPr>
      </p:pic>
      <p:pic>
        <p:nvPicPr>
          <p:cNvPr id="37" name="Graphic 36" descr="Badge 3 with solid fill">
            <a:extLst>
              <a:ext uri="{FF2B5EF4-FFF2-40B4-BE49-F238E27FC236}">
                <a16:creationId xmlns:a16="http://schemas.microsoft.com/office/drawing/2014/main" id="{F594C44E-0D87-88EB-66DB-930714A3056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411859" y="5582080"/>
            <a:ext cx="785058" cy="785058"/>
          </a:xfrm>
          <a:prstGeom prst="rect">
            <a:avLst/>
          </a:prstGeom>
        </p:spPr>
      </p:pic>
      <p:pic>
        <p:nvPicPr>
          <p:cNvPr id="39" name="Graphic 38" descr="Badge 1 with solid fill">
            <a:extLst>
              <a:ext uri="{FF2B5EF4-FFF2-40B4-BE49-F238E27FC236}">
                <a16:creationId xmlns:a16="http://schemas.microsoft.com/office/drawing/2014/main" id="{829B4DD2-8FBC-A640-81B6-7864762FE5A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3693299" y="2453102"/>
            <a:ext cx="718560" cy="718560"/>
          </a:xfrm>
          <a:prstGeom prst="rect">
            <a:avLst/>
          </a:prstGeom>
        </p:spPr>
      </p:pic>
      <p:sp>
        <p:nvSpPr>
          <p:cNvPr id="42" name="TextBox 41">
            <a:extLst>
              <a:ext uri="{FF2B5EF4-FFF2-40B4-BE49-F238E27FC236}">
                <a16:creationId xmlns:a16="http://schemas.microsoft.com/office/drawing/2014/main" id="{5BB532B4-E034-5675-907F-D52DAFF4ACE4}"/>
              </a:ext>
            </a:extLst>
          </p:cNvPr>
          <p:cNvSpPr txBox="1"/>
          <p:nvPr/>
        </p:nvSpPr>
        <p:spPr>
          <a:xfrm>
            <a:off x="4447655" y="2441088"/>
            <a:ext cx="144378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Berlin Sans FB Demi" panose="020E0802020502020306" pitchFamily="34" charset="0"/>
              </a:rPr>
              <a:t>Select</a:t>
            </a:r>
          </a:p>
          <a:p>
            <a:r>
              <a:rPr lang="en-GB" sz="2000" b="1" dirty="0">
                <a:latin typeface="Berlin Sans FB Demi" panose="020E0802020502020306" pitchFamily="34" charset="0"/>
              </a:rPr>
              <a:t>The Cell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53AF1576-06BF-5F47-23E5-C297ACD64917}"/>
              </a:ext>
            </a:extLst>
          </p:cNvPr>
          <p:cNvSpPr txBox="1"/>
          <p:nvPr/>
        </p:nvSpPr>
        <p:spPr>
          <a:xfrm>
            <a:off x="731706" y="4012286"/>
            <a:ext cx="166852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Berlin Sans FB Demi" panose="020E0802020502020306" pitchFamily="34" charset="0"/>
              </a:rPr>
              <a:t>Click the AutoSum button </a:t>
            </a:r>
            <a:r>
              <a:rPr lang="en-GB" sz="2000" b="1" dirty="0"/>
              <a:t>(∑)</a:t>
            </a:r>
            <a:endParaRPr lang="en-GB" sz="2000" b="1" dirty="0">
              <a:latin typeface="Berlin Sans FB Demi" panose="020E0802020502020306" pitchFamily="34" charset="0"/>
            </a:endParaRP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5E39D785-C1BD-7258-A3BB-DEEFB3DE9842}"/>
              </a:ext>
            </a:extLst>
          </p:cNvPr>
          <p:cNvSpPr txBox="1"/>
          <p:nvPr/>
        </p:nvSpPr>
        <p:spPr>
          <a:xfrm>
            <a:off x="594633" y="4936690"/>
            <a:ext cx="3611197" cy="107721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just"/>
            <a:r>
              <a:rPr lang="en-GB" sz="1600" dirty="0"/>
              <a:t>Go to the </a:t>
            </a:r>
            <a:r>
              <a:rPr lang="en-GB" sz="1600" b="1" dirty="0"/>
              <a:t>Home</a:t>
            </a:r>
            <a:r>
              <a:rPr lang="en-GB" sz="1600" dirty="0"/>
              <a:t> tab in the Excel ribbon and click the </a:t>
            </a:r>
            <a:r>
              <a:rPr lang="en-GB" sz="1600" b="1" dirty="0"/>
              <a:t>AutoSum (∑)</a:t>
            </a:r>
            <a:r>
              <a:rPr lang="en-GB" sz="1600" dirty="0"/>
              <a:t> icon. Excel will try to guess which numbers you want to add.</a:t>
            </a:r>
          </a:p>
        </p:txBody>
      </p:sp>
      <p:pic>
        <p:nvPicPr>
          <p:cNvPr id="46" name="Picture 4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25BE7D2C-E993-AEA2-D60D-1D48E9D8E47D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9356" t="22212" r="57609" b="61641"/>
          <a:stretch>
            <a:fillRect/>
          </a:stretch>
        </p:blipFill>
        <p:spPr bwMode="auto">
          <a:xfrm>
            <a:off x="4706139" y="4002149"/>
            <a:ext cx="2370609" cy="138601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cxnSp>
        <p:nvCxnSpPr>
          <p:cNvPr id="51" name="Straight Arrow Connector 50">
            <a:extLst>
              <a:ext uri="{FF2B5EF4-FFF2-40B4-BE49-F238E27FC236}">
                <a16:creationId xmlns:a16="http://schemas.microsoft.com/office/drawing/2014/main" id="{8721E0E3-A8D6-9E0C-5AB3-FC3D390D8801}"/>
              </a:ext>
            </a:extLst>
          </p:cNvPr>
          <p:cNvCxnSpPr>
            <a:cxnSpLocks/>
          </p:cNvCxnSpPr>
          <p:nvPr/>
        </p:nvCxnSpPr>
        <p:spPr>
          <a:xfrm>
            <a:off x="6057027" y="3777410"/>
            <a:ext cx="375296" cy="1159280"/>
          </a:xfrm>
          <a:prstGeom prst="straightConnector1">
            <a:avLst/>
          </a:prstGeom>
          <a:ln>
            <a:solidFill>
              <a:srgbClr val="00462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5" name="TextBox 54">
            <a:extLst>
              <a:ext uri="{FF2B5EF4-FFF2-40B4-BE49-F238E27FC236}">
                <a16:creationId xmlns:a16="http://schemas.microsoft.com/office/drawing/2014/main" id="{639BEEDC-8F68-C223-55C0-41E8706B0A5F}"/>
              </a:ext>
            </a:extLst>
          </p:cNvPr>
          <p:cNvSpPr txBox="1"/>
          <p:nvPr/>
        </p:nvSpPr>
        <p:spPr>
          <a:xfrm>
            <a:off x="949656" y="7366832"/>
            <a:ext cx="182375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Berlin Sans FB Demi" panose="020E0802020502020306" pitchFamily="34" charset="0"/>
              </a:rPr>
              <a:t>Press Enter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EAD088BA-505B-0B1F-C81E-8B8CCB49DC5C}"/>
              </a:ext>
            </a:extLst>
          </p:cNvPr>
          <p:cNvSpPr txBox="1"/>
          <p:nvPr/>
        </p:nvSpPr>
        <p:spPr>
          <a:xfrm>
            <a:off x="4214452" y="6388208"/>
            <a:ext cx="3463510" cy="95410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400" dirty="0"/>
              <a:t>Excel inserts a formula like =SUM(B2:B5). Make sure the range is correct. You can adjust it if needed by dragging to select the correct cells.</a:t>
            </a: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2386B8E6-BE6D-4847-CFBB-95817CDD2E79}"/>
              </a:ext>
            </a:extLst>
          </p:cNvPr>
          <p:cNvSpPr txBox="1"/>
          <p:nvPr/>
        </p:nvSpPr>
        <p:spPr>
          <a:xfrm>
            <a:off x="200909" y="2560555"/>
            <a:ext cx="3456594" cy="1354217"/>
          </a:xfrm>
          <a:prstGeom prst="rect">
            <a:avLst/>
          </a:prstGeom>
          <a:solidFill>
            <a:srgbClr val="CDE5D3"/>
          </a:solidFill>
          <a:effectLst>
            <a:softEdge rad="31750"/>
          </a:effectLst>
        </p:spPr>
        <p:txBody>
          <a:bodyPr wrap="square" rtlCol="0">
            <a:spAutoFit/>
          </a:bodyPr>
          <a:lstStyle/>
          <a:p>
            <a:pPr lvl="1"/>
            <a:r>
              <a:rPr lang="en-GB" sz="1600" b="1" dirty="0"/>
              <a:t>AutoSum save time </a:t>
            </a:r>
            <a:r>
              <a:rPr lang="en-GB" sz="1600" dirty="0"/>
              <a:t>by adding </a:t>
            </a:r>
          </a:p>
          <a:p>
            <a:pPr lvl="1"/>
            <a:r>
              <a:rPr lang="en-GB" sz="1600" dirty="0"/>
              <a:t>Number in seconds. Use it for totals in budgets, sales, lists, and more.</a:t>
            </a:r>
          </a:p>
          <a:p>
            <a:pPr lvl="1"/>
            <a:r>
              <a:rPr lang="en-GB" sz="1600" b="1" dirty="0"/>
              <a:t>Shortcut: ALT+ =</a:t>
            </a:r>
          </a:p>
        </p:txBody>
      </p:sp>
      <p:pic>
        <p:nvPicPr>
          <p:cNvPr id="41" name="Graphic 40" descr="Pin with solid fill">
            <a:extLst>
              <a:ext uri="{FF2B5EF4-FFF2-40B4-BE49-F238E27FC236}">
                <a16:creationId xmlns:a16="http://schemas.microsoft.com/office/drawing/2014/main" id="{D49D654F-650B-609C-A72E-945F4CFFE915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 rot="21366690" flipH="1">
            <a:off x="267399" y="2575125"/>
            <a:ext cx="447271" cy="517584"/>
          </a:xfrm>
          <a:prstGeom prst="rect">
            <a:avLst/>
          </a:prstGeom>
        </p:spPr>
      </p:pic>
      <p:sp>
        <p:nvSpPr>
          <p:cNvPr id="64" name="TextBox 63">
            <a:extLst>
              <a:ext uri="{FF2B5EF4-FFF2-40B4-BE49-F238E27FC236}">
                <a16:creationId xmlns:a16="http://schemas.microsoft.com/office/drawing/2014/main" id="{21546BAB-4709-F652-9321-1708DA640E1C}"/>
              </a:ext>
            </a:extLst>
          </p:cNvPr>
          <p:cNvSpPr txBox="1"/>
          <p:nvPr/>
        </p:nvSpPr>
        <p:spPr>
          <a:xfrm>
            <a:off x="5145102" y="5457289"/>
            <a:ext cx="182384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Berlin Sans FB Demi" panose="020E0802020502020306" pitchFamily="34" charset="0"/>
              </a:rPr>
              <a:t>Check the suggested formula</a:t>
            </a:r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49F0C536-BF02-9C0D-2FCF-BD5C5AD13BF2}"/>
              </a:ext>
            </a:extLst>
          </p:cNvPr>
          <p:cNvSpPr txBox="1"/>
          <p:nvPr/>
        </p:nvSpPr>
        <p:spPr>
          <a:xfrm>
            <a:off x="901536" y="7676792"/>
            <a:ext cx="3914153" cy="58477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just"/>
            <a:r>
              <a:rPr lang="en-GB" sz="1600" dirty="0"/>
              <a:t>Hit the enter key to calculate the total. The result appears in your selected cell</a:t>
            </a:r>
          </a:p>
        </p:txBody>
      </p:sp>
      <p:pic>
        <p:nvPicPr>
          <p:cNvPr id="66" name="Picture 65">
            <a:extLst>
              <a:ext uri="{FF2B5EF4-FFF2-40B4-BE49-F238E27FC236}">
                <a16:creationId xmlns:a16="http://schemas.microsoft.com/office/drawing/2014/main" id="{C81DBFB5-2592-AF6E-BE7C-AF2995AFE587}"/>
              </a:ext>
            </a:extLst>
          </p:cNvPr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408" t="49753" r="22959" b="31447"/>
          <a:stretch>
            <a:fillRect/>
          </a:stretch>
        </p:blipFill>
        <p:spPr bwMode="auto">
          <a:xfrm>
            <a:off x="1390573" y="6058182"/>
            <a:ext cx="2630750" cy="1257382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7" name="Picture 66">
            <a:extLst>
              <a:ext uri="{FF2B5EF4-FFF2-40B4-BE49-F238E27FC236}">
                <a16:creationId xmlns:a16="http://schemas.microsoft.com/office/drawing/2014/main" id="{B64F2E95-07AF-40C8-611D-D93A45DA6ED8}"/>
              </a:ext>
            </a:extLst>
          </p:cNvPr>
          <p:cNvPicPr>
            <a:picLocks noChangeAspect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647" t="71400" r="23274" b="9081"/>
          <a:stretch>
            <a:fillRect/>
          </a:stretch>
        </p:blipFill>
        <p:spPr bwMode="auto">
          <a:xfrm>
            <a:off x="5169549" y="7294373"/>
            <a:ext cx="2194595" cy="173273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cxnSp>
        <p:nvCxnSpPr>
          <p:cNvPr id="57" name="Straight Arrow Connector 56">
            <a:extLst>
              <a:ext uri="{FF2B5EF4-FFF2-40B4-BE49-F238E27FC236}">
                <a16:creationId xmlns:a16="http://schemas.microsoft.com/office/drawing/2014/main" id="{CB6ADD85-EA51-90E4-9490-6CD0139C9DAB}"/>
              </a:ext>
            </a:extLst>
          </p:cNvPr>
          <p:cNvCxnSpPr>
            <a:cxnSpLocks/>
          </p:cNvCxnSpPr>
          <p:nvPr/>
        </p:nvCxnSpPr>
        <p:spPr>
          <a:xfrm flipH="1">
            <a:off x="2995785" y="6754281"/>
            <a:ext cx="1026198" cy="0"/>
          </a:xfrm>
          <a:prstGeom prst="straightConnector1">
            <a:avLst/>
          </a:prstGeom>
          <a:ln>
            <a:solidFill>
              <a:srgbClr val="00462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70" name="Graphic 69" descr="Badge 4 with solid fill">
            <a:extLst>
              <a:ext uri="{FF2B5EF4-FFF2-40B4-BE49-F238E27FC236}">
                <a16:creationId xmlns:a16="http://schemas.microsoft.com/office/drawing/2014/main" id="{7749F06C-B716-FC23-625B-F480B4EABE62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250363" y="7156131"/>
            <a:ext cx="779880" cy="779880"/>
          </a:xfrm>
          <a:prstGeom prst="rect">
            <a:avLst/>
          </a:prstGeom>
        </p:spPr>
      </p:pic>
      <p:sp>
        <p:nvSpPr>
          <p:cNvPr id="76" name="TextBox 75">
            <a:extLst>
              <a:ext uri="{FF2B5EF4-FFF2-40B4-BE49-F238E27FC236}">
                <a16:creationId xmlns:a16="http://schemas.microsoft.com/office/drawing/2014/main" id="{5BF484F8-C00A-70F0-1EDD-0A39DCA81058}"/>
              </a:ext>
            </a:extLst>
          </p:cNvPr>
          <p:cNvSpPr txBox="1"/>
          <p:nvPr/>
        </p:nvSpPr>
        <p:spPr>
          <a:xfrm>
            <a:off x="300299" y="8572663"/>
            <a:ext cx="4044947" cy="338554"/>
          </a:xfrm>
          <a:prstGeom prst="rect">
            <a:avLst/>
          </a:prstGeom>
          <a:solidFill>
            <a:srgbClr val="CDE5D3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>
                <a:latin typeface="Berlin Sans FB Demi" panose="020E0802020502020306" pitchFamily="34" charset="0"/>
              </a:rPr>
              <a:t>Benefits for Business </a:t>
            </a:r>
          </a:p>
        </p:txBody>
      </p:sp>
      <p:graphicFrame>
        <p:nvGraphicFramePr>
          <p:cNvPr id="81" name="Table 80">
            <a:extLst>
              <a:ext uri="{FF2B5EF4-FFF2-40B4-BE49-F238E27FC236}">
                <a16:creationId xmlns:a16="http://schemas.microsoft.com/office/drawing/2014/main" id="{252FAA9D-0AC0-E23F-62A9-394CEC1E3F4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40303481"/>
              </p:ext>
            </p:extLst>
          </p:nvPr>
        </p:nvGraphicFramePr>
        <p:xfrm>
          <a:off x="300298" y="8936341"/>
          <a:ext cx="4044948" cy="157970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4044948">
                  <a:extLst>
                    <a:ext uri="{9D8B030D-6E8A-4147-A177-3AD203B41FA5}">
                      <a16:colId xmlns:a16="http://schemas.microsoft.com/office/drawing/2014/main" val="1808090423"/>
                    </a:ext>
                  </a:extLst>
                </a:gridCol>
              </a:tblGrid>
              <a:tr h="315940">
                <a:tc>
                  <a:txBody>
                    <a:bodyPr/>
                    <a:lstStyle/>
                    <a:p>
                      <a:pPr marL="285750" indent="-285750" algn="l">
                        <a:buFont typeface="Wingdings" panose="05000000000000000000" pitchFamily="2" charset="2"/>
                        <a:buChar char="ü"/>
                      </a:pPr>
                      <a:r>
                        <a:rPr lang="en-GB" sz="1400" b="1" dirty="0">
                          <a:solidFill>
                            <a:schemeClr val="tx1"/>
                          </a:solidFill>
                        </a:rPr>
                        <a:t>Saves time by eliminating manual calculations</a:t>
                      </a:r>
                    </a:p>
                  </a:txBody>
                  <a:tcPr>
                    <a:solidFill>
                      <a:srgbClr val="CDE5D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33500265"/>
                  </a:ext>
                </a:extLst>
              </a:tr>
              <a:tr h="315940">
                <a:tc>
                  <a:txBody>
                    <a:bodyPr/>
                    <a:lstStyle/>
                    <a:p>
                      <a:pPr marL="285750" indent="-285750" algn="l">
                        <a:buFont typeface="Wingdings" panose="05000000000000000000" pitchFamily="2" charset="2"/>
                        <a:buChar char="ü"/>
                      </a:pPr>
                      <a:r>
                        <a:rPr lang="en-GB" sz="1400" b="1" dirty="0">
                          <a:solidFill>
                            <a:schemeClr val="tx1"/>
                          </a:solidFill>
                        </a:rPr>
                        <a:t>Reduces errors in financial data</a:t>
                      </a:r>
                    </a:p>
                  </a:txBody>
                  <a:tcPr>
                    <a:solidFill>
                      <a:srgbClr val="CDE5D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79722744"/>
                  </a:ext>
                </a:extLst>
              </a:tr>
              <a:tr h="315940">
                <a:tc>
                  <a:txBody>
                    <a:bodyPr/>
                    <a:lstStyle/>
                    <a:p>
                      <a:pPr marL="285750" indent="-285750" algn="l">
                        <a:buFont typeface="Wingdings" panose="05000000000000000000" pitchFamily="2" charset="2"/>
                        <a:buChar char="ü"/>
                      </a:pPr>
                      <a:r>
                        <a:rPr lang="en-GB" sz="1400" b="1" dirty="0">
                          <a:solidFill>
                            <a:schemeClr val="tx1"/>
                          </a:solidFill>
                        </a:rPr>
                        <a:t>Improves accuracy and decision-making </a:t>
                      </a:r>
                    </a:p>
                  </a:txBody>
                  <a:tcPr>
                    <a:solidFill>
                      <a:srgbClr val="CDE5D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011282"/>
                  </a:ext>
                </a:extLst>
              </a:tr>
              <a:tr h="315940">
                <a:tc>
                  <a:txBody>
                    <a:bodyPr/>
                    <a:lstStyle/>
                    <a:p>
                      <a:pPr marL="285750" indent="-285750" algn="l">
                        <a:buFont typeface="Wingdings" panose="05000000000000000000" pitchFamily="2" charset="2"/>
                        <a:buChar char="ü"/>
                      </a:pPr>
                      <a:r>
                        <a:rPr lang="en-GB" sz="1400" b="1" dirty="0">
                          <a:solidFill>
                            <a:schemeClr val="tx1"/>
                          </a:solidFill>
                        </a:rPr>
                        <a:t>Supports better financial tracking and reporting </a:t>
                      </a:r>
                    </a:p>
                  </a:txBody>
                  <a:tcPr>
                    <a:solidFill>
                      <a:srgbClr val="CDE5D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97582975"/>
                  </a:ext>
                </a:extLst>
              </a:tr>
              <a:tr h="315940">
                <a:tc>
                  <a:txBody>
                    <a:bodyPr/>
                    <a:lstStyle/>
                    <a:p>
                      <a:pPr marL="285750" indent="-285750" algn="l">
                        <a:buFont typeface="Wingdings" panose="05000000000000000000" pitchFamily="2" charset="2"/>
                        <a:buChar char="ü"/>
                      </a:pPr>
                      <a:r>
                        <a:rPr lang="en-GB" sz="1400" b="1" dirty="0">
                          <a:solidFill>
                            <a:schemeClr val="tx1"/>
                          </a:solidFill>
                        </a:rPr>
                        <a:t>Increases efficiency in day to day tasks </a:t>
                      </a:r>
                    </a:p>
                  </a:txBody>
                  <a:tcPr>
                    <a:solidFill>
                      <a:srgbClr val="CDE5D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42030971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855</TotalTime>
  <Words>236</Words>
  <Application>Microsoft Office PowerPoint</Application>
  <PresentationFormat>Custom</PresentationFormat>
  <Paragraphs>22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9" baseType="lpstr">
      <vt:lpstr>Aptos</vt:lpstr>
      <vt:lpstr>Arial</vt:lpstr>
      <vt:lpstr>Berlin Sans FB Demi</vt:lpstr>
      <vt:lpstr>Calibri</vt:lpstr>
      <vt:lpstr>Congenial Black</vt:lpstr>
      <vt:lpstr>Wingdings</vt:lpstr>
      <vt:lpstr>Office Theme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LENOVO</dc:creator>
  <cp:keywords/>
  <dc:description>generated using python-pptx</dc:description>
  <cp:lastModifiedBy>Gildas Nkouanga Diandaga (2425297)</cp:lastModifiedBy>
  <cp:revision>3</cp:revision>
  <dcterms:created xsi:type="dcterms:W3CDTF">2013-01-27T09:14:16Z</dcterms:created>
  <dcterms:modified xsi:type="dcterms:W3CDTF">2025-07-07T01:28:11Z</dcterms:modified>
  <cp:category/>
</cp:coreProperties>
</file>