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260" r:id="rId7"/>
    <p:sldId id="261" r:id="rId8"/>
    <p:sldId id="262" r:id="rId9"/>
    <p:sldId id="264" r:id="rId10"/>
    <p:sldId id="265" r:id="rId11"/>
    <p:sldId id="266" r:id="rId12"/>
    <p:sldId id="267" r:id="rId13"/>
    <p:sldId id="258" r:id="rId14"/>
    <p:sldId id="25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0C6DD"/>
    <a:srgbClr val="F2DB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40" autoAdjust="0"/>
    <p:restoredTop sz="57949" autoAdjust="0"/>
  </p:normalViewPr>
  <p:slideViewPr>
    <p:cSldViewPr snapToGrid="0">
      <p:cViewPr varScale="1">
        <p:scale>
          <a:sx n="40" d="100"/>
          <a:sy n="40" d="100"/>
        </p:scale>
        <p:origin x="1698" y="42"/>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CF42A2-E41A-479B-A495-CC087236C082}" type="datetimeFigureOut">
              <a:rPr lang="en-PK" smtClean="0"/>
              <a:t>10/21/2026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299A43-E0F9-4013-A35D-56B42D521486}" type="slidenum">
              <a:rPr lang="en-PK" smtClean="0"/>
              <a:t>‹#›</a:t>
            </a:fld>
            <a:endParaRPr lang="en-PK"/>
          </a:p>
        </p:txBody>
      </p:sp>
    </p:spTree>
    <p:extLst>
      <p:ext uri="{BB962C8B-B14F-4D97-AF65-F5344CB8AC3E}">
        <p14:creationId xmlns:p14="http://schemas.microsoft.com/office/powerpoint/2010/main" val="197254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ww.nice.org.uk/guidance/ng28/chapter/Blood-glucose-management" TargetMode="External"/><Relationship Id="rId3" Type="http://schemas.openxmlformats.org/officeDocument/2006/relationships/hyperlink" Target="https://www.nejm.org/doi/full/10.1056/NEJMoa012512" TargetMode="External"/><Relationship Id="rId7" Type="http://schemas.openxmlformats.org/officeDocument/2006/relationships/hyperlink" Target="https://www.england.nhs.uk/diabetes/diabetes-prevention/"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england.nhs.uk/personalisedcare/" TargetMode="External"/><Relationship Id="rId11" Type="http://schemas.openxmlformats.org/officeDocument/2006/relationships/hyperlink" Target="https://www.nmc.org.uk/standards/code/" TargetMode="External"/><Relationship Id="rId5" Type="http://schemas.openxmlformats.org/officeDocument/2006/relationships/hyperlink" Target="https://www.rcm.org.uk/wp-content/uploads/2024/06/nhs-long-term-plan-jan-2019.pdf" TargetMode="External"/><Relationship Id="rId10" Type="http://schemas.openxmlformats.org/officeDocument/2006/relationships/hyperlink" Target="https://www.nice.org.uk/guidance/ng28" TargetMode="External"/><Relationship Id="rId4" Type="http://schemas.openxmlformats.org/officeDocument/2006/relationships/hyperlink" Target="https://www.diabetes.org.uk/about-us/about-the-charity/our-strategy/statistics" TargetMode="External"/><Relationship Id="rId9" Type="http://schemas.openxmlformats.org/officeDocument/2006/relationships/hyperlink" Target="https://www.nice.org.uk/guidance/ph3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Type 2 diabetes mellitus is a chronic metabolic disorder caused by insulin resistance and a gradual decline in the number of pancreatic beta cells, consequently leading to chronic hyperglycaemia (</a:t>
            </a:r>
            <a:r>
              <a:rPr lang="en-GB" sz="1200" kern="1200" dirty="0" err="1">
                <a:solidFill>
                  <a:schemeClr val="tx1"/>
                </a:solidFill>
                <a:effectLst/>
                <a:latin typeface="+mn-lt"/>
                <a:ea typeface="+mn-ea"/>
                <a:cs typeface="+mn-cs"/>
              </a:rPr>
              <a:t>Khin</a:t>
            </a:r>
            <a:r>
              <a:rPr lang="en-GB" sz="1200" kern="1200" dirty="0">
                <a:solidFill>
                  <a:schemeClr val="tx1"/>
                </a:solidFill>
                <a:effectLst/>
                <a:latin typeface="+mn-lt"/>
                <a:ea typeface="+mn-ea"/>
                <a:cs typeface="+mn-cs"/>
              </a:rPr>
              <a:t> et al., 2023). Obesity, sedentary lifestyle, family history, age and ethnicity (particularly South Asian people), and a low BMI are associated with increased risk. The most frequently reported symptoms are polyuria, polydipsia, fatigue and blurred vision; however, for years, the condition may be asymptomatic, which increases the risk of complications and delays diagnosis (</a:t>
            </a:r>
            <a:r>
              <a:rPr lang="en-GB" sz="1200" kern="1200" dirty="0" err="1">
                <a:solidFill>
                  <a:schemeClr val="tx1"/>
                </a:solidFill>
                <a:effectLst/>
                <a:latin typeface="+mn-lt"/>
                <a:ea typeface="+mn-ea"/>
                <a:cs typeface="+mn-cs"/>
              </a:rPr>
              <a:t>Baidar</a:t>
            </a:r>
            <a:r>
              <a:rPr lang="en-GB" sz="1200" kern="1200" dirty="0">
                <a:solidFill>
                  <a:schemeClr val="tx1"/>
                </a:solidFill>
                <a:effectLst/>
                <a:latin typeface="+mn-lt"/>
                <a:ea typeface="+mn-ea"/>
                <a:cs typeface="+mn-cs"/>
              </a:rPr>
              <a:t> et al., 2025). Diabetes is identified as a public health problem by </a:t>
            </a:r>
            <a:r>
              <a:rPr lang="en-GB" sz="1200" kern="1200" dirty="0" err="1">
                <a:solidFill>
                  <a:schemeClr val="tx1"/>
                </a:solidFill>
                <a:effectLst/>
                <a:latin typeface="+mn-lt"/>
                <a:ea typeface="+mn-ea"/>
                <a:cs typeface="+mn-cs"/>
              </a:rPr>
              <a:t>Khunti</a:t>
            </a:r>
            <a:r>
              <a:rPr lang="en-GB" sz="1200" kern="1200" dirty="0">
                <a:solidFill>
                  <a:schemeClr val="tx1"/>
                </a:solidFill>
                <a:effectLst/>
                <a:latin typeface="+mn-lt"/>
                <a:ea typeface="+mn-ea"/>
                <a:cs typeface="+mn-cs"/>
              </a:rPr>
              <a:t> et al. (2023) and thus requires effective prevention and long-term management. This presentation is aimed at professionals working in the UK as Registered nurses and Primary care nursing professionals and will discuss diagnosis, clinical assessment, treatment, comorbidities and prevention.</a:t>
            </a:r>
          </a:p>
        </p:txBody>
      </p:sp>
      <p:sp>
        <p:nvSpPr>
          <p:cNvPr id="4" name="Slide Number Placeholder 3"/>
          <p:cNvSpPr>
            <a:spLocks noGrp="1"/>
          </p:cNvSpPr>
          <p:nvPr>
            <p:ph type="sldNum" sz="quarter" idx="5"/>
          </p:nvPr>
        </p:nvSpPr>
        <p:spPr/>
        <p:txBody>
          <a:bodyPr/>
          <a:lstStyle/>
          <a:p>
            <a:fld id="{FB299A43-E0F9-4013-A35D-56B42D521486}" type="slidenum">
              <a:rPr lang="en-PK" smtClean="0"/>
              <a:t>2</a:t>
            </a:fld>
            <a:endParaRPr lang="en-PK"/>
          </a:p>
        </p:txBody>
      </p:sp>
    </p:spTree>
    <p:extLst>
      <p:ext uri="{BB962C8B-B14F-4D97-AF65-F5344CB8AC3E}">
        <p14:creationId xmlns:p14="http://schemas.microsoft.com/office/powerpoint/2010/main" val="4160643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Prevalence and Economic and Social Burden</a:t>
            </a:r>
          </a:p>
          <a:p>
            <a:r>
              <a:rPr lang="en-GB" sz="1200" kern="1200" dirty="0">
                <a:solidFill>
                  <a:schemeClr val="tx1"/>
                </a:solidFill>
                <a:effectLst/>
                <a:latin typeface="+mn-lt"/>
                <a:ea typeface="+mn-ea"/>
                <a:cs typeface="+mn-cs"/>
              </a:rPr>
              <a:t>According to Diabetes UK (2024), there are an estimated 4.6 million people in the UK who have been diagnosed with diabetes, of which Type 2 diabetes makes up around 90% of cases. According to estimates, there are 589 million adults aged 20-79 living with diabetes worldwide, highlighting the significant public health burden of diabetes (Hossain et al., 2024). The financial burden of diabetes on the NHS is estimated to be about £10 billion a year, mainly to treat the condition and prevent some of the complications such as cardiovascular disease, kidney failure and lower-limb amputations (Diabetes UK, 2024). In addition to the financial expense, complications can decrease independence, mobility and psychological health. Diabetes UK also highlights inequalities that increase the risk and barriers to effective diabetes prevention for disadvantaged communities (Diabetes UK, 2024). In addition, diabetes-related stigma and workplace misconceptions may deter disclosure and lead to stigma and discrimination. Hence, it is important for nursing professionals to be aware of the socio-economic factors affecting access to healthy food, physical activity, healthcare services, and successful long-term self-management.</a:t>
            </a:r>
          </a:p>
        </p:txBody>
      </p:sp>
      <p:sp>
        <p:nvSpPr>
          <p:cNvPr id="4" name="Slide Number Placeholder 3"/>
          <p:cNvSpPr>
            <a:spLocks noGrp="1"/>
          </p:cNvSpPr>
          <p:nvPr>
            <p:ph type="sldNum" sz="quarter" idx="5"/>
          </p:nvPr>
        </p:nvSpPr>
        <p:spPr/>
        <p:txBody>
          <a:bodyPr/>
          <a:lstStyle/>
          <a:p>
            <a:fld id="{FB299A43-E0F9-4013-A35D-56B42D521486}" type="slidenum">
              <a:rPr lang="en-PK" smtClean="0"/>
              <a:t>3</a:t>
            </a:fld>
            <a:endParaRPr lang="en-PK"/>
          </a:p>
        </p:txBody>
      </p:sp>
    </p:spTree>
    <p:extLst>
      <p:ext uri="{BB962C8B-B14F-4D97-AF65-F5344CB8AC3E}">
        <p14:creationId xmlns:p14="http://schemas.microsoft.com/office/powerpoint/2010/main" val="4080580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Diagnosis and Initial Assessment</a:t>
            </a:r>
          </a:p>
          <a:p>
            <a:r>
              <a:rPr lang="en-GB" sz="1200" kern="1200" dirty="0">
                <a:solidFill>
                  <a:schemeClr val="tx1"/>
                </a:solidFill>
                <a:effectLst/>
                <a:latin typeface="+mn-lt"/>
                <a:ea typeface="+mn-ea"/>
                <a:cs typeface="+mn-cs"/>
              </a:rPr>
              <a:t>NICE (2015) recommends the diagnosis of Type 2 diabetes be made when glycated haemoglobin (HbA1c) is 48 mmol/mol (6.5%) and above. A normal result should typically be repeated in an asymptomatic person. Plasma glucose testing is a good option when the HbA1c is not reliable. Initial assessment should be made for presenting symptoms, family history, ethnicity, use of medications, obesity and physical inactivity. To identify modifiable factors, nurses should measure blood pressure, body mass index (BMI) and cardiovascular risk. Baseline investigations may involve estimated glomerular filtration rate (eGFR), lipid profile and urine albumin to creatinine ratio (</a:t>
            </a:r>
            <a:r>
              <a:rPr lang="en-GB" sz="1200" kern="1200" dirty="0" err="1">
                <a:solidFill>
                  <a:schemeClr val="tx1"/>
                </a:solidFill>
                <a:effectLst/>
                <a:latin typeface="+mn-lt"/>
                <a:ea typeface="+mn-ea"/>
                <a:cs typeface="+mn-cs"/>
              </a:rPr>
              <a:t>uACR</a:t>
            </a:r>
            <a:r>
              <a:rPr lang="en-GB" sz="1200" kern="1200" dirty="0">
                <a:solidFill>
                  <a:schemeClr val="tx1"/>
                </a:solidFill>
                <a:effectLst/>
                <a:latin typeface="+mn-lt"/>
                <a:ea typeface="+mn-ea"/>
                <a:cs typeface="+mn-cs"/>
              </a:rPr>
              <a:t>), which allows for early identification of cardiovascular risk and kidney disease. Retinal screening is also recommended by NICE for diagnosing diabetic retinopathy and comprehensive assessment to support individual treatment planning and timely referral, to minimise preventable complications (NICE, 2015). Baseline and systematic monitoring are thus important elements of safe, evidence-based diabetes care and require accurate diagnosis.</a:t>
            </a:r>
          </a:p>
        </p:txBody>
      </p:sp>
      <p:sp>
        <p:nvSpPr>
          <p:cNvPr id="4" name="Slide Number Placeholder 3"/>
          <p:cNvSpPr>
            <a:spLocks noGrp="1"/>
          </p:cNvSpPr>
          <p:nvPr>
            <p:ph type="sldNum" sz="quarter" idx="5"/>
          </p:nvPr>
        </p:nvSpPr>
        <p:spPr/>
        <p:txBody>
          <a:bodyPr/>
          <a:lstStyle/>
          <a:p>
            <a:fld id="{FB299A43-E0F9-4013-A35D-56B42D521486}" type="slidenum">
              <a:rPr lang="en-PK" smtClean="0"/>
              <a:t>4</a:t>
            </a:fld>
            <a:endParaRPr lang="en-PK"/>
          </a:p>
        </p:txBody>
      </p:sp>
    </p:spTree>
    <p:extLst>
      <p:ext uri="{BB962C8B-B14F-4D97-AF65-F5344CB8AC3E}">
        <p14:creationId xmlns:p14="http://schemas.microsoft.com/office/powerpoint/2010/main" val="2506975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Treatment and Clinical Management</a:t>
            </a:r>
          </a:p>
          <a:p>
            <a:r>
              <a:rPr lang="en-GB" sz="1200" kern="1200" dirty="0">
                <a:solidFill>
                  <a:schemeClr val="tx1"/>
                </a:solidFill>
                <a:effectLst/>
                <a:latin typeface="+mn-lt"/>
                <a:ea typeface="+mn-ea"/>
                <a:cs typeface="+mn-cs"/>
              </a:rPr>
              <a:t>Treatment and care for type 2 diabetes include lifestyle modification, drug treatment, and regular monitoring. To enhance glycaemic control and cardiovascular risk reduction, </a:t>
            </a:r>
            <a:r>
              <a:rPr lang="en-GB" sz="1200" kern="1200" dirty="0" err="1">
                <a:solidFill>
                  <a:schemeClr val="tx1"/>
                </a:solidFill>
                <a:effectLst/>
                <a:latin typeface="+mn-lt"/>
                <a:ea typeface="+mn-ea"/>
                <a:cs typeface="+mn-cs"/>
              </a:rPr>
              <a:t>Shyam</a:t>
            </a:r>
            <a:r>
              <a:rPr lang="en-GB" sz="1200" kern="1200" dirty="0">
                <a:solidFill>
                  <a:schemeClr val="tx1"/>
                </a:solidFill>
                <a:effectLst/>
                <a:latin typeface="+mn-lt"/>
                <a:ea typeface="+mn-ea"/>
                <a:cs typeface="+mn-cs"/>
              </a:rPr>
              <a:t> et al. (2022) suggest dietary personalisation, frequent exercise, and weight management. Intensive lifestyle intervention (</a:t>
            </a:r>
            <a:r>
              <a:rPr lang="en-GB" sz="1200" kern="1200" dirty="0" err="1">
                <a:solidFill>
                  <a:schemeClr val="tx1"/>
                </a:solidFill>
                <a:effectLst/>
                <a:latin typeface="+mn-lt"/>
                <a:ea typeface="+mn-ea"/>
                <a:cs typeface="+mn-cs"/>
              </a:rPr>
              <a:t>Tuomilehto</a:t>
            </a:r>
            <a:r>
              <a:rPr lang="en-GB" sz="1200" kern="1200" dirty="0">
                <a:solidFill>
                  <a:schemeClr val="tx1"/>
                </a:solidFill>
                <a:effectLst/>
                <a:latin typeface="+mn-lt"/>
                <a:ea typeface="+mn-ea"/>
                <a:cs typeface="+mn-cs"/>
              </a:rPr>
              <a:t> et al., 2023) was shown to lower diabetes risk by 58% in high-risk adults, which is structured behavioural interventions. Under NICE NG28, Sodium-glucose cotransporter-2 (SGLT2) inhibitors provide cardiovascular and renal benefits to eligible patients, and metformin continues as an important agent (NICE, 2022). Glucagon-like peptide-1 (GLP-1) receptor agonists can contribute to glycaemic control and weight loss, and insulin is used if glycaemic control is not achieving desired results or in the event of clinically relevant symptoms. </a:t>
            </a:r>
          </a:p>
          <a:p>
            <a:r>
              <a:rPr lang="en-GB" sz="1200" kern="1200" dirty="0">
                <a:solidFill>
                  <a:schemeClr val="tx1"/>
                </a:solidFill>
                <a:effectLst/>
                <a:latin typeface="+mn-lt"/>
                <a:ea typeface="+mn-ea"/>
                <a:cs typeface="+mn-cs"/>
              </a:rPr>
              <a:t>Hba1c, comorbidities, hypoglycaemia risk, treatment preferences and treatment tolerability should guide treatment escalation. The NHS Long Term Plan highlights the importance of prevention and better diabetes management, whilst Wagner's Chronic Care Model focuses on a multidisciplinary team of proactive management, clinical information systems and supported self-management (Healthy London Partnership, 2019). In total, these strategies promote co-ordinated reviews, medication optimisation, and goals that are personalised. Monitoring HbA1c, renal function and treatment adherence are important for the nurse to do, as any concerns should be escalated quickly to prevent any complications from occurring and help to improve treatment outcomes.</a:t>
            </a:r>
          </a:p>
        </p:txBody>
      </p:sp>
      <p:sp>
        <p:nvSpPr>
          <p:cNvPr id="4" name="Slide Number Placeholder 3"/>
          <p:cNvSpPr>
            <a:spLocks noGrp="1"/>
          </p:cNvSpPr>
          <p:nvPr>
            <p:ph type="sldNum" sz="quarter" idx="5"/>
          </p:nvPr>
        </p:nvSpPr>
        <p:spPr/>
        <p:txBody>
          <a:bodyPr/>
          <a:lstStyle/>
          <a:p>
            <a:fld id="{FB299A43-E0F9-4013-A35D-56B42D521486}" type="slidenum">
              <a:rPr lang="en-PK" smtClean="0"/>
              <a:t>5</a:t>
            </a:fld>
            <a:endParaRPr lang="en-PK"/>
          </a:p>
        </p:txBody>
      </p:sp>
    </p:spTree>
    <p:extLst>
      <p:ext uri="{BB962C8B-B14F-4D97-AF65-F5344CB8AC3E}">
        <p14:creationId xmlns:p14="http://schemas.microsoft.com/office/powerpoint/2010/main" val="1734995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Comorbidities and Complications</a:t>
            </a:r>
          </a:p>
          <a:p>
            <a:r>
              <a:rPr lang="en-GB" sz="1200" kern="1200" dirty="0">
                <a:solidFill>
                  <a:schemeClr val="tx1"/>
                </a:solidFill>
                <a:effectLst/>
                <a:latin typeface="+mn-lt"/>
                <a:ea typeface="+mn-ea"/>
                <a:cs typeface="+mn-cs"/>
              </a:rPr>
              <a:t>Type 2 diabetes is associated with cardiovascular disease, chronic kidney disease (CKD), diabetic retinopathy, peripheral neuropathy and depression. A lack of control over hyperglycaemia leads to damage to blood vessels and nerves, which is a major factor in causing myocardial infarction, kidney failure, visual impairment, and foot ulceration (</a:t>
            </a:r>
            <a:r>
              <a:rPr lang="en-GB" sz="1200" kern="1200" dirty="0" err="1">
                <a:solidFill>
                  <a:schemeClr val="tx1"/>
                </a:solidFill>
                <a:effectLst/>
                <a:latin typeface="+mn-lt"/>
                <a:ea typeface="+mn-ea"/>
                <a:cs typeface="+mn-cs"/>
              </a:rPr>
              <a:t>Amirqulova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Xidirova</a:t>
            </a:r>
            <a:r>
              <a:rPr lang="en-GB" sz="1200" kern="1200" dirty="0">
                <a:solidFill>
                  <a:schemeClr val="tx1"/>
                </a:solidFill>
                <a:effectLst/>
                <a:latin typeface="+mn-lt"/>
                <a:ea typeface="+mn-ea"/>
                <a:cs typeface="+mn-cs"/>
              </a:rPr>
              <a:t>, 2024). Singh et al. (2025) highlight the importance of integrated cardiovascular, renal and metabolic risk management to reduce morbidity and premature mortality. Moreover, a systematic review conducted by de Groot (2023) shows that depression is one of the most important comorbidities linked to diabetes, which may compromise adherence to care and self-management. Standard lab tests should include HbA1c, blood pressure, lipid profiles, estimated glomerular filtration rate, urine albumin-to-creatinine ratio, foot exams and retinal exams (Downey, 2025). Early recognition allows for timely medication adjustment, referral to specialists and/or prevention. Psychological wellbeing should also be evaluated, as well as education on foot care and warning signs to prevent avoidable admission and progressive complications, all of which should be encouraged by the nurse.</a:t>
            </a:r>
          </a:p>
        </p:txBody>
      </p:sp>
      <p:sp>
        <p:nvSpPr>
          <p:cNvPr id="4" name="Slide Number Placeholder 3"/>
          <p:cNvSpPr>
            <a:spLocks noGrp="1"/>
          </p:cNvSpPr>
          <p:nvPr>
            <p:ph type="sldNum" sz="quarter" idx="5"/>
          </p:nvPr>
        </p:nvSpPr>
        <p:spPr/>
        <p:txBody>
          <a:bodyPr/>
          <a:lstStyle/>
          <a:p>
            <a:fld id="{FB299A43-E0F9-4013-A35D-56B42D521486}" type="slidenum">
              <a:rPr lang="en-PK" smtClean="0"/>
              <a:t>6</a:t>
            </a:fld>
            <a:endParaRPr lang="en-PK"/>
          </a:p>
        </p:txBody>
      </p:sp>
    </p:spTree>
    <p:extLst>
      <p:ext uri="{BB962C8B-B14F-4D97-AF65-F5344CB8AC3E}">
        <p14:creationId xmlns:p14="http://schemas.microsoft.com/office/powerpoint/2010/main" val="2240998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Prevention of Type 2 Diabetes</a:t>
            </a:r>
          </a:p>
          <a:p>
            <a:r>
              <a:rPr lang="en-GB" sz="1200" kern="1200" dirty="0">
                <a:solidFill>
                  <a:schemeClr val="tx1"/>
                </a:solidFill>
                <a:effectLst/>
                <a:latin typeface="+mn-lt"/>
                <a:ea typeface="+mn-ea"/>
                <a:cs typeface="+mn-cs"/>
              </a:rPr>
              <a:t>Sustained lifestyle modifications such as weight control, healthy nutrition, exercise, and quitting smoking to lower cardiovascular risk are helpful for preventing Type 2 diabetes. Among the high-risk adults in the Diabetes Prevention Program Research Group (2002) study, intensive lifestyle intervention was shown to lower the incidence of diabetes by 58%, demonstrating the effectiveness of behavioural prevention (American Diabetes Association, 2025). The detection of NICE (PH38) blood testing in those at increased risk identified by validated risk assessment tools is recommended (NICE, 2017). </a:t>
            </a:r>
          </a:p>
          <a:p>
            <a:r>
              <a:rPr lang="en-GB" sz="1200" kern="1200" dirty="0">
                <a:solidFill>
                  <a:schemeClr val="tx1"/>
                </a:solidFill>
                <a:effectLst/>
                <a:latin typeface="+mn-lt"/>
                <a:ea typeface="+mn-ea"/>
                <a:cs typeface="+mn-cs"/>
              </a:rPr>
              <a:t>The Healthier You Diabetes Prevention Programme, funded by NHS England, offers structured support for adults who are eligible for the programme to help improve their health and lose weight through changes to their diet and physical activity (NHS, 2023). Nonetheless, the sense of deprivation, along with recommendations that are not culturally appropriate due to linguistic differences, as noted by </a:t>
            </a:r>
            <a:r>
              <a:rPr lang="en-GB" sz="1200" kern="1200" dirty="0" err="1">
                <a:solidFill>
                  <a:schemeClr val="tx1"/>
                </a:solidFill>
                <a:effectLst/>
                <a:latin typeface="+mn-lt"/>
                <a:ea typeface="+mn-ea"/>
                <a:cs typeface="+mn-cs"/>
              </a:rPr>
              <a:t>Shaligram</a:t>
            </a:r>
            <a:r>
              <a:rPr lang="en-GB" sz="1200" kern="1200" dirty="0">
                <a:solidFill>
                  <a:schemeClr val="tx1"/>
                </a:solidFill>
                <a:effectLst/>
                <a:latin typeface="+mn-lt"/>
                <a:ea typeface="+mn-ea"/>
                <a:cs typeface="+mn-cs"/>
              </a:rPr>
              <a:t> et al. (2022), places a disproportionate burden on South Asian communities. Therefore, nurses need to offer culturally appropriate teaching, convenient appointments, and guidance on diet considering the cultural preferences and financial situation of the patients. </a:t>
            </a:r>
          </a:p>
        </p:txBody>
      </p:sp>
      <p:sp>
        <p:nvSpPr>
          <p:cNvPr id="4" name="Slide Number Placeholder 3"/>
          <p:cNvSpPr>
            <a:spLocks noGrp="1"/>
          </p:cNvSpPr>
          <p:nvPr>
            <p:ph type="sldNum" sz="quarter" idx="5"/>
          </p:nvPr>
        </p:nvSpPr>
        <p:spPr/>
        <p:txBody>
          <a:bodyPr/>
          <a:lstStyle/>
          <a:p>
            <a:fld id="{FB299A43-E0F9-4013-A35D-56B42D521486}" type="slidenum">
              <a:rPr lang="en-PK" smtClean="0"/>
              <a:t>7</a:t>
            </a:fld>
            <a:endParaRPr lang="en-PK"/>
          </a:p>
        </p:txBody>
      </p:sp>
    </p:spTree>
    <p:extLst>
      <p:ext uri="{BB962C8B-B14F-4D97-AF65-F5344CB8AC3E}">
        <p14:creationId xmlns:p14="http://schemas.microsoft.com/office/powerpoint/2010/main" val="15931405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Co-productive Care: Skills, Values and Behaviours</a:t>
            </a:r>
          </a:p>
          <a:p>
            <a:r>
              <a:rPr lang="en-GB" sz="1200" kern="1200" dirty="0">
                <a:solidFill>
                  <a:schemeClr val="tx1"/>
                </a:solidFill>
                <a:effectLst/>
                <a:latin typeface="+mn-lt"/>
                <a:ea typeface="+mn-ea"/>
                <a:cs typeface="+mn-cs"/>
              </a:rPr>
              <a:t>Nurses need to be able to integrate active listening, empathy, cultural competency, and clear communication skills along with shared decision-making in co-productive diabetes care. The Nursing and Midwifery Council (NMC, 2015) states that professionals must focus on the needs of the individual, treat dignity with respect and promote informed decision-making. Shared decision-making enhances teamwork by considering clinical evidence and preferences of the patient, as suggested by Tringale et al. (2022). However, it relies on the availability of information and adequate consultation time. Nurses need to evaluate their patients' health literacy, communicate in an understandable manner and respect patients’ decisions, beliefs, and objectives. Providing culturally insensitive information can be detrimental to trust and engagement, especially when advice conflicts with cultural practices. Additionally, time constraints and the unequal power structure may limit the possibility of meaningful participation. If the assumption is made that missed medications are due to lack of will, rather than financial difficulty or treatment issues, the patient may be blamed (Patil and </a:t>
            </a:r>
            <a:r>
              <a:rPr lang="en-GB" sz="1200" kern="1200" dirty="0" err="1">
                <a:solidFill>
                  <a:schemeClr val="tx1"/>
                </a:solidFill>
                <a:effectLst/>
                <a:latin typeface="+mn-lt"/>
                <a:ea typeface="+mn-ea"/>
                <a:cs typeface="+mn-cs"/>
              </a:rPr>
              <a:t>Dharapur</a:t>
            </a:r>
            <a:r>
              <a:rPr lang="en-GB" sz="1200" kern="1200" dirty="0">
                <a:solidFill>
                  <a:schemeClr val="tx1"/>
                </a:solidFill>
                <a:effectLst/>
                <a:latin typeface="+mn-lt"/>
                <a:ea typeface="+mn-ea"/>
                <a:cs typeface="+mn-cs"/>
              </a:rPr>
              <a:t>, 2026). Thus, nurses' communication should be done in a non-judgemental way, and barriers are explored collaboratively, with the agreed goals being realistic to build confidence, treatment engagement and long-term self-management.  </a:t>
            </a:r>
          </a:p>
        </p:txBody>
      </p:sp>
      <p:sp>
        <p:nvSpPr>
          <p:cNvPr id="4" name="Slide Number Placeholder 3"/>
          <p:cNvSpPr>
            <a:spLocks noGrp="1"/>
          </p:cNvSpPr>
          <p:nvPr>
            <p:ph type="sldNum" sz="quarter" idx="5"/>
          </p:nvPr>
        </p:nvSpPr>
        <p:spPr/>
        <p:txBody>
          <a:bodyPr/>
          <a:lstStyle/>
          <a:p>
            <a:fld id="{FB299A43-E0F9-4013-A35D-56B42D521486}" type="slidenum">
              <a:rPr lang="en-PK" smtClean="0"/>
              <a:t>8</a:t>
            </a:fld>
            <a:endParaRPr lang="en-PK"/>
          </a:p>
        </p:txBody>
      </p:sp>
    </p:spTree>
    <p:extLst>
      <p:ext uri="{BB962C8B-B14F-4D97-AF65-F5344CB8AC3E}">
        <p14:creationId xmlns:p14="http://schemas.microsoft.com/office/powerpoint/2010/main" val="19713184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Comprehensive Model of Personalised Care and Self-management Support</a:t>
            </a:r>
          </a:p>
          <a:p>
            <a:r>
              <a:rPr lang="en-GB" sz="1200" kern="1200" dirty="0">
                <a:solidFill>
                  <a:schemeClr val="tx1"/>
                </a:solidFill>
                <a:effectLst/>
                <a:latin typeface="+mn-lt"/>
                <a:ea typeface="+mn-ea"/>
                <a:cs typeface="+mn-cs"/>
              </a:rPr>
              <a:t>The NHS Composite Model of Personalised Care offers six other complementary ways of enhancing the outcomes of diabetes care and management (Johnson et al., 2023). Shared decision-making helps patients and health professionals to agree on treatment options that align with their preferences, and individualised health care and support plans can provide individuals with realistic goals to pursue through regular reviews. Suresh et al. (2024) state that involving patients in collaborative decisions enhances patient involvement, but brief consultation periods may impinge upon meaningful involvement. Social prescribing and the support of choice allow people to inform their choices of the services they are looking for and connect them with the appropriate services and activities within their community. </a:t>
            </a:r>
          </a:p>
          <a:p>
            <a:r>
              <a:rPr lang="en-GB" sz="1200" kern="1200" dirty="0">
                <a:solidFill>
                  <a:schemeClr val="tx1"/>
                </a:solidFill>
                <a:effectLst/>
                <a:latin typeface="+mn-lt"/>
                <a:ea typeface="+mn-ea"/>
                <a:cs typeface="+mn-cs"/>
              </a:rPr>
              <a:t>Lynch et al. (2026) report challenges with the available evidence assessing the outcomes of social prescribing, with a need for measurable benefits. Medication, nutrition, glucose monitoring and foot care education should be supported and tailored to self-management. Applicability and suitability of personal health budgets depend on the person with a complex need and may provide more flexibility for these patients. Personalised care is a strategy for NHS England to help to reinforce autonomy and bring services together (NHS England, 2024). However, language problems, low health literacy, and digital exclusion can present barriers to access. Nurses should provide non-digital options, interpreters and capacity-sensitive communication, then assess patient-reported confidence and complications, as well as HbA1c and attendance. These measures make personalisation fair, effective and responsive to changing needs and not just an administrative process. </a:t>
            </a:r>
          </a:p>
        </p:txBody>
      </p:sp>
      <p:sp>
        <p:nvSpPr>
          <p:cNvPr id="4" name="Slide Number Placeholder 3"/>
          <p:cNvSpPr>
            <a:spLocks noGrp="1"/>
          </p:cNvSpPr>
          <p:nvPr>
            <p:ph type="sldNum" sz="quarter" idx="5"/>
          </p:nvPr>
        </p:nvSpPr>
        <p:spPr/>
        <p:txBody>
          <a:bodyPr/>
          <a:lstStyle/>
          <a:p>
            <a:fld id="{FB299A43-E0F9-4013-A35D-56B42D521486}" type="slidenum">
              <a:rPr lang="en-PK" smtClean="0"/>
              <a:t>9</a:t>
            </a:fld>
            <a:endParaRPr lang="en-PK"/>
          </a:p>
        </p:txBody>
      </p:sp>
    </p:spTree>
    <p:extLst>
      <p:ext uri="{BB962C8B-B14F-4D97-AF65-F5344CB8AC3E}">
        <p14:creationId xmlns:p14="http://schemas.microsoft.com/office/powerpoint/2010/main" val="2828738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Early diagnosis, evidence-based and consistent preventive interventions and treatments of type 2 diabetes are needed to help reduce diabetes complications and improve an individual's life. Good management involves lifestyle change, good use of medication, regular monitoring and identifying any associated comorbidities. Nurses and other health care workers are critical in coordinating multi-disciplinary care, delivering education within a culturally-sensitive framework and enabling informed decision-making. Self-management and personalised care enable individuals to set realistic goals and to take charge of their condition with confidence. In the end, fair access to services and joint working is critical for the long-term health impact and for savings on the avoidable cost of health services.</a:t>
            </a:r>
          </a:p>
        </p:txBody>
      </p:sp>
      <p:sp>
        <p:nvSpPr>
          <p:cNvPr id="4" name="Slide Number Placeholder 3"/>
          <p:cNvSpPr>
            <a:spLocks noGrp="1"/>
          </p:cNvSpPr>
          <p:nvPr>
            <p:ph type="sldNum" sz="quarter" idx="5"/>
          </p:nvPr>
        </p:nvSpPr>
        <p:spPr/>
        <p:txBody>
          <a:bodyPr/>
          <a:lstStyle/>
          <a:p>
            <a:fld id="{FB299A43-E0F9-4013-A35D-56B42D521486}" type="slidenum">
              <a:rPr lang="en-PK" smtClean="0"/>
              <a:t>10</a:t>
            </a:fld>
            <a:endParaRPr lang="en-PK"/>
          </a:p>
        </p:txBody>
      </p:sp>
    </p:spTree>
    <p:extLst>
      <p:ext uri="{BB962C8B-B14F-4D97-AF65-F5344CB8AC3E}">
        <p14:creationId xmlns:p14="http://schemas.microsoft.com/office/powerpoint/2010/main" val="2523460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American Diabetes Association (2025). Reduction in the incidence of type 2 diabetes with lifestyle intervention or Metformin | New England Journal of Medicine. </a:t>
            </a:r>
            <a:r>
              <a:rPr lang="en-GB" sz="1200" u="sng" kern="1200" dirty="0">
                <a:solidFill>
                  <a:schemeClr val="tx1"/>
                </a:solidFill>
                <a:effectLst/>
                <a:latin typeface="+mn-lt"/>
                <a:ea typeface="+mn-ea"/>
                <a:cs typeface="+mn-cs"/>
                <a:hlinkClick r:id="rId3"/>
              </a:rPr>
              <a:t>https://www.nejm.org/doi/full/10.1056/NEJMoa012512</a:t>
            </a:r>
            <a:r>
              <a:rPr lang="en-GB" sz="1200" kern="1200" dirty="0">
                <a:solidFill>
                  <a:schemeClr val="tx1"/>
                </a:solidFill>
                <a:effectLst/>
                <a:latin typeface="+mn-lt"/>
                <a:ea typeface="+mn-ea"/>
                <a:cs typeface="+mn-cs"/>
              </a:rPr>
              <a:t> [Accessed 16 Oct. 2026].</a:t>
            </a:r>
          </a:p>
          <a:p>
            <a:r>
              <a:rPr lang="en-GB" sz="1200" kern="1200" dirty="0" err="1">
                <a:solidFill>
                  <a:schemeClr val="tx1"/>
                </a:solidFill>
                <a:effectLst/>
                <a:latin typeface="+mn-lt"/>
                <a:ea typeface="+mn-ea"/>
                <a:cs typeface="+mn-cs"/>
              </a:rPr>
              <a:t>Amirqulova</a:t>
            </a:r>
            <a:r>
              <a:rPr lang="en-GB" sz="1200" kern="1200" dirty="0">
                <a:solidFill>
                  <a:schemeClr val="tx1"/>
                </a:solidFill>
                <a:effectLst/>
                <a:latin typeface="+mn-lt"/>
                <a:ea typeface="+mn-ea"/>
                <a:cs typeface="+mn-cs"/>
              </a:rPr>
              <a:t>, G.M. and </a:t>
            </a:r>
            <a:r>
              <a:rPr lang="en-GB" sz="1200" kern="1200" dirty="0" err="1">
                <a:solidFill>
                  <a:schemeClr val="tx1"/>
                </a:solidFill>
                <a:effectLst/>
                <a:latin typeface="+mn-lt"/>
                <a:ea typeface="+mn-ea"/>
                <a:cs typeface="+mn-cs"/>
              </a:rPr>
              <a:t>Xidirova</a:t>
            </a:r>
            <a:r>
              <a:rPr lang="en-GB" sz="1200" kern="1200" dirty="0">
                <a:solidFill>
                  <a:schemeClr val="tx1"/>
                </a:solidFill>
                <a:effectLst/>
                <a:latin typeface="+mn-lt"/>
                <a:ea typeface="+mn-ea"/>
                <a:cs typeface="+mn-cs"/>
              </a:rPr>
              <a:t>, N.X. (2024). Vascular complications of diabetes. </a:t>
            </a:r>
            <a:r>
              <a:rPr lang="en-GB" sz="1200" i="1" kern="1200" dirty="0">
                <a:solidFill>
                  <a:schemeClr val="tx1"/>
                </a:solidFill>
                <a:effectLst/>
                <a:latin typeface="+mn-lt"/>
                <a:ea typeface="+mn-ea"/>
                <a:cs typeface="+mn-cs"/>
              </a:rPr>
              <a:t>European Journal of Modern Medicine and Practice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(11), pp.180-185.</a:t>
            </a:r>
          </a:p>
          <a:p>
            <a:r>
              <a:rPr lang="en-GB" sz="1200" kern="1200" dirty="0" err="1">
                <a:solidFill>
                  <a:schemeClr val="tx1"/>
                </a:solidFill>
                <a:effectLst/>
                <a:latin typeface="+mn-lt"/>
                <a:ea typeface="+mn-ea"/>
                <a:cs typeface="+mn-cs"/>
              </a:rPr>
              <a:t>Baidar</a:t>
            </a:r>
            <a:r>
              <a:rPr lang="en-GB" sz="1200" kern="1200" dirty="0">
                <a:solidFill>
                  <a:schemeClr val="tx1"/>
                </a:solidFill>
                <a:effectLst/>
                <a:latin typeface="+mn-lt"/>
                <a:ea typeface="+mn-ea"/>
                <a:cs typeface="+mn-cs"/>
              </a:rPr>
              <a:t>, S., Dhawan, A., Sharma, D. and Sharma, S. (2025). Diabetes mellitus: classification, symptoms, diagnosis, treatment, prevention, and implications. </a:t>
            </a:r>
            <a:r>
              <a:rPr lang="en-GB" sz="1200" i="1" kern="1200" dirty="0">
                <a:solidFill>
                  <a:schemeClr val="tx1"/>
                </a:solidFill>
                <a:effectLst/>
                <a:latin typeface="+mn-lt"/>
                <a:ea typeface="+mn-ea"/>
                <a:cs typeface="+mn-cs"/>
              </a:rPr>
              <a:t>Int J </a:t>
            </a:r>
            <a:r>
              <a:rPr lang="en-GB" sz="1200" i="1" kern="1200" dirty="0" err="1">
                <a:solidFill>
                  <a:schemeClr val="tx1"/>
                </a:solidFill>
                <a:effectLst/>
                <a:latin typeface="+mn-lt"/>
                <a:ea typeface="+mn-ea"/>
                <a:cs typeface="+mn-cs"/>
              </a:rPr>
              <a:t>Contemp</a:t>
            </a:r>
            <a:r>
              <a:rPr lang="en-GB" sz="1200" i="1" kern="1200" dirty="0">
                <a:solidFill>
                  <a:schemeClr val="tx1"/>
                </a:solidFill>
                <a:effectLst/>
                <a:latin typeface="+mn-lt"/>
                <a:ea typeface="+mn-ea"/>
                <a:cs typeface="+mn-cs"/>
              </a:rPr>
              <a:t> Res </a:t>
            </a:r>
            <a:r>
              <a:rPr lang="en-GB" sz="1200" i="1" kern="1200" dirty="0" err="1">
                <a:solidFill>
                  <a:schemeClr val="tx1"/>
                </a:solidFill>
                <a:effectLst/>
                <a:latin typeface="+mn-lt"/>
                <a:ea typeface="+mn-ea"/>
                <a:cs typeface="+mn-cs"/>
              </a:rPr>
              <a:t>Multidiscipl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(2), pp.336-342.</a:t>
            </a:r>
          </a:p>
          <a:p>
            <a:r>
              <a:rPr lang="en-GB" sz="1200" kern="1200" dirty="0">
                <a:solidFill>
                  <a:schemeClr val="tx1"/>
                </a:solidFill>
                <a:effectLst/>
                <a:latin typeface="+mn-lt"/>
                <a:ea typeface="+mn-ea"/>
                <a:cs typeface="+mn-cs"/>
              </a:rPr>
              <a:t>de Groot, M. (2023). Diabetes and depression: strategies to address a common comorbidity within the primary care context. </a:t>
            </a:r>
            <a:r>
              <a:rPr lang="en-GB" sz="1200" i="1" kern="1200" dirty="0">
                <a:solidFill>
                  <a:schemeClr val="tx1"/>
                </a:solidFill>
                <a:effectLst/>
                <a:latin typeface="+mn-lt"/>
                <a:ea typeface="+mn-ea"/>
                <a:cs typeface="+mn-cs"/>
              </a:rPr>
              <a:t>American Journal of Medicine Open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 p.100039.</a:t>
            </a:r>
          </a:p>
          <a:p>
            <a:r>
              <a:rPr lang="en-GB" sz="1200" kern="1200" dirty="0">
                <a:solidFill>
                  <a:schemeClr val="tx1"/>
                </a:solidFill>
                <a:effectLst/>
                <a:latin typeface="+mn-lt"/>
                <a:ea typeface="+mn-ea"/>
                <a:cs typeface="+mn-cs"/>
              </a:rPr>
              <a:t>Diabetes UK (2024). </a:t>
            </a:r>
            <a:r>
              <a:rPr lang="en-GB" sz="1200" i="1" kern="1200" dirty="0">
                <a:solidFill>
                  <a:schemeClr val="tx1"/>
                </a:solidFill>
                <a:effectLst/>
                <a:latin typeface="+mn-lt"/>
                <a:ea typeface="+mn-ea"/>
                <a:cs typeface="+mn-cs"/>
              </a:rPr>
              <a:t>How many people in the UK have diabetes?</a:t>
            </a:r>
            <a:r>
              <a:rPr lang="en-GB" sz="1200" kern="1200" dirty="0">
                <a:solidFill>
                  <a:schemeClr val="tx1"/>
                </a:solidFill>
                <a:effectLst/>
                <a:latin typeface="+mn-lt"/>
                <a:ea typeface="+mn-ea"/>
                <a:cs typeface="+mn-cs"/>
              </a:rPr>
              <a:t>. Diabetes UK. </a:t>
            </a:r>
            <a:r>
              <a:rPr lang="en-GB" sz="1200" u="sng" kern="1200" dirty="0">
                <a:solidFill>
                  <a:schemeClr val="tx1"/>
                </a:solidFill>
                <a:effectLst/>
                <a:latin typeface="+mn-lt"/>
                <a:ea typeface="+mn-ea"/>
                <a:cs typeface="+mn-cs"/>
                <a:hlinkClick r:id="rId4"/>
              </a:rPr>
              <a:t>https://www.diabetes.org.uk/about-us/about-the-charity/our-strategy/statistics</a:t>
            </a:r>
            <a:r>
              <a:rPr lang="en-GB" sz="1200" kern="1200" dirty="0">
                <a:solidFill>
                  <a:schemeClr val="tx1"/>
                </a:solidFill>
                <a:effectLst/>
                <a:latin typeface="+mn-lt"/>
                <a:ea typeface="+mn-ea"/>
                <a:cs typeface="+mn-cs"/>
              </a:rPr>
              <a:t> [Accessed 16 Oct. 2026].</a:t>
            </a:r>
          </a:p>
          <a:p>
            <a:r>
              <a:rPr lang="en-GB" sz="1200" kern="1200" dirty="0">
                <a:solidFill>
                  <a:schemeClr val="tx1"/>
                </a:solidFill>
                <a:effectLst/>
                <a:latin typeface="+mn-lt"/>
                <a:ea typeface="+mn-ea"/>
                <a:cs typeface="+mn-cs"/>
              </a:rPr>
              <a:t>Downey, C.R. (2025). Diabetes: Monitoring and Follow-Up. In </a:t>
            </a:r>
            <a:r>
              <a:rPr lang="en-GB" sz="1200" i="1" kern="1200" dirty="0">
                <a:solidFill>
                  <a:schemeClr val="tx1"/>
                </a:solidFill>
                <a:effectLst/>
                <a:latin typeface="+mn-lt"/>
                <a:ea typeface="+mn-ea"/>
                <a:cs typeface="+mn-cs"/>
              </a:rPr>
              <a:t>The Pharmacist’s Pocket Guide for Diabetes and Obesity: Practical Strategies, Tips, and Considerations</a:t>
            </a:r>
            <a:r>
              <a:rPr lang="en-GB" sz="1200" kern="1200" dirty="0">
                <a:solidFill>
                  <a:schemeClr val="tx1"/>
                </a:solidFill>
                <a:effectLst/>
                <a:latin typeface="+mn-lt"/>
                <a:ea typeface="+mn-ea"/>
                <a:cs typeface="+mn-cs"/>
              </a:rPr>
              <a:t> (pp. 201-232). Cham: Springer Nature Switzerland.</a:t>
            </a:r>
          </a:p>
          <a:p>
            <a:r>
              <a:rPr lang="en-US" sz="1200" kern="1200" dirty="0">
                <a:solidFill>
                  <a:schemeClr val="tx1"/>
                </a:solidFill>
                <a:effectLst/>
                <a:latin typeface="+mn-lt"/>
                <a:ea typeface="+mn-ea"/>
                <a:cs typeface="+mn-cs"/>
              </a:rPr>
              <a:t>H</a:t>
            </a:r>
            <a:r>
              <a:rPr lang="en-GB" sz="1200" kern="1200" dirty="0" err="1">
                <a:solidFill>
                  <a:schemeClr val="tx1"/>
                </a:solidFill>
                <a:effectLst/>
                <a:latin typeface="+mn-lt"/>
                <a:ea typeface="+mn-ea"/>
                <a:cs typeface="+mn-cs"/>
              </a:rPr>
              <a:t>ealthy</a:t>
            </a:r>
            <a:r>
              <a:rPr lang="en-GB" sz="1200" kern="1200" dirty="0">
                <a:solidFill>
                  <a:schemeClr val="tx1"/>
                </a:solidFill>
                <a:effectLst/>
                <a:latin typeface="+mn-lt"/>
                <a:ea typeface="+mn-ea"/>
                <a:cs typeface="+mn-cs"/>
              </a:rPr>
              <a:t> London Partnership (2019). The NHS long term plan January 2019. </a:t>
            </a:r>
            <a:r>
              <a:rPr lang="en-GB" sz="1200" u="sng" kern="1200" dirty="0">
                <a:solidFill>
                  <a:schemeClr val="tx1"/>
                </a:solidFill>
                <a:effectLst/>
                <a:latin typeface="+mn-lt"/>
                <a:ea typeface="+mn-ea"/>
                <a:cs typeface="+mn-cs"/>
                <a:hlinkClick r:id="rId5"/>
              </a:rPr>
              <a:t>https://www.rcm.org.uk/wp-content/uploads/2024/06/nhs-long-term-plan-jan-2019.pdf</a:t>
            </a:r>
            <a:r>
              <a:rPr lang="en-GB" sz="1200" kern="1200" dirty="0">
                <a:solidFill>
                  <a:schemeClr val="tx1"/>
                </a:solidFill>
                <a:effectLst/>
                <a:latin typeface="+mn-lt"/>
                <a:ea typeface="+mn-ea"/>
                <a:cs typeface="+mn-cs"/>
              </a:rPr>
              <a:t> [Accessed 16 Oct. 2026].</a:t>
            </a:r>
          </a:p>
          <a:p>
            <a:r>
              <a:rPr lang="en-GB" sz="1200" kern="1200" dirty="0">
                <a:solidFill>
                  <a:schemeClr val="tx1"/>
                </a:solidFill>
                <a:effectLst/>
                <a:latin typeface="+mn-lt"/>
                <a:ea typeface="+mn-ea"/>
                <a:cs typeface="+mn-cs"/>
              </a:rPr>
              <a:t>Hossain, M.J., Al‐Mamun, M. and Islam, M.R. (2024). Diabetes mellitus, the fastest growing global public health concern: Early detection should be focused. </a:t>
            </a:r>
            <a:r>
              <a:rPr lang="en-GB" sz="1200" i="1" kern="1200" dirty="0">
                <a:solidFill>
                  <a:schemeClr val="tx1"/>
                </a:solidFill>
                <a:effectLst/>
                <a:latin typeface="+mn-lt"/>
                <a:ea typeface="+mn-ea"/>
                <a:cs typeface="+mn-cs"/>
              </a:rPr>
              <a:t>Health Science Reports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(3), p.e2004.</a:t>
            </a:r>
          </a:p>
          <a:p>
            <a:r>
              <a:rPr lang="en-GB" sz="1200" kern="1200" dirty="0">
                <a:solidFill>
                  <a:schemeClr val="tx1"/>
                </a:solidFill>
                <a:effectLst/>
                <a:latin typeface="+mn-lt"/>
                <a:ea typeface="+mn-ea"/>
                <a:cs typeface="+mn-cs"/>
              </a:rPr>
              <a:t>Johnson, L., Kirk, H., Clark, B., Heath, S., Royse, C., Adams, C. and Portillo, M.C., (2023). Improving personalised care, through the development of a service evaluation tool to assess, understand and monitor delivery. </a:t>
            </a:r>
            <a:r>
              <a:rPr lang="en-GB" sz="1200" i="1" kern="1200" dirty="0">
                <a:solidFill>
                  <a:schemeClr val="tx1"/>
                </a:solidFill>
                <a:effectLst/>
                <a:latin typeface="+mn-lt"/>
                <a:ea typeface="+mn-ea"/>
                <a:cs typeface="+mn-cs"/>
              </a:rPr>
              <a:t>BMJ Open Quality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(3), p.e002324.</a:t>
            </a:r>
          </a:p>
          <a:p>
            <a:r>
              <a:rPr lang="en-GB" sz="1200" kern="1200" dirty="0" err="1">
                <a:solidFill>
                  <a:schemeClr val="tx1"/>
                </a:solidFill>
                <a:effectLst/>
                <a:latin typeface="+mn-lt"/>
                <a:ea typeface="+mn-ea"/>
                <a:cs typeface="+mn-cs"/>
              </a:rPr>
              <a:t>Khin</a:t>
            </a:r>
            <a:r>
              <a:rPr lang="en-GB" sz="1200" kern="1200" dirty="0">
                <a:solidFill>
                  <a:schemeClr val="tx1"/>
                </a:solidFill>
                <a:effectLst/>
                <a:latin typeface="+mn-lt"/>
                <a:ea typeface="+mn-ea"/>
                <a:cs typeface="+mn-cs"/>
              </a:rPr>
              <a:t>, P.P., Lee, J.H. and Jun, H.S. (2023). Pancreatic beta-cell dysfunction in type 2 diabetes. </a:t>
            </a:r>
            <a:r>
              <a:rPr lang="en-GB" sz="1200" i="1" kern="1200" dirty="0">
                <a:solidFill>
                  <a:schemeClr val="tx1"/>
                </a:solidFill>
                <a:effectLst/>
                <a:latin typeface="+mn-lt"/>
                <a:ea typeface="+mn-ea"/>
                <a:cs typeface="+mn-cs"/>
              </a:rPr>
              <a:t>European Journal of Inflammation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21</a:t>
            </a:r>
            <a:r>
              <a:rPr lang="en-GB" sz="1200" kern="1200" dirty="0">
                <a:solidFill>
                  <a:schemeClr val="tx1"/>
                </a:solidFill>
                <a:effectLst/>
                <a:latin typeface="+mn-lt"/>
                <a:ea typeface="+mn-ea"/>
                <a:cs typeface="+mn-cs"/>
              </a:rPr>
              <a:t>, p.1721727X231154152.</a:t>
            </a:r>
          </a:p>
          <a:p>
            <a:r>
              <a:rPr lang="en-GB" sz="1200" kern="1200" dirty="0" err="1">
                <a:solidFill>
                  <a:schemeClr val="tx1"/>
                </a:solidFill>
                <a:effectLst/>
                <a:latin typeface="+mn-lt"/>
                <a:ea typeface="+mn-ea"/>
                <a:cs typeface="+mn-cs"/>
              </a:rPr>
              <a:t>Khunti</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Chudasama</a:t>
            </a:r>
            <a:r>
              <a:rPr lang="en-GB" sz="1200" kern="1200" dirty="0">
                <a:solidFill>
                  <a:schemeClr val="tx1"/>
                </a:solidFill>
                <a:effectLst/>
                <a:latin typeface="+mn-lt"/>
                <a:ea typeface="+mn-ea"/>
                <a:cs typeface="+mn-cs"/>
              </a:rPr>
              <a:t>, Y.V., Gregg, E.W., </a:t>
            </a:r>
            <a:r>
              <a:rPr lang="en-GB" sz="1200" kern="1200" dirty="0" err="1">
                <a:solidFill>
                  <a:schemeClr val="tx1"/>
                </a:solidFill>
                <a:effectLst/>
                <a:latin typeface="+mn-lt"/>
                <a:ea typeface="+mn-ea"/>
                <a:cs typeface="+mn-cs"/>
              </a:rPr>
              <a:t>Kamkuemah</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Misra</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Suls</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Venkateshmurthy</a:t>
            </a:r>
            <a:r>
              <a:rPr lang="en-GB" sz="1200" kern="1200" dirty="0">
                <a:solidFill>
                  <a:schemeClr val="tx1"/>
                </a:solidFill>
                <a:effectLst/>
                <a:latin typeface="+mn-lt"/>
                <a:ea typeface="+mn-ea"/>
                <a:cs typeface="+mn-cs"/>
              </a:rPr>
              <a:t>, N.S. and </a:t>
            </a:r>
            <a:r>
              <a:rPr lang="en-GB" sz="1200" kern="1200" dirty="0" err="1">
                <a:solidFill>
                  <a:schemeClr val="tx1"/>
                </a:solidFill>
                <a:effectLst/>
                <a:latin typeface="+mn-lt"/>
                <a:ea typeface="+mn-ea"/>
                <a:cs typeface="+mn-cs"/>
              </a:rPr>
              <a:t>Valabhji</a:t>
            </a:r>
            <a:r>
              <a:rPr lang="en-GB" sz="1200" kern="1200" dirty="0">
                <a:solidFill>
                  <a:schemeClr val="tx1"/>
                </a:solidFill>
                <a:effectLst/>
                <a:latin typeface="+mn-lt"/>
                <a:ea typeface="+mn-ea"/>
                <a:cs typeface="+mn-cs"/>
              </a:rPr>
              <a:t>, J. (2023). Diabetes and multiple long-term conditions: a review of our current global health challenge. </a:t>
            </a:r>
            <a:r>
              <a:rPr lang="en-GB" sz="1200" i="1" kern="1200" dirty="0">
                <a:solidFill>
                  <a:schemeClr val="tx1"/>
                </a:solidFill>
                <a:effectLst/>
                <a:latin typeface="+mn-lt"/>
                <a:ea typeface="+mn-ea"/>
                <a:cs typeface="+mn-cs"/>
              </a:rPr>
              <a:t>Diabetes Care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46</a:t>
            </a:r>
            <a:r>
              <a:rPr lang="en-GB" sz="1200" kern="1200" dirty="0">
                <a:solidFill>
                  <a:schemeClr val="tx1"/>
                </a:solidFill>
                <a:effectLst/>
                <a:latin typeface="+mn-lt"/>
                <a:ea typeface="+mn-ea"/>
                <a:cs typeface="+mn-cs"/>
              </a:rPr>
              <a:t>(12), pp.2092-2101.</a:t>
            </a:r>
          </a:p>
          <a:p>
            <a:r>
              <a:rPr lang="en-GB" sz="1200" kern="1200" dirty="0">
                <a:solidFill>
                  <a:schemeClr val="tx1"/>
                </a:solidFill>
                <a:effectLst/>
                <a:latin typeface="+mn-lt"/>
                <a:ea typeface="+mn-ea"/>
                <a:cs typeface="+mn-cs"/>
              </a:rPr>
              <a:t>Lynch, M., Keating, A.J., Morrow, E. and Spencer, L.H. (2026). The health economics of social prescribing: systematic review of the international evidence. </a:t>
            </a:r>
            <a:r>
              <a:rPr lang="en-GB" sz="1200" i="1" kern="1200" dirty="0">
                <a:solidFill>
                  <a:schemeClr val="tx1"/>
                </a:solidFill>
                <a:effectLst/>
                <a:latin typeface="+mn-lt"/>
                <a:ea typeface="+mn-ea"/>
                <a:cs typeface="+mn-cs"/>
              </a:rPr>
              <a:t>Frontiers in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 p.1753435.</a:t>
            </a:r>
          </a:p>
          <a:p>
            <a:r>
              <a:rPr lang="en-GB" sz="1200" kern="1200" dirty="0">
                <a:solidFill>
                  <a:schemeClr val="tx1"/>
                </a:solidFill>
                <a:effectLst/>
                <a:latin typeface="+mn-lt"/>
                <a:ea typeface="+mn-ea"/>
                <a:cs typeface="+mn-cs"/>
              </a:rPr>
              <a:t>NHS England (2024). NHS England » personalised care. </a:t>
            </a:r>
            <a:r>
              <a:rPr lang="en-GB" sz="1200" u="sng" kern="1200" dirty="0">
                <a:solidFill>
                  <a:schemeClr val="tx1"/>
                </a:solidFill>
                <a:effectLst/>
                <a:latin typeface="+mn-lt"/>
                <a:ea typeface="+mn-ea"/>
                <a:cs typeface="+mn-cs"/>
                <a:hlinkClick r:id="rId6"/>
              </a:rPr>
              <a:t>https://www.england.nhs.uk/personalisedcare/</a:t>
            </a:r>
            <a:r>
              <a:rPr lang="en-GB" sz="1200" kern="1200" dirty="0">
                <a:solidFill>
                  <a:schemeClr val="tx1"/>
                </a:solidFill>
                <a:effectLst/>
                <a:latin typeface="+mn-lt"/>
                <a:ea typeface="+mn-ea"/>
                <a:cs typeface="+mn-cs"/>
              </a:rPr>
              <a:t> [Accessed 16 Oct. 2026].</a:t>
            </a:r>
          </a:p>
          <a:p>
            <a:r>
              <a:rPr lang="en-GB" sz="1200" kern="1200" dirty="0">
                <a:solidFill>
                  <a:schemeClr val="tx1"/>
                </a:solidFill>
                <a:effectLst/>
                <a:latin typeface="+mn-lt"/>
                <a:ea typeface="+mn-ea"/>
                <a:cs typeface="+mn-cs"/>
              </a:rPr>
              <a:t>NHS. (2023). NHS Healthier You Diabetes Prevention Programme (NHS DPP). </a:t>
            </a:r>
            <a:r>
              <a:rPr lang="en-GB" sz="1200" u="sng" kern="1200" dirty="0">
                <a:solidFill>
                  <a:schemeClr val="tx1"/>
                </a:solidFill>
                <a:effectLst/>
                <a:latin typeface="+mn-lt"/>
                <a:ea typeface="+mn-ea"/>
                <a:cs typeface="+mn-cs"/>
                <a:hlinkClick r:id="rId7"/>
              </a:rPr>
              <a:t>https://www.england.nhs.uk/diabetes/diabetes-prevention/</a:t>
            </a:r>
            <a:r>
              <a:rPr lang="en-GB" sz="1200" kern="1200" dirty="0">
                <a:solidFill>
                  <a:schemeClr val="tx1"/>
                </a:solidFill>
                <a:effectLst/>
                <a:latin typeface="+mn-lt"/>
                <a:ea typeface="+mn-ea"/>
                <a:cs typeface="+mn-cs"/>
              </a:rPr>
              <a:t> [Accessed 16 Oct. 2026].</a:t>
            </a:r>
          </a:p>
          <a:p>
            <a:r>
              <a:rPr lang="en-GB" sz="1200" kern="1200" dirty="0">
                <a:solidFill>
                  <a:schemeClr val="tx1"/>
                </a:solidFill>
                <a:effectLst/>
                <a:latin typeface="+mn-lt"/>
                <a:ea typeface="+mn-ea"/>
                <a:cs typeface="+mn-cs"/>
              </a:rPr>
              <a:t>NICE (2015). </a:t>
            </a:r>
            <a:r>
              <a:rPr lang="en-GB" sz="1200" i="1" kern="1200" dirty="0">
                <a:solidFill>
                  <a:schemeClr val="tx1"/>
                </a:solidFill>
                <a:effectLst/>
                <a:latin typeface="+mn-lt"/>
                <a:ea typeface="+mn-ea"/>
                <a:cs typeface="+mn-cs"/>
              </a:rPr>
              <a:t>Blood glucose management | type 2 diabetes in adults: Management | guidance | NICE</a:t>
            </a:r>
            <a:r>
              <a:rPr lang="en-GB" sz="1200" kern="1200" dirty="0">
                <a:solidFill>
                  <a:schemeClr val="tx1"/>
                </a:solidFill>
                <a:effectLst/>
                <a:latin typeface="+mn-lt"/>
                <a:ea typeface="+mn-ea"/>
                <a:cs typeface="+mn-cs"/>
              </a:rPr>
              <a:t>. [online] Nice.org.uk. Available at: </a:t>
            </a:r>
            <a:r>
              <a:rPr lang="en-GB" sz="1200" u="sng" kern="1200" dirty="0">
                <a:solidFill>
                  <a:schemeClr val="tx1"/>
                </a:solidFill>
                <a:effectLst/>
                <a:latin typeface="+mn-lt"/>
                <a:ea typeface="+mn-ea"/>
                <a:cs typeface="+mn-cs"/>
                <a:hlinkClick r:id="rId8"/>
              </a:rPr>
              <a:t>https://www.nice.org.uk/guidance/ng28/chapter/Blood-glucose-management</a:t>
            </a:r>
            <a:r>
              <a:rPr lang="en-GB" sz="1200" kern="1200" dirty="0">
                <a:solidFill>
                  <a:schemeClr val="tx1"/>
                </a:solidFill>
                <a:effectLst/>
                <a:latin typeface="+mn-lt"/>
                <a:ea typeface="+mn-ea"/>
                <a:cs typeface="+mn-cs"/>
              </a:rPr>
              <a:t> [Accessed 16 Oct. 2026].</a:t>
            </a:r>
          </a:p>
          <a:p>
            <a:r>
              <a:rPr lang="en-GB" sz="1200" kern="1200" dirty="0">
                <a:solidFill>
                  <a:schemeClr val="tx1"/>
                </a:solidFill>
                <a:effectLst/>
                <a:latin typeface="+mn-lt"/>
                <a:ea typeface="+mn-ea"/>
                <a:cs typeface="+mn-cs"/>
              </a:rPr>
              <a:t>NICE (2017). </a:t>
            </a:r>
            <a:r>
              <a:rPr lang="en-GB" sz="1200" i="1" kern="1200" dirty="0">
                <a:solidFill>
                  <a:schemeClr val="tx1"/>
                </a:solidFill>
                <a:effectLst/>
                <a:latin typeface="+mn-lt"/>
                <a:ea typeface="+mn-ea"/>
                <a:cs typeface="+mn-cs"/>
              </a:rPr>
              <a:t>Overview | type 2 diabetes: Prevention in people at high risk | guidance | NICE</a:t>
            </a:r>
            <a:r>
              <a:rPr lang="en-GB" sz="1200" kern="1200" dirty="0">
                <a:solidFill>
                  <a:schemeClr val="tx1"/>
                </a:solidFill>
                <a:effectLst/>
                <a:latin typeface="+mn-lt"/>
                <a:ea typeface="+mn-ea"/>
                <a:cs typeface="+mn-cs"/>
              </a:rPr>
              <a:t>. [online] Nice.org.uk. Available at: </a:t>
            </a:r>
            <a:r>
              <a:rPr lang="en-GB" sz="1200" u="sng" kern="1200" dirty="0">
                <a:solidFill>
                  <a:schemeClr val="tx1"/>
                </a:solidFill>
                <a:effectLst/>
                <a:latin typeface="+mn-lt"/>
                <a:ea typeface="+mn-ea"/>
                <a:cs typeface="+mn-cs"/>
                <a:hlinkClick r:id="rId9"/>
              </a:rPr>
              <a:t>https://www.nice.org.uk/guidance/ph38</a:t>
            </a:r>
            <a:r>
              <a:rPr lang="en-GB" sz="1200" kern="1200" dirty="0">
                <a:solidFill>
                  <a:schemeClr val="tx1"/>
                </a:solidFill>
                <a:effectLst/>
                <a:latin typeface="+mn-lt"/>
                <a:ea typeface="+mn-ea"/>
                <a:cs typeface="+mn-cs"/>
              </a:rPr>
              <a:t> [Accessed 16 Oct. 2026].</a:t>
            </a:r>
          </a:p>
          <a:p>
            <a:r>
              <a:rPr lang="en-GB" sz="1200" kern="1200" dirty="0">
                <a:solidFill>
                  <a:schemeClr val="tx1"/>
                </a:solidFill>
                <a:effectLst/>
                <a:latin typeface="+mn-lt"/>
                <a:ea typeface="+mn-ea"/>
                <a:cs typeface="+mn-cs"/>
              </a:rPr>
              <a:t>NICE (2022). </a:t>
            </a:r>
            <a:r>
              <a:rPr lang="en-GB" sz="1200" i="1" kern="1200" dirty="0">
                <a:solidFill>
                  <a:schemeClr val="tx1"/>
                </a:solidFill>
                <a:effectLst/>
                <a:latin typeface="+mn-lt"/>
                <a:ea typeface="+mn-ea"/>
                <a:cs typeface="+mn-cs"/>
              </a:rPr>
              <a:t>Type 2 diabetes in adults: Management</a:t>
            </a:r>
            <a:r>
              <a:rPr lang="en-GB" sz="1200" kern="1200" dirty="0">
                <a:solidFill>
                  <a:schemeClr val="tx1"/>
                </a:solidFill>
                <a:effectLst/>
                <a:latin typeface="+mn-lt"/>
                <a:ea typeface="+mn-ea"/>
                <a:cs typeface="+mn-cs"/>
              </a:rPr>
              <a:t>. [online] Nice.org.uk. Available at: </a:t>
            </a:r>
            <a:r>
              <a:rPr lang="en-GB" sz="1200" u="sng" kern="1200" dirty="0">
                <a:solidFill>
                  <a:schemeClr val="tx1"/>
                </a:solidFill>
                <a:effectLst/>
                <a:latin typeface="+mn-lt"/>
                <a:ea typeface="+mn-ea"/>
                <a:cs typeface="+mn-cs"/>
                <a:hlinkClick r:id="rId10"/>
              </a:rPr>
              <a:t>https://www.nice.org.uk/guidance/ng28</a:t>
            </a:r>
            <a:r>
              <a:rPr lang="en-GB" sz="1200" kern="1200" dirty="0">
                <a:solidFill>
                  <a:schemeClr val="tx1"/>
                </a:solidFill>
                <a:effectLst/>
                <a:latin typeface="+mn-lt"/>
                <a:ea typeface="+mn-ea"/>
                <a:cs typeface="+mn-cs"/>
              </a:rPr>
              <a:t> [Accessed 16 Oct. 2026].</a:t>
            </a:r>
          </a:p>
          <a:p>
            <a:r>
              <a:rPr lang="en-GB" sz="1200" kern="1200" dirty="0">
                <a:solidFill>
                  <a:schemeClr val="tx1"/>
                </a:solidFill>
                <a:effectLst/>
                <a:latin typeface="+mn-lt"/>
                <a:ea typeface="+mn-ea"/>
                <a:cs typeface="+mn-cs"/>
              </a:rPr>
              <a:t>NMC. (2015). </a:t>
            </a:r>
            <a:r>
              <a:rPr lang="en-GB" sz="1200" i="1" kern="1200" dirty="0">
                <a:solidFill>
                  <a:schemeClr val="tx1"/>
                </a:solidFill>
                <a:effectLst/>
                <a:latin typeface="+mn-lt"/>
                <a:ea typeface="+mn-ea"/>
                <a:cs typeface="+mn-cs"/>
              </a:rPr>
              <a:t>The code: Professional standards of practice and behaviour for nurses, midwives and Nursing Associates</a:t>
            </a:r>
            <a:r>
              <a:rPr lang="en-GB" sz="1200" kern="1200" dirty="0">
                <a:solidFill>
                  <a:schemeClr val="tx1"/>
                </a:solidFill>
                <a:effectLst/>
                <a:latin typeface="+mn-lt"/>
                <a:ea typeface="+mn-ea"/>
                <a:cs typeface="+mn-cs"/>
              </a:rPr>
              <a:t>. Professional standards of practice and behaviour for nurses, midwives and nursing associates - The Nursing and Midwifery Council. </a:t>
            </a:r>
            <a:r>
              <a:rPr lang="en-GB" sz="1200" u="sng" kern="1200" dirty="0">
                <a:solidFill>
                  <a:schemeClr val="tx1"/>
                </a:solidFill>
                <a:effectLst/>
                <a:latin typeface="+mn-lt"/>
                <a:ea typeface="+mn-ea"/>
                <a:cs typeface="+mn-cs"/>
                <a:hlinkClick r:id="rId11"/>
              </a:rPr>
              <a:t>https://www.nmc.org.uk/standards/code/</a:t>
            </a:r>
            <a:r>
              <a:rPr lang="en-GB" sz="1200" kern="1200" dirty="0">
                <a:solidFill>
                  <a:schemeClr val="tx1"/>
                </a:solidFill>
                <a:effectLst/>
                <a:latin typeface="+mn-lt"/>
                <a:ea typeface="+mn-ea"/>
                <a:cs typeface="+mn-cs"/>
              </a:rPr>
              <a:t> [Accessed 16 Oct. 2026].</a:t>
            </a:r>
          </a:p>
          <a:p>
            <a:r>
              <a:rPr lang="en-GB" sz="1200" kern="1200" dirty="0">
                <a:solidFill>
                  <a:schemeClr val="tx1"/>
                </a:solidFill>
                <a:effectLst/>
                <a:latin typeface="+mn-lt"/>
                <a:ea typeface="+mn-ea"/>
                <a:cs typeface="+mn-cs"/>
              </a:rPr>
              <a:t>Patil, K.A. and </a:t>
            </a:r>
            <a:r>
              <a:rPr lang="en-GB" sz="1200" kern="1200" dirty="0" err="1">
                <a:solidFill>
                  <a:schemeClr val="tx1"/>
                </a:solidFill>
                <a:effectLst/>
                <a:latin typeface="+mn-lt"/>
                <a:ea typeface="+mn-ea"/>
                <a:cs typeface="+mn-cs"/>
              </a:rPr>
              <a:t>Dharapur</a:t>
            </a:r>
            <a:r>
              <a:rPr lang="en-GB" sz="1200" kern="1200" dirty="0">
                <a:solidFill>
                  <a:schemeClr val="tx1"/>
                </a:solidFill>
                <a:effectLst/>
                <a:latin typeface="+mn-lt"/>
                <a:ea typeface="+mn-ea"/>
                <a:cs typeface="+mn-cs"/>
              </a:rPr>
              <a:t>, P. (2026). Medication Adherence in Patients with Type 2 Diabetes Mellitus. </a:t>
            </a:r>
            <a:r>
              <a:rPr lang="en-GB" sz="1200" i="1" kern="1200" dirty="0">
                <a:solidFill>
                  <a:schemeClr val="tx1"/>
                </a:solidFill>
                <a:effectLst/>
                <a:latin typeface="+mn-lt"/>
                <a:ea typeface="+mn-ea"/>
                <a:cs typeface="+mn-cs"/>
              </a:rPr>
              <a:t>International Journal of Medical and Pharmaceutical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 pp.4063-4075.</a:t>
            </a:r>
          </a:p>
          <a:p>
            <a:r>
              <a:rPr lang="en-GB" sz="1200" kern="1200" dirty="0" err="1">
                <a:solidFill>
                  <a:schemeClr val="tx1"/>
                </a:solidFill>
                <a:effectLst/>
                <a:latin typeface="+mn-lt"/>
                <a:ea typeface="+mn-ea"/>
                <a:cs typeface="+mn-cs"/>
              </a:rPr>
              <a:t>Shaligram</a:t>
            </a:r>
            <a:r>
              <a:rPr lang="en-GB" sz="1200" kern="1200" dirty="0">
                <a:solidFill>
                  <a:schemeClr val="tx1"/>
                </a:solidFill>
                <a:effectLst/>
                <a:latin typeface="+mn-lt"/>
                <a:ea typeface="+mn-ea"/>
                <a:cs typeface="+mn-cs"/>
              </a:rPr>
              <a:t>, D., Khan, M., </a:t>
            </a:r>
            <a:r>
              <a:rPr lang="en-GB" sz="1200" kern="1200" dirty="0" err="1">
                <a:solidFill>
                  <a:schemeClr val="tx1"/>
                </a:solidFill>
                <a:effectLst/>
                <a:latin typeface="+mn-lt"/>
                <a:ea typeface="+mn-ea"/>
                <a:cs typeface="+mn-cs"/>
              </a:rPr>
              <a:t>Adiba</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Anam</a:t>
            </a:r>
            <a:r>
              <a:rPr lang="en-GB" sz="1200" kern="1200" dirty="0">
                <a:solidFill>
                  <a:schemeClr val="tx1"/>
                </a:solidFill>
                <a:effectLst/>
                <a:latin typeface="+mn-lt"/>
                <a:ea typeface="+mn-ea"/>
                <a:cs typeface="+mn-cs"/>
              </a:rPr>
              <a:t>, S. (2022). Cultural considerations for working with South Asian youth. </a:t>
            </a:r>
            <a:r>
              <a:rPr lang="en-GB" sz="1200" i="1" kern="1200" dirty="0">
                <a:solidFill>
                  <a:schemeClr val="tx1"/>
                </a:solidFill>
                <a:effectLst/>
                <a:latin typeface="+mn-lt"/>
                <a:ea typeface="+mn-ea"/>
                <a:cs typeface="+mn-cs"/>
              </a:rPr>
              <a:t>Child and Adolescent Psychiatric Clinics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31</a:t>
            </a:r>
            <a:r>
              <a:rPr lang="en-GB" sz="1200" kern="1200" dirty="0">
                <a:solidFill>
                  <a:schemeClr val="tx1"/>
                </a:solidFill>
                <a:effectLst/>
                <a:latin typeface="+mn-lt"/>
                <a:ea typeface="+mn-ea"/>
                <a:cs typeface="+mn-cs"/>
              </a:rPr>
              <a:t>(4), pp.789-803.</a:t>
            </a:r>
          </a:p>
          <a:p>
            <a:r>
              <a:rPr lang="en-GB" sz="1200" kern="1200" dirty="0" err="1">
                <a:solidFill>
                  <a:schemeClr val="tx1"/>
                </a:solidFill>
                <a:effectLst/>
                <a:latin typeface="+mn-lt"/>
                <a:ea typeface="+mn-ea"/>
                <a:cs typeface="+mn-cs"/>
              </a:rPr>
              <a:t>Shyam</a:t>
            </a:r>
            <a:r>
              <a:rPr lang="en-GB" sz="1200" kern="1200" dirty="0">
                <a:solidFill>
                  <a:schemeClr val="tx1"/>
                </a:solidFill>
                <a:effectLst/>
                <a:latin typeface="+mn-lt"/>
                <a:ea typeface="+mn-ea"/>
                <a:cs typeface="+mn-cs"/>
              </a:rPr>
              <a:t>, S., Lee, K.X., Tan, A.S.W., Khoo, T.A., </a:t>
            </a:r>
            <a:r>
              <a:rPr lang="en-GB" sz="1200" kern="1200" dirty="0" err="1">
                <a:solidFill>
                  <a:schemeClr val="tx1"/>
                </a:solidFill>
                <a:effectLst/>
                <a:latin typeface="+mn-lt"/>
                <a:ea typeface="+mn-ea"/>
                <a:cs typeface="+mn-cs"/>
              </a:rPr>
              <a:t>Harikrishnan</a:t>
            </a:r>
            <a:r>
              <a:rPr lang="en-GB" sz="1200" kern="1200" dirty="0">
                <a:solidFill>
                  <a:schemeClr val="tx1"/>
                </a:solidFill>
                <a:effectLst/>
                <a:latin typeface="+mn-lt"/>
                <a:ea typeface="+mn-ea"/>
                <a:cs typeface="+mn-cs"/>
              </a:rPr>
              <a:t>, S., Lalani, S.A. and </a:t>
            </a:r>
            <a:r>
              <a:rPr lang="en-GB" sz="1200" kern="1200" dirty="0" err="1">
                <a:solidFill>
                  <a:schemeClr val="tx1"/>
                </a:solidFill>
                <a:effectLst/>
                <a:latin typeface="+mn-lt"/>
                <a:ea typeface="+mn-ea"/>
                <a:cs typeface="+mn-cs"/>
              </a:rPr>
              <a:t>Ramadas</a:t>
            </a:r>
            <a:r>
              <a:rPr lang="en-GB" sz="1200" kern="1200" dirty="0">
                <a:solidFill>
                  <a:schemeClr val="tx1"/>
                </a:solidFill>
                <a:effectLst/>
                <a:latin typeface="+mn-lt"/>
                <a:ea typeface="+mn-ea"/>
                <a:cs typeface="+mn-cs"/>
              </a:rPr>
              <a:t>, A. (2022). Effect of personalized nutrition on dietary, physical activity, and health outcomes: a systematic review of randomized trials. </a:t>
            </a:r>
            <a:r>
              <a:rPr lang="en-GB" sz="1200" i="1" kern="1200" dirty="0">
                <a:solidFill>
                  <a:schemeClr val="tx1"/>
                </a:solidFill>
                <a:effectLst/>
                <a:latin typeface="+mn-lt"/>
                <a:ea typeface="+mn-ea"/>
                <a:cs typeface="+mn-cs"/>
              </a:rPr>
              <a:t>Nutrients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(19), p.4104.</a:t>
            </a:r>
          </a:p>
          <a:p>
            <a:r>
              <a:rPr lang="en-GB" sz="1200" kern="1200" dirty="0">
                <a:solidFill>
                  <a:schemeClr val="tx1"/>
                </a:solidFill>
                <a:effectLst/>
                <a:latin typeface="+mn-lt"/>
                <a:ea typeface="+mn-ea"/>
                <a:cs typeface="+mn-cs"/>
              </a:rPr>
              <a:t>Singh, A., </a:t>
            </a:r>
            <a:r>
              <a:rPr lang="en-GB" sz="1200" kern="1200" dirty="0" err="1">
                <a:solidFill>
                  <a:schemeClr val="tx1"/>
                </a:solidFill>
                <a:effectLst/>
                <a:latin typeface="+mn-lt"/>
                <a:ea typeface="+mn-ea"/>
                <a:cs typeface="+mn-cs"/>
              </a:rPr>
              <a:t>Kesani</a:t>
            </a:r>
            <a:r>
              <a:rPr lang="en-GB" sz="1200" kern="1200" dirty="0">
                <a:solidFill>
                  <a:schemeClr val="tx1"/>
                </a:solidFill>
                <a:effectLst/>
                <a:latin typeface="+mn-lt"/>
                <a:ea typeface="+mn-ea"/>
                <a:cs typeface="+mn-cs"/>
              </a:rPr>
              <a:t>, H., Verma, S., Saleh, T.M. and Rai, M. (2025). Cardio-renal metabolic syndrome: an integrated approach to prevention and management. </a:t>
            </a:r>
            <a:r>
              <a:rPr lang="en-GB" sz="1200" i="1" kern="1200" dirty="0" err="1">
                <a:solidFill>
                  <a:schemeClr val="tx1"/>
                </a:solidFill>
                <a:effectLst/>
                <a:latin typeface="+mn-lt"/>
                <a:ea typeface="+mn-ea"/>
                <a:cs typeface="+mn-cs"/>
              </a:rPr>
              <a:t>Cureus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a:t>
            </a:r>
            <a:r>
              <a:rPr lang="en-GB" sz="1200" kern="1200" dirty="0">
                <a:solidFill>
                  <a:schemeClr val="tx1"/>
                </a:solidFill>
                <a:effectLst/>
                <a:latin typeface="+mn-lt"/>
                <a:ea typeface="+mn-ea"/>
                <a:cs typeface="+mn-cs"/>
              </a:rPr>
              <a:t>(10).</a:t>
            </a:r>
          </a:p>
          <a:p>
            <a:r>
              <a:rPr lang="en-GB" sz="1200" kern="1200" dirty="0">
                <a:solidFill>
                  <a:schemeClr val="tx1"/>
                </a:solidFill>
                <a:effectLst/>
                <a:latin typeface="+mn-lt"/>
                <a:ea typeface="+mn-ea"/>
                <a:cs typeface="+mn-cs"/>
              </a:rPr>
              <a:t>Suresh, H., Tseng, E., Young, M., Gray, M., Pierson, E. and Levy, K. (2024), June. Participation in the age of foundation models. In </a:t>
            </a:r>
            <a:r>
              <a:rPr lang="en-GB" sz="1200" i="1" kern="1200" dirty="0">
                <a:solidFill>
                  <a:schemeClr val="tx1"/>
                </a:solidFill>
                <a:effectLst/>
                <a:latin typeface="+mn-lt"/>
                <a:ea typeface="+mn-ea"/>
                <a:cs typeface="+mn-cs"/>
              </a:rPr>
              <a:t>Proceedings of the 2024 ACM Conference on Fairness, Accountability, and Transparency</a:t>
            </a:r>
            <a:r>
              <a:rPr lang="en-GB" sz="1200" kern="1200" dirty="0">
                <a:solidFill>
                  <a:schemeClr val="tx1"/>
                </a:solidFill>
                <a:effectLst/>
                <a:latin typeface="+mn-lt"/>
                <a:ea typeface="+mn-ea"/>
                <a:cs typeface="+mn-cs"/>
              </a:rPr>
              <a:t> (pp. 1609-1621).</a:t>
            </a:r>
          </a:p>
          <a:p>
            <a:r>
              <a:rPr lang="en-GB" sz="1200" kern="1200" dirty="0">
                <a:solidFill>
                  <a:schemeClr val="tx1"/>
                </a:solidFill>
                <a:effectLst/>
                <a:latin typeface="+mn-lt"/>
                <a:ea typeface="+mn-ea"/>
                <a:cs typeface="+mn-cs"/>
              </a:rPr>
              <a:t>Tringale, M., Stephen, G., Boylan, A.M. and Heneghan, C. (2022). Integrating patient values and preferences in healthcare: a systematic review of qualitative evidence. </a:t>
            </a:r>
            <a:r>
              <a:rPr lang="en-GB" sz="1200" i="1" kern="1200" dirty="0">
                <a:solidFill>
                  <a:schemeClr val="tx1"/>
                </a:solidFill>
                <a:effectLst/>
                <a:latin typeface="+mn-lt"/>
                <a:ea typeface="+mn-ea"/>
                <a:cs typeface="+mn-cs"/>
              </a:rPr>
              <a:t>BMJ open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(11), p.e067268.</a:t>
            </a:r>
          </a:p>
          <a:p>
            <a:r>
              <a:rPr lang="en-GB" sz="1200" kern="1200" dirty="0" err="1">
                <a:solidFill>
                  <a:schemeClr val="tx1"/>
                </a:solidFill>
                <a:effectLst/>
                <a:latin typeface="+mn-lt"/>
                <a:ea typeface="+mn-ea"/>
                <a:cs typeface="+mn-cs"/>
              </a:rPr>
              <a:t>Tuomilehto</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Uusitupa</a:t>
            </a:r>
            <a:r>
              <a:rPr lang="en-GB" sz="1200" kern="1200" dirty="0">
                <a:solidFill>
                  <a:schemeClr val="tx1"/>
                </a:solidFill>
                <a:effectLst/>
                <a:latin typeface="+mn-lt"/>
                <a:ea typeface="+mn-ea"/>
                <a:cs typeface="+mn-cs"/>
              </a:rPr>
              <a:t>, M., Gregg, E.W. and </a:t>
            </a:r>
            <a:r>
              <a:rPr lang="en-GB" sz="1200" kern="1200" dirty="0" err="1">
                <a:solidFill>
                  <a:schemeClr val="tx1"/>
                </a:solidFill>
                <a:effectLst/>
                <a:latin typeface="+mn-lt"/>
                <a:ea typeface="+mn-ea"/>
                <a:cs typeface="+mn-cs"/>
              </a:rPr>
              <a:t>Lindström</a:t>
            </a:r>
            <a:r>
              <a:rPr lang="en-GB" sz="1200" kern="1200" dirty="0">
                <a:solidFill>
                  <a:schemeClr val="tx1"/>
                </a:solidFill>
                <a:effectLst/>
                <a:latin typeface="+mn-lt"/>
                <a:ea typeface="+mn-ea"/>
                <a:cs typeface="+mn-cs"/>
              </a:rPr>
              <a:t>, J. (2023). Type 2 diabetes prevention programs—from proof-of-concept trials to national intervention and beyond. </a:t>
            </a:r>
            <a:r>
              <a:rPr lang="en-GB" sz="1200" i="1" kern="1200" dirty="0">
                <a:solidFill>
                  <a:schemeClr val="tx1"/>
                </a:solidFill>
                <a:effectLst/>
                <a:latin typeface="+mn-lt"/>
                <a:ea typeface="+mn-ea"/>
                <a:cs typeface="+mn-cs"/>
              </a:rPr>
              <a:t>Journal of clinical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(5), p.1876.</a:t>
            </a:r>
          </a:p>
          <a:p>
            <a:endParaRPr lang="en-GB" dirty="0"/>
          </a:p>
        </p:txBody>
      </p:sp>
      <p:sp>
        <p:nvSpPr>
          <p:cNvPr id="4" name="Slide Number Placeholder 3"/>
          <p:cNvSpPr>
            <a:spLocks noGrp="1"/>
          </p:cNvSpPr>
          <p:nvPr>
            <p:ph type="sldNum" sz="quarter" idx="5"/>
          </p:nvPr>
        </p:nvSpPr>
        <p:spPr/>
        <p:txBody>
          <a:bodyPr/>
          <a:lstStyle/>
          <a:p>
            <a:fld id="{FB299A43-E0F9-4013-A35D-56B42D521486}" type="slidenum">
              <a:rPr lang="en-PK" smtClean="0"/>
              <a:t>11</a:t>
            </a:fld>
            <a:endParaRPr lang="en-PK"/>
          </a:p>
        </p:txBody>
      </p:sp>
    </p:spTree>
    <p:extLst>
      <p:ext uri="{BB962C8B-B14F-4D97-AF65-F5344CB8AC3E}">
        <p14:creationId xmlns:p14="http://schemas.microsoft.com/office/powerpoint/2010/main" val="392446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87F66-7E9F-47F5-9000-64EE8DDC91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B308E93-250F-4D15-B7C6-5115A6DB40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3F7BC81-6FE3-4796-97F1-AFA8CE1545D7}"/>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5" name="Footer Placeholder 4">
            <a:extLst>
              <a:ext uri="{FF2B5EF4-FFF2-40B4-BE49-F238E27FC236}">
                <a16:creationId xmlns:a16="http://schemas.microsoft.com/office/drawing/2014/main" id="{64EC8488-83C2-40FA-8845-53D44FB3BB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B1D7C8-1EC4-4518-8801-6311DE30E3B6}"/>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73176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62E1A-D919-4B88-9039-65CCF187843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38068E-4E50-4484-95B1-DDE7F095211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03E1B2-2CBA-40A6-A2CB-A9B739D4AE7D}"/>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5" name="Footer Placeholder 4">
            <a:extLst>
              <a:ext uri="{FF2B5EF4-FFF2-40B4-BE49-F238E27FC236}">
                <a16:creationId xmlns:a16="http://schemas.microsoft.com/office/drawing/2014/main" id="{7E3DAE1E-4A16-413D-84AC-70FC00785F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7455A-0A78-487E-B5B3-B77B36280041}"/>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153121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13B73-908F-4CC5-A795-1C83A36FDD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2BE341C-A325-49ED-A4F1-921B7F99B1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A31670E-FEC5-4550-9EC7-690838819CCE}"/>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5" name="Footer Placeholder 4">
            <a:extLst>
              <a:ext uri="{FF2B5EF4-FFF2-40B4-BE49-F238E27FC236}">
                <a16:creationId xmlns:a16="http://schemas.microsoft.com/office/drawing/2014/main" id="{C0CD6E83-430C-4520-98E7-AE3806E058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1A9AE0-22B8-49B2-9018-7733BD903B71}"/>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5081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51726-435A-4950-B6A0-A688F3B3ED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045808D-2367-4CDB-A19A-6AE81A05613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D373113-5003-4652-8C69-07A10F23E76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3289128-10B0-4E23-81FE-1C13CB9BA4D5}"/>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6" name="Footer Placeholder 5">
            <a:extLst>
              <a:ext uri="{FF2B5EF4-FFF2-40B4-BE49-F238E27FC236}">
                <a16:creationId xmlns:a16="http://schemas.microsoft.com/office/drawing/2014/main" id="{DA0D2FAB-52B4-4CEA-A9F1-8114DADB96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8563C8-0B23-4F8F-998F-E72E4EF7BA82}"/>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611328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5320-F0AD-47FB-8B95-DEC5729C3A8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5300598-C719-4FC7-AFAD-D4B19AC8A0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BADD7A5-5C07-46B4-B19B-BA2130881C2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735706A-BDB6-46AF-83BF-04761CAA96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828E320-3F55-411A-ADAB-B95941CFACF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417BCA-A01F-433F-9958-3F26980BB7D7}"/>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8" name="Footer Placeholder 7">
            <a:extLst>
              <a:ext uri="{FF2B5EF4-FFF2-40B4-BE49-F238E27FC236}">
                <a16:creationId xmlns:a16="http://schemas.microsoft.com/office/drawing/2014/main" id="{B58766B3-6AB1-49E1-876F-3A4434E084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C9FAAC-06F5-40CD-ABA6-99DED267A1D3}"/>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15292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DC011-DB51-45E6-AE9F-A46642C409F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9743CB3-A1A0-4B36-9A98-7D0899C59009}"/>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4" name="Footer Placeholder 3">
            <a:extLst>
              <a:ext uri="{FF2B5EF4-FFF2-40B4-BE49-F238E27FC236}">
                <a16:creationId xmlns:a16="http://schemas.microsoft.com/office/drawing/2014/main" id="{4E89439E-5EEA-40E6-ADA7-6DC946D5255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16921B2-9B90-44A3-B868-47FB127C4684}"/>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431005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E76C4F-9A35-41A7-B68C-F41676E6B06D}"/>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3" name="Footer Placeholder 2">
            <a:extLst>
              <a:ext uri="{FF2B5EF4-FFF2-40B4-BE49-F238E27FC236}">
                <a16:creationId xmlns:a16="http://schemas.microsoft.com/office/drawing/2014/main" id="{2F9EA064-1264-4203-96DE-EBADD503C00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6C804A-B458-4CD2-B049-4DD29BE1211C}"/>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790909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A76C3-DFD1-4947-AAE6-7614E42A2B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3F1CAA6-869B-4EFB-8B5D-B11328CBA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C646A10-C580-4F4E-AC9A-A6F05D9ACD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77C3E85-8F5D-4939-A202-7F3DF1BC56E2}"/>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6" name="Footer Placeholder 5">
            <a:extLst>
              <a:ext uri="{FF2B5EF4-FFF2-40B4-BE49-F238E27FC236}">
                <a16:creationId xmlns:a16="http://schemas.microsoft.com/office/drawing/2014/main" id="{E6B8BCB4-6CC1-4C2B-BF79-ADB37F92CF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3F6B97-D5CD-44E6-BACC-3FDFBC2853DD}"/>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103280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A6A80-A992-4420-AC77-D22ABA3F84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E7C25FB-BE5C-4C92-BC04-0EDF6B266C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1447B92-BBE3-4BB0-84D8-F4D6B29DCA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D32B47C-6B7E-4099-AAFB-0FE98443C1C3}"/>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6" name="Footer Placeholder 5">
            <a:extLst>
              <a:ext uri="{FF2B5EF4-FFF2-40B4-BE49-F238E27FC236}">
                <a16:creationId xmlns:a16="http://schemas.microsoft.com/office/drawing/2014/main" id="{3F1A59B7-80C1-45C2-B76E-7C15700511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E69DBD-3CD6-4304-81CE-FE5BBE5BE96F}"/>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2461833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4CE4-55B1-474C-A696-78E3882676E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3452EDF-5D83-4CBF-ADBA-8FB5B364871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DC5C7F-E72C-4448-B141-991497B100C8}"/>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5" name="Footer Placeholder 4">
            <a:extLst>
              <a:ext uri="{FF2B5EF4-FFF2-40B4-BE49-F238E27FC236}">
                <a16:creationId xmlns:a16="http://schemas.microsoft.com/office/drawing/2014/main" id="{C112D8E3-6F70-4E10-84A6-7CF19270AD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20008-AE83-4A2D-9DCF-F7644CE355D3}"/>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3953267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950A17-3268-4263-A092-EED1A44824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7C71752-34DC-4622-A6A7-0FEC7E85DC5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429FB8-FE24-46E1-B367-489C3838EED4}"/>
              </a:ext>
            </a:extLst>
          </p:cNvPr>
          <p:cNvSpPr>
            <a:spLocks noGrp="1"/>
          </p:cNvSpPr>
          <p:nvPr>
            <p:ph type="dt" sz="half" idx="10"/>
          </p:nvPr>
        </p:nvSpPr>
        <p:spPr/>
        <p:txBody>
          <a:bodyPr/>
          <a:lstStyle/>
          <a:p>
            <a:fld id="{293FD3B1-20E7-4009-B119-73A7F6311C60}" type="datetimeFigureOut">
              <a:rPr lang="en-US" smtClean="0"/>
              <a:t>10/21/2026</a:t>
            </a:fld>
            <a:endParaRPr lang="en-US"/>
          </a:p>
        </p:txBody>
      </p:sp>
      <p:sp>
        <p:nvSpPr>
          <p:cNvPr id="5" name="Footer Placeholder 4">
            <a:extLst>
              <a:ext uri="{FF2B5EF4-FFF2-40B4-BE49-F238E27FC236}">
                <a16:creationId xmlns:a16="http://schemas.microsoft.com/office/drawing/2014/main" id="{59753311-C5EC-40F5-9819-AFD96A3F0A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F15195-4030-4552-AB7B-EE0C1E4AA014}"/>
              </a:ext>
            </a:extLst>
          </p:cNvPr>
          <p:cNvSpPr>
            <a:spLocks noGrp="1"/>
          </p:cNvSpPr>
          <p:nvPr>
            <p:ph type="sldNum" sz="quarter" idx="12"/>
          </p:nvPr>
        </p:nvSpPr>
        <p:spPr/>
        <p:txBody>
          <a:bodyPr/>
          <a:lstStyle/>
          <a:p>
            <a:fld id="{0717686A-9BA2-4958-AD31-18FA537B7B9D}" type="slidenum">
              <a:rPr lang="en-US" smtClean="0"/>
              <a:t>‹#›</a:t>
            </a:fld>
            <a:endParaRPr lang="en-US"/>
          </a:p>
        </p:txBody>
      </p:sp>
    </p:spTree>
    <p:extLst>
      <p:ext uri="{BB962C8B-B14F-4D97-AF65-F5344CB8AC3E}">
        <p14:creationId xmlns:p14="http://schemas.microsoft.com/office/powerpoint/2010/main" val="4251291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9000"/>
            <a:lum/>
          </a:blip>
          <a:srcRect/>
          <a:stretch>
            <a:fillRect l="-1000" t="-10000" r="-1000" b="-10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B7363A-7BB2-4D0F-A1BC-421913B967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1B06F39-FD66-45B5-B09D-02C89924F3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60DE05-0CD3-4D62-AC68-A2FFBEC8D1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3FD3B1-20E7-4009-B119-73A7F6311C60}" type="datetimeFigureOut">
              <a:rPr lang="en-US" smtClean="0"/>
              <a:t>10/21/2026</a:t>
            </a:fld>
            <a:endParaRPr lang="en-US"/>
          </a:p>
        </p:txBody>
      </p:sp>
      <p:sp>
        <p:nvSpPr>
          <p:cNvPr id="5" name="Footer Placeholder 4">
            <a:extLst>
              <a:ext uri="{FF2B5EF4-FFF2-40B4-BE49-F238E27FC236}">
                <a16:creationId xmlns:a16="http://schemas.microsoft.com/office/drawing/2014/main" id="{690A4B02-CC98-4DA1-9466-DC8275861D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2B26040-43DE-40F5-BF15-586055BAC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17686A-9BA2-4958-AD31-18FA537B7B9D}" type="slidenum">
              <a:rPr lang="en-US" smtClean="0"/>
              <a:t>‹#›</a:t>
            </a:fld>
            <a:endParaRPr lang="en-US"/>
          </a:p>
        </p:txBody>
      </p:sp>
    </p:spTree>
    <p:extLst>
      <p:ext uri="{BB962C8B-B14F-4D97-AF65-F5344CB8AC3E}">
        <p14:creationId xmlns:p14="http://schemas.microsoft.com/office/powerpoint/2010/main" val="2088561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nice.org.uk/guidance/ng28/chapter/Blood-glucose-management" TargetMode="External"/><Relationship Id="rId3" Type="http://schemas.openxmlformats.org/officeDocument/2006/relationships/hyperlink" Target="https://www.nejm.org/doi/full/10.1056/NEJMoa012512" TargetMode="External"/><Relationship Id="rId7" Type="http://schemas.openxmlformats.org/officeDocument/2006/relationships/hyperlink" Target="https://www.england.nhs.uk/diabetes/diabetes-preventio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england.nhs.uk/personalisedcare/" TargetMode="External"/><Relationship Id="rId11" Type="http://schemas.openxmlformats.org/officeDocument/2006/relationships/hyperlink" Target="https://www.nmc.org.uk/standards/code/" TargetMode="External"/><Relationship Id="rId5" Type="http://schemas.openxmlformats.org/officeDocument/2006/relationships/hyperlink" Target="https://www.rcm.org.uk/wp-content/uploads/2024/06/nhs-long-term-plan-jan-2019.pdf" TargetMode="External"/><Relationship Id="rId10" Type="http://schemas.openxmlformats.org/officeDocument/2006/relationships/hyperlink" Target="https://www.nice.org.uk/guidance/ng28" TargetMode="External"/><Relationship Id="rId4" Type="http://schemas.openxmlformats.org/officeDocument/2006/relationships/hyperlink" Target="https://www.diabetes.org.uk/about-us/about-the-charity/our-strategy/statistics" TargetMode="External"/><Relationship Id="rId9" Type="http://schemas.openxmlformats.org/officeDocument/2006/relationships/hyperlink" Target="https://www.nice.org.uk/guidance/ph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950E6-01E6-4EC5-B527-0737ADF75CAF}"/>
              </a:ext>
            </a:extLst>
          </p:cNvPr>
          <p:cNvSpPr>
            <a:spLocks noGrp="1"/>
          </p:cNvSpPr>
          <p:nvPr>
            <p:ph type="ctrTitle"/>
          </p:nvPr>
        </p:nvSpPr>
        <p:spPr>
          <a:xfrm>
            <a:off x="1524000" y="621770"/>
            <a:ext cx="9144000" cy="2493963"/>
          </a:xfrm>
          <a:solidFill>
            <a:srgbClr val="B0C6DD"/>
          </a:solidFill>
        </p:spPr>
        <p:txBody>
          <a:bodyPr>
            <a:noAutofit/>
          </a:bodyPr>
          <a:lstStyle/>
          <a:p>
            <a:r>
              <a:rPr lang="en-US" sz="3600" b="1" dirty="0">
                <a:latin typeface="Times New Roman" panose="02020603050405020304" pitchFamily="18" charset="0"/>
                <a:cs typeface="Times New Roman" panose="02020603050405020304" pitchFamily="18" charset="0"/>
              </a:rPr>
              <a:t>Community Care and Management of Longer-term Conditions</a:t>
            </a:r>
            <a:br>
              <a:rPr lang="en-US" sz="3600" b="1" dirty="0">
                <a:latin typeface="Times New Roman" panose="02020603050405020304" pitchFamily="18" charset="0"/>
                <a:cs typeface="Times New Roman" panose="02020603050405020304" pitchFamily="18" charset="0"/>
              </a:rPr>
            </a:br>
            <a:r>
              <a:rPr lang="en-US" sz="3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Component 2 (Individual Presentation)</a:t>
            </a:r>
          </a:p>
        </p:txBody>
      </p:sp>
      <p:sp>
        <p:nvSpPr>
          <p:cNvPr id="3" name="Subtitle 2">
            <a:extLst>
              <a:ext uri="{FF2B5EF4-FFF2-40B4-BE49-F238E27FC236}">
                <a16:creationId xmlns:a16="http://schemas.microsoft.com/office/drawing/2014/main" id="{583E1B98-66A0-4CC9-B765-A40EC09CF829}"/>
              </a:ext>
            </a:extLst>
          </p:cNvPr>
          <p:cNvSpPr>
            <a:spLocks noGrp="1"/>
          </p:cNvSpPr>
          <p:nvPr>
            <p:ph type="subTitle" idx="1"/>
          </p:nvPr>
        </p:nvSpPr>
        <p:spPr>
          <a:xfrm>
            <a:off x="1524000" y="3725336"/>
            <a:ext cx="9144000" cy="1871133"/>
          </a:xfrm>
          <a:solidFill>
            <a:srgbClr val="F2DBB8"/>
          </a:solidFill>
        </p:spPr>
        <p:txBody>
          <a:bodyPr>
            <a:normAutofit fontScale="92500" lnSpcReduction="10000"/>
          </a:bodyPr>
          <a:lstStyle/>
          <a:p>
            <a:r>
              <a:rPr lang="en-US" sz="2800" b="1" dirty="0">
                <a:latin typeface="Times New Roman" panose="02020603050405020304" pitchFamily="18" charset="0"/>
                <a:cs typeface="Times New Roman" panose="02020603050405020304" pitchFamily="18" charset="0"/>
              </a:rPr>
              <a:t>Module Code: LCHS7003</a:t>
            </a:r>
          </a:p>
          <a:p>
            <a:r>
              <a:rPr lang="en-US" sz="2800" b="1" dirty="0">
                <a:latin typeface="Times New Roman" panose="02020603050405020304" pitchFamily="18" charset="0"/>
                <a:cs typeface="Times New Roman" panose="02020603050405020304" pitchFamily="18" charset="0"/>
              </a:rPr>
              <a:t>Student Name: Samina Kousar</a:t>
            </a:r>
          </a:p>
          <a:p>
            <a:r>
              <a:rPr lang="en-US" sz="2800" b="1" dirty="0">
                <a:latin typeface="Times New Roman" panose="02020603050405020304" pitchFamily="18" charset="0"/>
                <a:cs typeface="Times New Roman" panose="02020603050405020304" pitchFamily="18" charset="0"/>
              </a:rPr>
              <a:t>Student Number: 2244901</a:t>
            </a:r>
          </a:p>
          <a:p>
            <a:r>
              <a:rPr lang="en-US" sz="2800" b="1" dirty="0">
                <a:latin typeface="Times New Roman" panose="02020603050405020304" pitchFamily="18" charset="0"/>
                <a:cs typeface="Times New Roman" panose="02020603050405020304" pitchFamily="18" charset="0"/>
              </a:rPr>
              <a:t> Lecturer </a:t>
            </a:r>
            <a:r>
              <a:rPr lang="en-US" sz="2800" b="1">
                <a:latin typeface="Times New Roman" panose="02020603050405020304" pitchFamily="18" charset="0"/>
                <a:cs typeface="Times New Roman" panose="02020603050405020304" pitchFamily="18" charset="0"/>
              </a:rPr>
              <a:t>Name: Aishat Baker</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7382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560439" y="365126"/>
            <a:ext cx="11071121" cy="881783"/>
          </a:xfrm>
          <a:solidFill>
            <a:srgbClr val="B0C6DD"/>
          </a:solidFill>
        </p:spPr>
        <p:txBody>
          <a:bodyPr>
            <a:normAutofit/>
          </a:bodyPr>
          <a:lstStyle/>
          <a:p>
            <a:pPr algn="ctr"/>
            <a:r>
              <a:rPr lang="en-US" sz="32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560439" y="1811867"/>
            <a:ext cx="5535561" cy="4879878"/>
          </a:xfrm>
          <a:solidFill>
            <a:srgbClr val="F2DBB8"/>
          </a:solidFill>
        </p:spPr>
        <p:txBody>
          <a:bodyPr anchor="ct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Type 2 diabetes is a chronic metabolic disorder causing hyperglycaemia (</a:t>
            </a:r>
            <a:r>
              <a:rPr lang="en-US" sz="2000" dirty="0" err="1">
                <a:latin typeface="Times New Roman" panose="02020603050405020304" pitchFamily="18" charset="0"/>
                <a:cs typeface="Times New Roman" panose="02020603050405020304" pitchFamily="18" charset="0"/>
              </a:rPr>
              <a:t>Khin</a:t>
            </a:r>
            <a:r>
              <a:rPr lang="en-US" sz="2000" dirty="0">
                <a:latin typeface="Times New Roman" panose="02020603050405020304" pitchFamily="18" charset="0"/>
                <a:cs typeface="Times New Roman" panose="02020603050405020304" pitchFamily="18" charset="0"/>
              </a:rPr>
              <a:t> et al., 2023).</a:t>
            </a:r>
          </a:p>
          <a:p>
            <a:pPr>
              <a:lnSpc>
                <a:spcPct val="150000"/>
              </a:lnSpc>
            </a:pPr>
            <a:r>
              <a:rPr lang="en-US" sz="2000" dirty="0">
                <a:latin typeface="Times New Roman" panose="02020603050405020304" pitchFamily="18" charset="0"/>
                <a:cs typeface="Times New Roman" panose="02020603050405020304" pitchFamily="18" charset="0"/>
              </a:rPr>
              <a:t>Risk factors include obesity, sedentary lifestyle, family history, age, and South Asian ethnicity.</a:t>
            </a:r>
          </a:p>
          <a:p>
            <a:pPr>
              <a:lnSpc>
                <a:spcPct val="150000"/>
              </a:lnSpc>
            </a:pPr>
            <a:r>
              <a:rPr lang="en-US" sz="2000" dirty="0">
                <a:latin typeface="Times New Roman" panose="02020603050405020304" pitchFamily="18" charset="0"/>
                <a:cs typeface="Times New Roman" panose="02020603050405020304" pitchFamily="18" charset="0"/>
              </a:rPr>
              <a:t>Symptoms include polyuria, polydipsia, fatigue, and blurred vision; often asymptomatic for years (</a:t>
            </a:r>
            <a:r>
              <a:rPr lang="en-US" sz="2000" dirty="0" err="1">
                <a:latin typeface="Times New Roman" panose="02020603050405020304" pitchFamily="18" charset="0"/>
                <a:cs typeface="Times New Roman" panose="02020603050405020304" pitchFamily="18" charset="0"/>
              </a:rPr>
              <a:t>Baidar</a:t>
            </a:r>
            <a:r>
              <a:rPr lang="en-US" sz="2000" dirty="0">
                <a:latin typeface="Times New Roman" panose="02020603050405020304" pitchFamily="18" charset="0"/>
                <a:cs typeface="Times New Roman" panose="02020603050405020304" pitchFamily="18" charset="0"/>
              </a:rPr>
              <a:t> et al., 2025).</a:t>
            </a:r>
          </a:p>
          <a:p>
            <a:pPr>
              <a:lnSpc>
                <a:spcPct val="150000"/>
              </a:lnSpc>
            </a:pPr>
            <a:r>
              <a:rPr lang="en-US" sz="2000" dirty="0">
                <a:latin typeface="Times New Roman" panose="02020603050405020304" pitchFamily="18" charset="0"/>
                <a:cs typeface="Times New Roman" panose="02020603050405020304" pitchFamily="18" charset="0"/>
              </a:rPr>
              <a:t>Presentation covers diagnosis, assessment, treatment, comorbidities, and prevention for UK nurses.</a:t>
            </a:r>
          </a:p>
        </p:txBody>
      </p:sp>
      <p:pic>
        <p:nvPicPr>
          <p:cNvPr id="4" name="Picture 3">
            <a:extLst>
              <a:ext uri="{FF2B5EF4-FFF2-40B4-BE49-F238E27FC236}">
                <a16:creationId xmlns:a16="http://schemas.microsoft.com/office/drawing/2014/main" id="{1FF63A57-3D77-4E4F-B3D1-8CDA89B1F959}"/>
              </a:ext>
            </a:extLst>
          </p:cNvPr>
          <p:cNvPicPr>
            <a:picLocks noChangeAspect="1"/>
          </p:cNvPicPr>
          <p:nvPr/>
        </p:nvPicPr>
        <p:blipFill>
          <a:blip r:embed="rId3"/>
          <a:stretch>
            <a:fillRect/>
          </a:stretch>
        </p:blipFill>
        <p:spPr>
          <a:xfrm>
            <a:off x="6473921" y="1811867"/>
            <a:ext cx="5157639" cy="4879878"/>
          </a:xfrm>
          <a:prstGeom prst="rect">
            <a:avLst/>
          </a:prstGeom>
        </p:spPr>
      </p:pic>
    </p:spTree>
    <p:extLst>
      <p:ext uri="{BB962C8B-B14F-4D97-AF65-F5344CB8AC3E}">
        <p14:creationId xmlns:p14="http://schemas.microsoft.com/office/powerpoint/2010/main" val="2233081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290945" y="229662"/>
            <a:ext cx="11720946" cy="1058812"/>
          </a:xfrm>
          <a:solidFill>
            <a:srgbClr val="B0C6DD"/>
          </a:solidFill>
        </p:spPr>
        <p:txBody>
          <a:bodyPr>
            <a:normAutofit/>
          </a:bodyPr>
          <a:lstStyle/>
          <a:p>
            <a:pPr algn="ctr"/>
            <a:r>
              <a:rPr lang="en-US" sz="3200" b="1" dirty="0">
                <a:latin typeface="Times New Roman" panose="02020603050405020304" pitchFamily="18" charset="0"/>
                <a:cs typeface="Times New Roman" panose="02020603050405020304" pitchFamily="18" charset="0"/>
              </a:rPr>
              <a:t>PREVALENCE AND ECONOMIC AND SOCIAL BURDEN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290946" y="1517072"/>
            <a:ext cx="6400799" cy="5111265"/>
          </a:xfrm>
          <a:solidFill>
            <a:srgbClr val="F2DBB8"/>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Around 4.6 million UK people have diagnosed diabetes (Diabetes UK, 2024).</a:t>
            </a:r>
          </a:p>
          <a:p>
            <a:pPr>
              <a:lnSpc>
                <a:spcPct val="150000"/>
              </a:lnSpc>
            </a:pPr>
            <a:r>
              <a:rPr lang="en-US" sz="2000" dirty="0">
                <a:latin typeface="Times New Roman" panose="02020603050405020304" pitchFamily="18" charset="0"/>
                <a:cs typeface="Times New Roman" panose="02020603050405020304" pitchFamily="18" charset="0"/>
              </a:rPr>
              <a:t>Type 2 diabetes accounts for 90% of cases.</a:t>
            </a:r>
          </a:p>
          <a:p>
            <a:pPr>
              <a:lnSpc>
                <a:spcPct val="150000"/>
              </a:lnSpc>
            </a:pPr>
            <a:r>
              <a:rPr lang="en-US" sz="2000" dirty="0">
                <a:latin typeface="Times New Roman" panose="02020603050405020304" pitchFamily="18" charset="0"/>
                <a:cs typeface="Times New Roman" panose="02020603050405020304" pitchFamily="18" charset="0"/>
              </a:rPr>
              <a:t>Diabetes costs the NHS £10 billion annually (Diabetes UK, 2024).</a:t>
            </a:r>
          </a:p>
          <a:p>
            <a:pPr>
              <a:lnSpc>
                <a:spcPct val="150000"/>
              </a:lnSpc>
            </a:pPr>
            <a:r>
              <a:rPr lang="en-US" sz="2000" dirty="0">
                <a:latin typeface="Times New Roman" panose="02020603050405020304" pitchFamily="18" charset="0"/>
                <a:cs typeface="Times New Roman" panose="02020603050405020304" pitchFamily="18" charset="0"/>
              </a:rPr>
              <a:t>Complications reduce independence, mobility and wellbeing.</a:t>
            </a:r>
          </a:p>
          <a:p>
            <a:pPr>
              <a:lnSpc>
                <a:spcPct val="150000"/>
              </a:lnSpc>
            </a:pPr>
            <a:r>
              <a:rPr lang="en-US" sz="2000" dirty="0">
                <a:latin typeface="Times New Roman" panose="02020603050405020304" pitchFamily="18" charset="0"/>
                <a:cs typeface="Times New Roman" panose="02020603050405020304" pitchFamily="18" charset="0"/>
              </a:rPr>
              <a:t>Disadvantaged communities face prevention barriers, while stigma discourages disclosure (Diabetes UK, 2024).</a:t>
            </a:r>
          </a:p>
        </p:txBody>
      </p:sp>
      <p:pic>
        <p:nvPicPr>
          <p:cNvPr id="5" name="Picture 4">
            <a:extLst>
              <a:ext uri="{FF2B5EF4-FFF2-40B4-BE49-F238E27FC236}">
                <a16:creationId xmlns:a16="http://schemas.microsoft.com/office/drawing/2014/main" id="{9E22A8C6-B024-4383-A2AB-E7D4DD638BBB}"/>
              </a:ext>
            </a:extLst>
          </p:cNvPr>
          <p:cNvPicPr>
            <a:picLocks noChangeAspect="1"/>
          </p:cNvPicPr>
          <p:nvPr/>
        </p:nvPicPr>
        <p:blipFill>
          <a:blip r:embed="rId3"/>
          <a:stretch>
            <a:fillRect/>
          </a:stretch>
        </p:blipFill>
        <p:spPr>
          <a:xfrm>
            <a:off x="6877754" y="1517073"/>
            <a:ext cx="2349373" cy="1911928"/>
          </a:xfrm>
          <a:prstGeom prst="rect">
            <a:avLst/>
          </a:prstGeom>
        </p:spPr>
      </p:pic>
      <p:pic>
        <p:nvPicPr>
          <p:cNvPr id="6" name="Picture 5">
            <a:extLst>
              <a:ext uri="{FF2B5EF4-FFF2-40B4-BE49-F238E27FC236}">
                <a16:creationId xmlns:a16="http://schemas.microsoft.com/office/drawing/2014/main" id="{CAD5BEE9-BF9A-4BF4-81C5-1086F79C6780}"/>
              </a:ext>
            </a:extLst>
          </p:cNvPr>
          <p:cNvPicPr>
            <a:picLocks noChangeAspect="1"/>
          </p:cNvPicPr>
          <p:nvPr/>
        </p:nvPicPr>
        <p:blipFill rotWithShape="1">
          <a:blip r:embed="rId4"/>
          <a:srcRect t="7975"/>
          <a:stretch/>
        </p:blipFill>
        <p:spPr>
          <a:xfrm>
            <a:off x="6877754" y="3574473"/>
            <a:ext cx="5134137" cy="3053864"/>
          </a:xfrm>
          <a:prstGeom prst="rect">
            <a:avLst/>
          </a:prstGeom>
        </p:spPr>
      </p:pic>
      <p:pic>
        <p:nvPicPr>
          <p:cNvPr id="4" name="Picture 3">
            <a:extLst>
              <a:ext uri="{FF2B5EF4-FFF2-40B4-BE49-F238E27FC236}">
                <a16:creationId xmlns:a16="http://schemas.microsoft.com/office/drawing/2014/main" id="{6E43C5A3-DCB9-4798-B2BC-0206538DEBBE}"/>
              </a:ext>
            </a:extLst>
          </p:cNvPr>
          <p:cNvPicPr>
            <a:picLocks noChangeAspect="1"/>
          </p:cNvPicPr>
          <p:nvPr/>
        </p:nvPicPr>
        <p:blipFill>
          <a:blip r:embed="rId5"/>
          <a:stretch>
            <a:fillRect/>
          </a:stretch>
        </p:blipFill>
        <p:spPr>
          <a:xfrm>
            <a:off x="9310404" y="1517072"/>
            <a:ext cx="2701487" cy="1911928"/>
          </a:xfrm>
          <a:prstGeom prst="rect">
            <a:avLst/>
          </a:prstGeom>
        </p:spPr>
      </p:pic>
    </p:spTree>
    <p:extLst>
      <p:ext uri="{BB962C8B-B14F-4D97-AF65-F5344CB8AC3E}">
        <p14:creationId xmlns:p14="http://schemas.microsoft.com/office/powerpoint/2010/main" val="2083771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332509" y="365125"/>
            <a:ext cx="11533909" cy="964911"/>
          </a:xfrm>
          <a:solidFill>
            <a:srgbClr val="B0C6DD"/>
          </a:solidFill>
        </p:spPr>
        <p:txBody>
          <a:bodyPr>
            <a:normAutofit/>
          </a:bodyPr>
          <a:lstStyle/>
          <a:p>
            <a:pPr algn="ctr"/>
            <a:r>
              <a:rPr lang="en-US" sz="3200" b="1" dirty="0">
                <a:latin typeface="Times New Roman" panose="02020603050405020304" pitchFamily="18" charset="0"/>
                <a:cs typeface="Times New Roman" panose="02020603050405020304" pitchFamily="18" charset="0"/>
              </a:rPr>
              <a:t>DIAGNOSIS AND INITIAL ASSESSMENT</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332510" y="1558636"/>
            <a:ext cx="5527963" cy="5112328"/>
          </a:xfrm>
          <a:solidFill>
            <a:srgbClr val="F2DBB8"/>
          </a:solidFill>
        </p:spPr>
        <p:txBody>
          <a:bodyPr anchor="ct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Diagnose type 2 diabetes at HbA1c ≥48 mmol/mol (6.5%) (NICE, 2015).</a:t>
            </a:r>
          </a:p>
          <a:p>
            <a:pPr>
              <a:lnSpc>
                <a:spcPct val="150000"/>
              </a:lnSpc>
            </a:pPr>
            <a:r>
              <a:rPr lang="en-US" sz="2000" dirty="0">
                <a:latin typeface="Times New Roman" panose="02020603050405020304" pitchFamily="18" charset="0"/>
                <a:cs typeface="Times New Roman" panose="02020603050405020304" pitchFamily="18" charset="0"/>
              </a:rPr>
              <a:t>Assess symptoms, family history, ethnicity, medications, obesity and activity.</a:t>
            </a:r>
          </a:p>
          <a:p>
            <a:pPr>
              <a:lnSpc>
                <a:spcPct val="150000"/>
              </a:lnSpc>
            </a:pPr>
            <a:r>
              <a:rPr lang="en-US" sz="2000" dirty="0">
                <a:latin typeface="Times New Roman" panose="02020603050405020304" pitchFamily="18" charset="0"/>
                <a:cs typeface="Times New Roman" panose="02020603050405020304" pitchFamily="18" charset="0"/>
              </a:rPr>
              <a:t>Measure blood pressure, BMI and cardiovascular risk.</a:t>
            </a:r>
          </a:p>
          <a:p>
            <a:pPr>
              <a:lnSpc>
                <a:spcPct val="150000"/>
              </a:lnSpc>
            </a:pPr>
            <a:r>
              <a:rPr lang="en-US" sz="2000" dirty="0">
                <a:latin typeface="Times New Roman" panose="02020603050405020304" pitchFamily="18" charset="0"/>
                <a:cs typeface="Times New Roman" panose="02020603050405020304" pitchFamily="18" charset="0"/>
              </a:rPr>
              <a:t>Check kidney function, cholesterol and urine albumin.</a:t>
            </a:r>
          </a:p>
          <a:p>
            <a:pPr>
              <a:lnSpc>
                <a:spcPct val="150000"/>
              </a:lnSpc>
            </a:pPr>
            <a:r>
              <a:rPr lang="en-US" sz="2000" dirty="0">
                <a:latin typeface="Times New Roman" panose="02020603050405020304" pitchFamily="18" charset="0"/>
                <a:cs typeface="Times New Roman" panose="02020603050405020304" pitchFamily="18" charset="0"/>
              </a:rPr>
              <a:t>Retinal screening detects eye complications early (NICE, 2015).</a:t>
            </a:r>
          </a:p>
        </p:txBody>
      </p:sp>
      <p:pic>
        <p:nvPicPr>
          <p:cNvPr id="4" name="Picture 3">
            <a:extLst>
              <a:ext uri="{FF2B5EF4-FFF2-40B4-BE49-F238E27FC236}">
                <a16:creationId xmlns:a16="http://schemas.microsoft.com/office/drawing/2014/main" id="{9EC5C619-D631-40D6-9A97-EA1AAB106D38}"/>
              </a:ext>
            </a:extLst>
          </p:cNvPr>
          <p:cNvPicPr>
            <a:picLocks noChangeAspect="1"/>
          </p:cNvPicPr>
          <p:nvPr/>
        </p:nvPicPr>
        <p:blipFill>
          <a:blip r:embed="rId3"/>
          <a:stretch>
            <a:fillRect/>
          </a:stretch>
        </p:blipFill>
        <p:spPr>
          <a:xfrm>
            <a:off x="6096001" y="1558635"/>
            <a:ext cx="5770418" cy="5112327"/>
          </a:xfrm>
          <a:prstGeom prst="rect">
            <a:avLst/>
          </a:prstGeom>
        </p:spPr>
      </p:pic>
    </p:spTree>
    <p:extLst>
      <p:ext uri="{BB962C8B-B14F-4D97-AF65-F5344CB8AC3E}">
        <p14:creationId xmlns:p14="http://schemas.microsoft.com/office/powerpoint/2010/main" val="3618924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290945" y="297391"/>
            <a:ext cx="11575473" cy="1094991"/>
          </a:xfrm>
          <a:solidFill>
            <a:srgbClr val="B0C6DD"/>
          </a:solidFill>
        </p:spPr>
        <p:txBody>
          <a:bodyPr>
            <a:normAutofit/>
          </a:bodyPr>
          <a:lstStyle/>
          <a:p>
            <a:pPr algn="ctr"/>
            <a:r>
              <a:rPr lang="en-US" sz="3200" b="1" dirty="0">
                <a:latin typeface="Times New Roman" panose="02020603050405020304" pitchFamily="18" charset="0"/>
                <a:cs typeface="Times New Roman" panose="02020603050405020304" pitchFamily="18" charset="0"/>
              </a:rPr>
              <a:t>TREATMENT AND CLINICAL MANAGEMENT</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290945" y="1620982"/>
            <a:ext cx="5611091" cy="5091545"/>
          </a:xfrm>
          <a:solidFill>
            <a:srgbClr val="F2DBB8"/>
          </a:solidFill>
        </p:spPr>
        <p:txBody>
          <a:bodyPr anchor="ctr">
            <a:normAutofit fontScale="92500"/>
          </a:bodyPr>
          <a:lstStyle/>
          <a:p>
            <a:pPr>
              <a:lnSpc>
                <a:spcPct val="150000"/>
              </a:lnSpc>
            </a:pPr>
            <a:r>
              <a:rPr lang="en-US" sz="2000" dirty="0" err="1">
                <a:latin typeface="Times New Roman" panose="02020603050405020304" pitchFamily="18" charset="0"/>
                <a:cs typeface="Times New Roman" panose="02020603050405020304" pitchFamily="18" charset="0"/>
              </a:rPr>
              <a:t>Personalised</a:t>
            </a:r>
            <a:r>
              <a:rPr lang="en-US" sz="2000" dirty="0">
                <a:latin typeface="Times New Roman" panose="02020603050405020304" pitchFamily="18" charset="0"/>
                <a:cs typeface="Times New Roman" panose="02020603050405020304" pitchFamily="18" charset="0"/>
              </a:rPr>
              <a:t> diet, exercise and weight management improve glucose control (</a:t>
            </a:r>
            <a:r>
              <a:rPr lang="en-US" sz="2000" dirty="0" err="1">
                <a:latin typeface="Times New Roman" panose="02020603050405020304" pitchFamily="18" charset="0"/>
                <a:cs typeface="Times New Roman" panose="02020603050405020304" pitchFamily="18" charset="0"/>
              </a:rPr>
              <a:t>Shyam</a:t>
            </a:r>
            <a:r>
              <a:rPr lang="en-US" sz="2000" dirty="0">
                <a:latin typeface="Times New Roman" panose="02020603050405020304" pitchFamily="18" charset="0"/>
                <a:cs typeface="Times New Roman" panose="02020603050405020304" pitchFamily="18" charset="0"/>
              </a:rPr>
              <a:t> et al., 2022).</a:t>
            </a:r>
          </a:p>
          <a:p>
            <a:pPr>
              <a:lnSpc>
                <a:spcPct val="150000"/>
              </a:lnSpc>
            </a:pPr>
            <a:r>
              <a:rPr lang="en-US" sz="2000" dirty="0">
                <a:latin typeface="Times New Roman" panose="02020603050405020304" pitchFamily="18" charset="0"/>
                <a:cs typeface="Times New Roman" panose="02020603050405020304" pitchFamily="18" charset="0"/>
              </a:rPr>
              <a:t>Lifestyle interventions reduce diabetes risk by 58% (</a:t>
            </a:r>
            <a:r>
              <a:rPr lang="en-US" sz="2000" dirty="0" err="1">
                <a:latin typeface="Times New Roman" panose="02020603050405020304" pitchFamily="18" charset="0"/>
                <a:cs typeface="Times New Roman" panose="02020603050405020304" pitchFamily="18" charset="0"/>
              </a:rPr>
              <a:t>Tuomilehto</a:t>
            </a:r>
            <a:r>
              <a:rPr lang="en-US" sz="2000" dirty="0">
                <a:latin typeface="Times New Roman" panose="02020603050405020304" pitchFamily="18" charset="0"/>
                <a:cs typeface="Times New Roman" panose="02020603050405020304" pitchFamily="18" charset="0"/>
              </a:rPr>
              <a:t> et al., 2023). </a:t>
            </a:r>
          </a:p>
          <a:p>
            <a:pPr>
              <a:lnSpc>
                <a:spcPct val="150000"/>
              </a:lnSpc>
            </a:pPr>
            <a:r>
              <a:rPr lang="en-US" sz="2000" dirty="0">
                <a:latin typeface="Times New Roman" panose="02020603050405020304" pitchFamily="18" charset="0"/>
                <a:cs typeface="Times New Roman" panose="02020603050405020304" pitchFamily="18" charset="0"/>
              </a:rPr>
              <a:t>Metformin and SGLT2 inhibitors support diabetes management (NICE, 2022).</a:t>
            </a:r>
          </a:p>
          <a:p>
            <a:pPr>
              <a:lnSpc>
                <a:spcPct val="150000"/>
              </a:lnSpc>
            </a:pPr>
            <a:r>
              <a:rPr lang="en-US" sz="2000" dirty="0">
                <a:latin typeface="Times New Roman" panose="02020603050405020304" pitchFamily="18" charset="0"/>
                <a:cs typeface="Times New Roman" panose="02020603050405020304" pitchFamily="18" charset="0"/>
              </a:rPr>
              <a:t>GLP-1 agonists aid weight loss; insulin may be needed for inadequate control.</a:t>
            </a:r>
          </a:p>
          <a:p>
            <a:pPr>
              <a:lnSpc>
                <a:spcPct val="150000"/>
              </a:lnSpc>
            </a:pPr>
            <a:r>
              <a:rPr lang="en-US" sz="2000" dirty="0">
                <a:latin typeface="Times New Roman" panose="02020603050405020304" pitchFamily="18" charset="0"/>
                <a:cs typeface="Times New Roman" panose="02020603050405020304" pitchFamily="18" charset="0"/>
              </a:rPr>
              <a:t>Nurses monitor HbA1c, kidney function, adherence and treatment effectiveness.</a:t>
            </a:r>
          </a:p>
        </p:txBody>
      </p:sp>
      <p:pic>
        <p:nvPicPr>
          <p:cNvPr id="5" name="Picture 4">
            <a:extLst>
              <a:ext uri="{FF2B5EF4-FFF2-40B4-BE49-F238E27FC236}">
                <a16:creationId xmlns:a16="http://schemas.microsoft.com/office/drawing/2014/main" id="{410E5E05-D182-4AD6-9F4B-E5FD1AB7CAF4}"/>
              </a:ext>
            </a:extLst>
          </p:cNvPr>
          <p:cNvPicPr>
            <a:picLocks noChangeAspect="1"/>
          </p:cNvPicPr>
          <p:nvPr/>
        </p:nvPicPr>
        <p:blipFill>
          <a:blip r:embed="rId3"/>
          <a:stretch>
            <a:fillRect/>
          </a:stretch>
        </p:blipFill>
        <p:spPr>
          <a:xfrm>
            <a:off x="6096000" y="1620981"/>
            <a:ext cx="5770418" cy="5091545"/>
          </a:xfrm>
          <a:prstGeom prst="rect">
            <a:avLst/>
          </a:prstGeom>
        </p:spPr>
      </p:pic>
    </p:spTree>
    <p:extLst>
      <p:ext uri="{BB962C8B-B14F-4D97-AF65-F5344CB8AC3E}">
        <p14:creationId xmlns:p14="http://schemas.microsoft.com/office/powerpoint/2010/main" val="3646615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394855" y="365125"/>
            <a:ext cx="11367654" cy="1108075"/>
          </a:xfrm>
          <a:solidFill>
            <a:srgbClr val="B0C6DD"/>
          </a:solidFill>
        </p:spPr>
        <p:txBody>
          <a:bodyPr>
            <a:normAutofit/>
          </a:bodyPr>
          <a:lstStyle/>
          <a:p>
            <a:pPr algn="ctr"/>
            <a:r>
              <a:rPr lang="en-US" sz="3600" b="1" dirty="0">
                <a:latin typeface="Times New Roman" panose="02020603050405020304" pitchFamily="18" charset="0"/>
                <a:cs typeface="Times New Roman" panose="02020603050405020304" pitchFamily="18" charset="0"/>
              </a:rPr>
              <a:t>COMORBIDITIES AND COMPLICATIONS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394855" y="1620982"/>
            <a:ext cx="5701145" cy="5091545"/>
          </a:xfrm>
          <a:solidFill>
            <a:srgbClr val="F2DBB8"/>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Type 2 diabetes can cause heart, kidney, eye and nerve complications.</a:t>
            </a:r>
          </a:p>
          <a:p>
            <a:pPr>
              <a:lnSpc>
                <a:spcPct val="150000"/>
              </a:lnSpc>
            </a:pPr>
            <a:r>
              <a:rPr lang="en-US" sz="2000" dirty="0">
                <a:latin typeface="Times New Roman" panose="02020603050405020304" pitchFamily="18" charset="0"/>
                <a:cs typeface="Times New Roman" panose="02020603050405020304" pitchFamily="18" charset="0"/>
              </a:rPr>
              <a:t>Poor glucose control damages blood vessels and nerves (</a:t>
            </a:r>
            <a:r>
              <a:rPr lang="en-US" sz="2000" dirty="0" err="1">
                <a:latin typeface="Times New Roman" panose="02020603050405020304" pitchFamily="18" charset="0"/>
                <a:cs typeface="Times New Roman" panose="02020603050405020304" pitchFamily="18" charset="0"/>
              </a:rPr>
              <a:t>Amirqulova</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Xidirova</a:t>
            </a:r>
            <a:r>
              <a:rPr lang="en-US" sz="2000" dirty="0">
                <a:latin typeface="Times New Roman" panose="02020603050405020304" pitchFamily="18" charset="0"/>
                <a:cs typeface="Times New Roman" panose="02020603050405020304" pitchFamily="18" charset="0"/>
              </a:rPr>
              <a:t>, 2024).</a:t>
            </a:r>
          </a:p>
          <a:p>
            <a:pPr>
              <a:lnSpc>
                <a:spcPct val="150000"/>
              </a:lnSpc>
            </a:pPr>
            <a:r>
              <a:rPr lang="en-US" sz="2000" dirty="0">
                <a:latin typeface="Times New Roman" panose="02020603050405020304" pitchFamily="18" charset="0"/>
                <a:cs typeface="Times New Roman" panose="02020603050405020304" pitchFamily="18" charset="0"/>
              </a:rPr>
              <a:t>Integrated cardiovascular and renal care reduces complications and premature death (Singh et al., 2025).</a:t>
            </a:r>
          </a:p>
          <a:p>
            <a:pPr>
              <a:lnSpc>
                <a:spcPct val="150000"/>
              </a:lnSpc>
            </a:pPr>
            <a:r>
              <a:rPr lang="en-US" sz="2000" dirty="0">
                <a:latin typeface="Times New Roman" panose="02020603050405020304" pitchFamily="18" charset="0"/>
                <a:cs typeface="Times New Roman" panose="02020603050405020304" pitchFamily="18" charset="0"/>
              </a:rPr>
              <a:t>Regular tests, foot care, eye screening and psychological assessment prevent complications (Downey, 2025). </a:t>
            </a:r>
          </a:p>
        </p:txBody>
      </p:sp>
      <p:pic>
        <p:nvPicPr>
          <p:cNvPr id="4" name="Picture 3">
            <a:extLst>
              <a:ext uri="{FF2B5EF4-FFF2-40B4-BE49-F238E27FC236}">
                <a16:creationId xmlns:a16="http://schemas.microsoft.com/office/drawing/2014/main" id="{D3017B7A-A35D-4B38-8278-7AF7CAA7A1F5}"/>
              </a:ext>
            </a:extLst>
          </p:cNvPr>
          <p:cNvPicPr>
            <a:picLocks noChangeAspect="1"/>
          </p:cNvPicPr>
          <p:nvPr/>
        </p:nvPicPr>
        <p:blipFill>
          <a:blip r:embed="rId3"/>
          <a:stretch>
            <a:fillRect/>
          </a:stretch>
        </p:blipFill>
        <p:spPr>
          <a:xfrm>
            <a:off x="6276109" y="1620981"/>
            <a:ext cx="5486400" cy="5091545"/>
          </a:xfrm>
          <a:prstGeom prst="rect">
            <a:avLst/>
          </a:prstGeom>
        </p:spPr>
      </p:pic>
    </p:spTree>
    <p:extLst>
      <p:ext uri="{BB962C8B-B14F-4D97-AF65-F5344CB8AC3E}">
        <p14:creationId xmlns:p14="http://schemas.microsoft.com/office/powerpoint/2010/main" val="3380777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374073" y="365125"/>
            <a:ext cx="11409218" cy="955675"/>
          </a:xfrm>
          <a:solidFill>
            <a:srgbClr val="B0C6DD"/>
          </a:solidFill>
        </p:spPr>
        <p:txBody>
          <a:bodyPr>
            <a:normAutofit/>
          </a:bodyPr>
          <a:lstStyle/>
          <a:p>
            <a:pPr algn="ctr"/>
            <a:r>
              <a:rPr lang="en-US" sz="3600" b="1" dirty="0">
                <a:latin typeface="Times New Roman" panose="02020603050405020304" pitchFamily="18" charset="0"/>
                <a:cs typeface="Times New Roman" panose="02020603050405020304" pitchFamily="18" charset="0"/>
              </a:rPr>
              <a:t>PREVENTION OF TYPE 2 DIABETES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374073" y="1496291"/>
            <a:ext cx="5985163" cy="5216236"/>
          </a:xfrm>
          <a:solidFill>
            <a:srgbClr val="F2DBB8"/>
          </a:solidFill>
        </p:spPr>
        <p:txBody>
          <a:bodyPr anchor="ctr">
            <a:normAutofit/>
          </a:bodyPr>
          <a:lstStyle/>
          <a:p>
            <a:pPr>
              <a:lnSpc>
                <a:spcPct val="160000"/>
              </a:lnSpc>
            </a:pPr>
            <a:r>
              <a:rPr lang="en-US" sz="2000" dirty="0">
                <a:latin typeface="Times New Roman" panose="02020603050405020304" pitchFamily="18" charset="0"/>
                <a:cs typeface="Times New Roman" panose="02020603050405020304" pitchFamily="18" charset="0"/>
              </a:rPr>
              <a:t>Healthy eating, exercise, weight control and quitting smoking help prevent diabetes.</a:t>
            </a:r>
          </a:p>
          <a:p>
            <a:pPr>
              <a:lnSpc>
                <a:spcPct val="160000"/>
              </a:lnSpc>
            </a:pPr>
            <a:r>
              <a:rPr lang="en-US" sz="2000" dirty="0">
                <a:latin typeface="Times New Roman" panose="02020603050405020304" pitchFamily="18" charset="0"/>
                <a:cs typeface="Times New Roman" panose="02020603050405020304" pitchFamily="18" charset="0"/>
              </a:rPr>
              <a:t>Lifestyle interventions reduce diabetes risk by 58% (American Diabetes Association, 2025).</a:t>
            </a:r>
          </a:p>
          <a:p>
            <a:pPr>
              <a:lnSpc>
                <a:spcPct val="160000"/>
              </a:lnSpc>
            </a:pPr>
            <a:r>
              <a:rPr lang="en-US" sz="2000" dirty="0">
                <a:latin typeface="Times New Roman" panose="02020603050405020304" pitchFamily="18" charset="0"/>
                <a:cs typeface="Times New Roman" panose="02020603050405020304" pitchFamily="18" charset="0"/>
              </a:rPr>
              <a:t>NHS DPP promotes healthier lifestyles and weight loss (NHS, 2023).</a:t>
            </a:r>
          </a:p>
          <a:p>
            <a:pPr>
              <a:lnSpc>
                <a:spcPct val="160000"/>
              </a:lnSpc>
            </a:pPr>
            <a:r>
              <a:rPr lang="en-US" sz="2000" dirty="0">
                <a:latin typeface="Times New Roman" panose="02020603050405020304" pitchFamily="18" charset="0"/>
                <a:cs typeface="Times New Roman" panose="02020603050405020304" pitchFamily="18" charset="0"/>
              </a:rPr>
              <a:t>Culturally appropriate education addresses barriers in South Asian communities (</a:t>
            </a:r>
            <a:r>
              <a:rPr lang="en-US" sz="2000" dirty="0" err="1">
                <a:latin typeface="Times New Roman" panose="02020603050405020304" pitchFamily="18" charset="0"/>
                <a:cs typeface="Times New Roman" panose="02020603050405020304" pitchFamily="18" charset="0"/>
              </a:rPr>
              <a:t>Shaligram</a:t>
            </a:r>
            <a:r>
              <a:rPr lang="en-US" sz="2000" dirty="0">
                <a:latin typeface="Times New Roman" panose="02020603050405020304" pitchFamily="18" charset="0"/>
                <a:cs typeface="Times New Roman" panose="02020603050405020304" pitchFamily="18" charset="0"/>
              </a:rPr>
              <a:t> et al., 2022). </a:t>
            </a:r>
          </a:p>
        </p:txBody>
      </p:sp>
      <p:pic>
        <p:nvPicPr>
          <p:cNvPr id="4" name="Picture 3">
            <a:extLst>
              <a:ext uri="{FF2B5EF4-FFF2-40B4-BE49-F238E27FC236}">
                <a16:creationId xmlns:a16="http://schemas.microsoft.com/office/drawing/2014/main" id="{44A84C0E-2094-49D3-9D5B-29CBF65C8C0C}"/>
              </a:ext>
            </a:extLst>
          </p:cNvPr>
          <p:cNvPicPr>
            <a:picLocks noChangeAspect="1"/>
          </p:cNvPicPr>
          <p:nvPr/>
        </p:nvPicPr>
        <p:blipFill rotWithShape="1">
          <a:blip r:embed="rId3"/>
          <a:srcRect t="18120" b="18044"/>
          <a:stretch/>
        </p:blipFill>
        <p:spPr>
          <a:xfrm>
            <a:off x="6448446" y="1496291"/>
            <a:ext cx="5334845" cy="5216236"/>
          </a:xfrm>
          <a:prstGeom prst="rect">
            <a:avLst/>
          </a:prstGeom>
        </p:spPr>
      </p:pic>
    </p:spTree>
    <p:extLst>
      <p:ext uri="{BB962C8B-B14F-4D97-AF65-F5344CB8AC3E}">
        <p14:creationId xmlns:p14="http://schemas.microsoft.com/office/powerpoint/2010/main" val="1612369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324465" y="365126"/>
            <a:ext cx="11474245" cy="1139210"/>
          </a:xfrm>
          <a:solidFill>
            <a:srgbClr val="B0C6DD"/>
          </a:solidFill>
        </p:spPr>
        <p:txBody>
          <a:bodyPr>
            <a:normAutofit/>
          </a:bodyPr>
          <a:lstStyle/>
          <a:p>
            <a:pPr algn="ctr"/>
            <a:r>
              <a:rPr lang="en-US" sz="2800" b="1" dirty="0">
                <a:latin typeface="Times New Roman" panose="02020603050405020304" pitchFamily="18" charset="0"/>
                <a:cs typeface="Times New Roman" panose="02020603050405020304" pitchFamily="18" charset="0"/>
              </a:rPr>
              <a:t>CO-PRODUCTIVE CARE: SKILLS, VALUES AND BEHAVIOURS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324465" y="1822894"/>
            <a:ext cx="6076335" cy="4669980"/>
          </a:xfrm>
          <a:solidFill>
            <a:srgbClr val="F2DBB8"/>
          </a:solidFill>
        </p:spPr>
        <p:txBody>
          <a:bodyPr anchor="ctr">
            <a:normAutofit fontScale="92500"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Nurses need empathy, listening, cultural awareness and clear communication.</a:t>
            </a:r>
          </a:p>
          <a:p>
            <a:pPr>
              <a:lnSpc>
                <a:spcPct val="150000"/>
              </a:lnSpc>
            </a:pPr>
            <a:r>
              <a:rPr lang="en-US" sz="2000" dirty="0">
                <a:latin typeface="Times New Roman" panose="02020603050405020304" pitchFamily="18" charset="0"/>
                <a:cs typeface="Times New Roman" panose="02020603050405020304" pitchFamily="18" charset="0"/>
              </a:rPr>
              <a:t>Respect, dignity and informed choices guide nursing practice (NMC, 2015).</a:t>
            </a:r>
          </a:p>
          <a:p>
            <a:pPr>
              <a:lnSpc>
                <a:spcPct val="150000"/>
              </a:lnSpc>
            </a:pPr>
            <a:r>
              <a:rPr lang="en-US" sz="2000" dirty="0">
                <a:latin typeface="Times New Roman" panose="02020603050405020304" pitchFamily="18" charset="0"/>
                <a:cs typeface="Times New Roman" panose="02020603050405020304" pitchFamily="18" charset="0"/>
              </a:rPr>
              <a:t>Shared decisions combine clinical evidence with patient preferences (Tringale et al., 2022).</a:t>
            </a:r>
          </a:p>
          <a:p>
            <a:pPr>
              <a:lnSpc>
                <a:spcPct val="150000"/>
              </a:lnSpc>
            </a:pPr>
            <a:r>
              <a:rPr lang="en-US" sz="2000" dirty="0">
                <a:latin typeface="Times New Roman" panose="02020603050405020304" pitchFamily="18" charset="0"/>
                <a:cs typeface="Times New Roman" panose="02020603050405020304" pitchFamily="18" charset="0"/>
              </a:rPr>
              <a:t>Time and cultural barriers can limit patient participation.</a:t>
            </a:r>
          </a:p>
          <a:p>
            <a:pPr>
              <a:lnSpc>
                <a:spcPct val="150000"/>
              </a:lnSpc>
            </a:pPr>
            <a:r>
              <a:rPr lang="en-US" sz="2000" dirty="0">
                <a:latin typeface="Times New Roman" panose="02020603050405020304" pitchFamily="18" charset="0"/>
                <a:cs typeface="Times New Roman" panose="02020603050405020304" pitchFamily="18" charset="0"/>
              </a:rPr>
              <a:t>Non-</a:t>
            </a:r>
            <a:r>
              <a:rPr lang="en-US" sz="2000" dirty="0" err="1">
                <a:latin typeface="Times New Roman" panose="02020603050405020304" pitchFamily="18" charset="0"/>
                <a:cs typeface="Times New Roman" panose="02020603050405020304" pitchFamily="18" charset="0"/>
              </a:rPr>
              <a:t>judgemental</a:t>
            </a:r>
            <a:r>
              <a:rPr lang="en-US" sz="2000" dirty="0">
                <a:latin typeface="Times New Roman" panose="02020603050405020304" pitchFamily="18" charset="0"/>
                <a:cs typeface="Times New Roman" panose="02020603050405020304" pitchFamily="18" charset="0"/>
              </a:rPr>
              <a:t> communication improves treatment engagement and self-management (Patil and Dharapur, 2026).</a:t>
            </a:r>
          </a:p>
        </p:txBody>
      </p:sp>
      <p:pic>
        <p:nvPicPr>
          <p:cNvPr id="4" name="Picture 3">
            <a:extLst>
              <a:ext uri="{FF2B5EF4-FFF2-40B4-BE49-F238E27FC236}">
                <a16:creationId xmlns:a16="http://schemas.microsoft.com/office/drawing/2014/main" id="{4B62A2EC-F395-4A54-98CF-1C70F1FF489D}"/>
              </a:ext>
            </a:extLst>
          </p:cNvPr>
          <p:cNvPicPr>
            <a:picLocks noChangeAspect="1"/>
          </p:cNvPicPr>
          <p:nvPr/>
        </p:nvPicPr>
        <p:blipFill>
          <a:blip r:embed="rId3"/>
          <a:stretch>
            <a:fillRect/>
          </a:stretch>
        </p:blipFill>
        <p:spPr>
          <a:xfrm>
            <a:off x="6590685" y="1822894"/>
            <a:ext cx="5208025" cy="4669980"/>
          </a:xfrm>
          <a:prstGeom prst="rect">
            <a:avLst/>
          </a:prstGeom>
        </p:spPr>
      </p:pic>
    </p:spTree>
    <p:extLst>
      <p:ext uri="{BB962C8B-B14F-4D97-AF65-F5344CB8AC3E}">
        <p14:creationId xmlns:p14="http://schemas.microsoft.com/office/powerpoint/2010/main" val="2524186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332509" y="365125"/>
            <a:ext cx="11575473" cy="1325563"/>
          </a:xfrm>
          <a:solidFill>
            <a:srgbClr val="B0C6DD"/>
          </a:solidFill>
        </p:spPr>
        <p:txBody>
          <a:bodyPr>
            <a:noAutofit/>
          </a:bodyPr>
          <a:lstStyle/>
          <a:p>
            <a:pPr algn="ctr"/>
            <a:r>
              <a:rPr lang="en-US" sz="3200" b="1" dirty="0">
                <a:latin typeface="Times New Roman" panose="02020603050405020304" pitchFamily="18" charset="0"/>
                <a:cs typeface="Times New Roman" panose="02020603050405020304" pitchFamily="18" charset="0"/>
              </a:rPr>
              <a:t>COMPREHENSIVE MODEL OF PERSONALISED CARE AND SELF-MANAGEMENT SUPPORT </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332510" y="1825625"/>
            <a:ext cx="6213764" cy="4866120"/>
          </a:xfrm>
          <a:solidFill>
            <a:srgbClr val="F2DBB8"/>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NHS personalised care supports six approaches to diabetes management (Johnson et al., 2023).</a:t>
            </a:r>
          </a:p>
          <a:p>
            <a:pPr>
              <a:lnSpc>
                <a:spcPct val="150000"/>
              </a:lnSpc>
            </a:pPr>
            <a:r>
              <a:rPr lang="en-US" sz="2000" dirty="0">
                <a:latin typeface="Times New Roman" panose="02020603050405020304" pitchFamily="18" charset="0"/>
                <a:cs typeface="Times New Roman" panose="02020603050405020304" pitchFamily="18" charset="0"/>
              </a:rPr>
              <a:t>Shared decisions and care plans promote realistic, patient-</a:t>
            </a:r>
            <a:r>
              <a:rPr lang="en-US" sz="2000" dirty="0" err="1">
                <a:latin typeface="Times New Roman" panose="02020603050405020304" pitchFamily="18" charset="0"/>
                <a:cs typeface="Times New Roman" panose="02020603050405020304" pitchFamily="18" charset="0"/>
              </a:rPr>
              <a:t>centred</a:t>
            </a:r>
            <a:r>
              <a:rPr lang="en-US" sz="2000" dirty="0">
                <a:latin typeface="Times New Roman" panose="02020603050405020304" pitchFamily="18" charset="0"/>
                <a:cs typeface="Times New Roman" panose="02020603050405020304" pitchFamily="18" charset="0"/>
              </a:rPr>
              <a:t> goals (Suresh et al., 2024).</a:t>
            </a:r>
          </a:p>
          <a:p>
            <a:pPr>
              <a:lnSpc>
                <a:spcPct val="150000"/>
              </a:lnSpc>
            </a:pPr>
            <a:r>
              <a:rPr lang="en-US" sz="2000" dirty="0">
                <a:latin typeface="Times New Roman" panose="02020603050405020304" pitchFamily="18" charset="0"/>
                <a:cs typeface="Times New Roman" panose="02020603050405020304" pitchFamily="18" charset="0"/>
              </a:rPr>
              <a:t>Social prescribing connects patients to community services, though evidence is limited (Lynch et al., 2026).</a:t>
            </a:r>
          </a:p>
          <a:p>
            <a:pPr>
              <a:lnSpc>
                <a:spcPct val="150000"/>
              </a:lnSpc>
            </a:pPr>
            <a:r>
              <a:rPr lang="en-US" sz="2000" dirty="0">
                <a:latin typeface="Times New Roman" panose="02020603050405020304" pitchFamily="18" charset="0"/>
                <a:cs typeface="Times New Roman" panose="02020603050405020304" pitchFamily="18" charset="0"/>
              </a:rPr>
              <a:t>Interpreters, non-digital options and regular reviews improve equitable care (NHS England, 2024).</a:t>
            </a:r>
          </a:p>
        </p:txBody>
      </p:sp>
      <p:pic>
        <p:nvPicPr>
          <p:cNvPr id="5" name="Picture 4">
            <a:extLst>
              <a:ext uri="{FF2B5EF4-FFF2-40B4-BE49-F238E27FC236}">
                <a16:creationId xmlns:a16="http://schemas.microsoft.com/office/drawing/2014/main" id="{A04FE71F-F5AC-433C-BC8D-2B51C7FFC763}"/>
              </a:ext>
            </a:extLst>
          </p:cNvPr>
          <p:cNvPicPr>
            <a:picLocks noChangeAspect="1"/>
          </p:cNvPicPr>
          <p:nvPr/>
        </p:nvPicPr>
        <p:blipFill rotWithShape="1">
          <a:blip r:embed="rId3"/>
          <a:srcRect b="9931"/>
          <a:stretch/>
        </p:blipFill>
        <p:spPr>
          <a:xfrm>
            <a:off x="6612505" y="1825625"/>
            <a:ext cx="5295477" cy="4866120"/>
          </a:xfrm>
          <a:prstGeom prst="rect">
            <a:avLst/>
          </a:prstGeom>
        </p:spPr>
      </p:pic>
    </p:spTree>
    <p:extLst>
      <p:ext uri="{BB962C8B-B14F-4D97-AF65-F5344CB8AC3E}">
        <p14:creationId xmlns:p14="http://schemas.microsoft.com/office/powerpoint/2010/main" val="3664142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838200" y="472067"/>
            <a:ext cx="10515600" cy="1371022"/>
          </a:xfrm>
          <a:solidFill>
            <a:srgbClr val="B0C6DD"/>
          </a:solidFill>
        </p:spPr>
        <p:txBody>
          <a:bodyPr>
            <a:normAutofit/>
          </a:bodyPr>
          <a:lstStyle/>
          <a:p>
            <a:pPr algn="ctr"/>
            <a:r>
              <a:rPr lang="en-US" sz="36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838200" y="2119745"/>
            <a:ext cx="10515600" cy="4209618"/>
          </a:xfrm>
          <a:solidFill>
            <a:srgbClr val="F2DBB8"/>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Early diagnosis and prevention reduce complications and improve quality of life.</a:t>
            </a:r>
          </a:p>
          <a:p>
            <a:pPr>
              <a:lnSpc>
                <a:spcPct val="150000"/>
              </a:lnSpc>
            </a:pPr>
            <a:r>
              <a:rPr lang="en-US" sz="2000" dirty="0">
                <a:latin typeface="Times New Roman" panose="02020603050405020304" pitchFamily="18" charset="0"/>
                <a:cs typeface="Times New Roman" panose="02020603050405020304" pitchFamily="18" charset="0"/>
              </a:rPr>
              <a:t>Effective management combines lifestyle changes, medication and regular monitoring.</a:t>
            </a:r>
          </a:p>
          <a:p>
            <a:pPr>
              <a:lnSpc>
                <a:spcPct val="150000"/>
              </a:lnSpc>
            </a:pPr>
            <a:r>
              <a:rPr lang="en-US" sz="2000" dirty="0">
                <a:latin typeface="Times New Roman" panose="02020603050405020304" pitchFamily="18" charset="0"/>
                <a:cs typeface="Times New Roman" panose="02020603050405020304" pitchFamily="18" charset="0"/>
              </a:rPr>
              <a:t>Nurses coordinate care, education and informed decision-making.</a:t>
            </a:r>
          </a:p>
          <a:p>
            <a:pPr>
              <a:lnSpc>
                <a:spcPct val="150000"/>
              </a:lnSpc>
            </a:pPr>
            <a:r>
              <a:rPr lang="en-US" sz="2000" dirty="0" err="1">
                <a:latin typeface="Times New Roman" panose="02020603050405020304" pitchFamily="18" charset="0"/>
                <a:cs typeface="Times New Roman" panose="02020603050405020304" pitchFamily="18" charset="0"/>
              </a:rPr>
              <a:t>Personalised</a:t>
            </a:r>
            <a:r>
              <a:rPr lang="en-US" sz="2000" dirty="0">
                <a:latin typeface="Times New Roman" panose="02020603050405020304" pitchFamily="18" charset="0"/>
                <a:cs typeface="Times New Roman" panose="02020603050405020304" pitchFamily="18" charset="0"/>
              </a:rPr>
              <a:t> care supports confidence and self-management.</a:t>
            </a:r>
          </a:p>
          <a:p>
            <a:pPr>
              <a:lnSpc>
                <a:spcPct val="150000"/>
              </a:lnSpc>
            </a:pPr>
            <a:r>
              <a:rPr lang="en-US" sz="2000" dirty="0">
                <a:latin typeface="Times New Roman" panose="02020603050405020304" pitchFamily="18" charset="0"/>
                <a:cs typeface="Times New Roman" panose="02020603050405020304" pitchFamily="18" charset="0"/>
              </a:rPr>
              <a:t>Equitable access and collaboration improve long-term outcomes and reduce avoidable healthcare costs.</a:t>
            </a:r>
          </a:p>
        </p:txBody>
      </p:sp>
    </p:spTree>
    <p:extLst>
      <p:ext uri="{BB962C8B-B14F-4D97-AF65-F5344CB8AC3E}">
        <p14:creationId xmlns:p14="http://schemas.microsoft.com/office/powerpoint/2010/main" val="13939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BCC5-1237-4395-A7A0-42C0BB444F5F}"/>
              </a:ext>
            </a:extLst>
          </p:cNvPr>
          <p:cNvSpPr>
            <a:spLocks noGrp="1"/>
          </p:cNvSpPr>
          <p:nvPr>
            <p:ph type="title"/>
          </p:nvPr>
        </p:nvSpPr>
        <p:spPr>
          <a:xfrm>
            <a:off x="265471" y="198120"/>
            <a:ext cx="11651226" cy="518160"/>
          </a:xfrm>
          <a:solidFill>
            <a:srgbClr val="B0C6DD"/>
          </a:solidFill>
        </p:spPr>
        <p:txBody>
          <a:bodyPr>
            <a:normAutofit fontScale="90000"/>
          </a:bodyPr>
          <a:lstStyle/>
          <a:p>
            <a:pPr algn="ctr"/>
            <a:r>
              <a:rPr lang="en-US"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9C0B85A-0427-4DD5-A4B9-B8B07C2E963E}"/>
              </a:ext>
            </a:extLst>
          </p:cNvPr>
          <p:cNvSpPr>
            <a:spLocks noGrp="1"/>
          </p:cNvSpPr>
          <p:nvPr>
            <p:ph idx="1"/>
          </p:nvPr>
        </p:nvSpPr>
        <p:spPr>
          <a:xfrm>
            <a:off x="265471" y="868676"/>
            <a:ext cx="11651226" cy="5989323"/>
          </a:xfrm>
          <a:solidFill>
            <a:srgbClr val="F2DBB8"/>
          </a:solidFill>
        </p:spPr>
        <p:txBody>
          <a:bodyPr anchor="ctr">
            <a:normAutofit lnSpcReduction="10000"/>
          </a:bodyPr>
          <a:lstStyle/>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American Diabetes Association (2025). Reduction in the incidence of type 2 diabetes with lifestyle intervention or Metformin | New England Journal of Medicine.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https://www.nejm.org/doi/full/10.1056/NEJMoa012512</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16 Oct. 2026].</a:t>
            </a:r>
          </a:p>
          <a:p>
            <a:pPr marL="457200" marR="0" indent="-457200">
              <a:lnSpc>
                <a:spcPct val="12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Amirqulova</a:t>
            </a:r>
            <a:r>
              <a:rPr lang="en-GB" sz="1000" dirty="0">
                <a:latin typeface="Times New Roman" panose="02020603050405020304" pitchFamily="18" charset="0"/>
                <a:ea typeface="Calibri" panose="020F0502020204030204" pitchFamily="34" charset="0"/>
                <a:cs typeface="Times New Roman" panose="02020603050405020304" pitchFamily="18" charset="0"/>
              </a:rPr>
              <a:t>, G.M.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Xidirova</a:t>
            </a:r>
            <a:r>
              <a:rPr lang="en-GB" sz="1000" dirty="0">
                <a:latin typeface="Times New Roman" panose="02020603050405020304" pitchFamily="18" charset="0"/>
                <a:ea typeface="Calibri" panose="020F0502020204030204" pitchFamily="34" charset="0"/>
                <a:cs typeface="Times New Roman" panose="02020603050405020304" pitchFamily="18" charset="0"/>
              </a:rPr>
              <a:t>, N.X. (2024). Vascular complications of diabetes. </a:t>
            </a:r>
            <a:r>
              <a:rPr lang="en-GB" sz="1000" i="1" dirty="0">
                <a:latin typeface="Times New Roman" panose="02020603050405020304" pitchFamily="18" charset="0"/>
                <a:ea typeface="Calibri" panose="020F0502020204030204" pitchFamily="34" charset="0"/>
                <a:cs typeface="Times New Roman" panose="02020603050405020304" pitchFamily="18" charset="0"/>
              </a:rPr>
              <a:t>European Journal of Modern Medicine and Practice</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4</a:t>
            </a:r>
            <a:r>
              <a:rPr lang="en-GB" sz="1000" dirty="0">
                <a:latin typeface="Times New Roman" panose="02020603050405020304" pitchFamily="18" charset="0"/>
                <a:ea typeface="Calibri" panose="020F0502020204030204" pitchFamily="34" charset="0"/>
                <a:cs typeface="Times New Roman" panose="02020603050405020304" pitchFamily="18" charset="0"/>
              </a:rPr>
              <a:t>(11), pp.180-185.</a:t>
            </a:r>
          </a:p>
          <a:p>
            <a:pPr marL="457200" marR="0" indent="-457200">
              <a:lnSpc>
                <a:spcPct val="12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Baidar</a:t>
            </a:r>
            <a:r>
              <a:rPr lang="en-GB" sz="1000" dirty="0">
                <a:latin typeface="Times New Roman" panose="02020603050405020304" pitchFamily="18" charset="0"/>
                <a:ea typeface="Calibri" panose="020F0502020204030204" pitchFamily="34" charset="0"/>
                <a:cs typeface="Times New Roman" panose="02020603050405020304" pitchFamily="18" charset="0"/>
              </a:rPr>
              <a:t>, S., Dhawan, A., Sharma, D. and Sharma, S. (2025). Diabetes mellitus: classification, symptoms, diagnosis, treatment, prevention, and implications. </a:t>
            </a:r>
            <a:r>
              <a:rPr lang="en-GB" sz="1000" i="1" dirty="0">
                <a:latin typeface="Times New Roman" panose="02020603050405020304" pitchFamily="18" charset="0"/>
                <a:ea typeface="Calibri" panose="020F0502020204030204" pitchFamily="34" charset="0"/>
                <a:cs typeface="Times New Roman" panose="02020603050405020304" pitchFamily="18" charset="0"/>
              </a:rPr>
              <a:t>Int J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Contemp</a:t>
            </a:r>
            <a:r>
              <a:rPr lang="en-GB" sz="1000" i="1" dirty="0">
                <a:latin typeface="Times New Roman" panose="02020603050405020304" pitchFamily="18" charset="0"/>
                <a:ea typeface="Calibri" panose="020F0502020204030204" pitchFamily="34" charset="0"/>
                <a:cs typeface="Times New Roman" panose="02020603050405020304" pitchFamily="18" charset="0"/>
              </a:rPr>
              <a:t> Res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Multidiscipl</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4</a:t>
            </a:r>
            <a:r>
              <a:rPr lang="en-GB" sz="1000" dirty="0">
                <a:latin typeface="Times New Roman" panose="02020603050405020304" pitchFamily="18" charset="0"/>
                <a:ea typeface="Calibri" panose="020F0502020204030204" pitchFamily="34" charset="0"/>
                <a:cs typeface="Times New Roman" panose="02020603050405020304" pitchFamily="18" charset="0"/>
              </a:rPr>
              <a:t>(2), pp.336-342.</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de Groot, M. (2023). Diabetes and depression: strategies to address a common comorbidity within the primary care context. </a:t>
            </a:r>
            <a:r>
              <a:rPr lang="en-GB" sz="1000" i="1" dirty="0">
                <a:latin typeface="Times New Roman" panose="02020603050405020304" pitchFamily="18" charset="0"/>
                <a:ea typeface="Calibri" panose="020F0502020204030204" pitchFamily="34" charset="0"/>
                <a:cs typeface="Times New Roman" panose="02020603050405020304" pitchFamily="18" charset="0"/>
              </a:rPr>
              <a:t>American Journal of Medicine Open</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9</a:t>
            </a:r>
            <a:r>
              <a:rPr lang="en-GB" sz="1000" dirty="0">
                <a:latin typeface="Times New Roman" panose="02020603050405020304" pitchFamily="18" charset="0"/>
                <a:ea typeface="Calibri" panose="020F0502020204030204" pitchFamily="34" charset="0"/>
                <a:cs typeface="Times New Roman" panose="02020603050405020304" pitchFamily="18" charset="0"/>
              </a:rPr>
              <a:t>, p.100039.</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Diabetes UK (2024). </a:t>
            </a:r>
            <a:r>
              <a:rPr lang="en-GB" sz="1000" i="1" dirty="0">
                <a:latin typeface="Times New Roman" panose="02020603050405020304" pitchFamily="18" charset="0"/>
                <a:ea typeface="Calibri" panose="020F0502020204030204" pitchFamily="34" charset="0"/>
                <a:cs typeface="Times New Roman" panose="02020603050405020304" pitchFamily="18" charset="0"/>
              </a:rPr>
              <a:t>How many people in the UK have diabetes?</a:t>
            </a:r>
            <a:r>
              <a:rPr lang="en-GB" sz="1000" dirty="0">
                <a:latin typeface="Times New Roman" panose="02020603050405020304" pitchFamily="18" charset="0"/>
                <a:ea typeface="Calibri" panose="020F0502020204030204" pitchFamily="34" charset="0"/>
                <a:cs typeface="Times New Roman" panose="02020603050405020304" pitchFamily="18" charset="0"/>
              </a:rPr>
              <a:t>. Diabetes UK.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https://www.diabetes.org.uk/about-us/about-the-charity/our-strategy/statistics</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16 Oct. 2026].</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Downey, C.R. (2025). Diabetes: Monitoring and Follow-Up. In </a:t>
            </a:r>
            <a:r>
              <a:rPr lang="en-GB" sz="1000" i="1" dirty="0">
                <a:latin typeface="Times New Roman" panose="02020603050405020304" pitchFamily="18" charset="0"/>
                <a:ea typeface="Calibri" panose="020F0502020204030204" pitchFamily="34" charset="0"/>
                <a:cs typeface="Times New Roman" panose="02020603050405020304" pitchFamily="18" charset="0"/>
              </a:rPr>
              <a:t>The Pharmacist’s Pocket Guide for Diabetes and Obesity: Practical Strategies, Tips, and Considerations</a:t>
            </a:r>
            <a:r>
              <a:rPr lang="en-GB" sz="1000" dirty="0">
                <a:latin typeface="Times New Roman" panose="02020603050405020304" pitchFamily="18" charset="0"/>
                <a:ea typeface="Calibri" panose="020F0502020204030204" pitchFamily="34" charset="0"/>
                <a:cs typeface="Times New Roman" panose="02020603050405020304" pitchFamily="18" charset="0"/>
              </a:rPr>
              <a:t> (pp. 201-232). Cham: Springer Nature Switzerland.</a:t>
            </a:r>
          </a:p>
          <a:p>
            <a:pPr marL="457200" marR="0" indent="-457200">
              <a:lnSpc>
                <a:spcPct val="120000"/>
              </a:lnSpc>
              <a:spcBef>
                <a:spcPts val="0"/>
              </a:spcBef>
            </a:pPr>
            <a:r>
              <a:rPr lang="en-US" sz="1000" dirty="0">
                <a:latin typeface="Times New Roman" panose="02020603050405020304" pitchFamily="18" charset="0"/>
                <a:ea typeface="Calibri" panose="020F0502020204030204" pitchFamily="34" charset="0"/>
                <a:cs typeface="Times New Roman" panose="02020603050405020304" pitchFamily="18" charset="0"/>
              </a:rPr>
              <a:t>H</a:t>
            </a:r>
            <a:r>
              <a:rPr lang="en-GB" sz="1000" dirty="0" err="1">
                <a:latin typeface="Times New Roman" panose="02020603050405020304" pitchFamily="18" charset="0"/>
                <a:ea typeface="Calibri" panose="020F0502020204030204" pitchFamily="34" charset="0"/>
                <a:cs typeface="Times New Roman" panose="02020603050405020304" pitchFamily="18" charset="0"/>
              </a:rPr>
              <a:t>ealthy</a:t>
            </a:r>
            <a:r>
              <a:rPr lang="en-GB" sz="1000" dirty="0">
                <a:latin typeface="Times New Roman" panose="02020603050405020304" pitchFamily="18" charset="0"/>
                <a:ea typeface="Calibri" panose="020F0502020204030204" pitchFamily="34" charset="0"/>
                <a:cs typeface="Times New Roman" panose="02020603050405020304" pitchFamily="18" charset="0"/>
              </a:rPr>
              <a:t> London Partnership (2019). The NHS long term plan January 2019.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https://www.rcm.org.uk/wp-content/uploads/2024/06/nhs-long-term-plan-jan-2019.pdf</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16 Oct. 2026].</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Hossain, M.J., Al‐Mamun, M. and Islam, M.R. (2024). Diabetes mellitus, the fastest growing global public health concern: Early detection should be focused. </a:t>
            </a:r>
            <a:r>
              <a:rPr lang="en-GB" sz="1000" i="1" dirty="0">
                <a:latin typeface="Times New Roman" panose="02020603050405020304" pitchFamily="18" charset="0"/>
                <a:ea typeface="Calibri" panose="020F0502020204030204" pitchFamily="34" charset="0"/>
                <a:cs typeface="Times New Roman" panose="02020603050405020304" pitchFamily="18" charset="0"/>
              </a:rPr>
              <a:t>Health Science Reports</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7</a:t>
            </a:r>
            <a:r>
              <a:rPr lang="en-GB" sz="1000" dirty="0">
                <a:latin typeface="Times New Roman" panose="02020603050405020304" pitchFamily="18" charset="0"/>
                <a:ea typeface="Calibri" panose="020F0502020204030204" pitchFamily="34" charset="0"/>
                <a:cs typeface="Times New Roman" panose="02020603050405020304" pitchFamily="18" charset="0"/>
              </a:rPr>
              <a:t>(3), p.e2004.</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Johnson, L., Kirk, H., Clark, B., Heath, S., Royse, C., Adams, C. and Portillo, M.C., (2023). Improving personalised care, through the development of a service evaluation tool to assess, understand and monitor delivery. </a:t>
            </a:r>
            <a:r>
              <a:rPr lang="en-GB" sz="1000" i="1" dirty="0">
                <a:latin typeface="Times New Roman" panose="02020603050405020304" pitchFamily="18" charset="0"/>
                <a:ea typeface="Calibri" panose="020F0502020204030204" pitchFamily="34" charset="0"/>
                <a:cs typeface="Times New Roman" panose="02020603050405020304" pitchFamily="18" charset="0"/>
              </a:rPr>
              <a:t>BMJ Open Quality</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12</a:t>
            </a:r>
            <a:r>
              <a:rPr lang="en-GB" sz="1000" dirty="0">
                <a:latin typeface="Times New Roman" panose="02020603050405020304" pitchFamily="18" charset="0"/>
                <a:ea typeface="Calibri" panose="020F0502020204030204" pitchFamily="34" charset="0"/>
                <a:cs typeface="Times New Roman" panose="02020603050405020304" pitchFamily="18" charset="0"/>
              </a:rPr>
              <a:t>(3), p.e002324.</a:t>
            </a:r>
          </a:p>
          <a:p>
            <a:pPr marL="457200" marR="0" indent="-457200">
              <a:lnSpc>
                <a:spcPct val="12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Khin</a:t>
            </a:r>
            <a:r>
              <a:rPr lang="en-GB" sz="1000" dirty="0">
                <a:latin typeface="Times New Roman" panose="02020603050405020304" pitchFamily="18" charset="0"/>
                <a:ea typeface="Calibri" panose="020F0502020204030204" pitchFamily="34" charset="0"/>
                <a:cs typeface="Times New Roman" panose="02020603050405020304" pitchFamily="18" charset="0"/>
              </a:rPr>
              <a:t>, P.P., Lee, J.H. and Jun, H.S. (2023). Pancreatic beta-cell dysfunction in type 2 diabetes. </a:t>
            </a:r>
            <a:r>
              <a:rPr lang="en-GB" sz="1000" i="1" dirty="0">
                <a:latin typeface="Times New Roman" panose="02020603050405020304" pitchFamily="18" charset="0"/>
                <a:ea typeface="Calibri" panose="020F0502020204030204" pitchFamily="34" charset="0"/>
                <a:cs typeface="Times New Roman" panose="02020603050405020304" pitchFamily="18" charset="0"/>
              </a:rPr>
              <a:t>European Journal of Inflammation</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21</a:t>
            </a:r>
            <a:r>
              <a:rPr lang="en-GB" sz="1000" dirty="0">
                <a:latin typeface="Times New Roman" panose="02020603050405020304" pitchFamily="18" charset="0"/>
                <a:ea typeface="Calibri" panose="020F0502020204030204" pitchFamily="34" charset="0"/>
                <a:cs typeface="Times New Roman" panose="02020603050405020304" pitchFamily="18" charset="0"/>
              </a:rPr>
              <a:t>, p.1721727X231154152.</a:t>
            </a:r>
          </a:p>
          <a:p>
            <a:pPr marL="457200" marR="0" indent="-457200">
              <a:lnSpc>
                <a:spcPct val="12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Khunti</a:t>
            </a:r>
            <a:r>
              <a:rPr lang="en-GB" sz="1000" dirty="0">
                <a:latin typeface="Times New Roman" panose="02020603050405020304" pitchFamily="18" charset="0"/>
                <a:ea typeface="Calibri" panose="020F0502020204030204" pitchFamily="34" charset="0"/>
                <a:cs typeface="Times New Roman" panose="02020603050405020304" pitchFamily="18" charset="0"/>
              </a:rPr>
              <a:t>, K., </a:t>
            </a:r>
            <a:r>
              <a:rPr lang="en-GB" sz="1000" dirty="0" err="1">
                <a:latin typeface="Times New Roman" panose="02020603050405020304" pitchFamily="18" charset="0"/>
                <a:ea typeface="Calibri" panose="020F0502020204030204" pitchFamily="34" charset="0"/>
                <a:cs typeface="Times New Roman" panose="02020603050405020304" pitchFamily="18" charset="0"/>
              </a:rPr>
              <a:t>Chudasama</a:t>
            </a:r>
            <a:r>
              <a:rPr lang="en-GB" sz="1000" dirty="0">
                <a:latin typeface="Times New Roman" panose="02020603050405020304" pitchFamily="18" charset="0"/>
                <a:ea typeface="Calibri" panose="020F0502020204030204" pitchFamily="34" charset="0"/>
                <a:cs typeface="Times New Roman" panose="02020603050405020304" pitchFamily="18" charset="0"/>
              </a:rPr>
              <a:t>, Y.V., Gregg, E.W., </a:t>
            </a:r>
            <a:r>
              <a:rPr lang="en-GB" sz="1000" dirty="0" err="1">
                <a:latin typeface="Times New Roman" panose="02020603050405020304" pitchFamily="18" charset="0"/>
                <a:ea typeface="Calibri" panose="020F0502020204030204" pitchFamily="34" charset="0"/>
                <a:cs typeface="Times New Roman" panose="02020603050405020304" pitchFamily="18" charset="0"/>
              </a:rPr>
              <a:t>Kamkuemah</a:t>
            </a:r>
            <a:r>
              <a:rPr lang="en-GB" sz="1000" dirty="0">
                <a:latin typeface="Times New Roman" panose="02020603050405020304" pitchFamily="18" charset="0"/>
                <a:ea typeface="Calibri" panose="020F0502020204030204" pitchFamily="34" charset="0"/>
                <a:cs typeface="Times New Roman" panose="02020603050405020304" pitchFamily="18" charset="0"/>
              </a:rPr>
              <a:t>, M., </a:t>
            </a:r>
            <a:r>
              <a:rPr lang="en-GB" sz="1000" dirty="0" err="1">
                <a:latin typeface="Times New Roman" panose="02020603050405020304" pitchFamily="18" charset="0"/>
                <a:ea typeface="Calibri" panose="020F0502020204030204" pitchFamily="34" charset="0"/>
                <a:cs typeface="Times New Roman" panose="02020603050405020304" pitchFamily="18" charset="0"/>
              </a:rPr>
              <a:t>Misra</a:t>
            </a:r>
            <a:r>
              <a:rPr lang="en-GB" sz="1000" dirty="0">
                <a:latin typeface="Times New Roman" panose="02020603050405020304" pitchFamily="18" charset="0"/>
                <a:ea typeface="Calibri" panose="020F0502020204030204" pitchFamily="34" charset="0"/>
                <a:cs typeface="Times New Roman" panose="02020603050405020304" pitchFamily="18" charset="0"/>
              </a:rPr>
              <a:t>, S., </a:t>
            </a:r>
            <a:r>
              <a:rPr lang="en-GB" sz="1000" dirty="0" err="1">
                <a:latin typeface="Times New Roman" panose="02020603050405020304" pitchFamily="18" charset="0"/>
                <a:ea typeface="Calibri" panose="020F0502020204030204" pitchFamily="34" charset="0"/>
                <a:cs typeface="Times New Roman" panose="02020603050405020304" pitchFamily="18" charset="0"/>
              </a:rPr>
              <a:t>Suls</a:t>
            </a:r>
            <a:r>
              <a:rPr lang="en-GB" sz="1000" dirty="0">
                <a:latin typeface="Times New Roman" panose="02020603050405020304" pitchFamily="18" charset="0"/>
                <a:ea typeface="Calibri" panose="020F0502020204030204" pitchFamily="34" charset="0"/>
                <a:cs typeface="Times New Roman" panose="02020603050405020304" pitchFamily="18" charset="0"/>
              </a:rPr>
              <a:t>, J., </a:t>
            </a:r>
            <a:r>
              <a:rPr lang="en-GB" sz="1000" dirty="0" err="1">
                <a:latin typeface="Times New Roman" panose="02020603050405020304" pitchFamily="18" charset="0"/>
                <a:ea typeface="Calibri" panose="020F0502020204030204" pitchFamily="34" charset="0"/>
                <a:cs typeface="Times New Roman" panose="02020603050405020304" pitchFamily="18" charset="0"/>
              </a:rPr>
              <a:t>Venkateshmurthy</a:t>
            </a:r>
            <a:r>
              <a:rPr lang="en-GB" sz="1000" dirty="0">
                <a:latin typeface="Times New Roman" panose="02020603050405020304" pitchFamily="18" charset="0"/>
                <a:ea typeface="Calibri" panose="020F0502020204030204" pitchFamily="34" charset="0"/>
                <a:cs typeface="Times New Roman" panose="02020603050405020304" pitchFamily="18" charset="0"/>
              </a:rPr>
              <a:t>, N.S.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Valabhji</a:t>
            </a:r>
            <a:r>
              <a:rPr lang="en-GB" sz="1000" dirty="0">
                <a:latin typeface="Times New Roman" panose="02020603050405020304" pitchFamily="18" charset="0"/>
                <a:ea typeface="Calibri" panose="020F0502020204030204" pitchFamily="34" charset="0"/>
                <a:cs typeface="Times New Roman" panose="02020603050405020304" pitchFamily="18" charset="0"/>
              </a:rPr>
              <a:t>, J. (2023). Diabetes and multiple long-term conditions: a review of our current global health challenge. </a:t>
            </a:r>
            <a:r>
              <a:rPr lang="en-GB" sz="1000" i="1" dirty="0">
                <a:latin typeface="Times New Roman" panose="02020603050405020304" pitchFamily="18" charset="0"/>
                <a:ea typeface="Calibri" panose="020F0502020204030204" pitchFamily="34" charset="0"/>
                <a:cs typeface="Times New Roman" panose="02020603050405020304" pitchFamily="18" charset="0"/>
              </a:rPr>
              <a:t>Diabetes Care</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46</a:t>
            </a:r>
            <a:r>
              <a:rPr lang="en-GB" sz="1000" dirty="0">
                <a:latin typeface="Times New Roman" panose="02020603050405020304" pitchFamily="18" charset="0"/>
                <a:ea typeface="Calibri" panose="020F0502020204030204" pitchFamily="34" charset="0"/>
                <a:cs typeface="Times New Roman" panose="02020603050405020304" pitchFamily="18" charset="0"/>
              </a:rPr>
              <a:t>(12), pp.2092-2101.</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Lynch, M., Keating, A.J., Morrow, E. and Spencer, L.H. (2026). The health economics of social prescribing: systematic review of the international evidence. </a:t>
            </a:r>
            <a:r>
              <a:rPr lang="en-GB" sz="1000" i="1" dirty="0">
                <a:latin typeface="Times New Roman" panose="02020603050405020304" pitchFamily="18" charset="0"/>
                <a:ea typeface="Calibri" panose="020F0502020204030204" pitchFamily="34" charset="0"/>
                <a:cs typeface="Times New Roman" panose="02020603050405020304" pitchFamily="18" charset="0"/>
              </a:rPr>
              <a:t>Frontiers in Public Health</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14</a:t>
            </a:r>
            <a:r>
              <a:rPr lang="en-GB" sz="1000" dirty="0">
                <a:latin typeface="Times New Roman" panose="02020603050405020304" pitchFamily="18" charset="0"/>
                <a:ea typeface="Calibri" panose="020F0502020204030204" pitchFamily="34" charset="0"/>
                <a:cs typeface="Times New Roman" panose="02020603050405020304" pitchFamily="18" charset="0"/>
              </a:rPr>
              <a:t>, p.1753435.</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NHS England (2024). NHS England » personalised care.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https://www.england.nhs.uk/personalisedcare/</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16 Oct. 2026].</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NHS. (2023). NHS Healthier You Diabetes Prevention Programme (NHS DPP).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https://www.england.nhs.uk/diabetes/diabetes-prevention/</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16 Oct. 2026].</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NICE (2015). </a:t>
            </a:r>
            <a:r>
              <a:rPr lang="en-GB" sz="1000" i="1" dirty="0">
                <a:latin typeface="Times New Roman" panose="02020603050405020304" pitchFamily="18" charset="0"/>
                <a:ea typeface="Calibri" panose="020F0502020204030204" pitchFamily="34" charset="0"/>
                <a:cs typeface="Times New Roman" panose="02020603050405020304" pitchFamily="18" charset="0"/>
              </a:rPr>
              <a:t>Blood glucose management | type 2 diabetes in adults: Management | guidance | NICE</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Nice.org.uk.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https://www.nice.org.uk/guidance/ng28/chapter/Blood-glucose-management</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16 Oct. 2026].</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NICE (2017). </a:t>
            </a:r>
            <a:r>
              <a:rPr lang="en-GB" sz="1000" i="1" dirty="0">
                <a:latin typeface="Times New Roman" panose="02020603050405020304" pitchFamily="18" charset="0"/>
                <a:ea typeface="Calibri" panose="020F0502020204030204" pitchFamily="34" charset="0"/>
                <a:cs typeface="Times New Roman" panose="02020603050405020304" pitchFamily="18" charset="0"/>
              </a:rPr>
              <a:t>Overview | type 2 diabetes: Prevention in people at high risk | guidance | NICE</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Nice.org.uk.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https://www.nice.org.uk/guidance/ph38</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16 Oct. 2026].</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NICE (2022). </a:t>
            </a:r>
            <a:r>
              <a:rPr lang="en-GB" sz="1000" i="1" dirty="0">
                <a:latin typeface="Times New Roman" panose="02020603050405020304" pitchFamily="18" charset="0"/>
                <a:ea typeface="Calibri" panose="020F0502020204030204" pitchFamily="34" charset="0"/>
                <a:cs typeface="Times New Roman" panose="02020603050405020304" pitchFamily="18" charset="0"/>
              </a:rPr>
              <a:t>Type 2 diabetes in adults: Management</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Nice.org.uk.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https://www.nice.org.uk/guidance/ng28</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16 Oct. 2026].</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NMC. (2015). </a:t>
            </a:r>
            <a:r>
              <a:rPr lang="en-GB" sz="1000" i="1" dirty="0">
                <a:latin typeface="Times New Roman" panose="02020603050405020304" pitchFamily="18" charset="0"/>
                <a:ea typeface="Calibri" panose="020F0502020204030204" pitchFamily="34" charset="0"/>
                <a:cs typeface="Times New Roman" panose="02020603050405020304" pitchFamily="18" charset="0"/>
              </a:rPr>
              <a:t>The code: Professional standards of practice and behaviour for nurses, midwives and Nursing Associates</a:t>
            </a:r>
            <a:r>
              <a:rPr lang="en-GB" sz="1000" dirty="0">
                <a:latin typeface="Times New Roman" panose="02020603050405020304" pitchFamily="18" charset="0"/>
                <a:ea typeface="Calibri" panose="020F0502020204030204" pitchFamily="34" charset="0"/>
                <a:cs typeface="Times New Roman" panose="02020603050405020304" pitchFamily="18" charset="0"/>
              </a:rPr>
              <a:t>. Professional standards of practice and behaviour for nurses, midwives and nursing associates - The Nursing and Midwifery Council.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https://www.nmc.org.uk/standards/code/</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16 Oct. 2026].</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Patil, K.A.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Dharapur</a:t>
            </a:r>
            <a:r>
              <a:rPr lang="en-GB" sz="1000" dirty="0">
                <a:latin typeface="Times New Roman" panose="02020603050405020304" pitchFamily="18" charset="0"/>
                <a:ea typeface="Calibri" panose="020F0502020204030204" pitchFamily="34" charset="0"/>
                <a:cs typeface="Times New Roman" panose="02020603050405020304" pitchFamily="18" charset="0"/>
              </a:rPr>
              <a:t>, P. (2026). Medication Adherence in Patients with Type 2 Diabetes Mellitus. </a:t>
            </a:r>
            <a:r>
              <a:rPr lang="en-GB" sz="1000" i="1" dirty="0">
                <a:latin typeface="Times New Roman" panose="02020603050405020304" pitchFamily="18" charset="0"/>
                <a:ea typeface="Calibri" panose="020F0502020204030204" pitchFamily="34" charset="0"/>
                <a:cs typeface="Times New Roman" panose="02020603050405020304" pitchFamily="18" charset="0"/>
              </a:rPr>
              <a:t>International Journal of Medical and Pharmaceutical Research</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7</a:t>
            </a:r>
            <a:r>
              <a:rPr lang="en-GB" sz="1000" dirty="0">
                <a:latin typeface="Times New Roman" panose="02020603050405020304" pitchFamily="18" charset="0"/>
                <a:ea typeface="Calibri" panose="020F0502020204030204" pitchFamily="34" charset="0"/>
                <a:cs typeface="Times New Roman" panose="02020603050405020304" pitchFamily="18" charset="0"/>
              </a:rPr>
              <a:t>, pp.4063-4075.</a:t>
            </a:r>
          </a:p>
          <a:p>
            <a:pPr marL="457200" marR="0" indent="-457200">
              <a:lnSpc>
                <a:spcPct val="12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Shaligram</a:t>
            </a:r>
            <a:r>
              <a:rPr lang="en-GB" sz="1000" dirty="0">
                <a:latin typeface="Times New Roman" panose="02020603050405020304" pitchFamily="18" charset="0"/>
                <a:ea typeface="Calibri" panose="020F0502020204030204" pitchFamily="34" charset="0"/>
                <a:cs typeface="Times New Roman" panose="02020603050405020304" pitchFamily="18" charset="0"/>
              </a:rPr>
              <a:t>, D., Khan, M., </a:t>
            </a:r>
            <a:r>
              <a:rPr lang="en-GB" sz="1000" dirty="0" err="1">
                <a:latin typeface="Times New Roman" panose="02020603050405020304" pitchFamily="18" charset="0"/>
                <a:ea typeface="Calibri" panose="020F0502020204030204" pitchFamily="34" charset="0"/>
                <a:cs typeface="Times New Roman" panose="02020603050405020304" pitchFamily="18" charset="0"/>
              </a:rPr>
              <a:t>Adiba</a:t>
            </a:r>
            <a:r>
              <a:rPr lang="en-GB" sz="1000" dirty="0">
                <a:latin typeface="Times New Roman" panose="02020603050405020304" pitchFamily="18" charset="0"/>
                <a:ea typeface="Calibri" panose="020F0502020204030204" pitchFamily="34" charset="0"/>
                <a:cs typeface="Times New Roman" panose="02020603050405020304" pitchFamily="18" charset="0"/>
              </a:rPr>
              <a:t>, A.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Anam</a:t>
            </a:r>
            <a:r>
              <a:rPr lang="en-GB" sz="1000" dirty="0">
                <a:latin typeface="Times New Roman" panose="02020603050405020304" pitchFamily="18" charset="0"/>
                <a:ea typeface="Calibri" panose="020F0502020204030204" pitchFamily="34" charset="0"/>
                <a:cs typeface="Times New Roman" panose="02020603050405020304" pitchFamily="18" charset="0"/>
              </a:rPr>
              <a:t>, S. (2022). Cultural considerations for working with South Asian youth. </a:t>
            </a:r>
            <a:r>
              <a:rPr lang="en-GB" sz="1000" i="1" dirty="0">
                <a:latin typeface="Times New Roman" panose="02020603050405020304" pitchFamily="18" charset="0"/>
                <a:ea typeface="Calibri" panose="020F0502020204030204" pitchFamily="34" charset="0"/>
                <a:cs typeface="Times New Roman" panose="02020603050405020304" pitchFamily="18" charset="0"/>
              </a:rPr>
              <a:t>Child and Adolescent Psychiatric Clinics</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31</a:t>
            </a:r>
            <a:r>
              <a:rPr lang="en-GB" sz="1000" dirty="0">
                <a:latin typeface="Times New Roman" panose="02020603050405020304" pitchFamily="18" charset="0"/>
                <a:ea typeface="Calibri" panose="020F0502020204030204" pitchFamily="34" charset="0"/>
                <a:cs typeface="Times New Roman" panose="02020603050405020304" pitchFamily="18" charset="0"/>
              </a:rPr>
              <a:t>(4), pp.789-803.</a:t>
            </a:r>
          </a:p>
          <a:p>
            <a:pPr marL="457200" marR="0" indent="-457200">
              <a:lnSpc>
                <a:spcPct val="12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Shyam</a:t>
            </a:r>
            <a:r>
              <a:rPr lang="en-GB" sz="1000" dirty="0">
                <a:latin typeface="Times New Roman" panose="02020603050405020304" pitchFamily="18" charset="0"/>
                <a:ea typeface="Calibri" panose="020F0502020204030204" pitchFamily="34" charset="0"/>
                <a:cs typeface="Times New Roman" panose="02020603050405020304" pitchFamily="18" charset="0"/>
              </a:rPr>
              <a:t>, S., Lee, K.X., Tan, A.S.W., Khoo, T.A., </a:t>
            </a:r>
            <a:r>
              <a:rPr lang="en-GB" sz="1000" dirty="0" err="1">
                <a:latin typeface="Times New Roman" panose="02020603050405020304" pitchFamily="18" charset="0"/>
                <a:ea typeface="Calibri" panose="020F0502020204030204" pitchFamily="34" charset="0"/>
                <a:cs typeface="Times New Roman" panose="02020603050405020304" pitchFamily="18" charset="0"/>
              </a:rPr>
              <a:t>Harikrishnan</a:t>
            </a:r>
            <a:r>
              <a:rPr lang="en-GB" sz="1000" dirty="0">
                <a:latin typeface="Times New Roman" panose="02020603050405020304" pitchFamily="18" charset="0"/>
                <a:ea typeface="Calibri" panose="020F0502020204030204" pitchFamily="34" charset="0"/>
                <a:cs typeface="Times New Roman" panose="02020603050405020304" pitchFamily="18" charset="0"/>
              </a:rPr>
              <a:t>, S., Lalani, S.A.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Ramadas</a:t>
            </a:r>
            <a:r>
              <a:rPr lang="en-GB" sz="1000" dirty="0">
                <a:latin typeface="Times New Roman" panose="02020603050405020304" pitchFamily="18" charset="0"/>
                <a:ea typeface="Calibri" panose="020F0502020204030204" pitchFamily="34" charset="0"/>
                <a:cs typeface="Times New Roman" panose="02020603050405020304" pitchFamily="18" charset="0"/>
              </a:rPr>
              <a:t>, A. (2022). Effect of personalized nutrition on dietary, physical activity, and health outcomes: a systematic review of randomized trials. </a:t>
            </a:r>
            <a:r>
              <a:rPr lang="en-GB" sz="1000" i="1" dirty="0">
                <a:latin typeface="Times New Roman" panose="02020603050405020304" pitchFamily="18" charset="0"/>
                <a:ea typeface="Calibri" panose="020F0502020204030204" pitchFamily="34" charset="0"/>
                <a:cs typeface="Times New Roman" panose="02020603050405020304" pitchFamily="18" charset="0"/>
              </a:rPr>
              <a:t>Nutrients</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14</a:t>
            </a:r>
            <a:r>
              <a:rPr lang="en-GB" sz="1000" dirty="0">
                <a:latin typeface="Times New Roman" panose="02020603050405020304" pitchFamily="18" charset="0"/>
                <a:ea typeface="Calibri" panose="020F0502020204030204" pitchFamily="34" charset="0"/>
                <a:cs typeface="Times New Roman" panose="02020603050405020304" pitchFamily="18" charset="0"/>
              </a:rPr>
              <a:t>(19), p.4104.</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Singh, A., </a:t>
            </a:r>
            <a:r>
              <a:rPr lang="en-GB" sz="1000" dirty="0" err="1">
                <a:latin typeface="Times New Roman" panose="02020603050405020304" pitchFamily="18" charset="0"/>
                <a:ea typeface="Calibri" panose="020F0502020204030204" pitchFamily="34" charset="0"/>
                <a:cs typeface="Times New Roman" panose="02020603050405020304" pitchFamily="18" charset="0"/>
              </a:rPr>
              <a:t>Kesani</a:t>
            </a:r>
            <a:r>
              <a:rPr lang="en-GB" sz="1000" dirty="0">
                <a:latin typeface="Times New Roman" panose="02020603050405020304" pitchFamily="18" charset="0"/>
                <a:ea typeface="Calibri" panose="020F0502020204030204" pitchFamily="34" charset="0"/>
                <a:cs typeface="Times New Roman" panose="02020603050405020304" pitchFamily="18" charset="0"/>
              </a:rPr>
              <a:t>, H., Verma, S., Saleh, T.M. and Rai, M. (2025). Cardio-renal metabolic syndrome: an integrated approach to prevention and management.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Cureus</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17</a:t>
            </a:r>
            <a:r>
              <a:rPr lang="en-GB" sz="1000" dirty="0">
                <a:latin typeface="Times New Roman" panose="02020603050405020304" pitchFamily="18" charset="0"/>
                <a:ea typeface="Calibri" panose="020F0502020204030204" pitchFamily="34" charset="0"/>
                <a:cs typeface="Times New Roman" panose="02020603050405020304" pitchFamily="18" charset="0"/>
              </a:rPr>
              <a:t>(10).</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Suresh, H., Tseng, E., Young, M., Gray, M., Pierson, E. and Levy, K. (2024), June. Participation in the age of foundation models. In </a:t>
            </a:r>
            <a:r>
              <a:rPr lang="en-GB" sz="1000" i="1" dirty="0">
                <a:latin typeface="Times New Roman" panose="02020603050405020304" pitchFamily="18" charset="0"/>
                <a:ea typeface="Calibri" panose="020F0502020204030204" pitchFamily="34" charset="0"/>
                <a:cs typeface="Times New Roman" panose="02020603050405020304" pitchFamily="18" charset="0"/>
              </a:rPr>
              <a:t>Proceedings of the 2024 ACM Conference on Fairness, Accountability, and Transparency</a:t>
            </a:r>
            <a:r>
              <a:rPr lang="en-GB" sz="1000" dirty="0">
                <a:latin typeface="Times New Roman" panose="02020603050405020304" pitchFamily="18" charset="0"/>
                <a:ea typeface="Calibri" panose="020F0502020204030204" pitchFamily="34" charset="0"/>
                <a:cs typeface="Times New Roman" panose="02020603050405020304" pitchFamily="18" charset="0"/>
              </a:rPr>
              <a:t> (pp. 1609-1621).</a:t>
            </a:r>
          </a:p>
          <a:p>
            <a:pPr marL="457200" marR="0" indent="-457200">
              <a:lnSpc>
                <a:spcPct val="12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Tringale, M., Stephen, G., Boylan, A.M. and Heneghan, C. (2022). Integrating patient values and preferences in healthcare: a systematic review of qualitative evidence. </a:t>
            </a:r>
            <a:r>
              <a:rPr lang="en-GB" sz="1000" i="1" dirty="0">
                <a:latin typeface="Times New Roman" panose="02020603050405020304" pitchFamily="18" charset="0"/>
                <a:ea typeface="Calibri" panose="020F0502020204030204" pitchFamily="34" charset="0"/>
                <a:cs typeface="Times New Roman" panose="02020603050405020304" pitchFamily="18" charset="0"/>
              </a:rPr>
              <a:t>BMJ open</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12</a:t>
            </a:r>
            <a:r>
              <a:rPr lang="en-GB" sz="1000" dirty="0">
                <a:latin typeface="Times New Roman" panose="02020603050405020304" pitchFamily="18" charset="0"/>
                <a:ea typeface="Calibri" panose="020F0502020204030204" pitchFamily="34" charset="0"/>
                <a:cs typeface="Times New Roman" panose="02020603050405020304" pitchFamily="18" charset="0"/>
              </a:rPr>
              <a:t>(11), p.e067268.</a:t>
            </a:r>
          </a:p>
          <a:p>
            <a:pPr marL="457200" marR="0" indent="-457200">
              <a:lnSpc>
                <a:spcPct val="12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Tuomilehto</a:t>
            </a:r>
            <a:r>
              <a:rPr lang="en-GB" sz="1000" dirty="0">
                <a:latin typeface="Times New Roman" panose="02020603050405020304" pitchFamily="18" charset="0"/>
                <a:ea typeface="Calibri" panose="020F0502020204030204" pitchFamily="34" charset="0"/>
                <a:cs typeface="Times New Roman" panose="02020603050405020304" pitchFamily="18" charset="0"/>
              </a:rPr>
              <a:t>, J., </a:t>
            </a:r>
            <a:r>
              <a:rPr lang="en-GB" sz="1000" dirty="0" err="1">
                <a:latin typeface="Times New Roman" panose="02020603050405020304" pitchFamily="18" charset="0"/>
                <a:ea typeface="Calibri" panose="020F0502020204030204" pitchFamily="34" charset="0"/>
                <a:cs typeface="Times New Roman" panose="02020603050405020304" pitchFamily="18" charset="0"/>
              </a:rPr>
              <a:t>Uusitupa</a:t>
            </a:r>
            <a:r>
              <a:rPr lang="en-GB" sz="1000" dirty="0">
                <a:latin typeface="Times New Roman" panose="02020603050405020304" pitchFamily="18" charset="0"/>
                <a:ea typeface="Calibri" panose="020F0502020204030204" pitchFamily="34" charset="0"/>
                <a:cs typeface="Times New Roman" panose="02020603050405020304" pitchFamily="18" charset="0"/>
              </a:rPr>
              <a:t>, M., Gregg, E.W.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Lindström</a:t>
            </a:r>
            <a:r>
              <a:rPr lang="en-GB" sz="1000" dirty="0">
                <a:latin typeface="Times New Roman" panose="02020603050405020304" pitchFamily="18" charset="0"/>
                <a:ea typeface="Calibri" panose="020F0502020204030204" pitchFamily="34" charset="0"/>
                <a:cs typeface="Times New Roman" panose="02020603050405020304" pitchFamily="18" charset="0"/>
              </a:rPr>
              <a:t>, J. (2023). Type 2 diabetes prevention programs—from proof-of-concept trials to national intervention and beyond. </a:t>
            </a:r>
            <a:r>
              <a:rPr lang="en-GB" sz="1000" i="1" dirty="0">
                <a:latin typeface="Times New Roman" panose="02020603050405020304" pitchFamily="18" charset="0"/>
                <a:ea typeface="Calibri" panose="020F0502020204030204" pitchFamily="34" charset="0"/>
                <a:cs typeface="Times New Roman" panose="02020603050405020304" pitchFamily="18" charset="0"/>
              </a:rPr>
              <a:t>Journal of clinical medicine</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12</a:t>
            </a:r>
            <a:r>
              <a:rPr lang="en-GB" sz="1000" dirty="0">
                <a:latin typeface="Times New Roman" panose="02020603050405020304" pitchFamily="18" charset="0"/>
                <a:ea typeface="Calibri" panose="020F0502020204030204" pitchFamily="34" charset="0"/>
                <a:cs typeface="Times New Roman" panose="02020603050405020304" pitchFamily="18" charset="0"/>
              </a:rPr>
              <a:t>(5), p.1876.</a:t>
            </a:r>
          </a:p>
        </p:txBody>
      </p:sp>
    </p:spTree>
    <p:extLst>
      <p:ext uri="{BB962C8B-B14F-4D97-AF65-F5344CB8AC3E}">
        <p14:creationId xmlns:p14="http://schemas.microsoft.com/office/powerpoint/2010/main" val="3560798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0" ma:contentTypeDescription="Create a new document." ma:contentTypeScope="" ma:versionID="2b03f78e7b68149a2ba41569ac967026">
  <xsd:schema xmlns:xsd="http://www.w3.org/2001/XMLSchema" xmlns:xs="http://www.w3.org/2001/XMLSchema" xmlns:p="http://schemas.microsoft.com/office/2006/metadata/properties" xmlns:ns3="ad7316b1-23f1-480c-8fa6-cbf037f4db9c" targetNamespace="http://schemas.microsoft.com/office/2006/metadata/properties" ma:root="true" ma:fieldsID="2b28b906acf21f2c39cac988a11cf035"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32334EF4-45C3-41F0-8C5D-B10E8B8A15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D3864D8-A873-49E3-BDA8-95E13BC84D04}">
  <ds:schemaRefs>
    <ds:schemaRef ds:uri="http://schemas.microsoft.com/sharepoint/v3/contenttype/forms"/>
  </ds:schemaRefs>
</ds:datastoreItem>
</file>

<file path=customXml/itemProps3.xml><?xml version="1.0" encoding="utf-8"?>
<ds:datastoreItem xmlns:ds="http://schemas.openxmlformats.org/officeDocument/2006/customXml" ds:itemID="{0C0B3C22-F267-4339-AFBF-8F1C5F5F6851}">
  <ds:schemaRefs>
    <ds:schemaRef ds:uri="http://schemas.microsoft.com/office/2006/documentManagement/types"/>
    <ds:schemaRef ds:uri="http://purl.org/dc/terms/"/>
    <ds:schemaRef ds:uri="http://schemas.microsoft.com/office/2006/metadata/properties"/>
    <ds:schemaRef ds:uri="http://purl.org/dc/elements/1.1/"/>
    <ds:schemaRef ds:uri="http://schemas.microsoft.com/office/infopath/2007/PartnerControls"/>
    <ds:schemaRef ds:uri="http://purl.org/dc/dcmitype/"/>
    <ds:schemaRef ds:uri="http://schemas.openxmlformats.org/package/2006/metadata/core-properties"/>
    <ds:schemaRef ds:uri="ad7316b1-23f1-480c-8fa6-cbf037f4db9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111</TotalTime>
  <Words>4925</Words>
  <Application>Microsoft Office PowerPoint</Application>
  <PresentationFormat>Widescreen</PresentationFormat>
  <Paragraphs>138</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Community Care and Management of Longer-term Conditions Component 2 (Individual Presentation)</vt:lpstr>
      <vt:lpstr>INTRODUCTION</vt:lpstr>
      <vt:lpstr>PREVALENCE AND ECONOMIC AND SOCIAL BURDEN</vt:lpstr>
      <vt:lpstr>DIAGNOSIS AND INITIAL ASSESSMENT</vt:lpstr>
      <vt:lpstr>TREATMENT AND CLINICAL MANAGEMENT</vt:lpstr>
      <vt:lpstr>COMORBIDITIES AND COMPLICATIONS</vt:lpstr>
      <vt:lpstr>PREVENTION OF TYPE 2 DIABETES</vt:lpstr>
      <vt:lpstr>CO-PRODUCTIVE CARE: SKILLS, VALUES AND BEHAVIOURS</vt:lpstr>
      <vt:lpstr>COMPREHENSIVE MODEL OF PERSONALISED CARE AND SELF-MANAGEMENT SUPPORT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Samina Kousar (2244901)</cp:lastModifiedBy>
  <cp:revision>1</cp:revision>
  <dcterms:created xsi:type="dcterms:W3CDTF">2026-07-18T12:00:24Z</dcterms:created>
  <dcterms:modified xsi:type="dcterms:W3CDTF">2026-10-21T09:26:11Z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