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0"/>
  </p:notesMasterIdLst>
  <p:handoutMasterIdLst>
    <p:handoutMasterId r:id="rId31"/>
  </p:handoutMasterIdLst>
  <p:sldIdLst>
    <p:sldId id="314" r:id="rId3"/>
    <p:sldId id="268" r:id="rId4"/>
    <p:sldId id="313" r:id="rId5"/>
    <p:sldId id="285" r:id="rId6"/>
    <p:sldId id="286" r:id="rId7"/>
    <p:sldId id="287" r:id="rId8"/>
    <p:sldId id="288" r:id="rId9"/>
    <p:sldId id="289" r:id="rId10"/>
    <p:sldId id="290" r:id="rId11"/>
    <p:sldId id="291" r:id="rId12"/>
    <p:sldId id="292" r:id="rId13"/>
    <p:sldId id="294" r:id="rId14"/>
    <p:sldId id="307" r:id="rId15"/>
    <p:sldId id="308" r:id="rId16"/>
    <p:sldId id="310" r:id="rId17"/>
    <p:sldId id="295" r:id="rId18"/>
    <p:sldId id="296" r:id="rId19"/>
    <p:sldId id="297" r:id="rId20"/>
    <p:sldId id="298" r:id="rId21"/>
    <p:sldId id="299" r:id="rId22"/>
    <p:sldId id="300" r:id="rId23"/>
    <p:sldId id="305" r:id="rId24"/>
    <p:sldId id="301" r:id="rId25"/>
    <p:sldId id="306" r:id="rId26"/>
    <p:sldId id="302" r:id="rId27"/>
    <p:sldId id="303" r:id="rId28"/>
    <p:sldId id="311"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WyFx/or9Vq/tiuyG6xdyHw==" hashData="CwXJfOZ/3WXfFLAghgweFdiLj7/qs/dVKtM9odWXS0QBpJVMjsSNSDqQIKFyLiqelDg8IKG7VNDsnYUne/Uvl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42516F"/>
    <a:srgbClr val="CD11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58508" autoAdjust="0"/>
  </p:normalViewPr>
  <p:slideViewPr>
    <p:cSldViewPr snapToGrid="0">
      <p:cViewPr varScale="1">
        <p:scale>
          <a:sx n="33" d="100"/>
          <a:sy n="33" d="100"/>
        </p:scale>
        <p:origin x="1948" y="40"/>
      </p:cViewPr>
      <p:guideLst/>
    </p:cSldViewPr>
  </p:slideViewPr>
  <p:notesTextViewPr>
    <p:cViewPr>
      <p:scale>
        <a:sx n="3" d="2"/>
        <a:sy n="3" d="2"/>
      </p:scale>
      <p:origin x="0" y="0"/>
    </p:cViewPr>
  </p:notesTextViewPr>
  <p:sorterViewPr>
    <p:cViewPr varScale="1">
      <p:scale>
        <a:sx n="100" d="100"/>
        <a:sy n="100" d="100"/>
      </p:scale>
      <p:origin x="0" y="-4194"/>
    </p:cViewPr>
  </p:sorterViewPr>
  <p:notesViewPr>
    <p:cSldViewPr snapToGrid="0">
      <p:cViewPr>
        <p:scale>
          <a:sx n="150" d="100"/>
          <a:sy n="150" d="100"/>
        </p:scale>
        <p:origin x="2472" y="-169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6.xml"/></Relationships>
</file>

<file path=ppt/diagrams/_rels/data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image" Target="../media/image19.png"/><Relationship Id="rId4" Type="http://schemas.openxmlformats.org/officeDocument/2006/relationships/image" Target="../media/image22.png"/></Relationships>
</file>

<file path=ppt/diagrams/_rels/data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image" Target="../media/image24.png"/></Relationships>
</file>

<file path=ppt/diagrams/_rels/data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image" Target="../media/image27.png"/></Relationships>
</file>

<file path=ppt/diagrams/_rels/drawing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image" Target="../media/image19.png"/><Relationship Id="rId4" Type="http://schemas.openxmlformats.org/officeDocument/2006/relationships/image" Target="../media/image22.png"/></Relationships>
</file>

<file path=ppt/diagrams/_rels/drawing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image" Target="../media/image24.png"/></Relationships>
</file>

<file path=ppt/diagrams/_rels/drawing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image" Target="../media/image2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0AD838-3586-4A40-873F-DA5CBA9AF16F}" type="doc">
      <dgm:prSet loTypeId="urn:microsoft.com/office/officeart/2005/8/layout/process1" loCatId="process" qsTypeId="urn:microsoft.com/office/officeart/2005/8/quickstyle/simple1" qsCatId="simple" csTypeId="urn:microsoft.com/office/officeart/2005/8/colors/accent1_2" csCatId="accent1" phldr="1"/>
      <dgm:spPr/>
    </dgm:pt>
    <dgm:pt modelId="{2DED7716-C38E-4FB4-89B0-BF9BE1456121}">
      <dgm:prSet phldrT="[Text]" custT="1"/>
      <dgm:spPr>
        <a:solidFill>
          <a:schemeClr val="accent2">
            <a:lumMod val="60000"/>
            <a:lumOff val="40000"/>
          </a:schemeClr>
        </a:solidFill>
        <a:ln>
          <a:solidFill>
            <a:schemeClr val="tx1"/>
          </a:solidFill>
        </a:ln>
      </dgm:spPr>
      <dgm:t>
        <a:bodyPr/>
        <a:lstStyle/>
        <a:p>
          <a:r>
            <a:rPr lang="en-US" sz="2400" b="1" i="1" dirty="0">
              <a:solidFill>
                <a:schemeClr val="tx1"/>
              </a:solidFill>
            </a:rPr>
            <a:t>Steal</a:t>
          </a:r>
          <a:r>
            <a:rPr lang="en-US" sz="2400" dirty="0">
              <a:solidFill>
                <a:schemeClr val="tx1"/>
              </a:solidFill>
            </a:rPr>
            <a:t> anything therein OR</a:t>
          </a:r>
        </a:p>
      </dgm:t>
    </dgm:pt>
    <dgm:pt modelId="{8AFFBA98-2D40-40FE-BB43-1E1E55F2909F}" type="parTrans" cxnId="{5AE02B18-8136-479B-A3CA-8E635B67BFE4}">
      <dgm:prSet/>
      <dgm:spPr/>
      <dgm:t>
        <a:bodyPr/>
        <a:lstStyle/>
        <a:p>
          <a:endParaRPr lang="en-US"/>
        </a:p>
      </dgm:t>
    </dgm:pt>
    <dgm:pt modelId="{72AB650B-D7CD-4C67-AE99-799AC77504C0}" type="sibTrans" cxnId="{5AE02B18-8136-479B-A3CA-8E635B67BFE4}">
      <dgm:prSet/>
      <dgm:spPr>
        <a:solidFill>
          <a:schemeClr val="accent2">
            <a:lumMod val="75000"/>
          </a:schemeClr>
        </a:solidFill>
        <a:ln>
          <a:solidFill>
            <a:schemeClr val="tx1"/>
          </a:solidFill>
        </a:ln>
      </dgm:spPr>
      <dgm:t>
        <a:bodyPr/>
        <a:lstStyle/>
        <a:p>
          <a:endParaRPr lang="en-US"/>
        </a:p>
      </dgm:t>
    </dgm:pt>
    <dgm:pt modelId="{CD7AF975-668B-49E8-9EA6-098D78EC88D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Inflict </a:t>
          </a:r>
          <a:r>
            <a:rPr lang="en-US" sz="2400" b="1" i="1" dirty="0">
              <a:solidFill>
                <a:schemeClr val="tx1"/>
              </a:solidFill>
            </a:rPr>
            <a:t>grievous bodily harm </a:t>
          </a:r>
          <a:r>
            <a:rPr lang="en-US" sz="2400" dirty="0">
              <a:solidFill>
                <a:schemeClr val="tx1"/>
              </a:solidFill>
            </a:rPr>
            <a:t>on any person therein OR</a:t>
          </a:r>
        </a:p>
      </dgm:t>
    </dgm:pt>
    <dgm:pt modelId="{AB868904-A340-49F3-9154-D207009A2C69}" type="parTrans" cxnId="{9716D28A-B572-4EA9-A116-DF757632958D}">
      <dgm:prSet/>
      <dgm:spPr/>
      <dgm:t>
        <a:bodyPr/>
        <a:lstStyle/>
        <a:p>
          <a:endParaRPr lang="en-US"/>
        </a:p>
      </dgm:t>
    </dgm:pt>
    <dgm:pt modelId="{D5F176A1-3445-4274-BC31-24C9CC171389}" type="sibTrans" cxnId="{9716D28A-B572-4EA9-A116-DF757632958D}">
      <dgm:prSet/>
      <dgm:spPr>
        <a:solidFill>
          <a:schemeClr val="accent2">
            <a:lumMod val="75000"/>
          </a:schemeClr>
        </a:solidFill>
        <a:ln>
          <a:solidFill>
            <a:schemeClr val="tx1"/>
          </a:solidFill>
        </a:ln>
      </dgm:spPr>
      <dgm:t>
        <a:bodyPr/>
        <a:lstStyle/>
        <a:p>
          <a:endParaRPr lang="en-US"/>
        </a:p>
      </dgm:t>
    </dgm:pt>
    <dgm:pt modelId="{26825B44-A6C1-4563-8DEF-14078D03F6D5}">
      <dgm:prSet phldrT="[Text]" custT="1"/>
      <dgm:spPr>
        <a:solidFill>
          <a:schemeClr val="accent2">
            <a:lumMod val="60000"/>
            <a:lumOff val="40000"/>
          </a:schemeClr>
        </a:solidFill>
        <a:ln>
          <a:solidFill>
            <a:schemeClr val="tx1"/>
          </a:solidFill>
        </a:ln>
      </dgm:spPr>
      <dgm:t>
        <a:bodyPr/>
        <a:lstStyle/>
        <a:p>
          <a:r>
            <a:rPr lang="en-US" sz="2400" b="1" i="1" dirty="0">
              <a:solidFill>
                <a:schemeClr val="tx1"/>
              </a:solidFill>
            </a:rPr>
            <a:t>Damage</a:t>
          </a:r>
          <a:r>
            <a:rPr lang="en-US" sz="2400" dirty="0">
              <a:solidFill>
                <a:schemeClr val="tx1"/>
              </a:solidFill>
            </a:rPr>
            <a:t> any property therein</a:t>
          </a:r>
        </a:p>
      </dgm:t>
    </dgm:pt>
    <dgm:pt modelId="{BB05F8D9-A56A-488E-A6B5-A98408EE742E}" type="parTrans" cxnId="{AE447C8D-EA43-403F-8156-60DBD235EE17}">
      <dgm:prSet/>
      <dgm:spPr/>
      <dgm:t>
        <a:bodyPr/>
        <a:lstStyle/>
        <a:p>
          <a:endParaRPr lang="en-US"/>
        </a:p>
      </dgm:t>
    </dgm:pt>
    <dgm:pt modelId="{1ED77A08-872C-4779-BB87-D3843870E73F}" type="sibTrans" cxnId="{AE447C8D-EA43-403F-8156-60DBD235EE17}">
      <dgm:prSet/>
      <dgm:spPr/>
      <dgm:t>
        <a:bodyPr/>
        <a:lstStyle/>
        <a:p>
          <a:endParaRPr lang="en-US"/>
        </a:p>
      </dgm:t>
    </dgm:pt>
    <dgm:pt modelId="{EF7317EA-CE83-40A9-BE74-0697D333F2E5}" type="pres">
      <dgm:prSet presAssocID="{B20AD838-3586-4A40-873F-DA5CBA9AF16F}" presName="Name0" presStyleCnt="0">
        <dgm:presLayoutVars>
          <dgm:dir/>
          <dgm:resizeHandles val="exact"/>
        </dgm:presLayoutVars>
      </dgm:prSet>
      <dgm:spPr/>
    </dgm:pt>
    <dgm:pt modelId="{70B42A6B-B291-478E-BCDF-67284D70E46B}" type="pres">
      <dgm:prSet presAssocID="{2DED7716-C38E-4FB4-89B0-BF9BE1456121}" presName="node" presStyleLbl="node1" presStyleIdx="0" presStyleCnt="3">
        <dgm:presLayoutVars>
          <dgm:bulletEnabled val="1"/>
        </dgm:presLayoutVars>
      </dgm:prSet>
      <dgm:spPr/>
    </dgm:pt>
    <dgm:pt modelId="{0024679B-0D82-4188-ABAD-4BEE2D43DFA5}" type="pres">
      <dgm:prSet presAssocID="{72AB650B-D7CD-4C67-AE99-799AC77504C0}" presName="sibTrans" presStyleLbl="sibTrans2D1" presStyleIdx="0" presStyleCnt="2"/>
      <dgm:spPr/>
    </dgm:pt>
    <dgm:pt modelId="{6A5F27DD-72BE-46C2-A4D7-0F8B3B11B48B}" type="pres">
      <dgm:prSet presAssocID="{72AB650B-D7CD-4C67-AE99-799AC77504C0}" presName="connectorText" presStyleLbl="sibTrans2D1" presStyleIdx="0" presStyleCnt="2"/>
      <dgm:spPr/>
    </dgm:pt>
    <dgm:pt modelId="{1B09C550-BC98-455F-9AE8-97A0C82E489E}" type="pres">
      <dgm:prSet presAssocID="{CD7AF975-668B-49E8-9EA6-098D78EC88D7}" presName="node" presStyleLbl="node1" presStyleIdx="1" presStyleCnt="3">
        <dgm:presLayoutVars>
          <dgm:bulletEnabled val="1"/>
        </dgm:presLayoutVars>
      </dgm:prSet>
      <dgm:spPr/>
    </dgm:pt>
    <dgm:pt modelId="{8C4B93E0-5C89-4D63-B62D-D7B4D4BCA2F8}" type="pres">
      <dgm:prSet presAssocID="{D5F176A1-3445-4274-BC31-24C9CC171389}" presName="sibTrans" presStyleLbl="sibTrans2D1" presStyleIdx="1" presStyleCnt="2"/>
      <dgm:spPr/>
    </dgm:pt>
    <dgm:pt modelId="{2CE5CB79-8D91-4D6A-AB50-59D74E2DCEBF}" type="pres">
      <dgm:prSet presAssocID="{D5F176A1-3445-4274-BC31-24C9CC171389}" presName="connectorText" presStyleLbl="sibTrans2D1" presStyleIdx="1" presStyleCnt="2"/>
      <dgm:spPr/>
    </dgm:pt>
    <dgm:pt modelId="{EB04AE25-9E1F-4801-A8D2-F124AC7A60E0}" type="pres">
      <dgm:prSet presAssocID="{26825B44-A6C1-4563-8DEF-14078D03F6D5}" presName="node" presStyleLbl="node1" presStyleIdx="2" presStyleCnt="3">
        <dgm:presLayoutVars>
          <dgm:bulletEnabled val="1"/>
        </dgm:presLayoutVars>
      </dgm:prSet>
      <dgm:spPr/>
    </dgm:pt>
  </dgm:ptLst>
  <dgm:cxnLst>
    <dgm:cxn modelId="{5AE02B18-8136-479B-A3CA-8E635B67BFE4}" srcId="{B20AD838-3586-4A40-873F-DA5CBA9AF16F}" destId="{2DED7716-C38E-4FB4-89B0-BF9BE1456121}" srcOrd="0" destOrd="0" parTransId="{8AFFBA98-2D40-40FE-BB43-1E1E55F2909F}" sibTransId="{72AB650B-D7CD-4C67-AE99-799AC77504C0}"/>
    <dgm:cxn modelId="{1F4A2B36-B4BE-4D06-A4EF-E6934F67045F}" type="presOf" srcId="{CD7AF975-668B-49E8-9EA6-098D78EC88D7}" destId="{1B09C550-BC98-455F-9AE8-97A0C82E489E}" srcOrd="0" destOrd="0" presId="urn:microsoft.com/office/officeart/2005/8/layout/process1"/>
    <dgm:cxn modelId="{86683C5E-7B99-4D65-A87E-E74E37C96E20}" type="presOf" srcId="{B20AD838-3586-4A40-873F-DA5CBA9AF16F}" destId="{EF7317EA-CE83-40A9-BE74-0697D333F2E5}" srcOrd="0" destOrd="0" presId="urn:microsoft.com/office/officeart/2005/8/layout/process1"/>
    <dgm:cxn modelId="{CDCEEB70-704E-4A0A-BA27-E01540E81267}" type="presOf" srcId="{72AB650B-D7CD-4C67-AE99-799AC77504C0}" destId="{0024679B-0D82-4188-ABAD-4BEE2D43DFA5}" srcOrd="0" destOrd="0" presId="urn:microsoft.com/office/officeart/2005/8/layout/process1"/>
    <dgm:cxn modelId="{1A6F745A-C125-4ECE-A5BB-7BE61E2BFA9E}" type="presOf" srcId="{D5F176A1-3445-4274-BC31-24C9CC171389}" destId="{2CE5CB79-8D91-4D6A-AB50-59D74E2DCEBF}" srcOrd="1" destOrd="0" presId="urn:microsoft.com/office/officeart/2005/8/layout/process1"/>
    <dgm:cxn modelId="{9716D28A-B572-4EA9-A116-DF757632958D}" srcId="{B20AD838-3586-4A40-873F-DA5CBA9AF16F}" destId="{CD7AF975-668B-49E8-9EA6-098D78EC88D7}" srcOrd="1" destOrd="0" parTransId="{AB868904-A340-49F3-9154-D207009A2C69}" sibTransId="{D5F176A1-3445-4274-BC31-24C9CC171389}"/>
    <dgm:cxn modelId="{AE447C8D-EA43-403F-8156-60DBD235EE17}" srcId="{B20AD838-3586-4A40-873F-DA5CBA9AF16F}" destId="{26825B44-A6C1-4563-8DEF-14078D03F6D5}" srcOrd="2" destOrd="0" parTransId="{BB05F8D9-A56A-488E-A6B5-A98408EE742E}" sibTransId="{1ED77A08-872C-4779-BB87-D3843870E73F}"/>
    <dgm:cxn modelId="{F45950CC-CAC1-4212-A1B0-A961510FA602}" type="presOf" srcId="{D5F176A1-3445-4274-BC31-24C9CC171389}" destId="{8C4B93E0-5C89-4D63-B62D-D7B4D4BCA2F8}" srcOrd="0" destOrd="0" presId="urn:microsoft.com/office/officeart/2005/8/layout/process1"/>
    <dgm:cxn modelId="{28D542D6-600C-48D8-92BE-891C7CFE9887}" type="presOf" srcId="{72AB650B-D7CD-4C67-AE99-799AC77504C0}" destId="{6A5F27DD-72BE-46C2-A4D7-0F8B3B11B48B}" srcOrd="1" destOrd="0" presId="urn:microsoft.com/office/officeart/2005/8/layout/process1"/>
    <dgm:cxn modelId="{827AD0E9-F6F5-4239-A25E-01C9787EDA16}" type="presOf" srcId="{2DED7716-C38E-4FB4-89B0-BF9BE1456121}" destId="{70B42A6B-B291-478E-BCDF-67284D70E46B}" srcOrd="0" destOrd="0" presId="urn:microsoft.com/office/officeart/2005/8/layout/process1"/>
    <dgm:cxn modelId="{C1F184FA-F00B-49C1-ACF9-D19CF71B623C}" type="presOf" srcId="{26825B44-A6C1-4563-8DEF-14078D03F6D5}" destId="{EB04AE25-9E1F-4801-A8D2-F124AC7A60E0}" srcOrd="0" destOrd="0" presId="urn:microsoft.com/office/officeart/2005/8/layout/process1"/>
    <dgm:cxn modelId="{63D19B8C-5B11-4287-A010-685EC3D52BA0}" type="presParOf" srcId="{EF7317EA-CE83-40A9-BE74-0697D333F2E5}" destId="{70B42A6B-B291-478E-BCDF-67284D70E46B}" srcOrd="0" destOrd="0" presId="urn:microsoft.com/office/officeart/2005/8/layout/process1"/>
    <dgm:cxn modelId="{E0CAE67A-6B08-4D74-9BC2-CBAACB30DF64}" type="presParOf" srcId="{EF7317EA-CE83-40A9-BE74-0697D333F2E5}" destId="{0024679B-0D82-4188-ABAD-4BEE2D43DFA5}" srcOrd="1" destOrd="0" presId="urn:microsoft.com/office/officeart/2005/8/layout/process1"/>
    <dgm:cxn modelId="{80036105-919C-44DA-A79F-BD5DA8AB6737}" type="presParOf" srcId="{0024679B-0D82-4188-ABAD-4BEE2D43DFA5}" destId="{6A5F27DD-72BE-46C2-A4D7-0F8B3B11B48B}" srcOrd="0" destOrd="0" presId="urn:microsoft.com/office/officeart/2005/8/layout/process1"/>
    <dgm:cxn modelId="{495F645F-A21B-4730-95E0-357DE8C3CD38}" type="presParOf" srcId="{EF7317EA-CE83-40A9-BE74-0697D333F2E5}" destId="{1B09C550-BC98-455F-9AE8-97A0C82E489E}" srcOrd="2" destOrd="0" presId="urn:microsoft.com/office/officeart/2005/8/layout/process1"/>
    <dgm:cxn modelId="{35EBCEF5-85D3-4C06-BFE6-5284D914F8F5}" type="presParOf" srcId="{EF7317EA-CE83-40A9-BE74-0697D333F2E5}" destId="{8C4B93E0-5C89-4D63-B62D-D7B4D4BCA2F8}" srcOrd="3" destOrd="0" presId="urn:microsoft.com/office/officeart/2005/8/layout/process1"/>
    <dgm:cxn modelId="{610D5C8A-DDD7-46DD-8917-FFD4E5B4CBFB}" type="presParOf" srcId="{8C4B93E0-5C89-4D63-B62D-D7B4D4BCA2F8}" destId="{2CE5CB79-8D91-4D6A-AB50-59D74E2DCEBF}" srcOrd="0" destOrd="0" presId="urn:microsoft.com/office/officeart/2005/8/layout/process1"/>
    <dgm:cxn modelId="{58B560DD-0AE4-42E1-8B03-160ABBDAAE4E}" type="presParOf" srcId="{EF7317EA-CE83-40A9-BE74-0697D333F2E5}" destId="{EB04AE25-9E1F-4801-A8D2-F124AC7A60E0}"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A83B57-1D44-404E-A6A2-2B8A97920E8E}"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BCC0910A-CA55-4B73-96C8-CEA1BC6C9BD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accused has crossed a boundary</a:t>
          </a:r>
        </a:p>
      </dgm:t>
    </dgm:pt>
    <dgm:pt modelId="{A93CA927-9945-4DD4-96EA-7F7D40F5ECB3}" type="parTrans" cxnId="{9311DE29-B90E-454F-B777-F07427D3B76F}">
      <dgm:prSet/>
      <dgm:spPr/>
      <dgm:t>
        <a:bodyPr/>
        <a:lstStyle/>
        <a:p>
          <a:endParaRPr lang="en-US"/>
        </a:p>
      </dgm:t>
    </dgm:pt>
    <dgm:pt modelId="{4275870E-8BC7-4E84-8E32-2207E5E284EE}" type="sibTrans" cxnId="{9311DE29-B90E-454F-B777-F07427D3B76F}">
      <dgm:prSet/>
      <dgm:spPr>
        <a:solidFill>
          <a:schemeClr val="accent2">
            <a:lumMod val="75000"/>
          </a:schemeClr>
        </a:solidFill>
        <a:ln>
          <a:solidFill>
            <a:schemeClr val="tx1"/>
          </a:solidFill>
        </a:ln>
      </dgm:spPr>
      <dgm:t>
        <a:bodyPr/>
        <a:lstStyle/>
        <a:p>
          <a:endParaRPr lang="en-US"/>
        </a:p>
      </dgm:t>
    </dgm:pt>
    <dgm:pt modelId="{0A7FE1E6-F679-441C-BEBF-857CA41043BD}">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Entry must be deliberate &amp; not accidental</a:t>
          </a:r>
        </a:p>
      </dgm:t>
    </dgm:pt>
    <dgm:pt modelId="{3D75814F-855F-49B8-B672-9DE9DB87FBE8}" type="parTrans" cxnId="{DEF3FEE1-580B-4BC2-93D3-2D42DA0EF618}">
      <dgm:prSet/>
      <dgm:spPr/>
      <dgm:t>
        <a:bodyPr/>
        <a:lstStyle/>
        <a:p>
          <a:endParaRPr lang="en-US"/>
        </a:p>
      </dgm:t>
    </dgm:pt>
    <dgm:pt modelId="{0BE02989-B616-4A18-845A-5DD6ABA52172}" type="sibTrans" cxnId="{DEF3FEE1-580B-4BC2-93D3-2D42DA0EF618}">
      <dgm:prSet/>
      <dgm:spPr>
        <a:solidFill>
          <a:schemeClr val="accent2">
            <a:lumMod val="75000"/>
          </a:schemeClr>
        </a:solidFill>
        <a:ln>
          <a:solidFill>
            <a:schemeClr val="tx1"/>
          </a:solidFill>
        </a:ln>
      </dgm:spPr>
      <dgm:t>
        <a:bodyPr/>
        <a:lstStyle/>
        <a:p>
          <a:endParaRPr lang="en-US"/>
        </a:p>
      </dgm:t>
    </dgm:pt>
    <dgm:pt modelId="{3147BCAD-28F0-4A10-8182-42DA76E663B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It is not necessary for the whole body to have entered</a:t>
          </a:r>
        </a:p>
      </dgm:t>
    </dgm:pt>
    <dgm:pt modelId="{593D70D9-9675-486D-91A1-14295578F17A}" type="parTrans" cxnId="{EAC61962-8D12-45D3-A14F-3432DD3CE4E2}">
      <dgm:prSet/>
      <dgm:spPr/>
      <dgm:t>
        <a:bodyPr/>
        <a:lstStyle/>
        <a:p>
          <a:endParaRPr lang="en-US"/>
        </a:p>
      </dgm:t>
    </dgm:pt>
    <dgm:pt modelId="{C53D9983-BFC7-4A30-9C6E-9EBB38B2EC55}" type="sibTrans" cxnId="{EAC61962-8D12-45D3-A14F-3432DD3CE4E2}">
      <dgm:prSet/>
      <dgm:spPr>
        <a:solidFill>
          <a:schemeClr val="accent2">
            <a:lumMod val="75000"/>
          </a:schemeClr>
        </a:solidFill>
        <a:ln>
          <a:solidFill>
            <a:schemeClr val="tx1"/>
          </a:solidFill>
        </a:ln>
      </dgm:spPr>
      <dgm:t>
        <a:bodyPr/>
        <a:lstStyle/>
        <a:p>
          <a:endParaRPr lang="en-US"/>
        </a:p>
      </dgm:t>
    </dgm:pt>
    <dgm:pt modelId="{A99B1AC7-6523-4B3B-A04C-3CF60EA53EFD}">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Entry can be by an innocent agent</a:t>
          </a:r>
        </a:p>
      </dgm:t>
    </dgm:pt>
    <dgm:pt modelId="{38221030-87BD-48A5-B630-705A51F1A76C}" type="parTrans" cxnId="{A2F4914E-B996-42B9-B64F-9C30FABC10D3}">
      <dgm:prSet/>
      <dgm:spPr/>
      <dgm:t>
        <a:bodyPr/>
        <a:lstStyle/>
        <a:p>
          <a:endParaRPr lang="en-US"/>
        </a:p>
      </dgm:t>
    </dgm:pt>
    <dgm:pt modelId="{EBE8B6FE-21F5-47E2-B29B-75A1691CA1D4}" type="sibTrans" cxnId="{A2F4914E-B996-42B9-B64F-9C30FABC10D3}">
      <dgm:prSet/>
      <dgm:spPr>
        <a:solidFill>
          <a:schemeClr val="accent2">
            <a:lumMod val="75000"/>
          </a:schemeClr>
        </a:solidFill>
        <a:ln>
          <a:solidFill>
            <a:schemeClr val="tx1"/>
          </a:solidFill>
        </a:ln>
      </dgm:spPr>
      <dgm:t>
        <a:bodyPr/>
        <a:lstStyle/>
        <a:p>
          <a:endParaRPr lang="en-US"/>
        </a:p>
      </dgm:t>
    </dgm:pt>
    <dgm:pt modelId="{9816BEEC-E460-45A0-A7C4-777952C669A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Can include an instrument as long as that is to commit one of the relevant offences &amp; not just to facilitate entry</a:t>
          </a:r>
        </a:p>
      </dgm:t>
    </dgm:pt>
    <dgm:pt modelId="{5BC088A3-2D3E-4427-A15F-9591C2C7F6DD}" type="parTrans" cxnId="{4F224C81-DB49-41E7-B308-4F628D7E3072}">
      <dgm:prSet/>
      <dgm:spPr/>
      <dgm:t>
        <a:bodyPr/>
        <a:lstStyle/>
        <a:p>
          <a:endParaRPr lang="en-US"/>
        </a:p>
      </dgm:t>
    </dgm:pt>
    <dgm:pt modelId="{B0C04484-14BE-4A87-B1F3-170FDA3CA7F0}" type="sibTrans" cxnId="{4F224C81-DB49-41E7-B308-4F628D7E3072}">
      <dgm:prSet/>
      <dgm:spPr/>
      <dgm:t>
        <a:bodyPr/>
        <a:lstStyle/>
        <a:p>
          <a:endParaRPr lang="en-US"/>
        </a:p>
      </dgm:t>
    </dgm:pt>
    <dgm:pt modelId="{E0856786-49F9-4608-9453-71BF12B5999E}" type="pres">
      <dgm:prSet presAssocID="{8CA83B57-1D44-404E-A6A2-2B8A97920E8E}" presName="diagram" presStyleCnt="0">
        <dgm:presLayoutVars>
          <dgm:dir/>
          <dgm:resizeHandles val="exact"/>
        </dgm:presLayoutVars>
      </dgm:prSet>
      <dgm:spPr/>
    </dgm:pt>
    <dgm:pt modelId="{2BAF35D1-F586-4468-82C3-DAB9048FA68B}" type="pres">
      <dgm:prSet presAssocID="{BCC0910A-CA55-4B73-96C8-CEA1BC6C9BD1}" presName="node" presStyleLbl="node1" presStyleIdx="0" presStyleCnt="5">
        <dgm:presLayoutVars>
          <dgm:bulletEnabled val="1"/>
        </dgm:presLayoutVars>
      </dgm:prSet>
      <dgm:spPr/>
    </dgm:pt>
    <dgm:pt modelId="{9EC748A4-2A51-48A3-897F-475E1B8A567F}" type="pres">
      <dgm:prSet presAssocID="{4275870E-8BC7-4E84-8E32-2207E5E284EE}" presName="sibTrans" presStyleLbl="sibTrans2D1" presStyleIdx="0" presStyleCnt="4"/>
      <dgm:spPr/>
    </dgm:pt>
    <dgm:pt modelId="{D5388E17-EBF9-437C-8146-0FFACDA6BBEF}" type="pres">
      <dgm:prSet presAssocID="{4275870E-8BC7-4E84-8E32-2207E5E284EE}" presName="connectorText" presStyleLbl="sibTrans2D1" presStyleIdx="0" presStyleCnt="4"/>
      <dgm:spPr/>
    </dgm:pt>
    <dgm:pt modelId="{FB3D536D-3DF6-4708-96D6-F6FA326373AB}" type="pres">
      <dgm:prSet presAssocID="{0A7FE1E6-F679-441C-BEBF-857CA41043BD}" presName="node" presStyleLbl="node1" presStyleIdx="1" presStyleCnt="5">
        <dgm:presLayoutVars>
          <dgm:bulletEnabled val="1"/>
        </dgm:presLayoutVars>
      </dgm:prSet>
      <dgm:spPr/>
    </dgm:pt>
    <dgm:pt modelId="{AFD780B7-7625-4068-BA06-A90581357723}" type="pres">
      <dgm:prSet presAssocID="{0BE02989-B616-4A18-845A-5DD6ABA52172}" presName="sibTrans" presStyleLbl="sibTrans2D1" presStyleIdx="1" presStyleCnt="4"/>
      <dgm:spPr/>
    </dgm:pt>
    <dgm:pt modelId="{DD42522B-ED13-42FC-A714-FE7489AD6531}" type="pres">
      <dgm:prSet presAssocID="{0BE02989-B616-4A18-845A-5DD6ABA52172}" presName="connectorText" presStyleLbl="sibTrans2D1" presStyleIdx="1" presStyleCnt="4"/>
      <dgm:spPr/>
    </dgm:pt>
    <dgm:pt modelId="{65B52C22-FF33-45CE-9470-FE5CC9A32157}" type="pres">
      <dgm:prSet presAssocID="{3147BCAD-28F0-4A10-8182-42DA76E663BF}" presName="node" presStyleLbl="node1" presStyleIdx="2" presStyleCnt="5">
        <dgm:presLayoutVars>
          <dgm:bulletEnabled val="1"/>
        </dgm:presLayoutVars>
      </dgm:prSet>
      <dgm:spPr/>
    </dgm:pt>
    <dgm:pt modelId="{64A408CC-C6B0-4C83-95D4-488121036E99}" type="pres">
      <dgm:prSet presAssocID="{C53D9983-BFC7-4A30-9C6E-9EBB38B2EC55}" presName="sibTrans" presStyleLbl="sibTrans2D1" presStyleIdx="2" presStyleCnt="4"/>
      <dgm:spPr/>
    </dgm:pt>
    <dgm:pt modelId="{5D833F9A-2D53-46F2-86A6-81D762E32F6D}" type="pres">
      <dgm:prSet presAssocID="{C53D9983-BFC7-4A30-9C6E-9EBB38B2EC55}" presName="connectorText" presStyleLbl="sibTrans2D1" presStyleIdx="2" presStyleCnt="4"/>
      <dgm:spPr/>
    </dgm:pt>
    <dgm:pt modelId="{CFC96303-F624-4FFE-B60F-1FFFA4D66E6A}" type="pres">
      <dgm:prSet presAssocID="{A99B1AC7-6523-4B3B-A04C-3CF60EA53EFD}" presName="node" presStyleLbl="node1" presStyleIdx="3" presStyleCnt="5">
        <dgm:presLayoutVars>
          <dgm:bulletEnabled val="1"/>
        </dgm:presLayoutVars>
      </dgm:prSet>
      <dgm:spPr/>
    </dgm:pt>
    <dgm:pt modelId="{FEFEEB05-D05E-4BD1-9765-2821F9E5B88F}" type="pres">
      <dgm:prSet presAssocID="{EBE8B6FE-21F5-47E2-B29B-75A1691CA1D4}" presName="sibTrans" presStyleLbl="sibTrans2D1" presStyleIdx="3" presStyleCnt="4"/>
      <dgm:spPr/>
    </dgm:pt>
    <dgm:pt modelId="{BC2165A8-E4F6-4102-A397-23937381CB26}" type="pres">
      <dgm:prSet presAssocID="{EBE8B6FE-21F5-47E2-B29B-75A1691CA1D4}" presName="connectorText" presStyleLbl="sibTrans2D1" presStyleIdx="3" presStyleCnt="4"/>
      <dgm:spPr/>
    </dgm:pt>
    <dgm:pt modelId="{0D48B1AF-76F7-4312-8A64-A3FCCB36E3B4}" type="pres">
      <dgm:prSet presAssocID="{9816BEEC-E460-45A0-A7C4-777952C669A3}" presName="node" presStyleLbl="node1" presStyleIdx="4" presStyleCnt="5" custScaleX="185475">
        <dgm:presLayoutVars>
          <dgm:bulletEnabled val="1"/>
        </dgm:presLayoutVars>
      </dgm:prSet>
      <dgm:spPr/>
    </dgm:pt>
  </dgm:ptLst>
  <dgm:cxnLst>
    <dgm:cxn modelId="{2EEEA302-7EBC-4CEA-9809-EA74D8C15605}" type="presOf" srcId="{3147BCAD-28F0-4A10-8182-42DA76E663BF}" destId="{65B52C22-FF33-45CE-9470-FE5CC9A32157}" srcOrd="0" destOrd="0" presId="urn:microsoft.com/office/officeart/2005/8/layout/process5"/>
    <dgm:cxn modelId="{9311DE29-B90E-454F-B777-F07427D3B76F}" srcId="{8CA83B57-1D44-404E-A6A2-2B8A97920E8E}" destId="{BCC0910A-CA55-4B73-96C8-CEA1BC6C9BD1}" srcOrd="0" destOrd="0" parTransId="{A93CA927-9945-4DD4-96EA-7F7D40F5ECB3}" sibTransId="{4275870E-8BC7-4E84-8E32-2207E5E284EE}"/>
    <dgm:cxn modelId="{EFD1432D-028D-4A47-825E-0B162D5ECDE6}" type="presOf" srcId="{A99B1AC7-6523-4B3B-A04C-3CF60EA53EFD}" destId="{CFC96303-F624-4FFE-B60F-1FFFA4D66E6A}" srcOrd="0" destOrd="0" presId="urn:microsoft.com/office/officeart/2005/8/layout/process5"/>
    <dgm:cxn modelId="{2F12353D-D928-4289-BAF4-B157B1DAFCF7}" type="presOf" srcId="{0A7FE1E6-F679-441C-BEBF-857CA41043BD}" destId="{FB3D536D-3DF6-4708-96D6-F6FA326373AB}" srcOrd="0" destOrd="0" presId="urn:microsoft.com/office/officeart/2005/8/layout/process5"/>
    <dgm:cxn modelId="{EAC61962-8D12-45D3-A14F-3432DD3CE4E2}" srcId="{8CA83B57-1D44-404E-A6A2-2B8A97920E8E}" destId="{3147BCAD-28F0-4A10-8182-42DA76E663BF}" srcOrd="2" destOrd="0" parTransId="{593D70D9-9675-486D-91A1-14295578F17A}" sibTransId="{C53D9983-BFC7-4A30-9C6E-9EBB38B2EC55}"/>
    <dgm:cxn modelId="{A2F4914E-B996-42B9-B64F-9C30FABC10D3}" srcId="{8CA83B57-1D44-404E-A6A2-2B8A97920E8E}" destId="{A99B1AC7-6523-4B3B-A04C-3CF60EA53EFD}" srcOrd="3" destOrd="0" parTransId="{38221030-87BD-48A5-B630-705A51F1A76C}" sibTransId="{EBE8B6FE-21F5-47E2-B29B-75A1691CA1D4}"/>
    <dgm:cxn modelId="{F725E86E-BAE1-4A96-8AF0-263ECF96CDFC}" type="presOf" srcId="{BCC0910A-CA55-4B73-96C8-CEA1BC6C9BD1}" destId="{2BAF35D1-F586-4468-82C3-DAB9048FA68B}" srcOrd="0" destOrd="0" presId="urn:microsoft.com/office/officeart/2005/8/layout/process5"/>
    <dgm:cxn modelId="{F7318A51-3039-41B9-8E22-EA2BACA23FA3}" type="presOf" srcId="{C53D9983-BFC7-4A30-9C6E-9EBB38B2EC55}" destId="{64A408CC-C6B0-4C83-95D4-488121036E99}" srcOrd="0" destOrd="0" presId="urn:microsoft.com/office/officeart/2005/8/layout/process5"/>
    <dgm:cxn modelId="{4F224C81-DB49-41E7-B308-4F628D7E3072}" srcId="{8CA83B57-1D44-404E-A6A2-2B8A97920E8E}" destId="{9816BEEC-E460-45A0-A7C4-777952C669A3}" srcOrd="4" destOrd="0" parTransId="{5BC088A3-2D3E-4427-A15F-9591C2C7F6DD}" sibTransId="{B0C04484-14BE-4A87-B1F3-170FDA3CA7F0}"/>
    <dgm:cxn modelId="{00109797-AF23-41C5-B24B-D3258B1D2F21}" type="presOf" srcId="{8CA83B57-1D44-404E-A6A2-2B8A97920E8E}" destId="{E0856786-49F9-4608-9453-71BF12B5999E}" srcOrd="0" destOrd="0" presId="urn:microsoft.com/office/officeart/2005/8/layout/process5"/>
    <dgm:cxn modelId="{6DC8A9A2-35AF-45D1-A254-1AFF794C7E04}" type="presOf" srcId="{0BE02989-B616-4A18-845A-5DD6ABA52172}" destId="{DD42522B-ED13-42FC-A714-FE7489AD6531}" srcOrd="1" destOrd="0" presId="urn:microsoft.com/office/officeart/2005/8/layout/process5"/>
    <dgm:cxn modelId="{FF459DAC-820E-48CA-9874-A955FF4C5FF4}" type="presOf" srcId="{EBE8B6FE-21F5-47E2-B29B-75A1691CA1D4}" destId="{FEFEEB05-D05E-4BD1-9765-2821F9E5B88F}" srcOrd="0" destOrd="0" presId="urn:microsoft.com/office/officeart/2005/8/layout/process5"/>
    <dgm:cxn modelId="{A8138AB8-188B-4560-936F-E04574FF755F}" type="presOf" srcId="{EBE8B6FE-21F5-47E2-B29B-75A1691CA1D4}" destId="{BC2165A8-E4F6-4102-A397-23937381CB26}" srcOrd="1" destOrd="0" presId="urn:microsoft.com/office/officeart/2005/8/layout/process5"/>
    <dgm:cxn modelId="{D4A7ECBC-963B-4E0E-B701-B3F3126082DA}" type="presOf" srcId="{4275870E-8BC7-4E84-8E32-2207E5E284EE}" destId="{D5388E17-EBF9-437C-8146-0FFACDA6BBEF}" srcOrd="1" destOrd="0" presId="urn:microsoft.com/office/officeart/2005/8/layout/process5"/>
    <dgm:cxn modelId="{96AD45BF-8B3C-4609-9301-826A1CC7A851}" type="presOf" srcId="{C53D9983-BFC7-4A30-9C6E-9EBB38B2EC55}" destId="{5D833F9A-2D53-46F2-86A6-81D762E32F6D}" srcOrd="1" destOrd="0" presId="urn:microsoft.com/office/officeart/2005/8/layout/process5"/>
    <dgm:cxn modelId="{EEFE90D1-54D3-480F-9980-CEE694EE0844}" type="presOf" srcId="{9816BEEC-E460-45A0-A7C4-777952C669A3}" destId="{0D48B1AF-76F7-4312-8A64-A3FCCB36E3B4}" srcOrd="0" destOrd="0" presId="urn:microsoft.com/office/officeart/2005/8/layout/process5"/>
    <dgm:cxn modelId="{34F625DC-8E7B-4956-8869-33D39C3DD238}" type="presOf" srcId="{4275870E-8BC7-4E84-8E32-2207E5E284EE}" destId="{9EC748A4-2A51-48A3-897F-475E1B8A567F}" srcOrd="0" destOrd="0" presId="urn:microsoft.com/office/officeart/2005/8/layout/process5"/>
    <dgm:cxn modelId="{DEF3FEE1-580B-4BC2-93D3-2D42DA0EF618}" srcId="{8CA83B57-1D44-404E-A6A2-2B8A97920E8E}" destId="{0A7FE1E6-F679-441C-BEBF-857CA41043BD}" srcOrd="1" destOrd="0" parTransId="{3D75814F-855F-49B8-B672-9DE9DB87FBE8}" sibTransId="{0BE02989-B616-4A18-845A-5DD6ABA52172}"/>
    <dgm:cxn modelId="{100680ED-5E81-4A36-AD55-19A98660FFF2}" type="presOf" srcId="{0BE02989-B616-4A18-845A-5DD6ABA52172}" destId="{AFD780B7-7625-4068-BA06-A90581357723}" srcOrd="0" destOrd="0" presId="urn:microsoft.com/office/officeart/2005/8/layout/process5"/>
    <dgm:cxn modelId="{790F7ED6-19C6-43EC-B9E7-F477A844AF97}" type="presParOf" srcId="{E0856786-49F9-4608-9453-71BF12B5999E}" destId="{2BAF35D1-F586-4468-82C3-DAB9048FA68B}" srcOrd="0" destOrd="0" presId="urn:microsoft.com/office/officeart/2005/8/layout/process5"/>
    <dgm:cxn modelId="{627F9F5C-210D-4205-A2F9-E601B9DECD0B}" type="presParOf" srcId="{E0856786-49F9-4608-9453-71BF12B5999E}" destId="{9EC748A4-2A51-48A3-897F-475E1B8A567F}" srcOrd="1" destOrd="0" presId="urn:microsoft.com/office/officeart/2005/8/layout/process5"/>
    <dgm:cxn modelId="{2FCFB441-DCE0-4512-BE9D-B01FF2051CB0}" type="presParOf" srcId="{9EC748A4-2A51-48A3-897F-475E1B8A567F}" destId="{D5388E17-EBF9-437C-8146-0FFACDA6BBEF}" srcOrd="0" destOrd="0" presId="urn:microsoft.com/office/officeart/2005/8/layout/process5"/>
    <dgm:cxn modelId="{257E66CA-78F1-48EC-B471-ADF75027DF8B}" type="presParOf" srcId="{E0856786-49F9-4608-9453-71BF12B5999E}" destId="{FB3D536D-3DF6-4708-96D6-F6FA326373AB}" srcOrd="2" destOrd="0" presId="urn:microsoft.com/office/officeart/2005/8/layout/process5"/>
    <dgm:cxn modelId="{A74BA448-0674-41F7-A147-7CF5F77FA37B}" type="presParOf" srcId="{E0856786-49F9-4608-9453-71BF12B5999E}" destId="{AFD780B7-7625-4068-BA06-A90581357723}" srcOrd="3" destOrd="0" presId="urn:microsoft.com/office/officeart/2005/8/layout/process5"/>
    <dgm:cxn modelId="{328D567D-13CF-4167-B347-8B9675925130}" type="presParOf" srcId="{AFD780B7-7625-4068-BA06-A90581357723}" destId="{DD42522B-ED13-42FC-A714-FE7489AD6531}" srcOrd="0" destOrd="0" presId="urn:microsoft.com/office/officeart/2005/8/layout/process5"/>
    <dgm:cxn modelId="{2E1B4CF3-BF56-4382-B077-4276BEA4D967}" type="presParOf" srcId="{E0856786-49F9-4608-9453-71BF12B5999E}" destId="{65B52C22-FF33-45CE-9470-FE5CC9A32157}" srcOrd="4" destOrd="0" presId="urn:microsoft.com/office/officeart/2005/8/layout/process5"/>
    <dgm:cxn modelId="{56B30808-B588-47E5-A697-D970FE767E03}" type="presParOf" srcId="{E0856786-49F9-4608-9453-71BF12B5999E}" destId="{64A408CC-C6B0-4C83-95D4-488121036E99}" srcOrd="5" destOrd="0" presId="urn:microsoft.com/office/officeart/2005/8/layout/process5"/>
    <dgm:cxn modelId="{984049D6-23BA-4083-A247-945B387840A4}" type="presParOf" srcId="{64A408CC-C6B0-4C83-95D4-488121036E99}" destId="{5D833F9A-2D53-46F2-86A6-81D762E32F6D}" srcOrd="0" destOrd="0" presId="urn:microsoft.com/office/officeart/2005/8/layout/process5"/>
    <dgm:cxn modelId="{168F0AB2-0933-4742-AABF-D0765A5C1985}" type="presParOf" srcId="{E0856786-49F9-4608-9453-71BF12B5999E}" destId="{CFC96303-F624-4FFE-B60F-1FFFA4D66E6A}" srcOrd="6" destOrd="0" presId="urn:microsoft.com/office/officeart/2005/8/layout/process5"/>
    <dgm:cxn modelId="{539F0B08-66D3-425D-AB64-AA14C1E010DE}" type="presParOf" srcId="{E0856786-49F9-4608-9453-71BF12B5999E}" destId="{FEFEEB05-D05E-4BD1-9765-2821F9E5B88F}" srcOrd="7" destOrd="0" presId="urn:microsoft.com/office/officeart/2005/8/layout/process5"/>
    <dgm:cxn modelId="{3F8FDCCC-6091-470F-89E7-C6FEF2E6004E}" type="presParOf" srcId="{FEFEEB05-D05E-4BD1-9765-2821F9E5B88F}" destId="{BC2165A8-E4F6-4102-A397-23937381CB26}" srcOrd="0" destOrd="0" presId="urn:microsoft.com/office/officeart/2005/8/layout/process5"/>
    <dgm:cxn modelId="{7B5D9960-3102-4947-BED0-60588EB03371}" type="presParOf" srcId="{E0856786-49F9-4608-9453-71BF12B5999E}" destId="{0D48B1AF-76F7-4312-8A64-A3FCCB36E3B4}" srcOrd="8" destOrd="0" presId="urn:microsoft.com/office/officeart/2005/8/layout/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24339B2-8AF6-419A-A60F-C96B18C8053F}" type="doc">
      <dgm:prSet loTypeId="urn:microsoft.com/office/officeart/2005/8/layout/process2" loCatId="process" qsTypeId="urn:microsoft.com/office/officeart/2005/8/quickstyle/simple1" qsCatId="simple" csTypeId="urn:microsoft.com/office/officeart/2005/8/colors/accent1_2" csCatId="accent1" phldr="1"/>
      <dgm:spPr/>
    </dgm:pt>
    <dgm:pt modelId="{90943CCA-4F45-4C53-BC61-8FBFA356CCB2}">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The term ‘building’ is not defined under the Theft Act 1968</a:t>
          </a:r>
        </a:p>
      </dgm:t>
    </dgm:pt>
    <dgm:pt modelId="{72D701FE-0DA7-4B7B-BD25-2DCEAF719D75}" type="parTrans" cxnId="{D74318EE-FC7F-408B-A88A-6FA8BF7AB318}">
      <dgm:prSet/>
      <dgm:spPr/>
      <dgm:t>
        <a:bodyPr/>
        <a:lstStyle/>
        <a:p>
          <a:endParaRPr lang="en-US"/>
        </a:p>
      </dgm:t>
    </dgm:pt>
    <dgm:pt modelId="{45B12BA9-3C29-4655-817A-2E1A12F31D5E}" type="sibTrans" cxnId="{D74318EE-FC7F-408B-A88A-6FA8BF7AB318}">
      <dgm:prSet/>
      <dgm:spPr>
        <a:solidFill>
          <a:schemeClr val="accent2">
            <a:lumMod val="75000"/>
          </a:schemeClr>
        </a:solidFill>
        <a:ln>
          <a:solidFill>
            <a:schemeClr val="tx1"/>
          </a:solidFill>
        </a:ln>
      </dgm:spPr>
      <dgm:t>
        <a:bodyPr/>
        <a:lstStyle/>
        <a:p>
          <a:endParaRPr lang="en-US"/>
        </a:p>
      </dgm:t>
    </dgm:pt>
    <dgm:pt modelId="{3A346345-9A12-4EAD-BF3D-8FA20135BE8D}">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Case law has established a ‘building’ as:</a:t>
          </a:r>
        </a:p>
        <a:p>
          <a:r>
            <a:rPr lang="en-US" sz="2400" dirty="0">
              <a:solidFill>
                <a:schemeClr val="tx1"/>
              </a:solidFill>
            </a:rPr>
            <a:t>‘</a:t>
          </a:r>
          <a:r>
            <a:rPr lang="en-US" sz="2400" b="1" i="1" dirty="0">
              <a:solidFill>
                <a:schemeClr val="tx1"/>
              </a:solidFill>
            </a:rPr>
            <a:t>a structure of considerable size &amp; intended to be permanent or at least endure considerable time’ </a:t>
          </a:r>
        </a:p>
      </dgm:t>
    </dgm:pt>
    <dgm:pt modelId="{35B3ADC5-052E-4DA9-ACEC-1333B7D7B717}" type="parTrans" cxnId="{82431667-339F-48D6-95F7-815CF96DF61C}">
      <dgm:prSet/>
      <dgm:spPr/>
      <dgm:t>
        <a:bodyPr/>
        <a:lstStyle/>
        <a:p>
          <a:endParaRPr lang="en-US"/>
        </a:p>
      </dgm:t>
    </dgm:pt>
    <dgm:pt modelId="{09C9F851-9F91-4E91-816F-E535D00DDCCD}" type="sibTrans" cxnId="{82431667-339F-48D6-95F7-815CF96DF61C}">
      <dgm:prSet/>
      <dgm:spPr>
        <a:solidFill>
          <a:schemeClr val="accent2">
            <a:lumMod val="75000"/>
          </a:schemeClr>
        </a:solidFill>
        <a:ln>
          <a:solidFill>
            <a:schemeClr val="tx1"/>
          </a:solidFill>
        </a:ln>
      </dgm:spPr>
      <dgm:t>
        <a:bodyPr/>
        <a:lstStyle/>
        <a:p>
          <a:endParaRPr lang="en-US"/>
        </a:p>
      </dgm:t>
    </dgm:pt>
    <dgm:pt modelId="{4494C241-E3B3-4C01-8176-90F7D26EA692}">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In simple terms a building must have some degree of permanence</a:t>
          </a:r>
        </a:p>
      </dgm:t>
    </dgm:pt>
    <dgm:pt modelId="{4E488F40-DEF0-4ECE-A07F-19E853BA6195}" type="parTrans" cxnId="{BDD287EB-D6DB-43AD-8B07-A9FAD8381B1E}">
      <dgm:prSet/>
      <dgm:spPr/>
      <dgm:t>
        <a:bodyPr/>
        <a:lstStyle/>
        <a:p>
          <a:endParaRPr lang="en-US"/>
        </a:p>
      </dgm:t>
    </dgm:pt>
    <dgm:pt modelId="{4A051697-A34D-4AF8-9E21-20AD3910BB24}" type="sibTrans" cxnId="{BDD287EB-D6DB-43AD-8B07-A9FAD8381B1E}">
      <dgm:prSet/>
      <dgm:spPr/>
      <dgm:t>
        <a:bodyPr/>
        <a:lstStyle/>
        <a:p>
          <a:endParaRPr lang="en-US"/>
        </a:p>
      </dgm:t>
    </dgm:pt>
    <dgm:pt modelId="{9B8657C3-AFCE-42BB-9F43-5C26EA541183}" type="pres">
      <dgm:prSet presAssocID="{D24339B2-8AF6-419A-A60F-C96B18C8053F}" presName="linearFlow" presStyleCnt="0">
        <dgm:presLayoutVars>
          <dgm:resizeHandles val="exact"/>
        </dgm:presLayoutVars>
      </dgm:prSet>
      <dgm:spPr/>
    </dgm:pt>
    <dgm:pt modelId="{09BFAAB2-F27B-4D84-BBDF-3BA0A146EBAB}" type="pres">
      <dgm:prSet presAssocID="{90943CCA-4F45-4C53-BC61-8FBFA356CCB2}" presName="node" presStyleLbl="node1" presStyleIdx="0" presStyleCnt="3" custScaleX="358174" custScaleY="64213">
        <dgm:presLayoutVars>
          <dgm:bulletEnabled val="1"/>
        </dgm:presLayoutVars>
      </dgm:prSet>
      <dgm:spPr/>
    </dgm:pt>
    <dgm:pt modelId="{DD205C1A-416A-49A6-B868-4C0F0B5EF745}" type="pres">
      <dgm:prSet presAssocID="{45B12BA9-3C29-4655-817A-2E1A12F31D5E}" presName="sibTrans" presStyleLbl="sibTrans2D1" presStyleIdx="0" presStyleCnt="2"/>
      <dgm:spPr/>
    </dgm:pt>
    <dgm:pt modelId="{58112D4C-311D-4A77-9AFC-4F13EA0A1942}" type="pres">
      <dgm:prSet presAssocID="{45B12BA9-3C29-4655-817A-2E1A12F31D5E}" presName="connectorText" presStyleLbl="sibTrans2D1" presStyleIdx="0" presStyleCnt="2"/>
      <dgm:spPr/>
    </dgm:pt>
    <dgm:pt modelId="{3A52115F-E087-4F6D-AB53-6E0075BF2C5D}" type="pres">
      <dgm:prSet presAssocID="{3A346345-9A12-4EAD-BF3D-8FA20135BE8D}" presName="node" presStyleLbl="node1" presStyleIdx="1" presStyleCnt="3" custScaleX="332233">
        <dgm:presLayoutVars>
          <dgm:bulletEnabled val="1"/>
        </dgm:presLayoutVars>
      </dgm:prSet>
      <dgm:spPr/>
    </dgm:pt>
    <dgm:pt modelId="{8A6ED939-DA9C-4647-A327-644580D6FFFE}" type="pres">
      <dgm:prSet presAssocID="{09C9F851-9F91-4E91-816F-E535D00DDCCD}" presName="sibTrans" presStyleLbl="sibTrans2D1" presStyleIdx="1" presStyleCnt="2"/>
      <dgm:spPr/>
    </dgm:pt>
    <dgm:pt modelId="{78E55284-2067-4E49-A61F-E8EC1A356C6D}" type="pres">
      <dgm:prSet presAssocID="{09C9F851-9F91-4E91-816F-E535D00DDCCD}" presName="connectorText" presStyleLbl="sibTrans2D1" presStyleIdx="1" presStyleCnt="2"/>
      <dgm:spPr/>
    </dgm:pt>
    <dgm:pt modelId="{97087B8F-830E-4391-B563-D221C8E12464}" type="pres">
      <dgm:prSet presAssocID="{4494C241-E3B3-4C01-8176-90F7D26EA692}" presName="node" presStyleLbl="node1" presStyleIdx="2" presStyleCnt="3" custScaleX="332233" custScaleY="80522">
        <dgm:presLayoutVars>
          <dgm:bulletEnabled val="1"/>
        </dgm:presLayoutVars>
      </dgm:prSet>
      <dgm:spPr/>
    </dgm:pt>
  </dgm:ptLst>
  <dgm:cxnLst>
    <dgm:cxn modelId="{17977702-E755-4460-878A-96A6C08F0856}" type="presOf" srcId="{4494C241-E3B3-4C01-8176-90F7D26EA692}" destId="{97087B8F-830E-4391-B563-D221C8E12464}" srcOrd="0" destOrd="0" presId="urn:microsoft.com/office/officeart/2005/8/layout/process2"/>
    <dgm:cxn modelId="{8698571E-DB41-41CB-91BB-007F15ADB2B4}" type="presOf" srcId="{3A346345-9A12-4EAD-BF3D-8FA20135BE8D}" destId="{3A52115F-E087-4F6D-AB53-6E0075BF2C5D}" srcOrd="0" destOrd="0" presId="urn:microsoft.com/office/officeart/2005/8/layout/process2"/>
    <dgm:cxn modelId="{7B0EC243-4494-4F2F-87F2-BC9BE475F956}" type="presOf" srcId="{09C9F851-9F91-4E91-816F-E535D00DDCCD}" destId="{78E55284-2067-4E49-A61F-E8EC1A356C6D}" srcOrd="1" destOrd="0" presId="urn:microsoft.com/office/officeart/2005/8/layout/process2"/>
    <dgm:cxn modelId="{82431667-339F-48D6-95F7-815CF96DF61C}" srcId="{D24339B2-8AF6-419A-A60F-C96B18C8053F}" destId="{3A346345-9A12-4EAD-BF3D-8FA20135BE8D}" srcOrd="1" destOrd="0" parTransId="{35B3ADC5-052E-4DA9-ACEC-1333B7D7B717}" sibTransId="{09C9F851-9F91-4E91-816F-E535D00DDCCD}"/>
    <dgm:cxn modelId="{A7BBED4D-A6A5-4CE0-871F-AAE6769F6C88}" type="presOf" srcId="{45B12BA9-3C29-4655-817A-2E1A12F31D5E}" destId="{DD205C1A-416A-49A6-B868-4C0F0B5EF745}" srcOrd="0" destOrd="0" presId="urn:microsoft.com/office/officeart/2005/8/layout/process2"/>
    <dgm:cxn modelId="{D2199177-5801-4F75-9FC1-B738CF7E735F}" type="presOf" srcId="{D24339B2-8AF6-419A-A60F-C96B18C8053F}" destId="{9B8657C3-AFCE-42BB-9F43-5C26EA541183}" srcOrd="0" destOrd="0" presId="urn:microsoft.com/office/officeart/2005/8/layout/process2"/>
    <dgm:cxn modelId="{97B532A6-111E-49CF-980E-FACEC31AB01E}" type="presOf" srcId="{90943CCA-4F45-4C53-BC61-8FBFA356CCB2}" destId="{09BFAAB2-F27B-4D84-BBDF-3BA0A146EBAB}" srcOrd="0" destOrd="0" presId="urn:microsoft.com/office/officeart/2005/8/layout/process2"/>
    <dgm:cxn modelId="{ADBF8AE3-EF61-4C74-ADA3-F04126755DAE}" type="presOf" srcId="{45B12BA9-3C29-4655-817A-2E1A12F31D5E}" destId="{58112D4C-311D-4A77-9AFC-4F13EA0A1942}" srcOrd="1" destOrd="0" presId="urn:microsoft.com/office/officeart/2005/8/layout/process2"/>
    <dgm:cxn modelId="{BDD287EB-D6DB-43AD-8B07-A9FAD8381B1E}" srcId="{D24339B2-8AF6-419A-A60F-C96B18C8053F}" destId="{4494C241-E3B3-4C01-8176-90F7D26EA692}" srcOrd="2" destOrd="0" parTransId="{4E488F40-DEF0-4ECE-A07F-19E853BA6195}" sibTransId="{4A051697-A34D-4AF8-9E21-20AD3910BB24}"/>
    <dgm:cxn modelId="{E5E45EED-36F4-4C05-9AC3-63D433797C83}" type="presOf" srcId="{09C9F851-9F91-4E91-816F-E535D00DDCCD}" destId="{8A6ED939-DA9C-4647-A327-644580D6FFFE}" srcOrd="0" destOrd="0" presId="urn:microsoft.com/office/officeart/2005/8/layout/process2"/>
    <dgm:cxn modelId="{D74318EE-FC7F-408B-A88A-6FA8BF7AB318}" srcId="{D24339B2-8AF6-419A-A60F-C96B18C8053F}" destId="{90943CCA-4F45-4C53-BC61-8FBFA356CCB2}" srcOrd="0" destOrd="0" parTransId="{72D701FE-0DA7-4B7B-BD25-2DCEAF719D75}" sibTransId="{45B12BA9-3C29-4655-817A-2E1A12F31D5E}"/>
    <dgm:cxn modelId="{C52592C3-025F-4390-9448-3D853FF95585}" type="presParOf" srcId="{9B8657C3-AFCE-42BB-9F43-5C26EA541183}" destId="{09BFAAB2-F27B-4D84-BBDF-3BA0A146EBAB}" srcOrd="0" destOrd="0" presId="urn:microsoft.com/office/officeart/2005/8/layout/process2"/>
    <dgm:cxn modelId="{7DBF84EB-EAD7-44EB-8F75-C1AB3DDF8D61}" type="presParOf" srcId="{9B8657C3-AFCE-42BB-9F43-5C26EA541183}" destId="{DD205C1A-416A-49A6-B868-4C0F0B5EF745}" srcOrd="1" destOrd="0" presId="urn:microsoft.com/office/officeart/2005/8/layout/process2"/>
    <dgm:cxn modelId="{6533602C-04B6-4506-97C2-AC26157578BF}" type="presParOf" srcId="{DD205C1A-416A-49A6-B868-4C0F0B5EF745}" destId="{58112D4C-311D-4A77-9AFC-4F13EA0A1942}" srcOrd="0" destOrd="0" presId="urn:microsoft.com/office/officeart/2005/8/layout/process2"/>
    <dgm:cxn modelId="{42CE0546-2866-4EA6-ACAF-4DB3632B04F1}" type="presParOf" srcId="{9B8657C3-AFCE-42BB-9F43-5C26EA541183}" destId="{3A52115F-E087-4F6D-AB53-6E0075BF2C5D}" srcOrd="2" destOrd="0" presId="urn:microsoft.com/office/officeart/2005/8/layout/process2"/>
    <dgm:cxn modelId="{78685BA7-20AB-456E-A90C-801E420DEC11}" type="presParOf" srcId="{9B8657C3-AFCE-42BB-9F43-5C26EA541183}" destId="{8A6ED939-DA9C-4647-A327-644580D6FFFE}" srcOrd="3" destOrd="0" presId="urn:microsoft.com/office/officeart/2005/8/layout/process2"/>
    <dgm:cxn modelId="{E2DDEBB5-D919-4AA3-AF1E-5C27FB83EA9E}" type="presParOf" srcId="{8A6ED939-DA9C-4647-A327-644580D6FFFE}" destId="{78E55284-2067-4E49-A61F-E8EC1A356C6D}" srcOrd="0" destOrd="0" presId="urn:microsoft.com/office/officeart/2005/8/layout/process2"/>
    <dgm:cxn modelId="{D4CF0387-5510-4006-ACBD-ABEE441E4E3F}" type="presParOf" srcId="{9B8657C3-AFCE-42BB-9F43-5C26EA541183}" destId="{97087B8F-830E-4391-B563-D221C8E12464}"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BEA09C9-C263-4CAA-B772-4E373E1AC9E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78E406C3-F020-4638-8C90-DB58EE5554C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Adjoining bedsits in the same house</a:t>
          </a:r>
        </a:p>
      </dgm:t>
    </dgm:pt>
    <dgm:pt modelId="{BE72BEEF-055B-4235-9E60-8EB3F5D55AF1}" type="parTrans" cxnId="{CEB9142F-32B8-4F10-9368-848C5C7DEBE8}">
      <dgm:prSet/>
      <dgm:spPr/>
      <dgm:t>
        <a:bodyPr/>
        <a:lstStyle/>
        <a:p>
          <a:endParaRPr lang="en-US"/>
        </a:p>
      </dgm:t>
    </dgm:pt>
    <dgm:pt modelId="{140C4425-1850-486B-B148-DF447C276BF2}" type="sibTrans" cxnId="{CEB9142F-32B8-4F10-9368-848C5C7DEBE8}">
      <dgm:prSet/>
      <dgm:spPr/>
      <dgm:t>
        <a:bodyPr/>
        <a:lstStyle/>
        <a:p>
          <a:endParaRPr lang="en-US"/>
        </a:p>
      </dgm:t>
    </dgm:pt>
    <dgm:pt modelId="{DBC1A377-ABE0-4EFA-81C0-65CD15FC300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Staffrooms</a:t>
          </a:r>
        </a:p>
      </dgm:t>
    </dgm:pt>
    <dgm:pt modelId="{B418B123-1B8C-4412-A104-699261394314}" type="parTrans" cxnId="{23D8E9A7-5969-407F-9174-738C3A019D63}">
      <dgm:prSet/>
      <dgm:spPr/>
      <dgm:t>
        <a:bodyPr/>
        <a:lstStyle/>
        <a:p>
          <a:endParaRPr lang="en-US"/>
        </a:p>
      </dgm:t>
    </dgm:pt>
    <dgm:pt modelId="{40F4664B-2C54-45BB-AC55-4F287C98ED05}" type="sibTrans" cxnId="{23D8E9A7-5969-407F-9174-738C3A019D63}">
      <dgm:prSet/>
      <dgm:spPr/>
      <dgm:t>
        <a:bodyPr/>
        <a:lstStyle/>
        <a:p>
          <a:endParaRPr lang="en-US"/>
        </a:p>
      </dgm:t>
    </dgm:pt>
    <dgm:pt modelId="{CB11973F-1B65-459A-B796-8220EE41AA6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Behind the till area of a shop</a:t>
          </a:r>
        </a:p>
      </dgm:t>
    </dgm:pt>
    <dgm:pt modelId="{1354F411-EDEE-4DCE-B882-9479305BFE74}" type="parTrans" cxnId="{B586DBAE-3BFD-474F-8A76-D2BED02313A0}">
      <dgm:prSet/>
      <dgm:spPr/>
      <dgm:t>
        <a:bodyPr/>
        <a:lstStyle/>
        <a:p>
          <a:endParaRPr lang="en-US"/>
        </a:p>
      </dgm:t>
    </dgm:pt>
    <dgm:pt modelId="{49E01818-E221-4AEF-B657-5A5B0680D599}" type="sibTrans" cxnId="{B586DBAE-3BFD-474F-8A76-D2BED02313A0}">
      <dgm:prSet/>
      <dgm:spPr/>
      <dgm:t>
        <a:bodyPr/>
        <a:lstStyle/>
        <a:p>
          <a:endParaRPr lang="en-US"/>
        </a:p>
      </dgm:t>
    </dgm:pt>
    <dgm:pt modelId="{474B5F7E-008B-4975-8A2D-656EE0B9F8D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Behind the bar in a pub</a:t>
          </a:r>
        </a:p>
      </dgm:t>
    </dgm:pt>
    <dgm:pt modelId="{8B81DEAF-619C-4A16-8D7D-CF1D4A4B5EC6}" type="parTrans" cxnId="{400E0C78-82E8-4006-B0B6-3F0D818148CB}">
      <dgm:prSet/>
      <dgm:spPr/>
      <dgm:t>
        <a:bodyPr/>
        <a:lstStyle/>
        <a:p>
          <a:endParaRPr lang="en-US"/>
        </a:p>
      </dgm:t>
    </dgm:pt>
    <dgm:pt modelId="{6F872608-76B0-4F0F-BA6B-387252256E32}" type="sibTrans" cxnId="{400E0C78-82E8-4006-B0B6-3F0D818148CB}">
      <dgm:prSet/>
      <dgm:spPr/>
      <dgm:t>
        <a:bodyPr/>
        <a:lstStyle/>
        <a:p>
          <a:endParaRPr lang="en-US"/>
        </a:p>
      </dgm:t>
    </dgm:pt>
    <dgm:pt modelId="{9E977AB9-56F8-43AA-9D90-76E46412E6B4}">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Behind a cordoned off area in a gallery or museum</a:t>
          </a:r>
        </a:p>
      </dgm:t>
    </dgm:pt>
    <dgm:pt modelId="{016B7AE4-9172-4935-9418-5BDF5EF476DD}" type="parTrans" cxnId="{076D9B33-B85D-4879-B466-50A733A57E71}">
      <dgm:prSet/>
      <dgm:spPr/>
      <dgm:t>
        <a:bodyPr/>
        <a:lstStyle/>
        <a:p>
          <a:endParaRPr lang="en-US"/>
        </a:p>
      </dgm:t>
    </dgm:pt>
    <dgm:pt modelId="{D6C03115-41DC-48A3-B1B8-A0A5B432A03E}" type="sibTrans" cxnId="{076D9B33-B85D-4879-B466-50A733A57E71}">
      <dgm:prSet/>
      <dgm:spPr/>
      <dgm:t>
        <a:bodyPr/>
        <a:lstStyle/>
        <a:p>
          <a:endParaRPr lang="en-US"/>
        </a:p>
      </dgm:t>
    </dgm:pt>
    <dgm:pt modelId="{D0785789-F3A0-4BA8-B8E0-399C8DA53BC7}" type="pres">
      <dgm:prSet presAssocID="{ABEA09C9-C263-4CAA-B772-4E373E1AC9EB}" presName="diagram" presStyleCnt="0">
        <dgm:presLayoutVars>
          <dgm:dir/>
          <dgm:resizeHandles val="exact"/>
        </dgm:presLayoutVars>
      </dgm:prSet>
      <dgm:spPr/>
    </dgm:pt>
    <dgm:pt modelId="{1806E38C-5594-4D90-9CE1-A15A1B0B79B5}" type="pres">
      <dgm:prSet presAssocID="{78E406C3-F020-4638-8C90-DB58EE5554C9}" presName="node" presStyleLbl="node1" presStyleIdx="0" presStyleCnt="5">
        <dgm:presLayoutVars>
          <dgm:bulletEnabled val="1"/>
        </dgm:presLayoutVars>
      </dgm:prSet>
      <dgm:spPr/>
    </dgm:pt>
    <dgm:pt modelId="{0BCC6D20-BB02-418A-873C-C7084566B4BB}" type="pres">
      <dgm:prSet presAssocID="{140C4425-1850-486B-B148-DF447C276BF2}" presName="sibTrans" presStyleCnt="0"/>
      <dgm:spPr/>
    </dgm:pt>
    <dgm:pt modelId="{96F8A08D-A97D-467D-AD94-76E5B71F4F02}" type="pres">
      <dgm:prSet presAssocID="{DBC1A377-ABE0-4EFA-81C0-65CD15FC3001}" presName="node" presStyleLbl="node1" presStyleIdx="1" presStyleCnt="5">
        <dgm:presLayoutVars>
          <dgm:bulletEnabled val="1"/>
        </dgm:presLayoutVars>
      </dgm:prSet>
      <dgm:spPr/>
    </dgm:pt>
    <dgm:pt modelId="{13D38C72-E284-46CA-8BA2-D462E12C11DA}" type="pres">
      <dgm:prSet presAssocID="{40F4664B-2C54-45BB-AC55-4F287C98ED05}" presName="sibTrans" presStyleCnt="0"/>
      <dgm:spPr/>
    </dgm:pt>
    <dgm:pt modelId="{0884AB39-B9AD-423E-96A6-07720E72A088}" type="pres">
      <dgm:prSet presAssocID="{CB11973F-1B65-459A-B796-8220EE41AA6F}" presName="node" presStyleLbl="node1" presStyleIdx="2" presStyleCnt="5">
        <dgm:presLayoutVars>
          <dgm:bulletEnabled val="1"/>
        </dgm:presLayoutVars>
      </dgm:prSet>
      <dgm:spPr/>
    </dgm:pt>
    <dgm:pt modelId="{D5FCEBB0-DAD4-41F4-99A3-5E47302AF628}" type="pres">
      <dgm:prSet presAssocID="{49E01818-E221-4AEF-B657-5A5B0680D599}" presName="sibTrans" presStyleCnt="0"/>
      <dgm:spPr/>
    </dgm:pt>
    <dgm:pt modelId="{3151F777-E6F5-4A6C-BD42-A16BEEF98DB4}" type="pres">
      <dgm:prSet presAssocID="{474B5F7E-008B-4975-8A2D-656EE0B9F8D5}" presName="node" presStyleLbl="node1" presStyleIdx="3" presStyleCnt="5">
        <dgm:presLayoutVars>
          <dgm:bulletEnabled val="1"/>
        </dgm:presLayoutVars>
      </dgm:prSet>
      <dgm:spPr/>
    </dgm:pt>
    <dgm:pt modelId="{C0107EE3-3DD6-42C6-9588-00DEA996AEF6}" type="pres">
      <dgm:prSet presAssocID="{6F872608-76B0-4F0F-BA6B-387252256E32}" presName="sibTrans" presStyleCnt="0"/>
      <dgm:spPr/>
    </dgm:pt>
    <dgm:pt modelId="{8271B719-0F87-4C16-B445-C99880C41B72}" type="pres">
      <dgm:prSet presAssocID="{9E977AB9-56F8-43AA-9D90-76E46412E6B4}" presName="node" presStyleLbl="node1" presStyleIdx="4" presStyleCnt="5" custScaleX="154500">
        <dgm:presLayoutVars>
          <dgm:bulletEnabled val="1"/>
        </dgm:presLayoutVars>
      </dgm:prSet>
      <dgm:spPr/>
    </dgm:pt>
  </dgm:ptLst>
  <dgm:cxnLst>
    <dgm:cxn modelId="{D404731E-576B-4744-A0CB-AE101704CB42}" type="presOf" srcId="{DBC1A377-ABE0-4EFA-81C0-65CD15FC3001}" destId="{96F8A08D-A97D-467D-AD94-76E5B71F4F02}" srcOrd="0" destOrd="0" presId="urn:microsoft.com/office/officeart/2005/8/layout/default"/>
    <dgm:cxn modelId="{CEB9142F-32B8-4F10-9368-848C5C7DEBE8}" srcId="{ABEA09C9-C263-4CAA-B772-4E373E1AC9EB}" destId="{78E406C3-F020-4638-8C90-DB58EE5554C9}" srcOrd="0" destOrd="0" parTransId="{BE72BEEF-055B-4235-9E60-8EB3F5D55AF1}" sibTransId="{140C4425-1850-486B-B148-DF447C276BF2}"/>
    <dgm:cxn modelId="{076D9B33-B85D-4879-B466-50A733A57E71}" srcId="{ABEA09C9-C263-4CAA-B772-4E373E1AC9EB}" destId="{9E977AB9-56F8-43AA-9D90-76E46412E6B4}" srcOrd="4" destOrd="0" parTransId="{016B7AE4-9172-4935-9418-5BDF5EF476DD}" sibTransId="{D6C03115-41DC-48A3-B1B8-A0A5B432A03E}"/>
    <dgm:cxn modelId="{21389A5D-A67D-4FD4-A01E-16A4A90C4B64}" type="presOf" srcId="{78E406C3-F020-4638-8C90-DB58EE5554C9}" destId="{1806E38C-5594-4D90-9CE1-A15A1B0B79B5}" srcOrd="0" destOrd="0" presId="urn:microsoft.com/office/officeart/2005/8/layout/default"/>
    <dgm:cxn modelId="{400E0C78-82E8-4006-B0B6-3F0D818148CB}" srcId="{ABEA09C9-C263-4CAA-B772-4E373E1AC9EB}" destId="{474B5F7E-008B-4975-8A2D-656EE0B9F8D5}" srcOrd="3" destOrd="0" parTransId="{8B81DEAF-619C-4A16-8D7D-CF1D4A4B5EC6}" sibTransId="{6F872608-76B0-4F0F-BA6B-387252256E32}"/>
    <dgm:cxn modelId="{F1B55CA6-90A5-406E-850A-88E90FD0EC72}" type="presOf" srcId="{ABEA09C9-C263-4CAA-B772-4E373E1AC9EB}" destId="{D0785789-F3A0-4BA8-B8E0-399C8DA53BC7}" srcOrd="0" destOrd="0" presId="urn:microsoft.com/office/officeart/2005/8/layout/default"/>
    <dgm:cxn modelId="{23D8E9A7-5969-407F-9174-738C3A019D63}" srcId="{ABEA09C9-C263-4CAA-B772-4E373E1AC9EB}" destId="{DBC1A377-ABE0-4EFA-81C0-65CD15FC3001}" srcOrd="1" destOrd="0" parTransId="{B418B123-1B8C-4412-A104-699261394314}" sibTransId="{40F4664B-2C54-45BB-AC55-4F287C98ED05}"/>
    <dgm:cxn modelId="{B586DBAE-3BFD-474F-8A76-D2BED02313A0}" srcId="{ABEA09C9-C263-4CAA-B772-4E373E1AC9EB}" destId="{CB11973F-1B65-459A-B796-8220EE41AA6F}" srcOrd="2" destOrd="0" parTransId="{1354F411-EDEE-4DCE-B882-9479305BFE74}" sibTransId="{49E01818-E221-4AEF-B657-5A5B0680D599}"/>
    <dgm:cxn modelId="{A8BBD9DC-5E13-4A4A-ADDE-B099FDE99DE8}" type="presOf" srcId="{CB11973F-1B65-459A-B796-8220EE41AA6F}" destId="{0884AB39-B9AD-423E-96A6-07720E72A088}" srcOrd="0" destOrd="0" presId="urn:microsoft.com/office/officeart/2005/8/layout/default"/>
    <dgm:cxn modelId="{FE3E11F0-BC01-4CA1-A3D3-2563B0825EE4}" type="presOf" srcId="{474B5F7E-008B-4975-8A2D-656EE0B9F8D5}" destId="{3151F777-E6F5-4A6C-BD42-A16BEEF98DB4}" srcOrd="0" destOrd="0" presId="urn:microsoft.com/office/officeart/2005/8/layout/default"/>
    <dgm:cxn modelId="{C6E181FC-851B-4153-A6CF-614823EA09BC}" type="presOf" srcId="{9E977AB9-56F8-43AA-9D90-76E46412E6B4}" destId="{8271B719-0F87-4C16-B445-C99880C41B72}" srcOrd="0" destOrd="0" presId="urn:microsoft.com/office/officeart/2005/8/layout/default"/>
    <dgm:cxn modelId="{7FC8E33C-1B48-400B-86D0-DF527C78F843}" type="presParOf" srcId="{D0785789-F3A0-4BA8-B8E0-399C8DA53BC7}" destId="{1806E38C-5594-4D90-9CE1-A15A1B0B79B5}" srcOrd="0" destOrd="0" presId="urn:microsoft.com/office/officeart/2005/8/layout/default"/>
    <dgm:cxn modelId="{366D166E-204D-4339-9C8E-82A92B9997CF}" type="presParOf" srcId="{D0785789-F3A0-4BA8-B8E0-399C8DA53BC7}" destId="{0BCC6D20-BB02-418A-873C-C7084566B4BB}" srcOrd="1" destOrd="0" presId="urn:microsoft.com/office/officeart/2005/8/layout/default"/>
    <dgm:cxn modelId="{A00F5BE3-B3A5-4524-A861-8D906DE316AA}" type="presParOf" srcId="{D0785789-F3A0-4BA8-B8E0-399C8DA53BC7}" destId="{96F8A08D-A97D-467D-AD94-76E5B71F4F02}" srcOrd="2" destOrd="0" presId="urn:microsoft.com/office/officeart/2005/8/layout/default"/>
    <dgm:cxn modelId="{2ABCC0F8-7857-4CCA-9936-05F1CB265341}" type="presParOf" srcId="{D0785789-F3A0-4BA8-B8E0-399C8DA53BC7}" destId="{13D38C72-E284-46CA-8BA2-D462E12C11DA}" srcOrd="3" destOrd="0" presId="urn:microsoft.com/office/officeart/2005/8/layout/default"/>
    <dgm:cxn modelId="{FE624C98-B6A1-422D-AE54-3BF3531ED2F6}" type="presParOf" srcId="{D0785789-F3A0-4BA8-B8E0-399C8DA53BC7}" destId="{0884AB39-B9AD-423E-96A6-07720E72A088}" srcOrd="4" destOrd="0" presId="urn:microsoft.com/office/officeart/2005/8/layout/default"/>
    <dgm:cxn modelId="{717611DB-83A0-420B-A888-CBD752257BCC}" type="presParOf" srcId="{D0785789-F3A0-4BA8-B8E0-399C8DA53BC7}" destId="{D5FCEBB0-DAD4-41F4-99A3-5E47302AF628}" srcOrd="5" destOrd="0" presId="urn:microsoft.com/office/officeart/2005/8/layout/default"/>
    <dgm:cxn modelId="{0DB29B38-79C6-4CEE-802C-201E2300034F}" type="presParOf" srcId="{D0785789-F3A0-4BA8-B8E0-399C8DA53BC7}" destId="{3151F777-E6F5-4A6C-BD42-A16BEEF98DB4}" srcOrd="6" destOrd="0" presId="urn:microsoft.com/office/officeart/2005/8/layout/default"/>
    <dgm:cxn modelId="{98E14125-C916-48C0-A0AA-23B9557BF6D2}" type="presParOf" srcId="{D0785789-F3A0-4BA8-B8E0-399C8DA53BC7}" destId="{C0107EE3-3DD6-42C6-9588-00DEA996AEF6}" srcOrd="7" destOrd="0" presId="urn:microsoft.com/office/officeart/2005/8/layout/default"/>
    <dgm:cxn modelId="{D04B4DC6-22DD-40E3-9944-3E19032B9629}" type="presParOf" srcId="{D0785789-F3A0-4BA8-B8E0-399C8DA53BC7}" destId="{8271B719-0F87-4C16-B445-C99880C41B7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C0B4906-6ABA-424C-BD84-101F08A6FAD8}"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US"/>
        </a:p>
      </dgm:t>
    </dgm:pt>
    <dgm:pt modelId="{C30C6D00-522E-4060-85A8-15483C981542}">
      <dgm:prSet phldrT="[Text]" custT="1"/>
      <dgm:spPr>
        <a:solidFill>
          <a:schemeClr val="accent2"/>
        </a:solidFill>
        <a:ln>
          <a:solidFill>
            <a:schemeClr val="tx1"/>
          </a:solidFill>
        </a:ln>
      </dgm:spPr>
      <dgm:t>
        <a:bodyPr/>
        <a:lstStyle/>
        <a:p>
          <a:r>
            <a:rPr lang="en-US" sz="2800" dirty="0"/>
            <a:t>Trespasser</a:t>
          </a:r>
        </a:p>
      </dgm:t>
    </dgm:pt>
    <dgm:pt modelId="{4EFBF20F-0343-4DC6-87A1-A969F2C78E1C}" type="parTrans" cxnId="{05E3C493-8E24-4546-9921-9BBCE2D095F3}">
      <dgm:prSet/>
      <dgm:spPr/>
      <dgm:t>
        <a:bodyPr/>
        <a:lstStyle/>
        <a:p>
          <a:endParaRPr lang="en-US"/>
        </a:p>
      </dgm:t>
    </dgm:pt>
    <dgm:pt modelId="{CE77358E-E662-4658-80F1-046A1E220297}" type="sibTrans" cxnId="{05E3C493-8E24-4546-9921-9BBCE2D095F3}">
      <dgm:prSet/>
      <dgm:spPr/>
      <dgm:t>
        <a:bodyPr/>
        <a:lstStyle/>
        <a:p>
          <a:endParaRPr lang="en-US"/>
        </a:p>
      </dgm:t>
    </dgm:pt>
    <dgm:pt modelId="{B75911BB-35A0-49EC-800A-760CFC360197}">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 person will be deemed to be trespassing if they either:</a:t>
          </a:r>
        </a:p>
      </dgm:t>
    </dgm:pt>
    <dgm:pt modelId="{7DAE6C36-83E7-4D10-BF5C-6E7E9C8C1E82}" type="parTrans" cxnId="{73BABACA-5AC4-4E6B-9107-DB9E19CF7262}">
      <dgm:prSet/>
      <dgm:spPr/>
      <dgm:t>
        <a:bodyPr/>
        <a:lstStyle/>
        <a:p>
          <a:endParaRPr lang="en-US"/>
        </a:p>
      </dgm:t>
    </dgm:pt>
    <dgm:pt modelId="{C611AE11-3DCC-47AC-BE56-FF3AAFB51AF9}" type="sibTrans" cxnId="{73BABACA-5AC4-4E6B-9107-DB9E19CF7262}">
      <dgm:prSet/>
      <dgm:spPr/>
      <dgm:t>
        <a:bodyPr/>
        <a:lstStyle/>
        <a:p>
          <a:endParaRPr lang="en-US"/>
        </a:p>
      </dgm:t>
    </dgm:pt>
    <dgm:pt modelId="{39F5CDC3-075F-4958-9593-7ACB560F34F4}">
      <dgm:prSet phldrT="[Text]" custT="1"/>
      <dgm:spPr>
        <a:solidFill>
          <a:schemeClr val="accent2">
            <a:lumMod val="20000"/>
            <a:lumOff val="80000"/>
          </a:schemeClr>
        </a:solidFill>
        <a:ln>
          <a:solidFill>
            <a:schemeClr val="tx1"/>
          </a:solidFill>
        </a:ln>
      </dgm:spPr>
      <dgm:t>
        <a:bodyPr/>
        <a:lstStyle/>
        <a:p>
          <a:r>
            <a:rPr lang="en-US" sz="2400" b="1" i="1" u="none" dirty="0">
              <a:solidFill>
                <a:schemeClr val="tx1"/>
              </a:solidFill>
            </a:rPr>
            <a:t>KNOW</a:t>
          </a:r>
          <a:r>
            <a:rPr lang="en-US" sz="2400" dirty="0">
              <a:solidFill>
                <a:schemeClr val="tx1"/>
              </a:solidFill>
            </a:rPr>
            <a:t> or are (subjectively)</a:t>
          </a:r>
          <a:r>
            <a:rPr lang="en-US" sz="2400" b="1" i="1" dirty="0">
              <a:solidFill>
                <a:schemeClr val="tx1"/>
              </a:solidFill>
            </a:rPr>
            <a:t> RECKLESS </a:t>
          </a:r>
          <a:r>
            <a:rPr lang="en-US" sz="2400" dirty="0">
              <a:solidFill>
                <a:schemeClr val="tx1"/>
              </a:solidFill>
            </a:rPr>
            <a:t>that they have crossed the boundary without either:</a:t>
          </a:r>
        </a:p>
      </dgm:t>
    </dgm:pt>
    <dgm:pt modelId="{8D0202CC-4E1E-4775-AA5E-128FB0F31D61}" type="parTrans" cxnId="{4AB2A4A3-5FCF-437F-9455-8C6B4E283115}">
      <dgm:prSet/>
      <dgm:spPr/>
      <dgm:t>
        <a:bodyPr/>
        <a:lstStyle/>
        <a:p>
          <a:endParaRPr lang="en-US"/>
        </a:p>
      </dgm:t>
    </dgm:pt>
    <dgm:pt modelId="{B5E17166-168F-49F1-A6A7-369508652EE1}" type="sibTrans" cxnId="{4AB2A4A3-5FCF-437F-9455-8C6B4E283115}">
      <dgm:prSet/>
      <dgm:spPr/>
      <dgm:t>
        <a:bodyPr/>
        <a:lstStyle/>
        <a:p>
          <a:endParaRPr lang="en-US"/>
        </a:p>
      </dgm:t>
    </dgm:pt>
    <dgm:pt modelId="{A4D298E8-4B96-40F9-8DB4-BDF4BB8B74F0}">
      <dgm:prSet phldrT="[Text]" custT="1"/>
      <dgm:spPr>
        <a:solidFill>
          <a:schemeClr val="accent2">
            <a:lumMod val="60000"/>
            <a:lumOff val="40000"/>
          </a:schemeClr>
        </a:solidFill>
        <a:ln>
          <a:solidFill>
            <a:schemeClr val="tx1"/>
          </a:solidFill>
        </a:ln>
      </dgm:spPr>
      <dgm:t>
        <a:bodyPr/>
        <a:lstStyle/>
        <a:p>
          <a:r>
            <a:rPr lang="en-US" sz="2400" b="1" i="1" dirty="0">
              <a:solidFill>
                <a:schemeClr val="tx1"/>
              </a:solidFill>
            </a:rPr>
            <a:t>CONSENT</a:t>
          </a:r>
          <a:r>
            <a:rPr lang="en-US" sz="2400" dirty="0">
              <a:solidFill>
                <a:schemeClr val="tx1"/>
              </a:solidFill>
            </a:rPr>
            <a:t> to do so (express or implied permission) or</a:t>
          </a:r>
        </a:p>
      </dgm:t>
    </dgm:pt>
    <dgm:pt modelId="{4BFBDCB7-687F-4889-924E-B6D7B34A2340}" type="parTrans" cxnId="{E3622A6D-CEF1-414D-9D6E-B5B6A8CA1FDC}">
      <dgm:prSet/>
      <dgm:spPr/>
      <dgm:t>
        <a:bodyPr/>
        <a:lstStyle/>
        <a:p>
          <a:endParaRPr lang="en-US"/>
        </a:p>
      </dgm:t>
    </dgm:pt>
    <dgm:pt modelId="{EA1E74C2-A418-4E6F-8DFA-08CBB5A762EB}" type="sibTrans" cxnId="{E3622A6D-CEF1-414D-9D6E-B5B6A8CA1FDC}">
      <dgm:prSet/>
      <dgm:spPr/>
      <dgm:t>
        <a:bodyPr/>
        <a:lstStyle/>
        <a:p>
          <a:endParaRPr lang="en-US"/>
        </a:p>
      </dgm:t>
    </dgm:pt>
    <dgm:pt modelId="{C50E6257-E99B-4EF6-B2D8-F0CD31323910}">
      <dgm:prSet phldrT="[Text]" custT="1"/>
      <dgm:spPr>
        <a:solidFill>
          <a:schemeClr val="accent2">
            <a:lumMod val="60000"/>
            <a:lumOff val="40000"/>
          </a:schemeClr>
        </a:solidFill>
        <a:ln>
          <a:solidFill>
            <a:schemeClr val="tx1"/>
          </a:solidFill>
        </a:ln>
      </dgm:spPr>
      <dgm:t>
        <a:bodyPr/>
        <a:lstStyle/>
        <a:p>
          <a:r>
            <a:rPr lang="en-US" sz="2400" b="1" i="1" dirty="0">
              <a:solidFill>
                <a:schemeClr val="tx1"/>
              </a:solidFill>
            </a:rPr>
            <a:t>RIGHT BY LAW </a:t>
          </a:r>
          <a:r>
            <a:rPr lang="en-US" sz="2400" dirty="0">
              <a:solidFill>
                <a:schemeClr val="tx1"/>
              </a:solidFill>
            </a:rPr>
            <a:t>to do so</a:t>
          </a:r>
        </a:p>
      </dgm:t>
    </dgm:pt>
    <dgm:pt modelId="{55CC7539-CE09-497C-9CE5-7FA94A3592E5}" type="parTrans" cxnId="{70C8650B-63B5-43BB-905F-18E54087BDC6}">
      <dgm:prSet/>
      <dgm:spPr/>
      <dgm:t>
        <a:bodyPr/>
        <a:lstStyle/>
        <a:p>
          <a:endParaRPr lang="en-US"/>
        </a:p>
      </dgm:t>
    </dgm:pt>
    <dgm:pt modelId="{133156D7-C59B-4B3E-8B25-DA7B9DB64325}" type="sibTrans" cxnId="{70C8650B-63B5-43BB-905F-18E54087BDC6}">
      <dgm:prSet/>
      <dgm:spPr/>
      <dgm:t>
        <a:bodyPr/>
        <a:lstStyle/>
        <a:p>
          <a:endParaRPr lang="en-US"/>
        </a:p>
      </dgm:t>
    </dgm:pt>
    <dgm:pt modelId="{E50DBDCE-24A4-4B4B-8356-D95D45ECD704}" type="pres">
      <dgm:prSet presAssocID="{8C0B4906-6ABA-424C-BD84-101F08A6FAD8}" presName="diagram" presStyleCnt="0">
        <dgm:presLayoutVars>
          <dgm:chMax val="1"/>
          <dgm:dir/>
          <dgm:animLvl val="ctr"/>
          <dgm:resizeHandles val="exact"/>
        </dgm:presLayoutVars>
      </dgm:prSet>
      <dgm:spPr/>
    </dgm:pt>
    <dgm:pt modelId="{79450C0F-ED07-4A81-9BEC-AB45B92D174A}" type="pres">
      <dgm:prSet presAssocID="{8C0B4906-6ABA-424C-BD84-101F08A6FAD8}" presName="matrix" presStyleCnt="0"/>
      <dgm:spPr/>
    </dgm:pt>
    <dgm:pt modelId="{BC92048F-CD8B-4C55-AE55-EA531C43B72E}" type="pres">
      <dgm:prSet presAssocID="{8C0B4906-6ABA-424C-BD84-101F08A6FAD8}" presName="tile1" presStyleLbl="node1" presStyleIdx="0" presStyleCnt="4"/>
      <dgm:spPr/>
    </dgm:pt>
    <dgm:pt modelId="{5FC58624-1144-411F-AA93-96AE043591CA}" type="pres">
      <dgm:prSet presAssocID="{8C0B4906-6ABA-424C-BD84-101F08A6FAD8}" presName="tile1text" presStyleLbl="node1" presStyleIdx="0" presStyleCnt="4">
        <dgm:presLayoutVars>
          <dgm:chMax val="0"/>
          <dgm:chPref val="0"/>
          <dgm:bulletEnabled val="1"/>
        </dgm:presLayoutVars>
      </dgm:prSet>
      <dgm:spPr/>
    </dgm:pt>
    <dgm:pt modelId="{EE765680-BF90-4769-929E-B650A2B25892}" type="pres">
      <dgm:prSet presAssocID="{8C0B4906-6ABA-424C-BD84-101F08A6FAD8}" presName="tile2" presStyleLbl="node1" presStyleIdx="1" presStyleCnt="4"/>
      <dgm:spPr/>
    </dgm:pt>
    <dgm:pt modelId="{B46B14A9-B340-4FE4-B479-111FA5A6A66E}" type="pres">
      <dgm:prSet presAssocID="{8C0B4906-6ABA-424C-BD84-101F08A6FAD8}" presName="tile2text" presStyleLbl="node1" presStyleIdx="1" presStyleCnt="4">
        <dgm:presLayoutVars>
          <dgm:chMax val="0"/>
          <dgm:chPref val="0"/>
          <dgm:bulletEnabled val="1"/>
        </dgm:presLayoutVars>
      </dgm:prSet>
      <dgm:spPr/>
    </dgm:pt>
    <dgm:pt modelId="{6F8CB978-9BCA-4FAD-8D2E-D323C79B2F8D}" type="pres">
      <dgm:prSet presAssocID="{8C0B4906-6ABA-424C-BD84-101F08A6FAD8}" presName="tile3" presStyleLbl="node1" presStyleIdx="2" presStyleCnt="4"/>
      <dgm:spPr/>
    </dgm:pt>
    <dgm:pt modelId="{736432B7-CE44-486D-926E-C55C04E4011A}" type="pres">
      <dgm:prSet presAssocID="{8C0B4906-6ABA-424C-BD84-101F08A6FAD8}" presName="tile3text" presStyleLbl="node1" presStyleIdx="2" presStyleCnt="4">
        <dgm:presLayoutVars>
          <dgm:chMax val="0"/>
          <dgm:chPref val="0"/>
          <dgm:bulletEnabled val="1"/>
        </dgm:presLayoutVars>
      </dgm:prSet>
      <dgm:spPr/>
    </dgm:pt>
    <dgm:pt modelId="{C9C008E2-A8E5-47FB-AC86-5107A5FE9972}" type="pres">
      <dgm:prSet presAssocID="{8C0B4906-6ABA-424C-BD84-101F08A6FAD8}" presName="tile4" presStyleLbl="node1" presStyleIdx="3" presStyleCnt="4"/>
      <dgm:spPr/>
    </dgm:pt>
    <dgm:pt modelId="{E0DDD904-F970-4FF5-B429-54D52290E523}" type="pres">
      <dgm:prSet presAssocID="{8C0B4906-6ABA-424C-BD84-101F08A6FAD8}" presName="tile4text" presStyleLbl="node1" presStyleIdx="3" presStyleCnt="4">
        <dgm:presLayoutVars>
          <dgm:chMax val="0"/>
          <dgm:chPref val="0"/>
          <dgm:bulletEnabled val="1"/>
        </dgm:presLayoutVars>
      </dgm:prSet>
      <dgm:spPr/>
    </dgm:pt>
    <dgm:pt modelId="{9CD3E334-87A3-4C3E-AD46-3D265843B9B4}" type="pres">
      <dgm:prSet presAssocID="{8C0B4906-6ABA-424C-BD84-101F08A6FAD8}" presName="centerTile" presStyleLbl="fgShp" presStyleIdx="0" presStyleCnt="1">
        <dgm:presLayoutVars>
          <dgm:chMax val="0"/>
          <dgm:chPref val="0"/>
        </dgm:presLayoutVars>
      </dgm:prSet>
      <dgm:spPr/>
    </dgm:pt>
  </dgm:ptLst>
  <dgm:cxnLst>
    <dgm:cxn modelId="{70C8650B-63B5-43BB-905F-18E54087BDC6}" srcId="{C30C6D00-522E-4060-85A8-15483C981542}" destId="{C50E6257-E99B-4EF6-B2D8-F0CD31323910}" srcOrd="3" destOrd="0" parTransId="{55CC7539-CE09-497C-9CE5-7FA94A3592E5}" sibTransId="{133156D7-C59B-4B3E-8B25-DA7B9DB64325}"/>
    <dgm:cxn modelId="{87D9680E-0550-4794-BCD2-C3287AA13BBE}" type="presOf" srcId="{B75911BB-35A0-49EC-800A-760CFC360197}" destId="{5FC58624-1144-411F-AA93-96AE043591CA}" srcOrd="1" destOrd="0" presId="urn:microsoft.com/office/officeart/2005/8/layout/matrix1"/>
    <dgm:cxn modelId="{493CB922-74E9-439D-8808-F4D7FDE7F650}" type="presOf" srcId="{39F5CDC3-075F-4958-9593-7ACB560F34F4}" destId="{B46B14A9-B340-4FE4-B479-111FA5A6A66E}" srcOrd="1" destOrd="0" presId="urn:microsoft.com/office/officeart/2005/8/layout/matrix1"/>
    <dgm:cxn modelId="{1BD06638-70A5-471E-9797-57DB0E7889D2}" type="presOf" srcId="{C30C6D00-522E-4060-85A8-15483C981542}" destId="{9CD3E334-87A3-4C3E-AD46-3D265843B9B4}" srcOrd="0" destOrd="0" presId="urn:microsoft.com/office/officeart/2005/8/layout/matrix1"/>
    <dgm:cxn modelId="{F5FDE239-9DDC-4026-8118-840F9669424C}" type="presOf" srcId="{A4D298E8-4B96-40F9-8DB4-BDF4BB8B74F0}" destId="{736432B7-CE44-486D-926E-C55C04E4011A}" srcOrd="1" destOrd="0" presId="urn:microsoft.com/office/officeart/2005/8/layout/matrix1"/>
    <dgm:cxn modelId="{194BFB41-3BB0-4C74-9CD0-5EE9DD294C3E}" type="presOf" srcId="{B75911BB-35A0-49EC-800A-760CFC360197}" destId="{BC92048F-CD8B-4C55-AE55-EA531C43B72E}" srcOrd="0" destOrd="0" presId="urn:microsoft.com/office/officeart/2005/8/layout/matrix1"/>
    <dgm:cxn modelId="{E3622A6D-CEF1-414D-9D6E-B5B6A8CA1FDC}" srcId="{C30C6D00-522E-4060-85A8-15483C981542}" destId="{A4D298E8-4B96-40F9-8DB4-BDF4BB8B74F0}" srcOrd="2" destOrd="0" parTransId="{4BFBDCB7-687F-4889-924E-B6D7B34A2340}" sibTransId="{EA1E74C2-A418-4E6F-8DFA-08CBB5A762EB}"/>
    <dgm:cxn modelId="{98951C73-A388-4307-84FB-7DDC6FD92EAC}" type="presOf" srcId="{39F5CDC3-075F-4958-9593-7ACB560F34F4}" destId="{EE765680-BF90-4769-929E-B650A2B25892}" srcOrd="0" destOrd="0" presId="urn:microsoft.com/office/officeart/2005/8/layout/matrix1"/>
    <dgm:cxn modelId="{C374F574-9B66-48CF-A73D-F9CBC65F46FA}" type="presOf" srcId="{C50E6257-E99B-4EF6-B2D8-F0CD31323910}" destId="{E0DDD904-F970-4FF5-B429-54D52290E523}" srcOrd="1" destOrd="0" presId="urn:microsoft.com/office/officeart/2005/8/layout/matrix1"/>
    <dgm:cxn modelId="{D716DD8A-C40D-4237-BAD0-187B432A7036}" type="presOf" srcId="{A4D298E8-4B96-40F9-8DB4-BDF4BB8B74F0}" destId="{6F8CB978-9BCA-4FAD-8D2E-D323C79B2F8D}" srcOrd="0" destOrd="0" presId="urn:microsoft.com/office/officeart/2005/8/layout/matrix1"/>
    <dgm:cxn modelId="{05E3C493-8E24-4546-9921-9BBCE2D095F3}" srcId="{8C0B4906-6ABA-424C-BD84-101F08A6FAD8}" destId="{C30C6D00-522E-4060-85A8-15483C981542}" srcOrd="0" destOrd="0" parTransId="{4EFBF20F-0343-4DC6-87A1-A969F2C78E1C}" sibTransId="{CE77358E-E662-4658-80F1-046A1E220297}"/>
    <dgm:cxn modelId="{4AB2A4A3-5FCF-437F-9455-8C6B4E283115}" srcId="{C30C6D00-522E-4060-85A8-15483C981542}" destId="{39F5CDC3-075F-4958-9593-7ACB560F34F4}" srcOrd="1" destOrd="0" parTransId="{8D0202CC-4E1E-4775-AA5E-128FB0F31D61}" sibTransId="{B5E17166-168F-49F1-A6A7-369508652EE1}"/>
    <dgm:cxn modelId="{BA8B7AA4-8C52-4D09-9DF2-32CAB484AC8A}" type="presOf" srcId="{8C0B4906-6ABA-424C-BD84-101F08A6FAD8}" destId="{E50DBDCE-24A4-4B4B-8356-D95D45ECD704}" srcOrd="0" destOrd="0" presId="urn:microsoft.com/office/officeart/2005/8/layout/matrix1"/>
    <dgm:cxn modelId="{ECCD05C1-F129-4E0F-94F2-D1C4887165AF}" type="presOf" srcId="{C50E6257-E99B-4EF6-B2D8-F0CD31323910}" destId="{C9C008E2-A8E5-47FB-AC86-5107A5FE9972}" srcOrd="0" destOrd="0" presId="urn:microsoft.com/office/officeart/2005/8/layout/matrix1"/>
    <dgm:cxn modelId="{73BABACA-5AC4-4E6B-9107-DB9E19CF7262}" srcId="{C30C6D00-522E-4060-85A8-15483C981542}" destId="{B75911BB-35A0-49EC-800A-760CFC360197}" srcOrd="0" destOrd="0" parTransId="{7DAE6C36-83E7-4D10-BF5C-6E7E9C8C1E82}" sibTransId="{C611AE11-3DCC-47AC-BE56-FF3AAFB51AF9}"/>
    <dgm:cxn modelId="{BEA351D3-B003-4CC7-8775-EF27E85C75DD}" type="presParOf" srcId="{E50DBDCE-24A4-4B4B-8356-D95D45ECD704}" destId="{79450C0F-ED07-4A81-9BEC-AB45B92D174A}" srcOrd="0" destOrd="0" presId="urn:microsoft.com/office/officeart/2005/8/layout/matrix1"/>
    <dgm:cxn modelId="{647AEFEF-AF92-4097-820B-33DAA9FE1AAF}" type="presParOf" srcId="{79450C0F-ED07-4A81-9BEC-AB45B92D174A}" destId="{BC92048F-CD8B-4C55-AE55-EA531C43B72E}" srcOrd="0" destOrd="0" presId="urn:microsoft.com/office/officeart/2005/8/layout/matrix1"/>
    <dgm:cxn modelId="{0D73690D-3200-4A31-89EF-6283F149EEC7}" type="presParOf" srcId="{79450C0F-ED07-4A81-9BEC-AB45B92D174A}" destId="{5FC58624-1144-411F-AA93-96AE043591CA}" srcOrd="1" destOrd="0" presId="urn:microsoft.com/office/officeart/2005/8/layout/matrix1"/>
    <dgm:cxn modelId="{15DCC7AD-652C-419B-832B-AC5AED58969E}" type="presParOf" srcId="{79450C0F-ED07-4A81-9BEC-AB45B92D174A}" destId="{EE765680-BF90-4769-929E-B650A2B25892}" srcOrd="2" destOrd="0" presId="urn:microsoft.com/office/officeart/2005/8/layout/matrix1"/>
    <dgm:cxn modelId="{8E3626F1-1033-4E35-9135-4AD62524B32A}" type="presParOf" srcId="{79450C0F-ED07-4A81-9BEC-AB45B92D174A}" destId="{B46B14A9-B340-4FE4-B479-111FA5A6A66E}" srcOrd="3" destOrd="0" presId="urn:microsoft.com/office/officeart/2005/8/layout/matrix1"/>
    <dgm:cxn modelId="{7956A692-27FE-48B3-A96B-A6BCF212666A}" type="presParOf" srcId="{79450C0F-ED07-4A81-9BEC-AB45B92D174A}" destId="{6F8CB978-9BCA-4FAD-8D2E-D323C79B2F8D}" srcOrd="4" destOrd="0" presId="urn:microsoft.com/office/officeart/2005/8/layout/matrix1"/>
    <dgm:cxn modelId="{198AF4F3-9E52-4CB5-9962-42B6702D00C1}" type="presParOf" srcId="{79450C0F-ED07-4A81-9BEC-AB45B92D174A}" destId="{736432B7-CE44-486D-926E-C55C04E4011A}" srcOrd="5" destOrd="0" presId="urn:microsoft.com/office/officeart/2005/8/layout/matrix1"/>
    <dgm:cxn modelId="{5E012EB3-C31D-4828-A54A-B8F3DFC2C9FA}" type="presParOf" srcId="{79450C0F-ED07-4A81-9BEC-AB45B92D174A}" destId="{C9C008E2-A8E5-47FB-AC86-5107A5FE9972}" srcOrd="6" destOrd="0" presId="urn:microsoft.com/office/officeart/2005/8/layout/matrix1"/>
    <dgm:cxn modelId="{842A9128-8057-43FF-ACC1-4D650FB1A7E9}" type="presParOf" srcId="{79450C0F-ED07-4A81-9BEC-AB45B92D174A}" destId="{E0DDD904-F970-4FF5-B429-54D52290E523}" srcOrd="7" destOrd="0" presId="urn:microsoft.com/office/officeart/2005/8/layout/matrix1"/>
    <dgm:cxn modelId="{DF7B913A-E25E-439B-8A8B-EC26EDF48F08}" type="presParOf" srcId="{E50DBDCE-24A4-4B4B-8356-D95D45ECD704}" destId="{9CD3E334-87A3-4C3E-AD46-3D265843B9B4}" srcOrd="1" destOrd="0" presId="urn:microsoft.com/office/officeart/2005/8/layout/matrix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D969A98-331A-49A1-A7D7-69B48ADE84EE}" type="doc">
      <dgm:prSet loTypeId="urn:microsoft.com/office/officeart/2005/8/layout/list1" loCatId="list" qsTypeId="urn:microsoft.com/office/officeart/2005/8/quickstyle/simple1" qsCatId="simple" csTypeId="urn:microsoft.com/office/officeart/2005/8/colors/colorful4" csCatId="colorful" phldr="1"/>
      <dgm:spPr/>
      <dgm:t>
        <a:bodyPr/>
        <a:lstStyle/>
        <a:p>
          <a:endParaRPr lang="en-US"/>
        </a:p>
      </dgm:t>
    </dgm:pt>
    <dgm:pt modelId="{F13F650F-51BD-4074-B76D-3D0AC4170A7F}">
      <dgm:prSet phldrT="[Text]"/>
      <dgm:spPr>
        <a:solidFill>
          <a:schemeClr val="accent2">
            <a:lumMod val="20000"/>
            <a:lumOff val="80000"/>
          </a:schemeClr>
        </a:solidFill>
        <a:ln>
          <a:solidFill>
            <a:schemeClr val="tx1"/>
          </a:solidFill>
        </a:ln>
      </dgm:spPr>
      <dgm:t>
        <a:bodyPr/>
        <a:lstStyle/>
        <a:p>
          <a:r>
            <a:rPr lang="en-US" b="0" dirty="0">
              <a:solidFill>
                <a:schemeClr val="tx1"/>
              </a:solidFill>
            </a:rPr>
            <a:t>Steal</a:t>
          </a:r>
        </a:p>
      </dgm:t>
    </dgm:pt>
    <dgm:pt modelId="{D4D99C32-1190-4926-8B29-9A9EB9F59F11}" type="parTrans" cxnId="{361F7877-FA04-4F60-B795-23B5BB284324}">
      <dgm:prSet/>
      <dgm:spPr/>
      <dgm:t>
        <a:bodyPr/>
        <a:lstStyle/>
        <a:p>
          <a:endParaRPr lang="en-US"/>
        </a:p>
      </dgm:t>
    </dgm:pt>
    <dgm:pt modelId="{B28B18C5-D269-4208-88F3-3F86FC45FAB6}" type="sibTrans" cxnId="{361F7877-FA04-4F60-B795-23B5BB284324}">
      <dgm:prSet/>
      <dgm:spPr/>
      <dgm:t>
        <a:bodyPr/>
        <a:lstStyle/>
        <a:p>
          <a:endParaRPr lang="en-US"/>
        </a:p>
      </dgm:t>
    </dgm:pt>
    <dgm:pt modelId="{7207E723-27CA-4273-BD13-3FC237CE46C8}">
      <dgm:prSet phldrT="[Text]"/>
      <dgm:spPr>
        <a:solidFill>
          <a:schemeClr val="accent2">
            <a:lumMod val="40000"/>
            <a:lumOff val="60000"/>
          </a:schemeClr>
        </a:solidFill>
        <a:ln>
          <a:solidFill>
            <a:schemeClr val="tx1"/>
          </a:solidFill>
        </a:ln>
      </dgm:spPr>
      <dgm:t>
        <a:bodyPr/>
        <a:lstStyle/>
        <a:p>
          <a:r>
            <a:rPr lang="en-US" b="0" dirty="0">
              <a:solidFill>
                <a:schemeClr val="tx1"/>
              </a:solidFill>
            </a:rPr>
            <a:t>Inflict G.B.H.</a:t>
          </a:r>
        </a:p>
      </dgm:t>
    </dgm:pt>
    <dgm:pt modelId="{23170D80-8692-43C7-B350-48D618F366B7}" type="parTrans" cxnId="{4E2063FB-03CD-40D8-B079-6679F5E4702E}">
      <dgm:prSet/>
      <dgm:spPr/>
      <dgm:t>
        <a:bodyPr/>
        <a:lstStyle/>
        <a:p>
          <a:endParaRPr lang="en-US"/>
        </a:p>
      </dgm:t>
    </dgm:pt>
    <dgm:pt modelId="{671304EB-3A6A-4E25-B5D4-E2D708CF784B}" type="sibTrans" cxnId="{4E2063FB-03CD-40D8-B079-6679F5E4702E}">
      <dgm:prSet/>
      <dgm:spPr/>
      <dgm:t>
        <a:bodyPr/>
        <a:lstStyle/>
        <a:p>
          <a:endParaRPr lang="en-US"/>
        </a:p>
      </dgm:t>
    </dgm:pt>
    <dgm:pt modelId="{E60A68BE-2DB9-4934-9BDD-FC78143DD3B3}">
      <dgm:prSet phldrT="[Text]"/>
      <dgm:spPr>
        <a:solidFill>
          <a:schemeClr val="accent2">
            <a:lumMod val="60000"/>
            <a:lumOff val="40000"/>
          </a:schemeClr>
        </a:solidFill>
        <a:ln>
          <a:solidFill>
            <a:schemeClr val="tx1"/>
          </a:solidFill>
        </a:ln>
      </dgm:spPr>
      <dgm:t>
        <a:bodyPr/>
        <a:lstStyle/>
        <a:p>
          <a:r>
            <a:rPr lang="en-US" b="0" dirty="0">
              <a:solidFill>
                <a:schemeClr val="tx1"/>
              </a:solidFill>
            </a:rPr>
            <a:t>Damage</a:t>
          </a:r>
        </a:p>
      </dgm:t>
    </dgm:pt>
    <dgm:pt modelId="{74F65E29-F26F-4216-85C6-CF0DAA5D7047}" type="parTrans" cxnId="{8674A170-E5E2-4FCA-A6CC-4F4FD6512A05}">
      <dgm:prSet/>
      <dgm:spPr/>
      <dgm:t>
        <a:bodyPr/>
        <a:lstStyle/>
        <a:p>
          <a:endParaRPr lang="en-US"/>
        </a:p>
      </dgm:t>
    </dgm:pt>
    <dgm:pt modelId="{519099A4-173B-4B61-BDA4-240626DC7CE8}" type="sibTrans" cxnId="{8674A170-E5E2-4FCA-A6CC-4F4FD6512A05}">
      <dgm:prSet/>
      <dgm:spPr/>
      <dgm:t>
        <a:bodyPr/>
        <a:lstStyle/>
        <a:p>
          <a:endParaRPr lang="en-US"/>
        </a:p>
      </dgm:t>
    </dgm:pt>
    <dgm:pt modelId="{75DDDA5F-BD45-4064-A4C2-37D743F2947A}" type="pres">
      <dgm:prSet presAssocID="{4D969A98-331A-49A1-A7D7-69B48ADE84EE}" presName="linear" presStyleCnt="0">
        <dgm:presLayoutVars>
          <dgm:dir/>
          <dgm:animLvl val="lvl"/>
          <dgm:resizeHandles val="exact"/>
        </dgm:presLayoutVars>
      </dgm:prSet>
      <dgm:spPr/>
    </dgm:pt>
    <dgm:pt modelId="{05E4BEC3-7EEA-44D4-B081-3530282A5E72}" type="pres">
      <dgm:prSet presAssocID="{F13F650F-51BD-4074-B76D-3D0AC4170A7F}" presName="parentLin" presStyleCnt="0"/>
      <dgm:spPr/>
    </dgm:pt>
    <dgm:pt modelId="{326E5F20-A010-4571-8563-AAE2ECA878D3}" type="pres">
      <dgm:prSet presAssocID="{F13F650F-51BD-4074-B76D-3D0AC4170A7F}" presName="parentLeftMargin" presStyleLbl="node1" presStyleIdx="0" presStyleCnt="3"/>
      <dgm:spPr/>
    </dgm:pt>
    <dgm:pt modelId="{E6431D88-73D3-46C7-A103-6EFCB56A7A9E}" type="pres">
      <dgm:prSet presAssocID="{F13F650F-51BD-4074-B76D-3D0AC4170A7F}" presName="parentText" presStyleLbl="node1" presStyleIdx="0" presStyleCnt="3">
        <dgm:presLayoutVars>
          <dgm:chMax val="0"/>
          <dgm:bulletEnabled val="1"/>
        </dgm:presLayoutVars>
      </dgm:prSet>
      <dgm:spPr/>
    </dgm:pt>
    <dgm:pt modelId="{5AB573BB-5A28-4FFD-AC20-DA2B531B8F6D}" type="pres">
      <dgm:prSet presAssocID="{F13F650F-51BD-4074-B76D-3D0AC4170A7F}" presName="negativeSpace" presStyleCnt="0"/>
      <dgm:spPr/>
    </dgm:pt>
    <dgm:pt modelId="{4F4B7592-DDF9-46F0-BE72-6AED142F9850}" type="pres">
      <dgm:prSet presAssocID="{F13F650F-51BD-4074-B76D-3D0AC4170A7F}" presName="childText" presStyleLbl="conFgAcc1" presStyleIdx="0" presStyleCnt="3">
        <dgm:presLayoutVars>
          <dgm:bulletEnabled val="1"/>
        </dgm:presLayoutVars>
      </dgm:prSet>
      <dgm:spPr>
        <a:solidFill>
          <a:schemeClr val="accent2">
            <a:lumMod val="75000"/>
            <a:alpha val="90000"/>
          </a:schemeClr>
        </a:solidFill>
        <a:ln>
          <a:solidFill>
            <a:schemeClr val="tx1"/>
          </a:solidFill>
        </a:ln>
      </dgm:spPr>
    </dgm:pt>
    <dgm:pt modelId="{707FEE60-2F6B-4B52-9496-64ABDDBB3BAB}" type="pres">
      <dgm:prSet presAssocID="{B28B18C5-D269-4208-88F3-3F86FC45FAB6}" presName="spaceBetweenRectangles" presStyleCnt="0"/>
      <dgm:spPr/>
    </dgm:pt>
    <dgm:pt modelId="{00078B5B-C1D8-4BFD-AFC1-E15BF331B445}" type="pres">
      <dgm:prSet presAssocID="{7207E723-27CA-4273-BD13-3FC237CE46C8}" presName="parentLin" presStyleCnt="0"/>
      <dgm:spPr/>
    </dgm:pt>
    <dgm:pt modelId="{1D5AFA4D-F0E6-4F3D-98B3-5A70DEF757EC}" type="pres">
      <dgm:prSet presAssocID="{7207E723-27CA-4273-BD13-3FC237CE46C8}" presName="parentLeftMargin" presStyleLbl="node1" presStyleIdx="0" presStyleCnt="3"/>
      <dgm:spPr/>
    </dgm:pt>
    <dgm:pt modelId="{333B047B-CB61-41EB-B92C-B90BAB885657}" type="pres">
      <dgm:prSet presAssocID="{7207E723-27CA-4273-BD13-3FC237CE46C8}" presName="parentText" presStyleLbl="node1" presStyleIdx="1" presStyleCnt="3">
        <dgm:presLayoutVars>
          <dgm:chMax val="0"/>
          <dgm:bulletEnabled val="1"/>
        </dgm:presLayoutVars>
      </dgm:prSet>
      <dgm:spPr/>
    </dgm:pt>
    <dgm:pt modelId="{AE4B68D7-435E-44DB-8559-2B911A8C2441}" type="pres">
      <dgm:prSet presAssocID="{7207E723-27CA-4273-BD13-3FC237CE46C8}" presName="negativeSpace" presStyleCnt="0"/>
      <dgm:spPr/>
    </dgm:pt>
    <dgm:pt modelId="{B0EBDD1E-D8CF-4F1F-A29B-1F2931AB0DF9}" type="pres">
      <dgm:prSet presAssocID="{7207E723-27CA-4273-BD13-3FC237CE46C8}" presName="childText" presStyleLbl="conFgAcc1" presStyleIdx="1" presStyleCnt="3">
        <dgm:presLayoutVars>
          <dgm:bulletEnabled val="1"/>
        </dgm:presLayoutVars>
      </dgm:prSet>
      <dgm:spPr>
        <a:solidFill>
          <a:schemeClr val="accent2">
            <a:lumMod val="75000"/>
            <a:alpha val="90000"/>
          </a:schemeClr>
        </a:solidFill>
        <a:ln>
          <a:solidFill>
            <a:schemeClr val="tx1"/>
          </a:solidFill>
        </a:ln>
      </dgm:spPr>
    </dgm:pt>
    <dgm:pt modelId="{8081F129-6695-4772-9986-EEE8015C9D25}" type="pres">
      <dgm:prSet presAssocID="{671304EB-3A6A-4E25-B5D4-E2D708CF784B}" presName="spaceBetweenRectangles" presStyleCnt="0"/>
      <dgm:spPr/>
    </dgm:pt>
    <dgm:pt modelId="{37232C76-3883-4D83-9E1B-F203F8ADB9AA}" type="pres">
      <dgm:prSet presAssocID="{E60A68BE-2DB9-4934-9BDD-FC78143DD3B3}" presName="parentLin" presStyleCnt="0"/>
      <dgm:spPr/>
    </dgm:pt>
    <dgm:pt modelId="{B069614B-A317-4A59-85DD-3370B6A72B78}" type="pres">
      <dgm:prSet presAssocID="{E60A68BE-2DB9-4934-9BDD-FC78143DD3B3}" presName="parentLeftMargin" presStyleLbl="node1" presStyleIdx="1" presStyleCnt="3"/>
      <dgm:spPr/>
    </dgm:pt>
    <dgm:pt modelId="{AAAE4705-608A-41D8-A2D1-04E1ABCDD7DC}" type="pres">
      <dgm:prSet presAssocID="{E60A68BE-2DB9-4934-9BDD-FC78143DD3B3}" presName="parentText" presStyleLbl="node1" presStyleIdx="2" presStyleCnt="3">
        <dgm:presLayoutVars>
          <dgm:chMax val="0"/>
          <dgm:bulletEnabled val="1"/>
        </dgm:presLayoutVars>
      </dgm:prSet>
      <dgm:spPr/>
    </dgm:pt>
    <dgm:pt modelId="{BD1A750E-5A96-4D8B-8B6C-39E8FD484232}" type="pres">
      <dgm:prSet presAssocID="{E60A68BE-2DB9-4934-9BDD-FC78143DD3B3}" presName="negativeSpace" presStyleCnt="0"/>
      <dgm:spPr/>
    </dgm:pt>
    <dgm:pt modelId="{DC9E3C5B-9157-43D4-9189-E6800FD718F7}" type="pres">
      <dgm:prSet presAssocID="{E60A68BE-2DB9-4934-9BDD-FC78143DD3B3}" presName="childText" presStyleLbl="conFgAcc1" presStyleIdx="2" presStyleCnt="3">
        <dgm:presLayoutVars>
          <dgm:bulletEnabled val="1"/>
        </dgm:presLayoutVars>
      </dgm:prSet>
      <dgm:spPr>
        <a:solidFill>
          <a:schemeClr val="accent2">
            <a:lumMod val="75000"/>
            <a:alpha val="90000"/>
          </a:schemeClr>
        </a:solidFill>
        <a:ln>
          <a:solidFill>
            <a:schemeClr val="tx1"/>
          </a:solidFill>
        </a:ln>
      </dgm:spPr>
    </dgm:pt>
  </dgm:ptLst>
  <dgm:cxnLst>
    <dgm:cxn modelId="{4701E00D-A8D0-4B87-A57C-D5EB698BC5B8}" type="presOf" srcId="{7207E723-27CA-4273-BD13-3FC237CE46C8}" destId="{333B047B-CB61-41EB-B92C-B90BAB885657}" srcOrd="1" destOrd="0" presId="urn:microsoft.com/office/officeart/2005/8/layout/list1"/>
    <dgm:cxn modelId="{429F4D29-7308-403E-8EC7-8D9E4616BA2A}" type="presOf" srcId="{4D969A98-331A-49A1-A7D7-69B48ADE84EE}" destId="{75DDDA5F-BD45-4064-A4C2-37D743F2947A}" srcOrd="0" destOrd="0" presId="urn:microsoft.com/office/officeart/2005/8/layout/list1"/>
    <dgm:cxn modelId="{CBAEA16A-D35D-4090-BC55-1C6BBD81DD50}" type="presOf" srcId="{F13F650F-51BD-4074-B76D-3D0AC4170A7F}" destId="{326E5F20-A010-4571-8563-AAE2ECA878D3}" srcOrd="0" destOrd="0" presId="urn:microsoft.com/office/officeart/2005/8/layout/list1"/>
    <dgm:cxn modelId="{8674A170-E5E2-4FCA-A6CC-4F4FD6512A05}" srcId="{4D969A98-331A-49A1-A7D7-69B48ADE84EE}" destId="{E60A68BE-2DB9-4934-9BDD-FC78143DD3B3}" srcOrd="2" destOrd="0" parTransId="{74F65E29-F26F-4216-85C6-CF0DAA5D7047}" sibTransId="{519099A4-173B-4B61-BDA4-240626DC7CE8}"/>
    <dgm:cxn modelId="{361F7877-FA04-4F60-B795-23B5BB284324}" srcId="{4D969A98-331A-49A1-A7D7-69B48ADE84EE}" destId="{F13F650F-51BD-4074-B76D-3D0AC4170A7F}" srcOrd="0" destOrd="0" parTransId="{D4D99C32-1190-4926-8B29-9A9EB9F59F11}" sibTransId="{B28B18C5-D269-4208-88F3-3F86FC45FAB6}"/>
    <dgm:cxn modelId="{0E41305A-19BA-459A-A379-FD6EBC53E481}" type="presOf" srcId="{E60A68BE-2DB9-4934-9BDD-FC78143DD3B3}" destId="{AAAE4705-608A-41D8-A2D1-04E1ABCDD7DC}" srcOrd="1" destOrd="0" presId="urn:microsoft.com/office/officeart/2005/8/layout/list1"/>
    <dgm:cxn modelId="{1C89B2A0-2944-4789-A3AE-C60032AE5BD9}" type="presOf" srcId="{F13F650F-51BD-4074-B76D-3D0AC4170A7F}" destId="{E6431D88-73D3-46C7-A103-6EFCB56A7A9E}" srcOrd="1" destOrd="0" presId="urn:microsoft.com/office/officeart/2005/8/layout/list1"/>
    <dgm:cxn modelId="{A3B743A5-F67A-4E7D-AEAA-A8DC3557BBB1}" type="presOf" srcId="{7207E723-27CA-4273-BD13-3FC237CE46C8}" destId="{1D5AFA4D-F0E6-4F3D-98B3-5A70DEF757EC}" srcOrd="0" destOrd="0" presId="urn:microsoft.com/office/officeart/2005/8/layout/list1"/>
    <dgm:cxn modelId="{AE2BDCDF-AAE3-457B-B6E3-2049EE96146B}" type="presOf" srcId="{E60A68BE-2DB9-4934-9BDD-FC78143DD3B3}" destId="{B069614B-A317-4A59-85DD-3370B6A72B78}" srcOrd="0" destOrd="0" presId="urn:microsoft.com/office/officeart/2005/8/layout/list1"/>
    <dgm:cxn modelId="{4E2063FB-03CD-40D8-B079-6679F5E4702E}" srcId="{4D969A98-331A-49A1-A7D7-69B48ADE84EE}" destId="{7207E723-27CA-4273-BD13-3FC237CE46C8}" srcOrd="1" destOrd="0" parTransId="{23170D80-8692-43C7-B350-48D618F366B7}" sibTransId="{671304EB-3A6A-4E25-B5D4-E2D708CF784B}"/>
    <dgm:cxn modelId="{49909F81-1A7A-4FCE-ADC7-CB7907B33AA9}" type="presParOf" srcId="{75DDDA5F-BD45-4064-A4C2-37D743F2947A}" destId="{05E4BEC3-7EEA-44D4-B081-3530282A5E72}" srcOrd="0" destOrd="0" presId="urn:microsoft.com/office/officeart/2005/8/layout/list1"/>
    <dgm:cxn modelId="{5E797C69-B7ED-42EA-A5D2-2B88A9D5E31B}" type="presParOf" srcId="{05E4BEC3-7EEA-44D4-B081-3530282A5E72}" destId="{326E5F20-A010-4571-8563-AAE2ECA878D3}" srcOrd="0" destOrd="0" presId="urn:microsoft.com/office/officeart/2005/8/layout/list1"/>
    <dgm:cxn modelId="{DDA44DDE-BFDF-4F4B-96A8-AFEA81FEAF9D}" type="presParOf" srcId="{05E4BEC3-7EEA-44D4-B081-3530282A5E72}" destId="{E6431D88-73D3-46C7-A103-6EFCB56A7A9E}" srcOrd="1" destOrd="0" presId="urn:microsoft.com/office/officeart/2005/8/layout/list1"/>
    <dgm:cxn modelId="{BCA8626F-2E18-4425-A939-F9282D88252C}" type="presParOf" srcId="{75DDDA5F-BD45-4064-A4C2-37D743F2947A}" destId="{5AB573BB-5A28-4FFD-AC20-DA2B531B8F6D}" srcOrd="1" destOrd="0" presId="urn:microsoft.com/office/officeart/2005/8/layout/list1"/>
    <dgm:cxn modelId="{9D18EBEE-DEB9-418F-A0B9-036B20F12D1A}" type="presParOf" srcId="{75DDDA5F-BD45-4064-A4C2-37D743F2947A}" destId="{4F4B7592-DDF9-46F0-BE72-6AED142F9850}" srcOrd="2" destOrd="0" presId="urn:microsoft.com/office/officeart/2005/8/layout/list1"/>
    <dgm:cxn modelId="{CBB6B18E-E06A-440B-BF5A-8A75988E8ECE}" type="presParOf" srcId="{75DDDA5F-BD45-4064-A4C2-37D743F2947A}" destId="{707FEE60-2F6B-4B52-9496-64ABDDBB3BAB}" srcOrd="3" destOrd="0" presId="urn:microsoft.com/office/officeart/2005/8/layout/list1"/>
    <dgm:cxn modelId="{6778D28E-453D-4093-978E-98E17C39BDC4}" type="presParOf" srcId="{75DDDA5F-BD45-4064-A4C2-37D743F2947A}" destId="{00078B5B-C1D8-4BFD-AFC1-E15BF331B445}" srcOrd="4" destOrd="0" presId="urn:microsoft.com/office/officeart/2005/8/layout/list1"/>
    <dgm:cxn modelId="{3F8FDE6F-AD2B-4B6A-B3D1-C41A22DB22EA}" type="presParOf" srcId="{00078B5B-C1D8-4BFD-AFC1-E15BF331B445}" destId="{1D5AFA4D-F0E6-4F3D-98B3-5A70DEF757EC}" srcOrd="0" destOrd="0" presId="urn:microsoft.com/office/officeart/2005/8/layout/list1"/>
    <dgm:cxn modelId="{368128B1-6D4C-4148-9172-6EE59BE7D2D8}" type="presParOf" srcId="{00078B5B-C1D8-4BFD-AFC1-E15BF331B445}" destId="{333B047B-CB61-41EB-B92C-B90BAB885657}" srcOrd="1" destOrd="0" presId="urn:microsoft.com/office/officeart/2005/8/layout/list1"/>
    <dgm:cxn modelId="{182E7D5B-B949-4AB4-9CBB-86E94F73B1B7}" type="presParOf" srcId="{75DDDA5F-BD45-4064-A4C2-37D743F2947A}" destId="{AE4B68D7-435E-44DB-8559-2B911A8C2441}" srcOrd="5" destOrd="0" presId="urn:microsoft.com/office/officeart/2005/8/layout/list1"/>
    <dgm:cxn modelId="{2B880CB7-9E25-4DC0-A682-76011A4C604C}" type="presParOf" srcId="{75DDDA5F-BD45-4064-A4C2-37D743F2947A}" destId="{B0EBDD1E-D8CF-4F1F-A29B-1F2931AB0DF9}" srcOrd="6" destOrd="0" presId="urn:microsoft.com/office/officeart/2005/8/layout/list1"/>
    <dgm:cxn modelId="{BE299651-F246-4311-838A-95AA7881FA79}" type="presParOf" srcId="{75DDDA5F-BD45-4064-A4C2-37D743F2947A}" destId="{8081F129-6695-4772-9986-EEE8015C9D25}" srcOrd="7" destOrd="0" presId="urn:microsoft.com/office/officeart/2005/8/layout/list1"/>
    <dgm:cxn modelId="{CBB9BDAE-BEAA-47C6-8180-B1E0B89BCFF5}" type="presParOf" srcId="{75DDDA5F-BD45-4064-A4C2-37D743F2947A}" destId="{37232C76-3883-4D83-9E1B-F203F8ADB9AA}" srcOrd="8" destOrd="0" presId="urn:microsoft.com/office/officeart/2005/8/layout/list1"/>
    <dgm:cxn modelId="{16F6DB45-3525-4E7A-8687-187E8F6B6303}" type="presParOf" srcId="{37232C76-3883-4D83-9E1B-F203F8ADB9AA}" destId="{B069614B-A317-4A59-85DD-3370B6A72B78}" srcOrd="0" destOrd="0" presId="urn:microsoft.com/office/officeart/2005/8/layout/list1"/>
    <dgm:cxn modelId="{5D1B849D-9CED-42A5-A1F2-92AB0F9FCF2D}" type="presParOf" srcId="{37232C76-3883-4D83-9E1B-F203F8ADB9AA}" destId="{AAAE4705-608A-41D8-A2D1-04E1ABCDD7DC}" srcOrd="1" destOrd="0" presId="urn:microsoft.com/office/officeart/2005/8/layout/list1"/>
    <dgm:cxn modelId="{A5401D40-B488-458B-BE9E-11D81A9A8EC7}" type="presParOf" srcId="{75DDDA5F-BD45-4064-A4C2-37D743F2947A}" destId="{BD1A750E-5A96-4D8B-8B6C-39E8FD484232}" srcOrd="9" destOrd="0" presId="urn:microsoft.com/office/officeart/2005/8/layout/list1"/>
    <dgm:cxn modelId="{DA08EC3C-8FE8-4938-8A5C-B73F999C24E6}" type="presParOf" srcId="{75DDDA5F-BD45-4064-A4C2-37D743F2947A}" destId="{DC9E3C5B-9157-43D4-9189-E6800FD718F7}"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CCAD1D0-4C72-4AFB-925D-49DB7F8DF575}" type="doc">
      <dgm:prSet loTypeId="urn:microsoft.com/office/officeart/2005/8/layout/process2" loCatId="process" qsTypeId="urn:microsoft.com/office/officeart/2005/8/quickstyle/simple1" qsCatId="simple" csTypeId="urn:microsoft.com/office/officeart/2005/8/colors/accent1_2" csCatId="accent1" phldr="1"/>
      <dgm:spPr/>
    </dgm:pt>
    <dgm:pt modelId="{EA45350B-1FD9-45CC-8062-30D3AC4AD58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 person is guilty of burglary if having </a:t>
          </a:r>
          <a:r>
            <a:rPr lang="en-US" sz="2400" b="1" i="1" dirty="0">
              <a:solidFill>
                <a:schemeClr val="tx1"/>
              </a:solidFill>
            </a:rPr>
            <a:t>entered</a:t>
          </a:r>
          <a:r>
            <a:rPr lang="en-US" sz="2400" dirty="0">
              <a:solidFill>
                <a:schemeClr val="tx1"/>
              </a:solidFill>
            </a:rPr>
            <a:t> a </a:t>
          </a:r>
          <a:r>
            <a:rPr lang="en-US" sz="2400" b="1" i="1" dirty="0">
              <a:solidFill>
                <a:schemeClr val="tx1"/>
              </a:solidFill>
            </a:rPr>
            <a:t>building or part of a building as a trespasser </a:t>
          </a:r>
          <a:r>
            <a:rPr lang="en-US" sz="2400" dirty="0">
              <a:solidFill>
                <a:schemeClr val="tx1"/>
              </a:solidFill>
            </a:rPr>
            <a:t>he goes on to:</a:t>
          </a:r>
        </a:p>
      </dgm:t>
    </dgm:pt>
    <dgm:pt modelId="{08651903-0D97-4D42-A4C8-B1F6B9F29146}" type="parTrans" cxnId="{E8699E16-D246-44CE-B353-5625218B8375}">
      <dgm:prSet/>
      <dgm:spPr/>
      <dgm:t>
        <a:bodyPr/>
        <a:lstStyle/>
        <a:p>
          <a:endParaRPr lang="en-US"/>
        </a:p>
      </dgm:t>
    </dgm:pt>
    <dgm:pt modelId="{75F0B007-0640-4F99-995E-35BBC4C2ECD8}" type="sibTrans" cxnId="{E8699E16-D246-44CE-B353-5625218B8375}">
      <dgm:prSet/>
      <dgm:spPr>
        <a:solidFill>
          <a:schemeClr val="accent2">
            <a:lumMod val="75000"/>
          </a:schemeClr>
        </a:solidFill>
        <a:ln>
          <a:solidFill>
            <a:schemeClr val="tx1"/>
          </a:solidFill>
        </a:ln>
      </dgm:spPr>
      <dgm:t>
        <a:bodyPr/>
        <a:lstStyle/>
        <a:p>
          <a:endParaRPr lang="en-US"/>
        </a:p>
      </dgm:t>
    </dgm:pt>
    <dgm:pt modelId="{EEC92A8C-D837-496E-9343-5FE587CA50F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Steal or attempt to steal anything therein </a:t>
          </a:r>
          <a:r>
            <a:rPr lang="en-US" sz="2400" b="1" i="1" dirty="0">
              <a:solidFill>
                <a:schemeClr val="tx1"/>
              </a:solidFill>
            </a:rPr>
            <a:t>OR</a:t>
          </a:r>
        </a:p>
      </dgm:t>
    </dgm:pt>
    <dgm:pt modelId="{5DF98127-DD36-4014-A8BC-09E134D2AC35}" type="parTrans" cxnId="{535D0A8E-1B9E-4F1A-9427-66D4B5C53733}">
      <dgm:prSet/>
      <dgm:spPr/>
      <dgm:t>
        <a:bodyPr/>
        <a:lstStyle/>
        <a:p>
          <a:endParaRPr lang="en-US"/>
        </a:p>
      </dgm:t>
    </dgm:pt>
    <dgm:pt modelId="{49A1459E-8B0D-46B7-9C2D-D53928391887}" type="sibTrans" cxnId="{535D0A8E-1B9E-4F1A-9427-66D4B5C53733}">
      <dgm:prSet/>
      <dgm:spPr>
        <a:solidFill>
          <a:schemeClr val="accent2">
            <a:lumMod val="75000"/>
          </a:schemeClr>
        </a:solidFill>
        <a:ln>
          <a:solidFill>
            <a:schemeClr val="tx1"/>
          </a:solidFill>
        </a:ln>
      </dgm:spPr>
      <dgm:t>
        <a:bodyPr/>
        <a:lstStyle/>
        <a:p>
          <a:endParaRPr lang="en-US"/>
        </a:p>
      </dgm:t>
    </dgm:pt>
    <dgm:pt modelId="{24D23C3B-E1B8-4DB7-A937-76169770DEFE}">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Inflict or attempt to inflict grievous bodily harm on any person therein</a:t>
          </a:r>
        </a:p>
      </dgm:t>
    </dgm:pt>
    <dgm:pt modelId="{B658B7E2-E957-42C9-9555-3939AED6C986}" type="sibTrans" cxnId="{4D05F1DF-0A55-4455-BFE5-0DB04AA9D258}">
      <dgm:prSet/>
      <dgm:spPr/>
      <dgm:t>
        <a:bodyPr/>
        <a:lstStyle/>
        <a:p>
          <a:endParaRPr lang="en-US"/>
        </a:p>
      </dgm:t>
    </dgm:pt>
    <dgm:pt modelId="{877FBC87-2F69-462F-BD1E-EAF1728143D4}" type="parTrans" cxnId="{4D05F1DF-0A55-4455-BFE5-0DB04AA9D258}">
      <dgm:prSet/>
      <dgm:spPr/>
      <dgm:t>
        <a:bodyPr/>
        <a:lstStyle/>
        <a:p>
          <a:endParaRPr lang="en-US"/>
        </a:p>
      </dgm:t>
    </dgm:pt>
    <dgm:pt modelId="{8492E596-78DF-46A6-8D86-6C1EC44C0A33}" type="pres">
      <dgm:prSet presAssocID="{ECCAD1D0-4C72-4AFB-925D-49DB7F8DF575}" presName="linearFlow" presStyleCnt="0">
        <dgm:presLayoutVars>
          <dgm:resizeHandles val="exact"/>
        </dgm:presLayoutVars>
      </dgm:prSet>
      <dgm:spPr/>
    </dgm:pt>
    <dgm:pt modelId="{2E6DD7F6-5F21-45C3-98F4-AB55D8BF5BD3}" type="pres">
      <dgm:prSet presAssocID="{EA45350B-1FD9-45CC-8062-30D3AC4AD58F}" presName="node" presStyleLbl="node1" presStyleIdx="0" presStyleCnt="3" custScaleX="164293">
        <dgm:presLayoutVars>
          <dgm:bulletEnabled val="1"/>
        </dgm:presLayoutVars>
      </dgm:prSet>
      <dgm:spPr/>
    </dgm:pt>
    <dgm:pt modelId="{5CD6228E-FF52-4529-8AE2-192DD2E45C00}" type="pres">
      <dgm:prSet presAssocID="{75F0B007-0640-4F99-995E-35BBC4C2ECD8}" presName="sibTrans" presStyleLbl="sibTrans2D1" presStyleIdx="0" presStyleCnt="2"/>
      <dgm:spPr/>
    </dgm:pt>
    <dgm:pt modelId="{F9EB59EA-A380-471F-98BF-14CD8C7300BF}" type="pres">
      <dgm:prSet presAssocID="{75F0B007-0640-4F99-995E-35BBC4C2ECD8}" presName="connectorText" presStyleLbl="sibTrans2D1" presStyleIdx="0" presStyleCnt="2"/>
      <dgm:spPr/>
    </dgm:pt>
    <dgm:pt modelId="{EA9504EA-5C58-4ADA-8299-166066CE66C7}" type="pres">
      <dgm:prSet presAssocID="{EEC92A8C-D837-496E-9343-5FE587CA50F9}" presName="node" presStyleLbl="node1" presStyleIdx="1" presStyleCnt="3" custScaleX="122221">
        <dgm:presLayoutVars>
          <dgm:bulletEnabled val="1"/>
        </dgm:presLayoutVars>
      </dgm:prSet>
      <dgm:spPr/>
    </dgm:pt>
    <dgm:pt modelId="{4C054D04-1AB3-42C6-838A-CA42071A52D0}" type="pres">
      <dgm:prSet presAssocID="{49A1459E-8B0D-46B7-9C2D-D53928391887}" presName="sibTrans" presStyleLbl="sibTrans2D1" presStyleIdx="1" presStyleCnt="2"/>
      <dgm:spPr/>
    </dgm:pt>
    <dgm:pt modelId="{837624E5-85AE-4968-A9A4-0B66ADB5224B}" type="pres">
      <dgm:prSet presAssocID="{49A1459E-8B0D-46B7-9C2D-D53928391887}" presName="connectorText" presStyleLbl="sibTrans2D1" presStyleIdx="1" presStyleCnt="2"/>
      <dgm:spPr/>
    </dgm:pt>
    <dgm:pt modelId="{536E6616-3188-4747-9FE0-B3FCCA5D6CA5}" type="pres">
      <dgm:prSet presAssocID="{24D23C3B-E1B8-4DB7-A937-76169770DEFE}" presName="node" presStyleLbl="node1" presStyleIdx="2" presStyleCnt="3" custScaleX="121222">
        <dgm:presLayoutVars>
          <dgm:bulletEnabled val="1"/>
        </dgm:presLayoutVars>
      </dgm:prSet>
      <dgm:spPr/>
    </dgm:pt>
  </dgm:ptLst>
  <dgm:cxnLst>
    <dgm:cxn modelId="{72568A0F-01B2-49BB-AF84-32EA185BD1C5}" type="presOf" srcId="{24D23C3B-E1B8-4DB7-A937-76169770DEFE}" destId="{536E6616-3188-4747-9FE0-B3FCCA5D6CA5}" srcOrd="0" destOrd="0" presId="urn:microsoft.com/office/officeart/2005/8/layout/process2"/>
    <dgm:cxn modelId="{E8699E16-D246-44CE-B353-5625218B8375}" srcId="{ECCAD1D0-4C72-4AFB-925D-49DB7F8DF575}" destId="{EA45350B-1FD9-45CC-8062-30D3AC4AD58F}" srcOrd="0" destOrd="0" parTransId="{08651903-0D97-4D42-A4C8-B1F6B9F29146}" sibTransId="{75F0B007-0640-4F99-995E-35BBC4C2ECD8}"/>
    <dgm:cxn modelId="{F1C04363-C229-449A-85D3-29319F43B5C6}" type="presOf" srcId="{ECCAD1D0-4C72-4AFB-925D-49DB7F8DF575}" destId="{8492E596-78DF-46A6-8D86-6C1EC44C0A33}" srcOrd="0" destOrd="0" presId="urn:microsoft.com/office/officeart/2005/8/layout/process2"/>
    <dgm:cxn modelId="{33C34664-71DB-4CA8-BF5A-0A430D041957}" type="presOf" srcId="{EEC92A8C-D837-496E-9343-5FE587CA50F9}" destId="{EA9504EA-5C58-4ADA-8299-166066CE66C7}" srcOrd="0" destOrd="0" presId="urn:microsoft.com/office/officeart/2005/8/layout/process2"/>
    <dgm:cxn modelId="{1D93AE6B-AEE2-4E81-B0C2-E7D1ABC466D1}" type="presOf" srcId="{75F0B007-0640-4F99-995E-35BBC4C2ECD8}" destId="{5CD6228E-FF52-4529-8AE2-192DD2E45C00}" srcOrd="0" destOrd="0" presId="urn:microsoft.com/office/officeart/2005/8/layout/process2"/>
    <dgm:cxn modelId="{CEA78282-4D2C-4D23-B652-C24AA88DC481}" type="presOf" srcId="{49A1459E-8B0D-46B7-9C2D-D53928391887}" destId="{837624E5-85AE-4968-A9A4-0B66ADB5224B}" srcOrd="1" destOrd="0" presId="urn:microsoft.com/office/officeart/2005/8/layout/process2"/>
    <dgm:cxn modelId="{535D0A8E-1B9E-4F1A-9427-66D4B5C53733}" srcId="{ECCAD1D0-4C72-4AFB-925D-49DB7F8DF575}" destId="{EEC92A8C-D837-496E-9343-5FE587CA50F9}" srcOrd="1" destOrd="0" parTransId="{5DF98127-DD36-4014-A8BC-09E134D2AC35}" sibTransId="{49A1459E-8B0D-46B7-9C2D-D53928391887}"/>
    <dgm:cxn modelId="{AA6A2CB4-6666-426D-AE2F-EAD5528F577C}" type="presOf" srcId="{EA45350B-1FD9-45CC-8062-30D3AC4AD58F}" destId="{2E6DD7F6-5F21-45C3-98F4-AB55D8BF5BD3}" srcOrd="0" destOrd="0" presId="urn:microsoft.com/office/officeart/2005/8/layout/process2"/>
    <dgm:cxn modelId="{95E6BAD0-9AE9-438A-A0B3-5C4F12796AE2}" type="presOf" srcId="{49A1459E-8B0D-46B7-9C2D-D53928391887}" destId="{4C054D04-1AB3-42C6-838A-CA42071A52D0}" srcOrd="0" destOrd="0" presId="urn:microsoft.com/office/officeart/2005/8/layout/process2"/>
    <dgm:cxn modelId="{FCB315D9-BEAE-4AEC-A60E-2DDD32704555}" type="presOf" srcId="{75F0B007-0640-4F99-995E-35BBC4C2ECD8}" destId="{F9EB59EA-A380-471F-98BF-14CD8C7300BF}" srcOrd="1" destOrd="0" presId="urn:microsoft.com/office/officeart/2005/8/layout/process2"/>
    <dgm:cxn modelId="{4D05F1DF-0A55-4455-BFE5-0DB04AA9D258}" srcId="{ECCAD1D0-4C72-4AFB-925D-49DB7F8DF575}" destId="{24D23C3B-E1B8-4DB7-A937-76169770DEFE}" srcOrd="2" destOrd="0" parTransId="{877FBC87-2F69-462F-BD1E-EAF1728143D4}" sibTransId="{B658B7E2-E957-42C9-9555-3939AED6C986}"/>
    <dgm:cxn modelId="{341FC86E-3C3C-44F1-AA65-B77E6F485B35}" type="presParOf" srcId="{8492E596-78DF-46A6-8D86-6C1EC44C0A33}" destId="{2E6DD7F6-5F21-45C3-98F4-AB55D8BF5BD3}" srcOrd="0" destOrd="0" presId="urn:microsoft.com/office/officeart/2005/8/layout/process2"/>
    <dgm:cxn modelId="{BCFE6006-5606-459B-AB42-4F85D246D807}" type="presParOf" srcId="{8492E596-78DF-46A6-8D86-6C1EC44C0A33}" destId="{5CD6228E-FF52-4529-8AE2-192DD2E45C00}" srcOrd="1" destOrd="0" presId="urn:microsoft.com/office/officeart/2005/8/layout/process2"/>
    <dgm:cxn modelId="{90DE09E4-DB73-471B-B30F-C272456BA7AA}" type="presParOf" srcId="{5CD6228E-FF52-4529-8AE2-192DD2E45C00}" destId="{F9EB59EA-A380-471F-98BF-14CD8C7300BF}" srcOrd="0" destOrd="0" presId="urn:microsoft.com/office/officeart/2005/8/layout/process2"/>
    <dgm:cxn modelId="{284F9DC8-26CC-428E-AF28-E08E97FDF93B}" type="presParOf" srcId="{8492E596-78DF-46A6-8D86-6C1EC44C0A33}" destId="{EA9504EA-5C58-4ADA-8299-166066CE66C7}" srcOrd="2" destOrd="0" presId="urn:microsoft.com/office/officeart/2005/8/layout/process2"/>
    <dgm:cxn modelId="{3C47F3C3-A566-4EB1-8595-875770D943A6}" type="presParOf" srcId="{8492E596-78DF-46A6-8D86-6C1EC44C0A33}" destId="{4C054D04-1AB3-42C6-838A-CA42071A52D0}" srcOrd="3" destOrd="0" presId="urn:microsoft.com/office/officeart/2005/8/layout/process2"/>
    <dgm:cxn modelId="{5746964A-27F4-4802-A774-0CA1403C4D25}" type="presParOf" srcId="{4C054D04-1AB3-42C6-838A-CA42071A52D0}" destId="{837624E5-85AE-4968-A9A4-0B66ADB5224B}" srcOrd="0" destOrd="0" presId="urn:microsoft.com/office/officeart/2005/8/layout/process2"/>
    <dgm:cxn modelId="{D24B8C50-21A1-4634-BF09-87819B40A9D5}" type="presParOf" srcId="{8492E596-78DF-46A6-8D86-6C1EC44C0A33}" destId="{536E6616-3188-4747-9FE0-B3FCCA5D6CA5}"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4B452C2-5C31-4400-A0BE-AA44688D0248}" type="doc">
      <dgm:prSet loTypeId="urn:microsoft.com/office/officeart/2005/8/layout/hList7" loCatId="list" qsTypeId="urn:microsoft.com/office/officeart/2005/8/quickstyle/simple1" qsCatId="simple" csTypeId="urn:microsoft.com/office/officeart/2005/8/colors/accent1_2" csCatId="accent1" phldr="1"/>
      <dgm:spPr/>
      <dgm:t>
        <a:bodyPr/>
        <a:lstStyle/>
        <a:p>
          <a:endParaRPr lang="en-US"/>
        </a:p>
      </dgm:t>
    </dgm:pt>
    <dgm:pt modelId="{7AF1C669-2CB6-4EB9-9288-9A4584CDEE71}">
      <dgm:prSet phldrT="[Text]" custT="1"/>
      <dgm:spPr>
        <a:solidFill>
          <a:schemeClr val="accent2">
            <a:lumMod val="40000"/>
            <a:lumOff val="60000"/>
          </a:schemeClr>
        </a:solidFill>
        <a:ln>
          <a:solidFill>
            <a:schemeClr val="tx1"/>
          </a:solidFill>
        </a:ln>
      </dgm:spPr>
      <dgm:t>
        <a:bodyPr/>
        <a:lstStyle/>
        <a:p>
          <a:r>
            <a:rPr lang="en-US" sz="3200" b="1" i="1" u="sng" dirty="0">
              <a:solidFill>
                <a:schemeClr val="tx1"/>
              </a:solidFill>
            </a:rPr>
            <a:t>W</a:t>
          </a:r>
          <a:r>
            <a:rPr lang="en-US" sz="2400" dirty="0">
              <a:solidFill>
                <a:schemeClr val="tx1"/>
              </a:solidFill>
            </a:rPr>
            <a:t>eapon of offence OR</a:t>
          </a:r>
        </a:p>
      </dgm:t>
    </dgm:pt>
    <dgm:pt modelId="{362FC628-18C5-473E-BF08-6949D4D37A4E}" type="parTrans" cxnId="{86A85F5E-6C6D-470B-9F05-EBCE75611C90}">
      <dgm:prSet/>
      <dgm:spPr/>
      <dgm:t>
        <a:bodyPr/>
        <a:lstStyle/>
        <a:p>
          <a:endParaRPr lang="en-US"/>
        </a:p>
      </dgm:t>
    </dgm:pt>
    <dgm:pt modelId="{110CB8B1-26E3-4283-8654-C364CE8B1D23}" type="sibTrans" cxnId="{86A85F5E-6C6D-470B-9F05-EBCE75611C90}">
      <dgm:prSet/>
      <dgm:spPr/>
      <dgm:t>
        <a:bodyPr/>
        <a:lstStyle/>
        <a:p>
          <a:endParaRPr lang="en-US"/>
        </a:p>
      </dgm:t>
    </dgm:pt>
    <dgm:pt modelId="{4402024D-BFEF-4FD6-AA3F-13684AA656C6}">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any </a:t>
          </a:r>
          <a:r>
            <a:rPr lang="en-US" sz="3200" b="1" i="1" u="sng" dirty="0">
              <a:solidFill>
                <a:schemeClr val="tx1"/>
              </a:solidFill>
            </a:rPr>
            <a:t>I</a:t>
          </a:r>
          <a:r>
            <a:rPr lang="en-US" sz="2400" dirty="0">
              <a:solidFill>
                <a:schemeClr val="tx1"/>
              </a:solidFill>
            </a:rPr>
            <a:t>mitation firearm OR</a:t>
          </a:r>
        </a:p>
      </dgm:t>
    </dgm:pt>
    <dgm:pt modelId="{B96B39F0-58BF-4D98-9DC0-37C0CEA7F901}" type="parTrans" cxnId="{1C6DEE3A-BD43-4E81-ABD9-10F3F65E13A2}">
      <dgm:prSet/>
      <dgm:spPr/>
      <dgm:t>
        <a:bodyPr/>
        <a:lstStyle/>
        <a:p>
          <a:endParaRPr lang="en-US"/>
        </a:p>
      </dgm:t>
    </dgm:pt>
    <dgm:pt modelId="{33D36E84-6F0D-45F4-956A-E6D16412EF9D}" type="sibTrans" cxnId="{1C6DEE3A-BD43-4E81-ABD9-10F3F65E13A2}">
      <dgm:prSet/>
      <dgm:spPr/>
      <dgm:t>
        <a:bodyPr/>
        <a:lstStyle/>
        <a:p>
          <a:endParaRPr lang="en-US"/>
        </a:p>
      </dgm:t>
    </dgm:pt>
    <dgm:pt modelId="{9119978B-9938-4917-B7AB-C026A2CDAE6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any </a:t>
          </a:r>
          <a:r>
            <a:rPr lang="en-US" sz="3200" b="1" i="1" u="sng" dirty="0">
              <a:solidFill>
                <a:schemeClr val="tx1"/>
              </a:solidFill>
            </a:rPr>
            <a:t>F</a:t>
          </a:r>
          <a:r>
            <a:rPr lang="en-US" sz="2400" dirty="0">
              <a:solidFill>
                <a:schemeClr val="tx1"/>
              </a:solidFill>
            </a:rPr>
            <a:t>IREARM OR</a:t>
          </a:r>
        </a:p>
      </dgm:t>
    </dgm:pt>
    <dgm:pt modelId="{AFEAE5BC-26D9-4139-B5A1-0AB2E68BA1A7}" type="parTrans" cxnId="{4F445129-637B-4DED-B6B1-C1354335A9D5}">
      <dgm:prSet/>
      <dgm:spPr/>
      <dgm:t>
        <a:bodyPr/>
        <a:lstStyle/>
        <a:p>
          <a:endParaRPr lang="en-US"/>
        </a:p>
      </dgm:t>
    </dgm:pt>
    <dgm:pt modelId="{DE3489AE-6C2B-4553-BAD8-F2B43037170C}" type="sibTrans" cxnId="{4F445129-637B-4DED-B6B1-C1354335A9D5}">
      <dgm:prSet/>
      <dgm:spPr/>
      <dgm:t>
        <a:bodyPr/>
        <a:lstStyle/>
        <a:p>
          <a:endParaRPr lang="en-US"/>
        </a:p>
      </dgm:t>
    </dgm:pt>
    <dgm:pt modelId="{B9CA3715-6E03-4575-B438-A5304B7EBDAF}">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any </a:t>
          </a:r>
          <a:r>
            <a:rPr lang="en-US" sz="3200" b="1" i="1" u="sng" dirty="0">
              <a:solidFill>
                <a:schemeClr val="tx1"/>
              </a:solidFill>
            </a:rPr>
            <a:t>E</a:t>
          </a:r>
          <a:r>
            <a:rPr lang="en-US" sz="2400" dirty="0">
              <a:solidFill>
                <a:schemeClr val="tx1"/>
              </a:solidFill>
            </a:rPr>
            <a:t>xplosive</a:t>
          </a:r>
        </a:p>
      </dgm:t>
    </dgm:pt>
    <dgm:pt modelId="{95576FE8-2155-4A1E-B2E4-165952FA4C10}" type="parTrans" cxnId="{55E69DF2-0023-437F-A5B0-0B34E785ACE5}">
      <dgm:prSet/>
      <dgm:spPr/>
      <dgm:t>
        <a:bodyPr/>
        <a:lstStyle/>
        <a:p>
          <a:endParaRPr lang="en-US"/>
        </a:p>
      </dgm:t>
    </dgm:pt>
    <dgm:pt modelId="{78FCAA54-BA7A-48A5-956D-FF21CA3422D9}" type="sibTrans" cxnId="{55E69DF2-0023-437F-A5B0-0B34E785ACE5}">
      <dgm:prSet/>
      <dgm:spPr/>
      <dgm:t>
        <a:bodyPr/>
        <a:lstStyle/>
        <a:p>
          <a:endParaRPr lang="en-US"/>
        </a:p>
      </dgm:t>
    </dgm:pt>
    <dgm:pt modelId="{8437CA90-6739-4546-B0F2-FC0D7949435C}" type="pres">
      <dgm:prSet presAssocID="{94B452C2-5C31-4400-A0BE-AA44688D0248}" presName="Name0" presStyleCnt="0">
        <dgm:presLayoutVars>
          <dgm:dir/>
          <dgm:resizeHandles val="exact"/>
        </dgm:presLayoutVars>
      </dgm:prSet>
      <dgm:spPr/>
    </dgm:pt>
    <dgm:pt modelId="{C833FC9A-3076-4775-B646-32B740CFDE05}" type="pres">
      <dgm:prSet presAssocID="{94B452C2-5C31-4400-A0BE-AA44688D0248}" presName="fgShape" presStyleLbl="fgShp" presStyleIdx="0" presStyleCnt="1"/>
      <dgm:spPr>
        <a:solidFill>
          <a:schemeClr val="accent2">
            <a:lumMod val="75000"/>
          </a:schemeClr>
        </a:solidFill>
        <a:ln>
          <a:solidFill>
            <a:schemeClr val="tx1"/>
          </a:solidFill>
        </a:ln>
      </dgm:spPr>
    </dgm:pt>
    <dgm:pt modelId="{26B0B714-7BE0-4FF5-A9B2-9FA8370E38B4}" type="pres">
      <dgm:prSet presAssocID="{94B452C2-5C31-4400-A0BE-AA44688D0248}" presName="linComp" presStyleCnt="0"/>
      <dgm:spPr/>
    </dgm:pt>
    <dgm:pt modelId="{824834D6-325E-4F06-942C-09772CF822B4}" type="pres">
      <dgm:prSet presAssocID="{7AF1C669-2CB6-4EB9-9288-9A4584CDEE71}" presName="compNode" presStyleCnt="0"/>
      <dgm:spPr/>
    </dgm:pt>
    <dgm:pt modelId="{84D29FB4-07D4-4748-B09A-83B7A7E14FDA}" type="pres">
      <dgm:prSet presAssocID="{7AF1C669-2CB6-4EB9-9288-9A4584CDEE71}" presName="bkgdShape" presStyleLbl="node1" presStyleIdx="0" presStyleCnt="4"/>
      <dgm:spPr/>
    </dgm:pt>
    <dgm:pt modelId="{22CEB4A3-F2B1-49BB-B8BC-37396A3586E1}" type="pres">
      <dgm:prSet presAssocID="{7AF1C669-2CB6-4EB9-9288-9A4584CDEE71}" presName="nodeTx" presStyleLbl="node1" presStyleIdx="0" presStyleCnt="4">
        <dgm:presLayoutVars>
          <dgm:bulletEnabled val="1"/>
        </dgm:presLayoutVars>
      </dgm:prSet>
      <dgm:spPr/>
    </dgm:pt>
    <dgm:pt modelId="{9C729799-4F23-4145-927F-640C49FA40AE}" type="pres">
      <dgm:prSet presAssocID="{7AF1C669-2CB6-4EB9-9288-9A4584CDEE71}" presName="invisiNode" presStyleLbl="node1" presStyleIdx="0" presStyleCnt="4"/>
      <dgm:spPr/>
    </dgm:pt>
    <dgm:pt modelId="{B3F8F109-0532-4F70-9D9F-E09EED2349D3}" type="pres">
      <dgm:prSet presAssocID="{7AF1C669-2CB6-4EB9-9288-9A4584CDEE71}" presName="imagNode" presStyleLbl="fgImgPlace1" presStyleIdx="0" presStyleCnt="4" custScaleX="155950"/>
      <dgm:spPr>
        <a:blipFill rotWithShape="1">
          <a:blip xmlns:r="http://schemas.openxmlformats.org/officeDocument/2006/relationships" r:embed="rId1"/>
          <a:stretch>
            <a:fillRect/>
          </a:stretch>
        </a:blipFill>
        <a:ln>
          <a:solidFill>
            <a:schemeClr val="tx1"/>
          </a:solidFill>
        </a:ln>
      </dgm:spPr>
    </dgm:pt>
    <dgm:pt modelId="{CD101E21-8734-403D-8357-4098DF92AEB9}" type="pres">
      <dgm:prSet presAssocID="{110CB8B1-26E3-4283-8654-C364CE8B1D23}" presName="sibTrans" presStyleLbl="sibTrans2D1" presStyleIdx="0" presStyleCnt="0"/>
      <dgm:spPr/>
    </dgm:pt>
    <dgm:pt modelId="{FEE685B6-4D91-4175-958D-BE6C597E1826}" type="pres">
      <dgm:prSet presAssocID="{4402024D-BFEF-4FD6-AA3F-13684AA656C6}" presName="compNode" presStyleCnt="0"/>
      <dgm:spPr/>
    </dgm:pt>
    <dgm:pt modelId="{1CA083FD-357F-4E2C-BDF4-1B1DD2679FC7}" type="pres">
      <dgm:prSet presAssocID="{4402024D-BFEF-4FD6-AA3F-13684AA656C6}" presName="bkgdShape" presStyleLbl="node1" presStyleIdx="1" presStyleCnt="4"/>
      <dgm:spPr/>
    </dgm:pt>
    <dgm:pt modelId="{CF820939-C935-47C6-B6B0-E7E483851192}" type="pres">
      <dgm:prSet presAssocID="{4402024D-BFEF-4FD6-AA3F-13684AA656C6}" presName="nodeTx" presStyleLbl="node1" presStyleIdx="1" presStyleCnt="4">
        <dgm:presLayoutVars>
          <dgm:bulletEnabled val="1"/>
        </dgm:presLayoutVars>
      </dgm:prSet>
      <dgm:spPr/>
    </dgm:pt>
    <dgm:pt modelId="{86E90B5C-A0C2-4D49-8057-8ED700A342A5}" type="pres">
      <dgm:prSet presAssocID="{4402024D-BFEF-4FD6-AA3F-13684AA656C6}" presName="invisiNode" presStyleLbl="node1" presStyleIdx="1" presStyleCnt="4"/>
      <dgm:spPr/>
    </dgm:pt>
    <dgm:pt modelId="{B0BD38C6-B220-4C25-8B9A-CA638F235C65}" type="pres">
      <dgm:prSet presAssocID="{4402024D-BFEF-4FD6-AA3F-13684AA656C6}" presName="imagNode" presStyleLbl="fgImgPlace1" presStyleIdx="1" presStyleCnt="4" custScaleX="144027"/>
      <dgm:spPr>
        <a:blipFill rotWithShape="1">
          <a:blip xmlns:r="http://schemas.openxmlformats.org/officeDocument/2006/relationships" r:embed="rId2"/>
          <a:stretch>
            <a:fillRect/>
          </a:stretch>
        </a:blipFill>
        <a:ln>
          <a:solidFill>
            <a:schemeClr val="tx1"/>
          </a:solidFill>
        </a:ln>
      </dgm:spPr>
    </dgm:pt>
    <dgm:pt modelId="{43BE02D7-B1A4-4468-B169-65AA2207BD3C}" type="pres">
      <dgm:prSet presAssocID="{33D36E84-6F0D-45F4-956A-E6D16412EF9D}" presName="sibTrans" presStyleLbl="sibTrans2D1" presStyleIdx="0" presStyleCnt="0"/>
      <dgm:spPr/>
    </dgm:pt>
    <dgm:pt modelId="{53A73178-90CD-4CDA-BB7F-71930302846C}" type="pres">
      <dgm:prSet presAssocID="{9119978B-9938-4917-B7AB-C026A2CDAE65}" presName="compNode" presStyleCnt="0"/>
      <dgm:spPr/>
    </dgm:pt>
    <dgm:pt modelId="{836BCCAD-386E-493F-AA1D-75A70D722664}" type="pres">
      <dgm:prSet presAssocID="{9119978B-9938-4917-B7AB-C026A2CDAE65}" presName="bkgdShape" presStyleLbl="node1" presStyleIdx="2" presStyleCnt="4"/>
      <dgm:spPr/>
    </dgm:pt>
    <dgm:pt modelId="{621AB255-2142-404C-9D2B-C4CCC2F46EF5}" type="pres">
      <dgm:prSet presAssocID="{9119978B-9938-4917-B7AB-C026A2CDAE65}" presName="nodeTx" presStyleLbl="node1" presStyleIdx="2" presStyleCnt="4">
        <dgm:presLayoutVars>
          <dgm:bulletEnabled val="1"/>
        </dgm:presLayoutVars>
      </dgm:prSet>
      <dgm:spPr/>
    </dgm:pt>
    <dgm:pt modelId="{7BD1E0E3-C057-434A-A646-5693E8FCD4FB}" type="pres">
      <dgm:prSet presAssocID="{9119978B-9938-4917-B7AB-C026A2CDAE65}" presName="invisiNode" presStyleLbl="node1" presStyleIdx="2" presStyleCnt="4"/>
      <dgm:spPr/>
    </dgm:pt>
    <dgm:pt modelId="{9FD589FF-459B-4395-A330-3BF22C6D19DB}" type="pres">
      <dgm:prSet presAssocID="{9119978B-9938-4917-B7AB-C026A2CDAE65}" presName="imagNode" presStyleLbl="fgImgPlace1" presStyleIdx="2" presStyleCnt="4" custScaleX="140599"/>
      <dgm:spPr>
        <a:blipFill rotWithShape="1">
          <a:blip xmlns:r="http://schemas.openxmlformats.org/officeDocument/2006/relationships" r:embed="rId3"/>
          <a:stretch>
            <a:fillRect/>
          </a:stretch>
        </a:blipFill>
        <a:ln>
          <a:solidFill>
            <a:schemeClr val="tx1"/>
          </a:solidFill>
        </a:ln>
      </dgm:spPr>
    </dgm:pt>
    <dgm:pt modelId="{340F9324-9E92-4549-9F39-84113271A110}" type="pres">
      <dgm:prSet presAssocID="{DE3489AE-6C2B-4553-BAD8-F2B43037170C}" presName="sibTrans" presStyleLbl="sibTrans2D1" presStyleIdx="0" presStyleCnt="0"/>
      <dgm:spPr/>
    </dgm:pt>
    <dgm:pt modelId="{4871B1BA-77F6-4D47-988E-4396E5BDA0FD}" type="pres">
      <dgm:prSet presAssocID="{B9CA3715-6E03-4575-B438-A5304B7EBDAF}" presName="compNode" presStyleCnt="0"/>
      <dgm:spPr/>
    </dgm:pt>
    <dgm:pt modelId="{D2F169CB-ABD4-426D-B2D4-CDE76EBE864E}" type="pres">
      <dgm:prSet presAssocID="{B9CA3715-6E03-4575-B438-A5304B7EBDAF}" presName="bkgdShape" presStyleLbl="node1" presStyleIdx="3" presStyleCnt="4"/>
      <dgm:spPr/>
    </dgm:pt>
    <dgm:pt modelId="{0BA61779-D8C8-4A93-8DBA-EE0F925CE14D}" type="pres">
      <dgm:prSet presAssocID="{B9CA3715-6E03-4575-B438-A5304B7EBDAF}" presName="nodeTx" presStyleLbl="node1" presStyleIdx="3" presStyleCnt="4">
        <dgm:presLayoutVars>
          <dgm:bulletEnabled val="1"/>
        </dgm:presLayoutVars>
      </dgm:prSet>
      <dgm:spPr/>
    </dgm:pt>
    <dgm:pt modelId="{0B5D4ABB-1EE9-4F72-A669-A7539BAFB751}" type="pres">
      <dgm:prSet presAssocID="{B9CA3715-6E03-4575-B438-A5304B7EBDAF}" presName="invisiNode" presStyleLbl="node1" presStyleIdx="3" presStyleCnt="4"/>
      <dgm:spPr/>
    </dgm:pt>
    <dgm:pt modelId="{46CC6A4D-E9C1-4CDB-A467-2E5D35350CF3}" type="pres">
      <dgm:prSet presAssocID="{B9CA3715-6E03-4575-B438-A5304B7EBDAF}" presName="imagNode" presStyleLbl="fgImgPlace1" presStyleIdx="3" presStyleCnt="4" custScaleX="141420"/>
      <dgm:spPr>
        <a:blipFill rotWithShape="1">
          <a:blip xmlns:r="http://schemas.openxmlformats.org/officeDocument/2006/relationships" r:embed="rId4"/>
          <a:stretch>
            <a:fillRect/>
          </a:stretch>
        </a:blipFill>
        <a:ln>
          <a:solidFill>
            <a:schemeClr val="tx1"/>
          </a:solidFill>
        </a:ln>
      </dgm:spPr>
    </dgm:pt>
  </dgm:ptLst>
  <dgm:cxnLst>
    <dgm:cxn modelId="{C679500B-D643-4310-A235-CF8C7A32A6F0}" type="presOf" srcId="{4402024D-BFEF-4FD6-AA3F-13684AA656C6}" destId="{1CA083FD-357F-4E2C-BDF4-1B1DD2679FC7}" srcOrd="0" destOrd="0" presId="urn:microsoft.com/office/officeart/2005/8/layout/hList7"/>
    <dgm:cxn modelId="{4F445129-637B-4DED-B6B1-C1354335A9D5}" srcId="{94B452C2-5C31-4400-A0BE-AA44688D0248}" destId="{9119978B-9938-4917-B7AB-C026A2CDAE65}" srcOrd="2" destOrd="0" parTransId="{AFEAE5BC-26D9-4139-B5A1-0AB2E68BA1A7}" sibTransId="{DE3489AE-6C2B-4553-BAD8-F2B43037170C}"/>
    <dgm:cxn modelId="{44006B34-0B98-44A8-A64E-872692FE32F5}" type="presOf" srcId="{9119978B-9938-4917-B7AB-C026A2CDAE65}" destId="{836BCCAD-386E-493F-AA1D-75A70D722664}" srcOrd="0" destOrd="0" presId="urn:microsoft.com/office/officeart/2005/8/layout/hList7"/>
    <dgm:cxn modelId="{1C6DEE3A-BD43-4E81-ABD9-10F3F65E13A2}" srcId="{94B452C2-5C31-4400-A0BE-AA44688D0248}" destId="{4402024D-BFEF-4FD6-AA3F-13684AA656C6}" srcOrd="1" destOrd="0" parTransId="{B96B39F0-58BF-4D98-9DC0-37C0CEA7F901}" sibTransId="{33D36E84-6F0D-45F4-956A-E6D16412EF9D}"/>
    <dgm:cxn modelId="{BF7B453D-5EA0-415B-9929-B0FCEEE03D36}" type="presOf" srcId="{7AF1C669-2CB6-4EB9-9288-9A4584CDEE71}" destId="{84D29FB4-07D4-4748-B09A-83B7A7E14FDA}" srcOrd="0" destOrd="0" presId="urn:microsoft.com/office/officeart/2005/8/layout/hList7"/>
    <dgm:cxn modelId="{86A85F5E-6C6D-470B-9F05-EBCE75611C90}" srcId="{94B452C2-5C31-4400-A0BE-AA44688D0248}" destId="{7AF1C669-2CB6-4EB9-9288-9A4584CDEE71}" srcOrd="0" destOrd="0" parTransId="{362FC628-18C5-473E-BF08-6949D4D37A4E}" sibTransId="{110CB8B1-26E3-4283-8654-C364CE8B1D23}"/>
    <dgm:cxn modelId="{A801DE66-ED5D-40D7-867D-854B67ED0B15}" type="presOf" srcId="{7AF1C669-2CB6-4EB9-9288-9A4584CDEE71}" destId="{22CEB4A3-F2B1-49BB-B8BC-37396A3586E1}" srcOrd="1" destOrd="0" presId="urn:microsoft.com/office/officeart/2005/8/layout/hList7"/>
    <dgm:cxn modelId="{ED2BB051-492B-4B4C-89D5-9B740903AD43}" type="presOf" srcId="{4402024D-BFEF-4FD6-AA3F-13684AA656C6}" destId="{CF820939-C935-47C6-B6B0-E7E483851192}" srcOrd="1" destOrd="0" presId="urn:microsoft.com/office/officeart/2005/8/layout/hList7"/>
    <dgm:cxn modelId="{9580CA54-6DDE-48AB-AF6B-AACB2C31D9E2}" type="presOf" srcId="{DE3489AE-6C2B-4553-BAD8-F2B43037170C}" destId="{340F9324-9E92-4549-9F39-84113271A110}" srcOrd="0" destOrd="0" presId="urn:microsoft.com/office/officeart/2005/8/layout/hList7"/>
    <dgm:cxn modelId="{A60E1878-BBA6-4B92-B86E-A9055FFF1AA9}" type="presOf" srcId="{B9CA3715-6E03-4575-B438-A5304B7EBDAF}" destId="{D2F169CB-ABD4-426D-B2D4-CDE76EBE864E}" srcOrd="0" destOrd="0" presId="urn:microsoft.com/office/officeart/2005/8/layout/hList7"/>
    <dgm:cxn modelId="{EA961F87-6DE2-4E91-9568-F54706823DFD}" type="presOf" srcId="{110CB8B1-26E3-4283-8654-C364CE8B1D23}" destId="{CD101E21-8734-403D-8357-4098DF92AEB9}" srcOrd="0" destOrd="0" presId="urn:microsoft.com/office/officeart/2005/8/layout/hList7"/>
    <dgm:cxn modelId="{37BC928C-5980-4359-93FE-DB089E815BF3}" type="presOf" srcId="{33D36E84-6F0D-45F4-956A-E6D16412EF9D}" destId="{43BE02D7-B1A4-4468-B169-65AA2207BD3C}" srcOrd="0" destOrd="0" presId="urn:microsoft.com/office/officeart/2005/8/layout/hList7"/>
    <dgm:cxn modelId="{34B186B2-343D-41F0-A501-CAA5ABB7C7ED}" type="presOf" srcId="{94B452C2-5C31-4400-A0BE-AA44688D0248}" destId="{8437CA90-6739-4546-B0F2-FC0D7949435C}" srcOrd="0" destOrd="0" presId="urn:microsoft.com/office/officeart/2005/8/layout/hList7"/>
    <dgm:cxn modelId="{FD7B21BA-8905-4E1B-BFDB-99DEB9313BD9}" type="presOf" srcId="{B9CA3715-6E03-4575-B438-A5304B7EBDAF}" destId="{0BA61779-D8C8-4A93-8DBA-EE0F925CE14D}" srcOrd="1" destOrd="0" presId="urn:microsoft.com/office/officeart/2005/8/layout/hList7"/>
    <dgm:cxn modelId="{0AF096BB-C409-4DAF-B085-FD35153617C6}" type="presOf" srcId="{9119978B-9938-4917-B7AB-C026A2CDAE65}" destId="{621AB255-2142-404C-9D2B-C4CCC2F46EF5}" srcOrd="1" destOrd="0" presId="urn:microsoft.com/office/officeart/2005/8/layout/hList7"/>
    <dgm:cxn modelId="{55E69DF2-0023-437F-A5B0-0B34E785ACE5}" srcId="{94B452C2-5C31-4400-A0BE-AA44688D0248}" destId="{B9CA3715-6E03-4575-B438-A5304B7EBDAF}" srcOrd="3" destOrd="0" parTransId="{95576FE8-2155-4A1E-B2E4-165952FA4C10}" sibTransId="{78FCAA54-BA7A-48A5-956D-FF21CA3422D9}"/>
    <dgm:cxn modelId="{17D9BE4F-DB67-452A-B3AF-937A4C39C7D9}" type="presParOf" srcId="{8437CA90-6739-4546-B0F2-FC0D7949435C}" destId="{C833FC9A-3076-4775-B646-32B740CFDE05}" srcOrd="0" destOrd="0" presId="urn:microsoft.com/office/officeart/2005/8/layout/hList7"/>
    <dgm:cxn modelId="{F5BD042A-8ED2-4819-8B35-3F9980EA0BF7}" type="presParOf" srcId="{8437CA90-6739-4546-B0F2-FC0D7949435C}" destId="{26B0B714-7BE0-4FF5-A9B2-9FA8370E38B4}" srcOrd="1" destOrd="0" presId="urn:microsoft.com/office/officeart/2005/8/layout/hList7"/>
    <dgm:cxn modelId="{0D9D18E0-C2E7-4861-AF8F-A16E9555CB7B}" type="presParOf" srcId="{26B0B714-7BE0-4FF5-A9B2-9FA8370E38B4}" destId="{824834D6-325E-4F06-942C-09772CF822B4}" srcOrd="0" destOrd="0" presId="urn:microsoft.com/office/officeart/2005/8/layout/hList7"/>
    <dgm:cxn modelId="{9230AB7C-98D0-4C39-8C34-BD77FC94D4CD}" type="presParOf" srcId="{824834D6-325E-4F06-942C-09772CF822B4}" destId="{84D29FB4-07D4-4748-B09A-83B7A7E14FDA}" srcOrd="0" destOrd="0" presId="urn:microsoft.com/office/officeart/2005/8/layout/hList7"/>
    <dgm:cxn modelId="{E539F82C-72A9-4D6D-9AF4-91CEA271F21B}" type="presParOf" srcId="{824834D6-325E-4F06-942C-09772CF822B4}" destId="{22CEB4A3-F2B1-49BB-B8BC-37396A3586E1}" srcOrd="1" destOrd="0" presId="urn:microsoft.com/office/officeart/2005/8/layout/hList7"/>
    <dgm:cxn modelId="{6A9795D0-C6D6-4082-A485-73042932021A}" type="presParOf" srcId="{824834D6-325E-4F06-942C-09772CF822B4}" destId="{9C729799-4F23-4145-927F-640C49FA40AE}" srcOrd="2" destOrd="0" presId="urn:microsoft.com/office/officeart/2005/8/layout/hList7"/>
    <dgm:cxn modelId="{20BFFFD6-D9FF-489D-9DB1-04EB9759EDE9}" type="presParOf" srcId="{824834D6-325E-4F06-942C-09772CF822B4}" destId="{B3F8F109-0532-4F70-9D9F-E09EED2349D3}" srcOrd="3" destOrd="0" presId="urn:microsoft.com/office/officeart/2005/8/layout/hList7"/>
    <dgm:cxn modelId="{1F0CDAA6-C1E9-4479-9F69-E32703BF2D95}" type="presParOf" srcId="{26B0B714-7BE0-4FF5-A9B2-9FA8370E38B4}" destId="{CD101E21-8734-403D-8357-4098DF92AEB9}" srcOrd="1" destOrd="0" presId="urn:microsoft.com/office/officeart/2005/8/layout/hList7"/>
    <dgm:cxn modelId="{2558371E-27E3-483D-80E1-E2151957B71E}" type="presParOf" srcId="{26B0B714-7BE0-4FF5-A9B2-9FA8370E38B4}" destId="{FEE685B6-4D91-4175-958D-BE6C597E1826}" srcOrd="2" destOrd="0" presId="urn:microsoft.com/office/officeart/2005/8/layout/hList7"/>
    <dgm:cxn modelId="{8CAF0E7D-D696-4C39-ACFC-24DBB1B325D4}" type="presParOf" srcId="{FEE685B6-4D91-4175-958D-BE6C597E1826}" destId="{1CA083FD-357F-4E2C-BDF4-1B1DD2679FC7}" srcOrd="0" destOrd="0" presId="urn:microsoft.com/office/officeart/2005/8/layout/hList7"/>
    <dgm:cxn modelId="{C9FC8BE2-37D2-4FDB-B1C2-7FB63380516C}" type="presParOf" srcId="{FEE685B6-4D91-4175-958D-BE6C597E1826}" destId="{CF820939-C935-47C6-B6B0-E7E483851192}" srcOrd="1" destOrd="0" presId="urn:microsoft.com/office/officeart/2005/8/layout/hList7"/>
    <dgm:cxn modelId="{8EFD0190-716A-424B-A249-CCFFDAD8D253}" type="presParOf" srcId="{FEE685B6-4D91-4175-958D-BE6C597E1826}" destId="{86E90B5C-A0C2-4D49-8057-8ED700A342A5}" srcOrd="2" destOrd="0" presId="urn:microsoft.com/office/officeart/2005/8/layout/hList7"/>
    <dgm:cxn modelId="{BBE3548E-48B5-43C7-8BB9-7F1BC86BF7F4}" type="presParOf" srcId="{FEE685B6-4D91-4175-958D-BE6C597E1826}" destId="{B0BD38C6-B220-4C25-8B9A-CA638F235C65}" srcOrd="3" destOrd="0" presId="urn:microsoft.com/office/officeart/2005/8/layout/hList7"/>
    <dgm:cxn modelId="{F2058D78-F4F3-4978-B9C9-805B96CB4A93}" type="presParOf" srcId="{26B0B714-7BE0-4FF5-A9B2-9FA8370E38B4}" destId="{43BE02D7-B1A4-4468-B169-65AA2207BD3C}" srcOrd="3" destOrd="0" presId="urn:microsoft.com/office/officeart/2005/8/layout/hList7"/>
    <dgm:cxn modelId="{CDC6BD93-7974-4B3A-A848-9F4D8F8CAEA0}" type="presParOf" srcId="{26B0B714-7BE0-4FF5-A9B2-9FA8370E38B4}" destId="{53A73178-90CD-4CDA-BB7F-71930302846C}" srcOrd="4" destOrd="0" presId="urn:microsoft.com/office/officeart/2005/8/layout/hList7"/>
    <dgm:cxn modelId="{F4D953BB-3E04-45CA-BC53-A5FF71EC324C}" type="presParOf" srcId="{53A73178-90CD-4CDA-BB7F-71930302846C}" destId="{836BCCAD-386E-493F-AA1D-75A70D722664}" srcOrd="0" destOrd="0" presId="urn:microsoft.com/office/officeart/2005/8/layout/hList7"/>
    <dgm:cxn modelId="{02F125EC-E548-48CE-859E-CB9DAB6D34DC}" type="presParOf" srcId="{53A73178-90CD-4CDA-BB7F-71930302846C}" destId="{621AB255-2142-404C-9D2B-C4CCC2F46EF5}" srcOrd="1" destOrd="0" presId="urn:microsoft.com/office/officeart/2005/8/layout/hList7"/>
    <dgm:cxn modelId="{259C4433-04C3-4F88-9A56-6856860DEDD9}" type="presParOf" srcId="{53A73178-90CD-4CDA-BB7F-71930302846C}" destId="{7BD1E0E3-C057-434A-A646-5693E8FCD4FB}" srcOrd="2" destOrd="0" presId="urn:microsoft.com/office/officeart/2005/8/layout/hList7"/>
    <dgm:cxn modelId="{F1A588B6-606B-4F85-95A8-79190E869420}" type="presParOf" srcId="{53A73178-90CD-4CDA-BB7F-71930302846C}" destId="{9FD589FF-459B-4395-A330-3BF22C6D19DB}" srcOrd="3" destOrd="0" presId="urn:microsoft.com/office/officeart/2005/8/layout/hList7"/>
    <dgm:cxn modelId="{8EBE882A-141A-4E3C-B8E1-4AAF12091147}" type="presParOf" srcId="{26B0B714-7BE0-4FF5-A9B2-9FA8370E38B4}" destId="{340F9324-9E92-4549-9F39-84113271A110}" srcOrd="5" destOrd="0" presId="urn:microsoft.com/office/officeart/2005/8/layout/hList7"/>
    <dgm:cxn modelId="{1581DACA-8428-442D-890A-4CFB780C564E}" type="presParOf" srcId="{26B0B714-7BE0-4FF5-A9B2-9FA8370E38B4}" destId="{4871B1BA-77F6-4D47-988E-4396E5BDA0FD}" srcOrd="6" destOrd="0" presId="urn:microsoft.com/office/officeart/2005/8/layout/hList7"/>
    <dgm:cxn modelId="{A9312ABA-FCEF-412D-8AF5-6D4161E8AEFB}" type="presParOf" srcId="{4871B1BA-77F6-4D47-988E-4396E5BDA0FD}" destId="{D2F169CB-ABD4-426D-B2D4-CDE76EBE864E}" srcOrd="0" destOrd="0" presId="urn:microsoft.com/office/officeart/2005/8/layout/hList7"/>
    <dgm:cxn modelId="{B9418E93-EAE9-454A-8BFF-7676A0E9E815}" type="presParOf" srcId="{4871B1BA-77F6-4D47-988E-4396E5BDA0FD}" destId="{0BA61779-D8C8-4A93-8DBA-EE0F925CE14D}" srcOrd="1" destOrd="0" presId="urn:microsoft.com/office/officeart/2005/8/layout/hList7"/>
    <dgm:cxn modelId="{1326207E-8FC1-444C-8DAF-6A083838357F}" type="presParOf" srcId="{4871B1BA-77F6-4D47-988E-4396E5BDA0FD}" destId="{0B5D4ABB-1EE9-4F72-A669-A7539BAFB751}" srcOrd="2" destOrd="0" presId="urn:microsoft.com/office/officeart/2005/8/layout/hList7"/>
    <dgm:cxn modelId="{BDAB4EC8-84FE-4FE6-B257-6C87AC3DF886}" type="presParOf" srcId="{4871B1BA-77F6-4D47-988E-4396E5BDA0FD}" destId="{46CC6A4D-E9C1-4CDB-A467-2E5D35350CF3}"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A13F88E-366C-4C8B-80AC-66ADDE09760F}"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E59D22D8-06BD-4E16-B628-22FB2A54C046}">
      <dgm:prSet phldrT="[Text]" custT="1"/>
      <dgm:spPr>
        <a:solidFill>
          <a:schemeClr val="accent2">
            <a:lumMod val="60000"/>
            <a:lumOff val="40000"/>
          </a:schemeClr>
        </a:solidFill>
        <a:ln>
          <a:solidFill>
            <a:schemeClr val="tx1"/>
          </a:solidFill>
        </a:ln>
      </dgm:spPr>
      <dgm:t>
        <a:bodyPr/>
        <a:lstStyle/>
        <a:p>
          <a:r>
            <a:rPr lang="en-US" sz="2800" b="1" dirty="0">
              <a:solidFill>
                <a:schemeClr val="tx1"/>
              </a:solidFill>
            </a:rPr>
            <a:t>9(1)(a) Burglary</a:t>
          </a:r>
        </a:p>
      </dgm:t>
    </dgm:pt>
    <dgm:pt modelId="{3DED2599-C85B-4932-89B1-935BFE97D5ED}" type="parTrans" cxnId="{7E70E47D-4357-47F3-89B5-3C767128488B}">
      <dgm:prSet/>
      <dgm:spPr/>
      <dgm:t>
        <a:bodyPr/>
        <a:lstStyle/>
        <a:p>
          <a:endParaRPr lang="en-US"/>
        </a:p>
      </dgm:t>
    </dgm:pt>
    <dgm:pt modelId="{F6DD45AB-9023-43C5-A57C-B49BE9A9D55E}" type="sibTrans" cxnId="{7E70E47D-4357-47F3-89B5-3C767128488B}">
      <dgm:prSet/>
      <dgm:spPr/>
      <dgm:t>
        <a:bodyPr/>
        <a:lstStyle/>
        <a:p>
          <a:endParaRPr lang="en-US"/>
        </a:p>
      </dgm:t>
    </dgm:pt>
    <dgm:pt modelId="{15175C31-068A-4C92-A9C2-90040B8A97C3}">
      <dgm:prSet phldrT="[Text]" custT="1"/>
      <dgm:spPr>
        <a:solidFill>
          <a:schemeClr val="accent2">
            <a:lumMod val="20000"/>
            <a:lumOff val="80000"/>
            <a:alpha val="90000"/>
          </a:schemeClr>
        </a:solidFill>
        <a:ln>
          <a:solidFill>
            <a:schemeClr val="tx1">
              <a:alpha val="90000"/>
            </a:schemeClr>
          </a:solidFill>
        </a:ln>
      </dgm:spPr>
      <dgm:t>
        <a:bodyPr/>
        <a:lstStyle/>
        <a:p>
          <a:r>
            <a:rPr lang="en-US" sz="2400" dirty="0"/>
            <a:t>Must have the article with them at the time of entry</a:t>
          </a:r>
        </a:p>
      </dgm:t>
    </dgm:pt>
    <dgm:pt modelId="{D3835A3B-94E4-4F06-8AC6-663128490E0D}" type="parTrans" cxnId="{6E5375AC-37D5-465D-B108-97771871D3E4}">
      <dgm:prSet/>
      <dgm:spPr/>
      <dgm:t>
        <a:bodyPr/>
        <a:lstStyle/>
        <a:p>
          <a:endParaRPr lang="en-US"/>
        </a:p>
      </dgm:t>
    </dgm:pt>
    <dgm:pt modelId="{A12FDC69-358E-472C-B7AE-324AEFB9D9A2}" type="sibTrans" cxnId="{6E5375AC-37D5-465D-B108-97771871D3E4}">
      <dgm:prSet/>
      <dgm:spPr/>
      <dgm:t>
        <a:bodyPr/>
        <a:lstStyle/>
        <a:p>
          <a:endParaRPr lang="en-US"/>
        </a:p>
      </dgm:t>
    </dgm:pt>
    <dgm:pt modelId="{2BD92B05-A5B3-4B4F-B311-085E6619DF13}">
      <dgm:prSet phldrT="[Text]" custT="1"/>
      <dgm:spPr>
        <a:solidFill>
          <a:schemeClr val="accent2">
            <a:lumMod val="20000"/>
            <a:lumOff val="80000"/>
            <a:alpha val="90000"/>
          </a:schemeClr>
        </a:solidFill>
        <a:ln>
          <a:solidFill>
            <a:schemeClr val="tx1">
              <a:alpha val="90000"/>
            </a:schemeClr>
          </a:solidFill>
        </a:ln>
      </dgm:spPr>
      <dgm:t>
        <a:bodyPr/>
        <a:lstStyle/>
        <a:p>
          <a:r>
            <a:rPr lang="en-US" sz="2400" dirty="0"/>
            <a:t>Must be accompanied by intent to commit one of the ulterior offences </a:t>
          </a:r>
        </a:p>
      </dgm:t>
    </dgm:pt>
    <dgm:pt modelId="{8AB556DD-80E5-4B20-AF52-6113E7947C96}" type="parTrans" cxnId="{FFB6BF20-E1CD-4F04-9525-BB6D71C9D35D}">
      <dgm:prSet/>
      <dgm:spPr/>
      <dgm:t>
        <a:bodyPr/>
        <a:lstStyle/>
        <a:p>
          <a:endParaRPr lang="en-US"/>
        </a:p>
      </dgm:t>
    </dgm:pt>
    <dgm:pt modelId="{0072FD53-6BF0-4D6C-A864-954971B6CDDE}" type="sibTrans" cxnId="{FFB6BF20-E1CD-4F04-9525-BB6D71C9D35D}">
      <dgm:prSet/>
      <dgm:spPr/>
      <dgm:t>
        <a:bodyPr/>
        <a:lstStyle/>
        <a:p>
          <a:endParaRPr lang="en-US"/>
        </a:p>
      </dgm:t>
    </dgm:pt>
    <dgm:pt modelId="{7629877F-29F0-49C3-9EA6-258EEE81E83C}">
      <dgm:prSet phldrT="[Text]" custT="1"/>
      <dgm:spPr>
        <a:solidFill>
          <a:schemeClr val="accent2">
            <a:lumMod val="60000"/>
            <a:lumOff val="40000"/>
          </a:schemeClr>
        </a:solidFill>
        <a:ln>
          <a:solidFill>
            <a:schemeClr val="tx1"/>
          </a:solidFill>
        </a:ln>
      </dgm:spPr>
      <dgm:t>
        <a:bodyPr/>
        <a:lstStyle/>
        <a:p>
          <a:r>
            <a:rPr lang="en-US" sz="2800" b="1" dirty="0">
              <a:solidFill>
                <a:schemeClr val="tx1"/>
              </a:solidFill>
            </a:rPr>
            <a:t>9(1)(b) Burglary</a:t>
          </a:r>
        </a:p>
      </dgm:t>
    </dgm:pt>
    <dgm:pt modelId="{BE2BC6A3-D619-44E9-9102-3CB8FBA5BF20}" type="parTrans" cxnId="{137C50DB-18C8-4DAD-9C9E-846166825D15}">
      <dgm:prSet/>
      <dgm:spPr/>
      <dgm:t>
        <a:bodyPr/>
        <a:lstStyle/>
        <a:p>
          <a:endParaRPr lang="en-US"/>
        </a:p>
      </dgm:t>
    </dgm:pt>
    <dgm:pt modelId="{22A1AA50-DB01-422A-8A07-F34E734DF9FB}" type="sibTrans" cxnId="{137C50DB-18C8-4DAD-9C9E-846166825D15}">
      <dgm:prSet/>
      <dgm:spPr/>
      <dgm:t>
        <a:bodyPr/>
        <a:lstStyle/>
        <a:p>
          <a:endParaRPr lang="en-US"/>
        </a:p>
      </dgm:t>
    </dgm:pt>
    <dgm:pt modelId="{996B79B2-7A40-4B6B-8B24-69AF971672FE}">
      <dgm:prSet phldrT="[Text]" custT="1"/>
      <dgm:spPr>
        <a:solidFill>
          <a:schemeClr val="accent2">
            <a:lumMod val="20000"/>
            <a:lumOff val="80000"/>
            <a:alpha val="90000"/>
          </a:schemeClr>
        </a:solidFill>
        <a:ln>
          <a:solidFill>
            <a:schemeClr val="tx1">
              <a:alpha val="90000"/>
            </a:schemeClr>
          </a:solidFill>
        </a:ln>
      </dgm:spPr>
      <dgm:t>
        <a:bodyPr/>
        <a:lstStyle/>
        <a:p>
          <a:r>
            <a:rPr lang="en-US" sz="2400" dirty="0"/>
            <a:t>Must have the article with them at the time he steals/inflicts GBH or attempts to do either</a:t>
          </a:r>
        </a:p>
      </dgm:t>
    </dgm:pt>
    <dgm:pt modelId="{7118FD05-B01F-40CA-B4EB-A383D2F286FD}" type="parTrans" cxnId="{F850600F-C2BB-4AEB-A587-31FA0AC31567}">
      <dgm:prSet/>
      <dgm:spPr/>
      <dgm:t>
        <a:bodyPr/>
        <a:lstStyle/>
        <a:p>
          <a:endParaRPr lang="en-US"/>
        </a:p>
      </dgm:t>
    </dgm:pt>
    <dgm:pt modelId="{DB535B0E-DCC0-415D-A7B3-8C0D6EEFA136}" type="sibTrans" cxnId="{F850600F-C2BB-4AEB-A587-31FA0AC31567}">
      <dgm:prSet/>
      <dgm:spPr/>
      <dgm:t>
        <a:bodyPr/>
        <a:lstStyle/>
        <a:p>
          <a:endParaRPr lang="en-US"/>
        </a:p>
      </dgm:t>
    </dgm:pt>
    <dgm:pt modelId="{C431477E-9DBC-40F6-85DC-68E6D07B6FB2}" type="pres">
      <dgm:prSet presAssocID="{4A13F88E-366C-4C8B-80AC-66ADDE09760F}" presName="Name0" presStyleCnt="0">
        <dgm:presLayoutVars>
          <dgm:dir/>
          <dgm:animLvl val="lvl"/>
          <dgm:resizeHandles/>
        </dgm:presLayoutVars>
      </dgm:prSet>
      <dgm:spPr/>
    </dgm:pt>
    <dgm:pt modelId="{627C3B5D-E05D-4462-8661-4BD85334F181}" type="pres">
      <dgm:prSet presAssocID="{E59D22D8-06BD-4E16-B628-22FB2A54C046}" presName="linNode" presStyleCnt="0"/>
      <dgm:spPr/>
    </dgm:pt>
    <dgm:pt modelId="{6C5F6A52-D896-42DD-AF44-FBA44899CDB5}" type="pres">
      <dgm:prSet presAssocID="{E59D22D8-06BD-4E16-B628-22FB2A54C046}" presName="parentShp" presStyleLbl="node1" presStyleIdx="0" presStyleCnt="2" custScaleX="81592">
        <dgm:presLayoutVars>
          <dgm:bulletEnabled val="1"/>
        </dgm:presLayoutVars>
      </dgm:prSet>
      <dgm:spPr/>
    </dgm:pt>
    <dgm:pt modelId="{E7E21284-BD01-4C9B-B26B-A90C2BEA726F}" type="pres">
      <dgm:prSet presAssocID="{E59D22D8-06BD-4E16-B628-22FB2A54C046}" presName="childShp" presStyleLbl="bgAccFollowNode1" presStyleIdx="0" presStyleCnt="2">
        <dgm:presLayoutVars>
          <dgm:bulletEnabled val="1"/>
        </dgm:presLayoutVars>
      </dgm:prSet>
      <dgm:spPr/>
    </dgm:pt>
    <dgm:pt modelId="{266EC9C2-D7C6-4B58-A741-7E69D656077E}" type="pres">
      <dgm:prSet presAssocID="{F6DD45AB-9023-43C5-A57C-B49BE9A9D55E}" presName="spacing" presStyleCnt="0"/>
      <dgm:spPr/>
    </dgm:pt>
    <dgm:pt modelId="{AD1A367D-9755-4A2D-BBBE-14FAED1FA244}" type="pres">
      <dgm:prSet presAssocID="{7629877F-29F0-49C3-9EA6-258EEE81E83C}" presName="linNode" presStyleCnt="0"/>
      <dgm:spPr/>
    </dgm:pt>
    <dgm:pt modelId="{A6E8A6D3-FF50-471B-B5D0-C461D865CFEB}" type="pres">
      <dgm:prSet presAssocID="{7629877F-29F0-49C3-9EA6-258EEE81E83C}" presName="parentShp" presStyleLbl="node1" presStyleIdx="1" presStyleCnt="2" custScaleX="80348">
        <dgm:presLayoutVars>
          <dgm:bulletEnabled val="1"/>
        </dgm:presLayoutVars>
      </dgm:prSet>
      <dgm:spPr/>
    </dgm:pt>
    <dgm:pt modelId="{10591502-3F1B-4CB9-934A-7D3B8ED28FF5}" type="pres">
      <dgm:prSet presAssocID="{7629877F-29F0-49C3-9EA6-258EEE81E83C}" presName="childShp" presStyleLbl="bgAccFollowNode1" presStyleIdx="1" presStyleCnt="2">
        <dgm:presLayoutVars>
          <dgm:bulletEnabled val="1"/>
        </dgm:presLayoutVars>
      </dgm:prSet>
      <dgm:spPr/>
    </dgm:pt>
  </dgm:ptLst>
  <dgm:cxnLst>
    <dgm:cxn modelId="{F850600F-C2BB-4AEB-A587-31FA0AC31567}" srcId="{7629877F-29F0-49C3-9EA6-258EEE81E83C}" destId="{996B79B2-7A40-4B6B-8B24-69AF971672FE}" srcOrd="0" destOrd="0" parTransId="{7118FD05-B01F-40CA-B4EB-A383D2F286FD}" sibTransId="{DB535B0E-DCC0-415D-A7B3-8C0D6EEFA136}"/>
    <dgm:cxn modelId="{CF061211-4C85-4358-BEFF-21C4CF2B8366}" type="presOf" srcId="{15175C31-068A-4C92-A9C2-90040B8A97C3}" destId="{E7E21284-BD01-4C9B-B26B-A90C2BEA726F}" srcOrd="0" destOrd="0" presId="urn:microsoft.com/office/officeart/2005/8/layout/vList6"/>
    <dgm:cxn modelId="{FFB6BF20-E1CD-4F04-9525-BB6D71C9D35D}" srcId="{E59D22D8-06BD-4E16-B628-22FB2A54C046}" destId="{2BD92B05-A5B3-4B4F-B311-085E6619DF13}" srcOrd="1" destOrd="0" parTransId="{8AB556DD-80E5-4B20-AF52-6113E7947C96}" sibTransId="{0072FD53-6BF0-4D6C-A864-954971B6CDDE}"/>
    <dgm:cxn modelId="{09497B36-C93A-4315-8726-378320FD1D9B}" type="presOf" srcId="{7629877F-29F0-49C3-9EA6-258EEE81E83C}" destId="{A6E8A6D3-FF50-471B-B5D0-C461D865CFEB}" srcOrd="0" destOrd="0" presId="urn:microsoft.com/office/officeart/2005/8/layout/vList6"/>
    <dgm:cxn modelId="{41EEDA77-C365-4A57-B620-6AFB55A65C82}" type="presOf" srcId="{996B79B2-7A40-4B6B-8B24-69AF971672FE}" destId="{10591502-3F1B-4CB9-934A-7D3B8ED28FF5}" srcOrd="0" destOrd="0" presId="urn:microsoft.com/office/officeart/2005/8/layout/vList6"/>
    <dgm:cxn modelId="{7E70E47D-4357-47F3-89B5-3C767128488B}" srcId="{4A13F88E-366C-4C8B-80AC-66ADDE09760F}" destId="{E59D22D8-06BD-4E16-B628-22FB2A54C046}" srcOrd="0" destOrd="0" parTransId="{3DED2599-C85B-4932-89B1-935BFE97D5ED}" sibTransId="{F6DD45AB-9023-43C5-A57C-B49BE9A9D55E}"/>
    <dgm:cxn modelId="{6E5375AC-37D5-465D-B108-97771871D3E4}" srcId="{E59D22D8-06BD-4E16-B628-22FB2A54C046}" destId="{15175C31-068A-4C92-A9C2-90040B8A97C3}" srcOrd="0" destOrd="0" parTransId="{D3835A3B-94E4-4F06-8AC6-663128490E0D}" sibTransId="{A12FDC69-358E-472C-B7AE-324AEFB9D9A2}"/>
    <dgm:cxn modelId="{61A78EB7-779D-4557-A228-1AE918BE6BAE}" type="presOf" srcId="{E59D22D8-06BD-4E16-B628-22FB2A54C046}" destId="{6C5F6A52-D896-42DD-AF44-FBA44899CDB5}" srcOrd="0" destOrd="0" presId="urn:microsoft.com/office/officeart/2005/8/layout/vList6"/>
    <dgm:cxn modelId="{137C50DB-18C8-4DAD-9C9E-846166825D15}" srcId="{4A13F88E-366C-4C8B-80AC-66ADDE09760F}" destId="{7629877F-29F0-49C3-9EA6-258EEE81E83C}" srcOrd="1" destOrd="0" parTransId="{BE2BC6A3-D619-44E9-9102-3CB8FBA5BF20}" sibTransId="{22A1AA50-DB01-422A-8A07-F34E734DF9FB}"/>
    <dgm:cxn modelId="{925E12E4-AC6A-48EA-B255-CF017B6CB4B9}" type="presOf" srcId="{2BD92B05-A5B3-4B4F-B311-085E6619DF13}" destId="{E7E21284-BD01-4C9B-B26B-A90C2BEA726F}" srcOrd="0" destOrd="1" presId="urn:microsoft.com/office/officeart/2005/8/layout/vList6"/>
    <dgm:cxn modelId="{0DDDB1F9-FE73-42C5-9210-CA8515B62164}" type="presOf" srcId="{4A13F88E-366C-4C8B-80AC-66ADDE09760F}" destId="{C431477E-9DBC-40F6-85DC-68E6D07B6FB2}" srcOrd="0" destOrd="0" presId="urn:microsoft.com/office/officeart/2005/8/layout/vList6"/>
    <dgm:cxn modelId="{21A4D083-D1EB-4EBD-AE2E-41326812E5E7}" type="presParOf" srcId="{C431477E-9DBC-40F6-85DC-68E6D07B6FB2}" destId="{627C3B5D-E05D-4462-8661-4BD85334F181}" srcOrd="0" destOrd="0" presId="urn:microsoft.com/office/officeart/2005/8/layout/vList6"/>
    <dgm:cxn modelId="{DA090D01-B096-4573-8D52-0D0B0D4CAAED}" type="presParOf" srcId="{627C3B5D-E05D-4462-8661-4BD85334F181}" destId="{6C5F6A52-D896-42DD-AF44-FBA44899CDB5}" srcOrd="0" destOrd="0" presId="urn:microsoft.com/office/officeart/2005/8/layout/vList6"/>
    <dgm:cxn modelId="{A77ED53D-057D-43EE-8CCD-1951F4115969}" type="presParOf" srcId="{627C3B5D-E05D-4462-8661-4BD85334F181}" destId="{E7E21284-BD01-4C9B-B26B-A90C2BEA726F}" srcOrd="1" destOrd="0" presId="urn:microsoft.com/office/officeart/2005/8/layout/vList6"/>
    <dgm:cxn modelId="{D4967F74-9C53-4038-8E44-11423984559F}" type="presParOf" srcId="{C431477E-9DBC-40F6-85DC-68E6D07B6FB2}" destId="{266EC9C2-D7C6-4B58-A741-7E69D656077E}" srcOrd="1" destOrd="0" presId="urn:microsoft.com/office/officeart/2005/8/layout/vList6"/>
    <dgm:cxn modelId="{B74F664B-595D-47D3-BE1B-98F9A4A3C00E}" type="presParOf" srcId="{C431477E-9DBC-40F6-85DC-68E6D07B6FB2}" destId="{AD1A367D-9755-4A2D-BBBE-14FAED1FA244}" srcOrd="2" destOrd="0" presId="urn:microsoft.com/office/officeart/2005/8/layout/vList6"/>
    <dgm:cxn modelId="{EFDA1EA5-CA37-416E-9B20-DBF620E47221}" type="presParOf" srcId="{AD1A367D-9755-4A2D-BBBE-14FAED1FA244}" destId="{A6E8A6D3-FF50-471B-B5D0-C461D865CFEB}" srcOrd="0" destOrd="0" presId="urn:microsoft.com/office/officeart/2005/8/layout/vList6"/>
    <dgm:cxn modelId="{6259A3F5-DB97-4100-A1AD-FDA31CAD88A0}" type="presParOf" srcId="{AD1A367D-9755-4A2D-BBBE-14FAED1FA244}" destId="{10591502-3F1B-4CB9-934A-7D3B8ED28FF5}"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B777F37-8D98-4348-BDC1-E1108E89D6D8}"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4C84159E-94BE-4F1D-856A-2BB7AAA4C5F1}">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Must have knowledge of the item</a:t>
          </a:r>
        </a:p>
      </dgm:t>
    </dgm:pt>
    <dgm:pt modelId="{502D9FFC-18A2-41DF-9086-D66F1110EA2D}" type="parTrans" cxnId="{5F2C601F-BBEC-4EFF-AB0F-738AC0AFE64C}">
      <dgm:prSet/>
      <dgm:spPr/>
      <dgm:t>
        <a:bodyPr/>
        <a:lstStyle/>
        <a:p>
          <a:endParaRPr lang="en-US"/>
        </a:p>
      </dgm:t>
    </dgm:pt>
    <dgm:pt modelId="{20440FD9-6753-4114-81F1-A26149DD9481}" type="sibTrans" cxnId="{5F2C601F-BBEC-4EFF-AB0F-738AC0AFE64C}">
      <dgm:prSet/>
      <dgm:spPr>
        <a:solidFill>
          <a:schemeClr val="accent2">
            <a:lumMod val="75000"/>
          </a:schemeClr>
        </a:solidFill>
        <a:ln>
          <a:solidFill>
            <a:schemeClr val="tx1"/>
          </a:solidFill>
        </a:ln>
      </dgm:spPr>
      <dgm:t>
        <a:bodyPr/>
        <a:lstStyle/>
        <a:p>
          <a:endParaRPr lang="en-US"/>
        </a:p>
      </dgm:t>
    </dgm:pt>
    <dgm:pt modelId="{75563F2F-D919-4D07-BE37-AB5126D3ACF6}">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Some degree of immediate control</a:t>
          </a:r>
        </a:p>
      </dgm:t>
    </dgm:pt>
    <dgm:pt modelId="{A1D11B0E-C351-49E1-A674-DA3C931CD6A5}" type="parTrans" cxnId="{185681ED-4B18-4ED8-BBDC-88898C411DBD}">
      <dgm:prSet/>
      <dgm:spPr/>
      <dgm:t>
        <a:bodyPr/>
        <a:lstStyle/>
        <a:p>
          <a:endParaRPr lang="en-US"/>
        </a:p>
      </dgm:t>
    </dgm:pt>
    <dgm:pt modelId="{EB889A76-346B-458D-8AFB-D06D16F44FA5}" type="sibTrans" cxnId="{185681ED-4B18-4ED8-BBDC-88898C411DBD}">
      <dgm:prSet/>
      <dgm:spPr>
        <a:solidFill>
          <a:schemeClr val="accent2">
            <a:lumMod val="75000"/>
          </a:schemeClr>
        </a:solidFill>
        <a:ln>
          <a:solidFill>
            <a:schemeClr val="tx1"/>
          </a:solidFill>
        </a:ln>
      </dgm:spPr>
      <dgm:t>
        <a:bodyPr/>
        <a:lstStyle/>
        <a:p>
          <a:endParaRPr lang="en-US"/>
        </a:p>
      </dgm:t>
    </dgm:pt>
    <dgm:pt modelId="{14D12B07-BB57-4563-9E41-3408B0D16EAE}">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Need </a:t>
          </a:r>
          <a:r>
            <a:rPr lang="en-US" sz="2400" b="1" i="1" u="sng" dirty="0">
              <a:solidFill>
                <a:schemeClr val="tx1"/>
              </a:solidFill>
            </a:rPr>
            <a:t>not</a:t>
          </a:r>
          <a:r>
            <a:rPr lang="en-US" sz="2400" dirty="0">
              <a:solidFill>
                <a:schemeClr val="tx1"/>
              </a:solidFill>
            </a:rPr>
            <a:t> be in their ‘possession’</a:t>
          </a:r>
        </a:p>
      </dgm:t>
    </dgm:pt>
    <dgm:pt modelId="{72AA2BD8-6D0F-4BFD-9A04-4A1008F0BC3D}" type="parTrans" cxnId="{542BB12D-B698-4264-9D32-A1E7ACFCE517}">
      <dgm:prSet/>
      <dgm:spPr/>
      <dgm:t>
        <a:bodyPr/>
        <a:lstStyle/>
        <a:p>
          <a:endParaRPr lang="en-US"/>
        </a:p>
      </dgm:t>
    </dgm:pt>
    <dgm:pt modelId="{2468DC68-838D-4C7B-AC50-763D6D99AB4A}" type="sibTrans" cxnId="{542BB12D-B698-4264-9D32-A1E7ACFCE517}">
      <dgm:prSet/>
      <dgm:spPr>
        <a:solidFill>
          <a:schemeClr val="accent2">
            <a:lumMod val="75000"/>
          </a:schemeClr>
        </a:solidFill>
        <a:ln>
          <a:solidFill>
            <a:schemeClr val="tx1"/>
          </a:solidFill>
        </a:ln>
      </dgm:spPr>
      <dgm:t>
        <a:bodyPr/>
        <a:lstStyle/>
        <a:p>
          <a:endParaRPr lang="en-US"/>
        </a:p>
      </dgm:t>
    </dgm:pt>
    <dgm:pt modelId="{3214045B-67F4-4942-A841-A9772672BFA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Must know it is a weapon of offence</a:t>
          </a:r>
        </a:p>
      </dgm:t>
    </dgm:pt>
    <dgm:pt modelId="{2CF04E0B-858C-4802-821A-03C57149BF36}" type="parTrans" cxnId="{29CD6E21-EC85-4CDD-8ED4-CC3736C5D0A6}">
      <dgm:prSet/>
      <dgm:spPr/>
      <dgm:t>
        <a:bodyPr/>
        <a:lstStyle/>
        <a:p>
          <a:endParaRPr lang="en-US"/>
        </a:p>
      </dgm:t>
    </dgm:pt>
    <dgm:pt modelId="{3E449F46-9A9F-41C9-9123-15EEEB5B6187}" type="sibTrans" cxnId="{29CD6E21-EC85-4CDD-8ED4-CC3736C5D0A6}">
      <dgm:prSet/>
      <dgm:spPr>
        <a:solidFill>
          <a:schemeClr val="accent2">
            <a:lumMod val="75000"/>
          </a:schemeClr>
        </a:solidFill>
        <a:ln>
          <a:solidFill>
            <a:schemeClr val="tx1"/>
          </a:solidFill>
        </a:ln>
      </dgm:spPr>
      <dgm:t>
        <a:bodyPr/>
        <a:lstStyle/>
        <a:p>
          <a:endParaRPr lang="en-US"/>
        </a:p>
      </dgm:t>
    </dgm:pt>
    <dgm:pt modelId="{1F355C97-2547-46BF-9684-6931BFD0D7D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It does not always have to be on the offender’s person &amp; it will be for a jury to decide if they had it with them at the time of the offence</a:t>
          </a:r>
        </a:p>
      </dgm:t>
    </dgm:pt>
    <dgm:pt modelId="{7F246156-DAC6-4A97-8978-3AFADAAB9382}" type="parTrans" cxnId="{4667C0DA-38A0-4C8F-B7C0-89193F9B3B7E}">
      <dgm:prSet/>
      <dgm:spPr/>
      <dgm:t>
        <a:bodyPr/>
        <a:lstStyle/>
        <a:p>
          <a:endParaRPr lang="en-US"/>
        </a:p>
      </dgm:t>
    </dgm:pt>
    <dgm:pt modelId="{CC7EEAC6-E4BC-415A-805E-45F86F9F6B2A}" type="sibTrans" cxnId="{4667C0DA-38A0-4C8F-B7C0-89193F9B3B7E}">
      <dgm:prSet/>
      <dgm:spPr/>
      <dgm:t>
        <a:bodyPr/>
        <a:lstStyle/>
        <a:p>
          <a:endParaRPr lang="en-US"/>
        </a:p>
      </dgm:t>
    </dgm:pt>
    <dgm:pt modelId="{0CB650BD-3006-4A24-B3B8-DC6B8D6AC4F9}" type="pres">
      <dgm:prSet presAssocID="{0B777F37-8D98-4348-BDC1-E1108E89D6D8}" presName="diagram" presStyleCnt="0">
        <dgm:presLayoutVars>
          <dgm:dir/>
          <dgm:resizeHandles val="exact"/>
        </dgm:presLayoutVars>
      </dgm:prSet>
      <dgm:spPr/>
    </dgm:pt>
    <dgm:pt modelId="{F57FE5C1-6B98-4D7C-9652-2D203D337D29}" type="pres">
      <dgm:prSet presAssocID="{4C84159E-94BE-4F1D-856A-2BB7AAA4C5F1}" presName="node" presStyleLbl="node1" presStyleIdx="0" presStyleCnt="5">
        <dgm:presLayoutVars>
          <dgm:bulletEnabled val="1"/>
        </dgm:presLayoutVars>
      </dgm:prSet>
      <dgm:spPr/>
    </dgm:pt>
    <dgm:pt modelId="{0F464E48-2416-4458-8BFC-B9731E848684}" type="pres">
      <dgm:prSet presAssocID="{20440FD9-6753-4114-81F1-A26149DD9481}" presName="sibTrans" presStyleLbl="sibTrans2D1" presStyleIdx="0" presStyleCnt="4"/>
      <dgm:spPr/>
    </dgm:pt>
    <dgm:pt modelId="{E8EC57B0-31C0-4703-9255-B2050BFC37F9}" type="pres">
      <dgm:prSet presAssocID="{20440FD9-6753-4114-81F1-A26149DD9481}" presName="connectorText" presStyleLbl="sibTrans2D1" presStyleIdx="0" presStyleCnt="4"/>
      <dgm:spPr/>
    </dgm:pt>
    <dgm:pt modelId="{5AB398F1-C1A2-4863-B0B1-8DA7E9D2A7E2}" type="pres">
      <dgm:prSet presAssocID="{75563F2F-D919-4D07-BE37-AB5126D3ACF6}" presName="node" presStyleLbl="node1" presStyleIdx="1" presStyleCnt="5">
        <dgm:presLayoutVars>
          <dgm:bulletEnabled val="1"/>
        </dgm:presLayoutVars>
      </dgm:prSet>
      <dgm:spPr/>
    </dgm:pt>
    <dgm:pt modelId="{CCB136DC-CC06-4D0E-912D-1FF3BE8AFD66}" type="pres">
      <dgm:prSet presAssocID="{EB889A76-346B-458D-8AFB-D06D16F44FA5}" presName="sibTrans" presStyleLbl="sibTrans2D1" presStyleIdx="1" presStyleCnt="4"/>
      <dgm:spPr/>
    </dgm:pt>
    <dgm:pt modelId="{8206310C-07D1-4F71-962F-F85BF6909630}" type="pres">
      <dgm:prSet presAssocID="{EB889A76-346B-458D-8AFB-D06D16F44FA5}" presName="connectorText" presStyleLbl="sibTrans2D1" presStyleIdx="1" presStyleCnt="4"/>
      <dgm:spPr/>
    </dgm:pt>
    <dgm:pt modelId="{84A2C012-4948-4BDA-B800-B4D9B7D51D6F}" type="pres">
      <dgm:prSet presAssocID="{14D12B07-BB57-4563-9E41-3408B0D16EAE}" presName="node" presStyleLbl="node1" presStyleIdx="2" presStyleCnt="5">
        <dgm:presLayoutVars>
          <dgm:bulletEnabled val="1"/>
        </dgm:presLayoutVars>
      </dgm:prSet>
      <dgm:spPr/>
    </dgm:pt>
    <dgm:pt modelId="{356FB0D0-B485-47D0-900E-C7EFF0F05EBF}" type="pres">
      <dgm:prSet presAssocID="{2468DC68-838D-4C7B-AC50-763D6D99AB4A}" presName="sibTrans" presStyleLbl="sibTrans2D1" presStyleIdx="2" presStyleCnt="4"/>
      <dgm:spPr/>
    </dgm:pt>
    <dgm:pt modelId="{191BC54E-FD39-4295-A567-773B03554412}" type="pres">
      <dgm:prSet presAssocID="{2468DC68-838D-4C7B-AC50-763D6D99AB4A}" presName="connectorText" presStyleLbl="sibTrans2D1" presStyleIdx="2" presStyleCnt="4"/>
      <dgm:spPr/>
    </dgm:pt>
    <dgm:pt modelId="{6E35A492-0948-43D9-8E70-E14599DD45E5}" type="pres">
      <dgm:prSet presAssocID="{3214045B-67F4-4942-A841-A9772672BFA3}" presName="node" presStyleLbl="node1" presStyleIdx="3" presStyleCnt="5">
        <dgm:presLayoutVars>
          <dgm:bulletEnabled val="1"/>
        </dgm:presLayoutVars>
      </dgm:prSet>
      <dgm:spPr/>
    </dgm:pt>
    <dgm:pt modelId="{00A69F0A-5323-4542-9BE3-05B93B957CD1}" type="pres">
      <dgm:prSet presAssocID="{3E449F46-9A9F-41C9-9123-15EEEB5B6187}" presName="sibTrans" presStyleLbl="sibTrans2D1" presStyleIdx="3" presStyleCnt="4"/>
      <dgm:spPr/>
    </dgm:pt>
    <dgm:pt modelId="{8F581403-2A0E-4453-9105-63CE3C43570B}" type="pres">
      <dgm:prSet presAssocID="{3E449F46-9A9F-41C9-9123-15EEEB5B6187}" presName="connectorText" presStyleLbl="sibTrans2D1" presStyleIdx="3" presStyleCnt="4"/>
      <dgm:spPr/>
    </dgm:pt>
    <dgm:pt modelId="{33F77D5C-B78A-4A20-9E08-E32243813573}" type="pres">
      <dgm:prSet presAssocID="{1F355C97-2547-46BF-9684-6931BFD0D7DA}" presName="node" presStyleLbl="node1" presStyleIdx="4" presStyleCnt="5" custScaleX="165448" custScaleY="119699">
        <dgm:presLayoutVars>
          <dgm:bulletEnabled val="1"/>
        </dgm:presLayoutVars>
      </dgm:prSet>
      <dgm:spPr/>
    </dgm:pt>
  </dgm:ptLst>
  <dgm:cxnLst>
    <dgm:cxn modelId="{CF7AB102-8AEE-4FFA-899A-F450E73453A2}" type="presOf" srcId="{EB889A76-346B-458D-8AFB-D06D16F44FA5}" destId="{8206310C-07D1-4F71-962F-F85BF6909630}" srcOrd="1" destOrd="0" presId="urn:microsoft.com/office/officeart/2005/8/layout/process5"/>
    <dgm:cxn modelId="{ECAE600A-BA2D-4386-B50C-312D07F76243}" type="presOf" srcId="{EB889A76-346B-458D-8AFB-D06D16F44FA5}" destId="{CCB136DC-CC06-4D0E-912D-1FF3BE8AFD66}" srcOrd="0" destOrd="0" presId="urn:microsoft.com/office/officeart/2005/8/layout/process5"/>
    <dgm:cxn modelId="{B147B113-EDDD-4B81-8481-B645BEC75426}" type="presOf" srcId="{2468DC68-838D-4C7B-AC50-763D6D99AB4A}" destId="{191BC54E-FD39-4295-A567-773B03554412}" srcOrd="1" destOrd="0" presId="urn:microsoft.com/office/officeart/2005/8/layout/process5"/>
    <dgm:cxn modelId="{5F2C601F-BBEC-4EFF-AB0F-738AC0AFE64C}" srcId="{0B777F37-8D98-4348-BDC1-E1108E89D6D8}" destId="{4C84159E-94BE-4F1D-856A-2BB7AAA4C5F1}" srcOrd="0" destOrd="0" parTransId="{502D9FFC-18A2-41DF-9086-D66F1110EA2D}" sibTransId="{20440FD9-6753-4114-81F1-A26149DD9481}"/>
    <dgm:cxn modelId="{29CD6E21-EC85-4CDD-8ED4-CC3736C5D0A6}" srcId="{0B777F37-8D98-4348-BDC1-E1108E89D6D8}" destId="{3214045B-67F4-4942-A841-A9772672BFA3}" srcOrd="3" destOrd="0" parTransId="{2CF04E0B-858C-4802-821A-03C57149BF36}" sibTransId="{3E449F46-9A9F-41C9-9123-15EEEB5B6187}"/>
    <dgm:cxn modelId="{66155F29-0B2E-4FCF-9D2D-F35F59D7AFA6}" type="presOf" srcId="{20440FD9-6753-4114-81F1-A26149DD9481}" destId="{E8EC57B0-31C0-4703-9255-B2050BFC37F9}" srcOrd="1" destOrd="0" presId="urn:microsoft.com/office/officeart/2005/8/layout/process5"/>
    <dgm:cxn modelId="{542BB12D-B698-4264-9D32-A1E7ACFCE517}" srcId="{0B777F37-8D98-4348-BDC1-E1108E89D6D8}" destId="{14D12B07-BB57-4563-9E41-3408B0D16EAE}" srcOrd="2" destOrd="0" parTransId="{72AA2BD8-6D0F-4BFD-9A04-4A1008F0BC3D}" sibTransId="{2468DC68-838D-4C7B-AC50-763D6D99AB4A}"/>
    <dgm:cxn modelId="{293AA92E-643D-4989-82A0-D6B3C4533FBC}" type="presOf" srcId="{3214045B-67F4-4942-A841-A9772672BFA3}" destId="{6E35A492-0948-43D9-8E70-E14599DD45E5}" srcOrd="0" destOrd="0" presId="urn:microsoft.com/office/officeart/2005/8/layout/process5"/>
    <dgm:cxn modelId="{4AE5FE4B-8832-44DB-BA99-1129C8E4F9C7}" type="presOf" srcId="{75563F2F-D919-4D07-BE37-AB5126D3ACF6}" destId="{5AB398F1-C1A2-4863-B0B1-8DA7E9D2A7E2}" srcOrd="0" destOrd="0" presId="urn:microsoft.com/office/officeart/2005/8/layout/process5"/>
    <dgm:cxn modelId="{AE112D79-6863-480A-9814-BCE51152FB65}" type="presOf" srcId="{2468DC68-838D-4C7B-AC50-763D6D99AB4A}" destId="{356FB0D0-B485-47D0-900E-C7EFF0F05EBF}" srcOrd="0" destOrd="0" presId="urn:microsoft.com/office/officeart/2005/8/layout/process5"/>
    <dgm:cxn modelId="{857BAC87-466C-46E9-99A2-4AF90712193D}" type="presOf" srcId="{3E449F46-9A9F-41C9-9123-15EEEB5B6187}" destId="{8F581403-2A0E-4453-9105-63CE3C43570B}" srcOrd="1" destOrd="0" presId="urn:microsoft.com/office/officeart/2005/8/layout/process5"/>
    <dgm:cxn modelId="{B3608396-21D5-4887-A872-D71EDC0A45C4}" type="presOf" srcId="{20440FD9-6753-4114-81F1-A26149DD9481}" destId="{0F464E48-2416-4458-8BFC-B9731E848684}" srcOrd="0" destOrd="0" presId="urn:microsoft.com/office/officeart/2005/8/layout/process5"/>
    <dgm:cxn modelId="{DD47789F-FCC7-45A3-B1D5-80FCB120B478}" type="presOf" srcId="{3E449F46-9A9F-41C9-9123-15EEEB5B6187}" destId="{00A69F0A-5323-4542-9BE3-05B93B957CD1}" srcOrd="0" destOrd="0" presId="urn:microsoft.com/office/officeart/2005/8/layout/process5"/>
    <dgm:cxn modelId="{BBFBECA8-FB93-4B18-B443-EA0B78E2825D}" type="presOf" srcId="{1F355C97-2547-46BF-9684-6931BFD0D7DA}" destId="{33F77D5C-B78A-4A20-9E08-E32243813573}" srcOrd="0" destOrd="0" presId="urn:microsoft.com/office/officeart/2005/8/layout/process5"/>
    <dgm:cxn modelId="{7E3B0BB8-3FEE-47C2-89E5-49B2DD4AA6B5}" type="presOf" srcId="{0B777F37-8D98-4348-BDC1-E1108E89D6D8}" destId="{0CB650BD-3006-4A24-B3B8-DC6B8D6AC4F9}" srcOrd="0" destOrd="0" presId="urn:microsoft.com/office/officeart/2005/8/layout/process5"/>
    <dgm:cxn modelId="{026664D3-D2C0-4767-AEB2-26CBCC8FBA5D}" type="presOf" srcId="{4C84159E-94BE-4F1D-856A-2BB7AAA4C5F1}" destId="{F57FE5C1-6B98-4D7C-9652-2D203D337D29}" srcOrd="0" destOrd="0" presId="urn:microsoft.com/office/officeart/2005/8/layout/process5"/>
    <dgm:cxn modelId="{4667C0DA-38A0-4C8F-B7C0-89193F9B3B7E}" srcId="{0B777F37-8D98-4348-BDC1-E1108E89D6D8}" destId="{1F355C97-2547-46BF-9684-6931BFD0D7DA}" srcOrd="4" destOrd="0" parTransId="{7F246156-DAC6-4A97-8978-3AFADAAB9382}" sibTransId="{CC7EEAC6-E4BC-415A-805E-45F86F9F6B2A}"/>
    <dgm:cxn modelId="{8C5997DD-66E6-4E07-BEDA-22B3CFF923F0}" type="presOf" srcId="{14D12B07-BB57-4563-9E41-3408B0D16EAE}" destId="{84A2C012-4948-4BDA-B800-B4D9B7D51D6F}" srcOrd="0" destOrd="0" presId="urn:microsoft.com/office/officeart/2005/8/layout/process5"/>
    <dgm:cxn modelId="{185681ED-4B18-4ED8-BBDC-88898C411DBD}" srcId="{0B777F37-8D98-4348-BDC1-E1108E89D6D8}" destId="{75563F2F-D919-4D07-BE37-AB5126D3ACF6}" srcOrd="1" destOrd="0" parTransId="{A1D11B0E-C351-49E1-A674-DA3C931CD6A5}" sibTransId="{EB889A76-346B-458D-8AFB-D06D16F44FA5}"/>
    <dgm:cxn modelId="{9B94EA9A-2A40-4BDE-9503-B7985D3728DC}" type="presParOf" srcId="{0CB650BD-3006-4A24-B3B8-DC6B8D6AC4F9}" destId="{F57FE5C1-6B98-4D7C-9652-2D203D337D29}" srcOrd="0" destOrd="0" presId="urn:microsoft.com/office/officeart/2005/8/layout/process5"/>
    <dgm:cxn modelId="{FFB8B2BE-A423-4A96-861B-42E0FED6E4F1}" type="presParOf" srcId="{0CB650BD-3006-4A24-B3B8-DC6B8D6AC4F9}" destId="{0F464E48-2416-4458-8BFC-B9731E848684}" srcOrd="1" destOrd="0" presId="urn:microsoft.com/office/officeart/2005/8/layout/process5"/>
    <dgm:cxn modelId="{61F8FB0F-3A68-4260-A9A9-EDB10FEA6684}" type="presParOf" srcId="{0F464E48-2416-4458-8BFC-B9731E848684}" destId="{E8EC57B0-31C0-4703-9255-B2050BFC37F9}" srcOrd="0" destOrd="0" presId="urn:microsoft.com/office/officeart/2005/8/layout/process5"/>
    <dgm:cxn modelId="{2826FEAC-1328-4E89-902B-2A0DCB09CE9B}" type="presParOf" srcId="{0CB650BD-3006-4A24-B3B8-DC6B8D6AC4F9}" destId="{5AB398F1-C1A2-4863-B0B1-8DA7E9D2A7E2}" srcOrd="2" destOrd="0" presId="urn:microsoft.com/office/officeart/2005/8/layout/process5"/>
    <dgm:cxn modelId="{34E31FA9-7B1A-4585-B484-7B89F8D4F7A6}" type="presParOf" srcId="{0CB650BD-3006-4A24-B3B8-DC6B8D6AC4F9}" destId="{CCB136DC-CC06-4D0E-912D-1FF3BE8AFD66}" srcOrd="3" destOrd="0" presId="urn:microsoft.com/office/officeart/2005/8/layout/process5"/>
    <dgm:cxn modelId="{EDECCEED-FC03-496C-B9E8-A52D0C663A6D}" type="presParOf" srcId="{CCB136DC-CC06-4D0E-912D-1FF3BE8AFD66}" destId="{8206310C-07D1-4F71-962F-F85BF6909630}" srcOrd="0" destOrd="0" presId="urn:microsoft.com/office/officeart/2005/8/layout/process5"/>
    <dgm:cxn modelId="{64A9CE71-9B20-4C20-A073-6519DE2FFC96}" type="presParOf" srcId="{0CB650BD-3006-4A24-B3B8-DC6B8D6AC4F9}" destId="{84A2C012-4948-4BDA-B800-B4D9B7D51D6F}" srcOrd="4" destOrd="0" presId="urn:microsoft.com/office/officeart/2005/8/layout/process5"/>
    <dgm:cxn modelId="{D98D9F33-383C-4BD6-B950-6C6D3A8B5659}" type="presParOf" srcId="{0CB650BD-3006-4A24-B3B8-DC6B8D6AC4F9}" destId="{356FB0D0-B485-47D0-900E-C7EFF0F05EBF}" srcOrd="5" destOrd="0" presId="urn:microsoft.com/office/officeart/2005/8/layout/process5"/>
    <dgm:cxn modelId="{FFED2750-6194-408E-AFE7-5E4D17547362}" type="presParOf" srcId="{356FB0D0-B485-47D0-900E-C7EFF0F05EBF}" destId="{191BC54E-FD39-4295-A567-773B03554412}" srcOrd="0" destOrd="0" presId="urn:microsoft.com/office/officeart/2005/8/layout/process5"/>
    <dgm:cxn modelId="{A90B4DAB-758E-4183-B5FA-8F16FDA552E0}" type="presParOf" srcId="{0CB650BD-3006-4A24-B3B8-DC6B8D6AC4F9}" destId="{6E35A492-0948-43D9-8E70-E14599DD45E5}" srcOrd="6" destOrd="0" presId="urn:microsoft.com/office/officeart/2005/8/layout/process5"/>
    <dgm:cxn modelId="{41C4D752-EBEE-4FEA-BC46-FB4011679262}" type="presParOf" srcId="{0CB650BD-3006-4A24-B3B8-DC6B8D6AC4F9}" destId="{00A69F0A-5323-4542-9BE3-05B93B957CD1}" srcOrd="7" destOrd="0" presId="urn:microsoft.com/office/officeart/2005/8/layout/process5"/>
    <dgm:cxn modelId="{CD0F8B91-B18B-49D4-B2F9-7AD95B265BB8}" type="presParOf" srcId="{00A69F0A-5323-4542-9BE3-05B93B957CD1}" destId="{8F581403-2A0E-4453-9105-63CE3C43570B}" srcOrd="0" destOrd="0" presId="urn:microsoft.com/office/officeart/2005/8/layout/process5"/>
    <dgm:cxn modelId="{EAA9C6EC-A825-4296-9C55-1415235E79F8}" type="presParOf" srcId="{0CB650BD-3006-4A24-B3B8-DC6B8D6AC4F9}" destId="{33F77D5C-B78A-4A20-9E08-E32243813573}"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B1F457B-372F-400B-990E-7EB9A7A18146}" type="doc">
      <dgm:prSet loTypeId="urn:microsoft.com/office/officeart/2005/8/layout/pList2" loCatId="list" qsTypeId="urn:microsoft.com/office/officeart/2005/8/quickstyle/simple1" qsCatId="simple" csTypeId="urn:microsoft.com/office/officeart/2005/8/colors/accent1_2" csCatId="accent1" phldr="1"/>
      <dgm:spPr/>
    </dgm:pt>
    <dgm:pt modelId="{0E3FA1F5-5D8E-45E6-AD1C-EFEB7D19BEA1}">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Made</a:t>
          </a:r>
        </a:p>
      </dgm:t>
    </dgm:pt>
    <dgm:pt modelId="{2BB06C79-8EF8-4324-AC1D-A45C233E41F2}" type="parTrans" cxnId="{C753827B-F5B1-4343-8A63-AE8B2437B026}">
      <dgm:prSet/>
      <dgm:spPr/>
      <dgm:t>
        <a:bodyPr/>
        <a:lstStyle/>
        <a:p>
          <a:endParaRPr lang="en-US"/>
        </a:p>
      </dgm:t>
    </dgm:pt>
    <dgm:pt modelId="{0EF6A399-F546-4B3A-8469-EFD242C7967F}" type="sibTrans" cxnId="{C753827B-F5B1-4343-8A63-AE8B2437B026}">
      <dgm:prSet/>
      <dgm:spPr/>
      <dgm:t>
        <a:bodyPr/>
        <a:lstStyle/>
        <a:p>
          <a:endParaRPr lang="en-US"/>
        </a:p>
      </dgm:t>
    </dgm:pt>
    <dgm:pt modelId="{01B79414-93B5-4E5E-9B9E-49B083E45F49}">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Adapted</a:t>
          </a:r>
        </a:p>
      </dgm:t>
    </dgm:pt>
    <dgm:pt modelId="{999D743B-CE94-4BE5-9102-623D7B2AF584}" type="parTrans" cxnId="{F6F8262A-54C3-4DB1-859D-DBDA0A15B34C}">
      <dgm:prSet/>
      <dgm:spPr/>
      <dgm:t>
        <a:bodyPr/>
        <a:lstStyle/>
        <a:p>
          <a:endParaRPr lang="en-US"/>
        </a:p>
      </dgm:t>
    </dgm:pt>
    <dgm:pt modelId="{1F17DCF6-363E-4143-A244-D355618C7FE6}" type="sibTrans" cxnId="{F6F8262A-54C3-4DB1-859D-DBDA0A15B34C}">
      <dgm:prSet/>
      <dgm:spPr/>
      <dgm:t>
        <a:bodyPr/>
        <a:lstStyle/>
        <a:p>
          <a:endParaRPr lang="en-US"/>
        </a:p>
      </dgm:t>
    </dgm:pt>
    <dgm:pt modelId="{6C991026-EFA6-4CE4-88FC-5F969F501E89}">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Intended</a:t>
          </a:r>
        </a:p>
      </dgm:t>
    </dgm:pt>
    <dgm:pt modelId="{F1CE4098-2F49-465A-AC20-4042495E590E}" type="parTrans" cxnId="{F43EB107-7B9A-4194-A7A3-E17DF817B88D}">
      <dgm:prSet/>
      <dgm:spPr/>
      <dgm:t>
        <a:bodyPr/>
        <a:lstStyle/>
        <a:p>
          <a:endParaRPr lang="en-US"/>
        </a:p>
      </dgm:t>
    </dgm:pt>
    <dgm:pt modelId="{B09818EC-DFAB-435B-9358-C5B0FF7F3CE2}" type="sibTrans" cxnId="{F43EB107-7B9A-4194-A7A3-E17DF817B88D}">
      <dgm:prSet/>
      <dgm:spPr/>
      <dgm:t>
        <a:bodyPr/>
        <a:lstStyle/>
        <a:p>
          <a:endParaRPr lang="en-US"/>
        </a:p>
      </dgm:t>
    </dgm:pt>
    <dgm:pt modelId="{4A13B44C-36E9-4421-8114-E5DC204AAD0D}" type="pres">
      <dgm:prSet presAssocID="{7B1F457B-372F-400B-990E-7EB9A7A18146}" presName="Name0" presStyleCnt="0">
        <dgm:presLayoutVars>
          <dgm:dir/>
          <dgm:resizeHandles val="exact"/>
        </dgm:presLayoutVars>
      </dgm:prSet>
      <dgm:spPr/>
    </dgm:pt>
    <dgm:pt modelId="{8AA75414-4021-4E39-98C6-11B317EE2A39}" type="pres">
      <dgm:prSet presAssocID="{7B1F457B-372F-400B-990E-7EB9A7A18146}" presName="bkgdShp" presStyleLbl="alignAccFollowNode1" presStyleIdx="0" presStyleCnt="1"/>
      <dgm:spPr>
        <a:solidFill>
          <a:schemeClr val="accent2">
            <a:lumMod val="75000"/>
            <a:alpha val="90000"/>
          </a:schemeClr>
        </a:solidFill>
        <a:ln>
          <a:solidFill>
            <a:schemeClr val="tx1">
              <a:alpha val="90000"/>
            </a:schemeClr>
          </a:solidFill>
        </a:ln>
      </dgm:spPr>
    </dgm:pt>
    <dgm:pt modelId="{33AE83EB-05AB-41FA-81CA-184A51F034F1}" type="pres">
      <dgm:prSet presAssocID="{7B1F457B-372F-400B-990E-7EB9A7A18146}" presName="linComp" presStyleCnt="0"/>
      <dgm:spPr/>
    </dgm:pt>
    <dgm:pt modelId="{A3B8960A-6D66-4352-802F-86A5573A1D35}" type="pres">
      <dgm:prSet presAssocID="{0E3FA1F5-5D8E-45E6-AD1C-EFEB7D19BEA1}" presName="compNode" presStyleCnt="0"/>
      <dgm:spPr/>
    </dgm:pt>
    <dgm:pt modelId="{90EEBAA6-852D-4DF9-908E-4467C10E0BA6}" type="pres">
      <dgm:prSet presAssocID="{0E3FA1F5-5D8E-45E6-AD1C-EFEB7D19BEA1}" presName="node" presStyleLbl="node1" presStyleIdx="0" presStyleCnt="3">
        <dgm:presLayoutVars>
          <dgm:bulletEnabled val="1"/>
        </dgm:presLayoutVars>
      </dgm:prSet>
      <dgm:spPr/>
    </dgm:pt>
    <dgm:pt modelId="{9868BE1C-025A-45F3-A834-5290E7F70B56}" type="pres">
      <dgm:prSet presAssocID="{0E3FA1F5-5D8E-45E6-AD1C-EFEB7D19BEA1}" presName="invisiNode" presStyleLbl="node1" presStyleIdx="0" presStyleCnt="3"/>
      <dgm:spPr/>
    </dgm:pt>
    <dgm:pt modelId="{0C9C2B0D-1449-4105-8A21-331E4E3D36AF}" type="pres">
      <dgm:prSet presAssocID="{0E3FA1F5-5D8E-45E6-AD1C-EFEB7D19BEA1}" presName="imagNode" presStyleLbl="fgImgPlace1" presStyleIdx="0" presStyleCnt="3"/>
      <dgm:spPr>
        <a:blipFill rotWithShape="1">
          <a:blip xmlns:r="http://schemas.openxmlformats.org/officeDocument/2006/relationships" r:embed="rId1"/>
          <a:stretch>
            <a:fillRect/>
          </a:stretch>
        </a:blipFill>
        <a:ln>
          <a:solidFill>
            <a:schemeClr val="tx1"/>
          </a:solidFill>
        </a:ln>
      </dgm:spPr>
    </dgm:pt>
    <dgm:pt modelId="{BEC10FF6-81A1-457C-8FD3-4A60585B35FF}" type="pres">
      <dgm:prSet presAssocID="{0EF6A399-F546-4B3A-8469-EFD242C7967F}" presName="sibTrans" presStyleLbl="sibTrans2D1" presStyleIdx="0" presStyleCnt="0"/>
      <dgm:spPr/>
    </dgm:pt>
    <dgm:pt modelId="{3CBC4D6A-AF79-4D90-874C-505B1CBFCDA7}" type="pres">
      <dgm:prSet presAssocID="{01B79414-93B5-4E5E-9B9E-49B083E45F49}" presName="compNode" presStyleCnt="0"/>
      <dgm:spPr/>
    </dgm:pt>
    <dgm:pt modelId="{FD473F01-08FB-4B52-A70D-96330BF2FE74}" type="pres">
      <dgm:prSet presAssocID="{01B79414-93B5-4E5E-9B9E-49B083E45F49}" presName="node" presStyleLbl="node1" presStyleIdx="1" presStyleCnt="3">
        <dgm:presLayoutVars>
          <dgm:bulletEnabled val="1"/>
        </dgm:presLayoutVars>
      </dgm:prSet>
      <dgm:spPr/>
    </dgm:pt>
    <dgm:pt modelId="{C9E9EDAE-6F0C-4387-8663-656B3FBAA997}" type="pres">
      <dgm:prSet presAssocID="{01B79414-93B5-4E5E-9B9E-49B083E45F49}" presName="invisiNode" presStyleLbl="node1" presStyleIdx="1" presStyleCnt="3"/>
      <dgm:spPr/>
    </dgm:pt>
    <dgm:pt modelId="{627D6621-1924-4D80-8446-5129624A7EAB}" type="pres">
      <dgm:prSet presAssocID="{01B79414-93B5-4E5E-9B9E-49B083E45F49}" presName="imagNode" presStyleLbl="fgImgPlace1" presStyleIdx="1" presStyleCnt="3"/>
      <dgm:spPr>
        <a:blipFill rotWithShape="1">
          <a:blip xmlns:r="http://schemas.openxmlformats.org/officeDocument/2006/relationships" r:embed="rId2"/>
          <a:stretch>
            <a:fillRect/>
          </a:stretch>
        </a:blipFill>
        <a:ln>
          <a:solidFill>
            <a:schemeClr val="tx1"/>
          </a:solidFill>
        </a:ln>
      </dgm:spPr>
    </dgm:pt>
    <dgm:pt modelId="{69F9B9C8-D442-46DB-8324-D77724CFF8C2}" type="pres">
      <dgm:prSet presAssocID="{1F17DCF6-363E-4143-A244-D355618C7FE6}" presName="sibTrans" presStyleLbl="sibTrans2D1" presStyleIdx="0" presStyleCnt="0"/>
      <dgm:spPr/>
    </dgm:pt>
    <dgm:pt modelId="{95E7785C-9ACC-407D-8D3B-FEA77FBA3C0E}" type="pres">
      <dgm:prSet presAssocID="{6C991026-EFA6-4CE4-88FC-5F969F501E89}" presName="compNode" presStyleCnt="0"/>
      <dgm:spPr/>
    </dgm:pt>
    <dgm:pt modelId="{62326C4C-9728-4BFF-9C61-0C1BF12D0C0D}" type="pres">
      <dgm:prSet presAssocID="{6C991026-EFA6-4CE4-88FC-5F969F501E89}" presName="node" presStyleLbl="node1" presStyleIdx="2" presStyleCnt="3">
        <dgm:presLayoutVars>
          <dgm:bulletEnabled val="1"/>
        </dgm:presLayoutVars>
      </dgm:prSet>
      <dgm:spPr/>
    </dgm:pt>
    <dgm:pt modelId="{269BDA33-3E56-4123-BC33-993456AFA12C}" type="pres">
      <dgm:prSet presAssocID="{6C991026-EFA6-4CE4-88FC-5F969F501E89}" presName="invisiNode" presStyleLbl="node1" presStyleIdx="2" presStyleCnt="3"/>
      <dgm:spPr/>
    </dgm:pt>
    <dgm:pt modelId="{A7AA1E00-3ADA-40BD-A517-630148EC3CD8}" type="pres">
      <dgm:prSet presAssocID="{6C991026-EFA6-4CE4-88FC-5F969F501E89}" presName="imagNode" presStyleLbl="fgImgPlace1" presStyleIdx="2" presStyleCnt="3"/>
      <dgm:spPr>
        <a:blipFill rotWithShape="1">
          <a:blip xmlns:r="http://schemas.openxmlformats.org/officeDocument/2006/relationships" r:embed="rId3"/>
          <a:stretch>
            <a:fillRect/>
          </a:stretch>
        </a:blipFill>
        <a:ln>
          <a:solidFill>
            <a:schemeClr val="tx1"/>
          </a:solidFill>
        </a:ln>
      </dgm:spPr>
    </dgm:pt>
  </dgm:ptLst>
  <dgm:cxnLst>
    <dgm:cxn modelId="{F43EB107-7B9A-4194-A7A3-E17DF817B88D}" srcId="{7B1F457B-372F-400B-990E-7EB9A7A18146}" destId="{6C991026-EFA6-4CE4-88FC-5F969F501E89}" srcOrd="2" destOrd="0" parTransId="{F1CE4098-2F49-465A-AC20-4042495E590E}" sibTransId="{B09818EC-DFAB-435B-9358-C5B0FF7F3CE2}"/>
    <dgm:cxn modelId="{F6F8262A-54C3-4DB1-859D-DBDA0A15B34C}" srcId="{7B1F457B-372F-400B-990E-7EB9A7A18146}" destId="{01B79414-93B5-4E5E-9B9E-49B083E45F49}" srcOrd="1" destOrd="0" parTransId="{999D743B-CE94-4BE5-9102-623D7B2AF584}" sibTransId="{1F17DCF6-363E-4143-A244-D355618C7FE6}"/>
    <dgm:cxn modelId="{CA4F6337-A74A-438B-8336-6ED4B2352AF5}" type="presOf" srcId="{6C991026-EFA6-4CE4-88FC-5F969F501E89}" destId="{62326C4C-9728-4BFF-9C61-0C1BF12D0C0D}" srcOrd="0" destOrd="0" presId="urn:microsoft.com/office/officeart/2005/8/layout/pList2"/>
    <dgm:cxn modelId="{59B4184A-1767-4E2E-BD2D-63D9AA567C70}" type="presOf" srcId="{1F17DCF6-363E-4143-A244-D355618C7FE6}" destId="{69F9B9C8-D442-46DB-8324-D77724CFF8C2}" srcOrd="0" destOrd="0" presId="urn:microsoft.com/office/officeart/2005/8/layout/pList2"/>
    <dgm:cxn modelId="{C753827B-F5B1-4343-8A63-AE8B2437B026}" srcId="{7B1F457B-372F-400B-990E-7EB9A7A18146}" destId="{0E3FA1F5-5D8E-45E6-AD1C-EFEB7D19BEA1}" srcOrd="0" destOrd="0" parTransId="{2BB06C79-8EF8-4324-AC1D-A45C233E41F2}" sibTransId="{0EF6A399-F546-4B3A-8469-EFD242C7967F}"/>
    <dgm:cxn modelId="{92D3BA7B-1542-4583-9F30-1D1AEEF174F4}" type="presOf" srcId="{7B1F457B-372F-400B-990E-7EB9A7A18146}" destId="{4A13B44C-36E9-4421-8114-E5DC204AAD0D}" srcOrd="0" destOrd="0" presId="urn:microsoft.com/office/officeart/2005/8/layout/pList2"/>
    <dgm:cxn modelId="{79DCF885-5452-4BA1-B423-01AEF64E36C2}" type="presOf" srcId="{0EF6A399-F546-4B3A-8469-EFD242C7967F}" destId="{BEC10FF6-81A1-457C-8FD3-4A60585B35FF}" srcOrd="0" destOrd="0" presId="urn:microsoft.com/office/officeart/2005/8/layout/pList2"/>
    <dgm:cxn modelId="{6A870487-FB8A-47BD-BBDD-7A0BD147C3F4}" type="presOf" srcId="{0E3FA1F5-5D8E-45E6-AD1C-EFEB7D19BEA1}" destId="{90EEBAA6-852D-4DF9-908E-4467C10E0BA6}" srcOrd="0" destOrd="0" presId="urn:microsoft.com/office/officeart/2005/8/layout/pList2"/>
    <dgm:cxn modelId="{607AF0B7-B918-4656-B04F-019FD6353028}" type="presOf" srcId="{01B79414-93B5-4E5E-9B9E-49B083E45F49}" destId="{FD473F01-08FB-4B52-A70D-96330BF2FE74}" srcOrd="0" destOrd="0" presId="urn:microsoft.com/office/officeart/2005/8/layout/pList2"/>
    <dgm:cxn modelId="{396FE0ED-E81F-4AD3-9FDF-91FC66F02F3A}" type="presParOf" srcId="{4A13B44C-36E9-4421-8114-E5DC204AAD0D}" destId="{8AA75414-4021-4E39-98C6-11B317EE2A39}" srcOrd="0" destOrd="0" presId="urn:microsoft.com/office/officeart/2005/8/layout/pList2"/>
    <dgm:cxn modelId="{8F3EE06F-05FB-4A18-9A7B-413790BF8838}" type="presParOf" srcId="{4A13B44C-36E9-4421-8114-E5DC204AAD0D}" destId="{33AE83EB-05AB-41FA-81CA-184A51F034F1}" srcOrd="1" destOrd="0" presId="urn:microsoft.com/office/officeart/2005/8/layout/pList2"/>
    <dgm:cxn modelId="{8662C2DB-740E-4E06-AD27-56031A1CA574}" type="presParOf" srcId="{33AE83EB-05AB-41FA-81CA-184A51F034F1}" destId="{A3B8960A-6D66-4352-802F-86A5573A1D35}" srcOrd="0" destOrd="0" presId="urn:microsoft.com/office/officeart/2005/8/layout/pList2"/>
    <dgm:cxn modelId="{4966CCFE-FE79-475D-9003-8190C1D514C9}" type="presParOf" srcId="{A3B8960A-6D66-4352-802F-86A5573A1D35}" destId="{90EEBAA6-852D-4DF9-908E-4467C10E0BA6}" srcOrd="0" destOrd="0" presId="urn:microsoft.com/office/officeart/2005/8/layout/pList2"/>
    <dgm:cxn modelId="{66FB9024-AD9D-4C7D-8EBB-59983F75EE96}" type="presParOf" srcId="{A3B8960A-6D66-4352-802F-86A5573A1D35}" destId="{9868BE1C-025A-45F3-A834-5290E7F70B56}" srcOrd="1" destOrd="0" presId="urn:microsoft.com/office/officeart/2005/8/layout/pList2"/>
    <dgm:cxn modelId="{2DD3FC4B-B0A4-412A-A031-A607ECA779E4}" type="presParOf" srcId="{A3B8960A-6D66-4352-802F-86A5573A1D35}" destId="{0C9C2B0D-1449-4105-8A21-331E4E3D36AF}" srcOrd="2" destOrd="0" presId="urn:microsoft.com/office/officeart/2005/8/layout/pList2"/>
    <dgm:cxn modelId="{264057B1-4D5D-4141-9EFF-5188995ED9FE}" type="presParOf" srcId="{33AE83EB-05AB-41FA-81CA-184A51F034F1}" destId="{BEC10FF6-81A1-457C-8FD3-4A60585B35FF}" srcOrd="1" destOrd="0" presId="urn:microsoft.com/office/officeart/2005/8/layout/pList2"/>
    <dgm:cxn modelId="{AC87139F-CA3D-4C83-9656-AC5C4CB26E82}" type="presParOf" srcId="{33AE83EB-05AB-41FA-81CA-184A51F034F1}" destId="{3CBC4D6A-AF79-4D90-874C-505B1CBFCDA7}" srcOrd="2" destOrd="0" presId="urn:microsoft.com/office/officeart/2005/8/layout/pList2"/>
    <dgm:cxn modelId="{B4B5A933-18CB-4AA0-9FF2-A340D0BB445D}" type="presParOf" srcId="{3CBC4D6A-AF79-4D90-874C-505B1CBFCDA7}" destId="{FD473F01-08FB-4B52-A70D-96330BF2FE74}" srcOrd="0" destOrd="0" presId="urn:microsoft.com/office/officeart/2005/8/layout/pList2"/>
    <dgm:cxn modelId="{F4201AB9-A8B0-4DCE-9C5F-3B126F7611BB}" type="presParOf" srcId="{3CBC4D6A-AF79-4D90-874C-505B1CBFCDA7}" destId="{C9E9EDAE-6F0C-4387-8663-656B3FBAA997}" srcOrd="1" destOrd="0" presId="urn:microsoft.com/office/officeart/2005/8/layout/pList2"/>
    <dgm:cxn modelId="{14E03C1F-16C8-4A29-BB5F-6094C1A305E0}" type="presParOf" srcId="{3CBC4D6A-AF79-4D90-874C-505B1CBFCDA7}" destId="{627D6621-1924-4D80-8446-5129624A7EAB}" srcOrd="2" destOrd="0" presId="urn:microsoft.com/office/officeart/2005/8/layout/pList2"/>
    <dgm:cxn modelId="{79823EC0-35E9-4AD4-B28D-E3DD2EAF0BDC}" type="presParOf" srcId="{33AE83EB-05AB-41FA-81CA-184A51F034F1}" destId="{69F9B9C8-D442-46DB-8324-D77724CFF8C2}" srcOrd="3" destOrd="0" presId="urn:microsoft.com/office/officeart/2005/8/layout/pList2"/>
    <dgm:cxn modelId="{371D6DFE-F603-4178-979F-7AD53B21210E}" type="presParOf" srcId="{33AE83EB-05AB-41FA-81CA-184A51F034F1}" destId="{95E7785C-9ACC-407D-8D3B-FEA77FBA3C0E}" srcOrd="4" destOrd="0" presId="urn:microsoft.com/office/officeart/2005/8/layout/pList2"/>
    <dgm:cxn modelId="{1968EB70-19E9-461F-9F76-8E65CC6BA5BF}" type="presParOf" srcId="{95E7785C-9ACC-407D-8D3B-FEA77FBA3C0E}" destId="{62326C4C-9728-4BFF-9C61-0C1BF12D0C0D}" srcOrd="0" destOrd="0" presId="urn:microsoft.com/office/officeart/2005/8/layout/pList2"/>
    <dgm:cxn modelId="{F17359D9-38FC-434E-A7E6-EC6B3CAC11D4}" type="presParOf" srcId="{95E7785C-9ACC-407D-8D3B-FEA77FBA3C0E}" destId="{269BDA33-3E56-4123-BC33-993456AFA12C}" srcOrd="1" destOrd="0" presId="urn:microsoft.com/office/officeart/2005/8/layout/pList2"/>
    <dgm:cxn modelId="{0B0FEF0B-2457-47BD-97AA-A73BAB69092C}" type="presParOf" srcId="{95E7785C-9ACC-407D-8D3B-FEA77FBA3C0E}" destId="{A7AA1E00-3ADA-40BD-A517-630148EC3CD8}"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B1F457B-372F-400B-990E-7EB9A7A18146}" type="doc">
      <dgm:prSet loTypeId="urn:microsoft.com/office/officeart/2005/8/layout/pList2" loCatId="list" qsTypeId="urn:microsoft.com/office/officeart/2005/8/quickstyle/simple1" qsCatId="simple" csTypeId="urn:microsoft.com/office/officeart/2005/8/colors/accent1_2" csCatId="accent1" phldr="1"/>
      <dgm:spPr/>
    </dgm:pt>
    <dgm:pt modelId="{0E3FA1F5-5D8E-45E6-AD1C-EFEB7D19BEA1}">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Made</a:t>
          </a:r>
        </a:p>
      </dgm:t>
    </dgm:pt>
    <dgm:pt modelId="{2BB06C79-8EF8-4324-AC1D-A45C233E41F2}" type="parTrans" cxnId="{C753827B-F5B1-4343-8A63-AE8B2437B026}">
      <dgm:prSet/>
      <dgm:spPr/>
      <dgm:t>
        <a:bodyPr/>
        <a:lstStyle/>
        <a:p>
          <a:endParaRPr lang="en-US"/>
        </a:p>
      </dgm:t>
    </dgm:pt>
    <dgm:pt modelId="{0EF6A399-F546-4B3A-8469-EFD242C7967F}" type="sibTrans" cxnId="{C753827B-F5B1-4343-8A63-AE8B2437B026}">
      <dgm:prSet/>
      <dgm:spPr/>
      <dgm:t>
        <a:bodyPr/>
        <a:lstStyle/>
        <a:p>
          <a:endParaRPr lang="en-US"/>
        </a:p>
      </dgm:t>
    </dgm:pt>
    <dgm:pt modelId="{01B79414-93B5-4E5E-9B9E-49B083E45F49}">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Adapted</a:t>
          </a:r>
        </a:p>
      </dgm:t>
    </dgm:pt>
    <dgm:pt modelId="{999D743B-CE94-4BE5-9102-623D7B2AF584}" type="parTrans" cxnId="{F6F8262A-54C3-4DB1-859D-DBDA0A15B34C}">
      <dgm:prSet/>
      <dgm:spPr/>
      <dgm:t>
        <a:bodyPr/>
        <a:lstStyle/>
        <a:p>
          <a:endParaRPr lang="en-US"/>
        </a:p>
      </dgm:t>
    </dgm:pt>
    <dgm:pt modelId="{1F17DCF6-363E-4143-A244-D355618C7FE6}" type="sibTrans" cxnId="{F6F8262A-54C3-4DB1-859D-DBDA0A15B34C}">
      <dgm:prSet/>
      <dgm:spPr/>
      <dgm:t>
        <a:bodyPr/>
        <a:lstStyle/>
        <a:p>
          <a:endParaRPr lang="en-US"/>
        </a:p>
      </dgm:t>
    </dgm:pt>
    <dgm:pt modelId="{6C991026-EFA6-4CE4-88FC-5F969F501E89}">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Intended</a:t>
          </a:r>
        </a:p>
      </dgm:t>
    </dgm:pt>
    <dgm:pt modelId="{F1CE4098-2F49-465A-AC20-4042495E590E}" type="parTrans" cxnId="{F43EB107-7B9A-4194-A7A3-E17DF817B88D}">
      <dgm:prSet/>
      <dgm:spPr/>
      <dgm:t>
        <a:bodyPr/>
        <a:lstStyle/>
        <a:p>
          <a:endParaRPr lang="en-US"/>
        </a:p>
      </dgm:t>
    </dgm:pt>
    <dgm:pt modelId="{B09818EC-DFAB-435B-9358-C5B0FF7F3CE2}" type="sibTrans" cxnId="{F43EB107-7B9A-4194-A7A3-E17DF817B88D}">
      <dgm:prSet/>
      <dgm:spPr/>
      <dgm:t>
        <a:bodyPr/>
        <a:lstStyle/>
        <a:p>
          <a:endParaRPr lang="en-US"/>
        </a:p>
      </dgm:t>
    </dgm:pt>
    <dgm:pt modelId="{4A13B44C-36E9-4421-8114-E5DC204AAD0D}" type="pres">
      <dgm:prSet presAssocID="{7B1F457B-372F-400B-990E-7EB9A7A18146}" presName="Name0" presStyleCnt="0">
        <dgm:presLayoutVars>
          <dgm:dir/>
          <dgm:resizeHandles val="exact"/>
        </dgm:presLayoutVars>
      </dgm:prSet>
      <dgm:spPr/>
    </dgm:pt>
    <dgm:pt modelId="{8AA75414-4021-4E39-98C6-11B317EE2A39}" type="pres">
      <dgm:prSet presAssocID="{7B1F457B-372F-400B-990E-7EB9A7A18146}" presName="bkgdShp" presStyleLbl="alignAccFollowNode1" presStyleIdx="0" presStyleCnt="1"/>
      <dgm:spPr>
        <a:solidFill>
          <a:schemeClr val="accent2">
            <a:lumMod val="75000"/>
            <a:alpha val="90000"/>
          </a:schemeClr>
        </a:solidFill>
        <a:ln>
          <a:solidFill>
            <a:schemeClr val="tx1">
              <a:alpha val="90000"/>
            </a:schemeClr>
          </a:solidFill>
        </a:ln>
      </dgm:spPr>
    </dgm:pt>
    <dgm:pt modelId="{33AE83EB-05AB-41FA-81CA-184A51F034F1}" type="pres">
      <dgm:prSet presAssocID="{7B1F457B-372F-400B-990E-7EB9A7A18146}" presName="linComp" presStyleCnt="0"/>
      <dgm:spPr/>
    </dgm:pt>
    <dgm:pt modelId="{A3B8960A-6D66-4352-802F-86A5573A1D35}" type="pres">
      <dgm:prSet presAssocID="{0E3FA1F5-5D8E-45E6-AD1C-EFEB7D19BEA1}" presName="compNode" presStyleCnt="0"/>
      <dgm:spPr/>
    </dgm:pt>
    <dgm:pt modelId="{90EEBAA6-852D-4DF9-908E-4467C10E0BA6}" type="pres">
      <dgm:prSet presAssocID="{0E3FA1F5-5D8E-45E6-AD1C-EFEB7D19BEA1}" presName="node" presStyleLbl="node1" presStyleIdx="0" presStyleCnt="3">
        <dgm:presLayoutVars>
          <dgm:bulletEnabled val="1"/>
        </dgm:presLayoutVars>
      </dgm:prSet>
      <dgm:spPr/>
    </dgm:pt>
    <dgm:pt modelId="{9868BE1C-025A-45F3-A834-5290E7F70B56}" type="pres">
      <dgm:prSet presAssocID="{0E3FA1F5-5D8E-45E6-AD1C-EFEB7D19BEA1}" presName="invisiNode" presStyleLbl="node1" presStyleIdx="0" presStyleCnt="3"/>
      <dgm:spPr/>
    </dgm:pt>
    <dgm:pt modelId="{0C9C2B0D-1449-4105-8A21-331E4E3D36AF}" type="pres">
      <dgm:prSet presAssocID="{0E3FA1F5-5D8E-45E6-AD1C-EFEB7D19BEA1}" presName="imagNode" presStyleLbl="fgImgPlace1" presStyleIdx="0" presStyleCnt="3"/>
      <dgm:spPr>
        <a:blipFill rotWithShape="1">
          <a:blip xmlns:r="http://schemas.openxmlformats.org/officeDocument/2006/relationships" r:embed="rId1"/>
          <a:stretch>
            <a:fillRect/>
          </a:stretch>
        </a:blipFill>
        <a:ln>
          <a:solidFill>
            <a:schemeClr val="tx1"/>
          </a:solidFill>
        </a:ln>
      </dgm:spPr>
    </dgm:pt>
    <dgm:pt modelId="{BEC10FF6-81A1-457C-8FD3-4A60585B35FF}" type="pres">
      <dgm:prSet presAssocID="{0EF6A399-F546-4B3A-8469-EFD242C7967F}" presName="sibTrans" presStyleLbl="sibTrans2D1" presStyleIdx="0" presStyleCnt="0"/>
      <dgm:spPr/>
    </dgm:pt>
    <dgm:pt modelId="{3CBC4D6A-AF79-4D90-874C-505B1CBFCDA7}" type="pres">
      <dgm:prSet presAssocID="{01B79414-93B5-4E5E-9B9E-49B083E45F49}" presName="compNode" presStyleCnt="0"/>
      <dgm:spPr/>
    </dgm:pt>
    <dgm:pt modelId="{FD473F01-08FB-4B52-A70D-96330BF2FE74}" type="pres">
      <dgm:prSet presAssocID="{01B79414-93B5-4E5E-9B9E-49B083E45F49}" presName="node" presStyleLbl="node1" presStyleIdx="1" presStyleCnt="3">
        <dgm:presLayoutVars>
          <dgm:bulletEnabled val="1"/>
        </dgm:presLayoutVars>
      </dgm:prSet>
      <dgm:spPr/>
    </dgm:pt>
    <dgm:pt modelId="{C9E9EDAE-6F0C-4387-8663-656B3FBAA997}" type="pres">
      <dgm:prSet presAssocID="{01B79414-93B5-4E5E-9B9E-49B083E45F49}" presName="invisiNode" presStyleLbl="node1" presStyleIdx="1" presStyleCnt="3"/>
      <dgm:spPr/>
    </dgm:pt>
    <dgm:pt modelId="{627D6621-1924-4D80-8446-5129624A7EAB}" type="pres">
      <dgm:prSet presAssocID="{01B79414-93B5-4E5E-9B9E-49B083E45F49}" presName="imagNode" presStyleLbl="fgImgPlace1" presStyleIdx="1" presStyleCnt="3"/>
      <dgm:spPr>
        <a:blipFill rotWithShape="1">
          <a:blip xmlns:r="http://schemas.openxmlformats.org/officeDocument/2006/relationships" r:embed="rId2"/>
          <a:stretch>
            <a:fillRect/>
          </a:stretch>
        </a:blipFill>
        <a:ln>
          <a:solidFill>
            <a:schemeClr val="tx1"/>
          </a:solidFill>
        </a:ln>
      </dgm:spPr>
    </dgm:pt>
    <dgm:pt modelId="{69F9B9C8-D442-46DB-8324-D77724CFF8C2}" type="pres">
      <dgm:prSet presAssocID="{1F17DCF6-363E-4143-A244-D355618C7FE6}" presName="sibTrans" presStyleLbl="sibTrans2D1" presStyleIdx="0" presStyleCnt="0"/>
      <dgm:spPr/>
    </dgm:pt>
    <dgm:pt modelId="{95E7785C-9ACC-407D-8D3B-FEA77FBA3C0E}" type="pres">
      <dgm:prSet presAssocID="{6C991026-EFA6-4CE4-88FC-5F969F501E89}" presName="compNode" presStyleCnt="0"/>
      <dgm:spPr/>
    </dgm:pt>
    <dgm:pt modelId="{62326C4C-9728-4BFF-9C61-0C1BF12D0C0D}" type="pres">
      <dgm:prSet presAssocID="{6C991026-EFA6-4CE4-88FC-5F969F501E89}" presName="node" presStyleLbl="node1" presStyleIdx="2" presStyleCnt="3">
        <dgm:presLayoutVars>
          <dgm:bulletEnabled val="1"/>
        </dgm:presLayoutVars>
      </dgm:prSet>
      <dgm:spPr/>
    </dgm:pt>
    <dgm:pt modelId="{269BDA33-3E56-4123-BC33-993456AFA12C}" type="pres">
      <dgm:prSet presAssocID="{6C991026-EFA6-4CE4-88FC-5F969F501E89}" presName="invisiNode" presStyleLbl="node1" presStyleIdx="2" presStyleCnt="3"/>
      <dgm:spPr/>
    </dgm:pt>
    <dgm:pt modelId="{A7AA1E00-3ADA-40BD-A517-630148EC3CD8}" type="pres">
      <dgm:prSet presAssocID="{6C991026-EFA6-4CE4-88FC-5F969F501E89}" presName="imagNode" presStyleLbl="fgImgPlace1" presStyleIdx="2" presStyleCnt="3"/>
      <dgm:spPr>
        <a:blipFill rotWithShape="1">
          <a:blip xmlns:r="http://schemas.openxmlformats.org/officeDocument/2006/relationships" r:embed="rId3"/>
          <a:stretch>
            <a:fillRect/>
          </a:stretch>
        </a:blipFill>
        <a:ln>
          <a:solidFill>
            <a:schemeClr val="tx1"/>
          </a:solidFill>
        </a:ln>
      </dgm:spPr>
    </dgm:pt>
  </dgm:ptLst>
  <dgm:cxnLst>
    <dgm:cxn modelId="{F43EB107-7B9A-4194-A7A3-E17DF817B88D}" srcId="{7B1F457B-372F-400B-990E-7EB9A7A18146}" destId="{6C991026-EFA6-4CE4-88FC-5F969F501E89}" srcOrd="2" destOrd="0" parTransId="{F1CE4098-2F49-465A-AC20-4042495E590E}" sibTransId="{B09818EC-DFAB-435B-9358-C5B0FF7F3CE2}"/>
    <dgm:cxn modelId="{F6F8262A-54C3-4DB1-859D-DBDA0A15B34C}" srcId="{7B1F457B-372F-400B-990E-7EB9A7A18146}" destId="{01B79414-93B5-4E5E-9B9E-49B083E45F49}" srcOrd="1" destOrd="0" parTransId="{999D743B-CE94-4BE5-9102-623D7B2AF584}" sibTransId="{1F17DCF6-363E-4143-A244-D355618C7FE6}"/>
    <dgm:cxn modelId="{CA4F6337-A74A-438B-8336-6ED4B2352AF5}" type="presOf" srcId="{6C991026-EFA6-4CE4-88FC-5F969F501E89}" destId="{62326C4C-9728-4BFF-9C61-0C1BF12D0C0D}" srcOrd="0" destOrd="0" presId="urn:microsoft.com/office/officeart/2005/8/layout/pList2"/>
    <dgm:cxn modelId="{59B4184A-1767-4E2E-BD2D-63D9AA567C70}" type="presOf" srcId="{1F17DCF6-363E-4143-A244-D355618C7FE6}" destId="{69F9B9C8-D442-46DB-8324-D77724CFF8C2}" srcOrd="0" destOrd="0" presId="urn:microsoft.com/office/officeart/2005/8/layout/pList2"/>
    <dgm:cxn modelId="{C753827B-F5B1-4343-8A63-AE8B2437B026}" srcId="{7B1F457B-372F-400B-990E-7EB9A7A18146}" destId="{0E3FA1F5-5D8E-45E6-AD1C-EFEB7D19BEA1}" srcOrd="0" destOrd="0" parTransId="{2BB06C79-8EF8-4324-AC1D-A45C233E41F2}" sibTransId="{0EF6A399-F546-4B3A-8469-EFD242C7967F}"/>
    <dgm:cxn modelId="{92D3BA7B-1542-4583-9F30-1D1AEEF174F4}" type="presOf" srcId="{7B1F457B-372F-400B-990E-7EB9A7A18146}" destId="{4A13B44C-36E9-4421-8114-E5DC204AAD0D}" srcOrd="0" destOrd="0" presId="urn:microsoft.com/office/officeart/2005/8/layout/pList2"/>
    <dgm:cxn modelId="{79DCF885-5452-4BA1-B423-01AEF64E36C2}" type="presOf" srcId="{0EF6A399-F546-4B3A-8469-EFD242C7967F}" destId="{BEC10FF6-81A1-457C-8FD3-4A60585B35FF}" srcOrd="0" destOrd="0" presId="urn:microsoft.com/office/officeart/2005/8/layout/pList2"/>
    <dgm:cxn modelId="{6A870487-FB8A-47BD-BBDD-7A0BD147C3F4}" type="presOf" srcId="{0E3FA1F5-5D8E-45E6-AD1C-EFEB7D19BEA1}" destId="{90EEBAA6-852D-4DF9-908E-4467C10E0BA6}" srcOrd="0" destOrd="0" presId="urn:microsoft.com/office/officeart/2005/8/layout/pList2"/>
    <dgm:cxn modelId="{607AF0B7-B918-4656-B04F-019FD6353028}" type="presOf" srcId="{01B79414-93B5-4E5E-9B9E-49B083E45F49}" destId="{FD473F01-08FB-4B52-A70D-96330BF2FE74}" srcOrd="0" destOrd="0" presId="urn:microsoft.com/office/officeart/2005/8/layout/pList2"/>
    <dgm:cxn modelId="{396FE0ED-E81F-4AD3-9FDF-91FC66F02F3A}" type="presParOf" srcId="{4A13B44C-36E9-4421-8114-E5DC204AAD0D}" destId="{8AA75414-4021-4E39-98C6-11B317EE2A39}" srcOrd="0" destOrd="0" presId="urn:microsoft.com/office/officeart/2005/8/layout/pList2"/>
    <dgm:cxn modelId="{8F3EE06F-05FB-4A18-9A7B-413790BF8838}" type="presParOf" srcId="{4A13B44C-36E9-4421-8114-E5DC204AAD0D}" destId="{33AE83EB-05AB-41FA-81CA-184A51F034F1}" srcOrd="1" destOrd="0" presId="urn:microsoft.com/office/officeart/2005/8/layout/pList2"/>
    <dgm:cxn modelId="{8662C2DB-740E-4E06-AD27-56031A1CA574}" type="presParOf" srcId="{33AE83EB-05AB-41FA-81CA-184A51F034F1}" destId="{A3B8960A-6D66-4352-802F-86A5573A1D35}" srcOrd="0" destOrd="0" presId="urn:microsoft.com/office/officeart/2005/8/layout/pList2"/>
    <dgm:cxn modelId="{4966CCFE-FE79-475D-9003-8190C1D514C9}" type="presParOf" srcId="{A3B8960A-6D66-4352-802F-86A5573A1D35}" destId="{90EEBAA6-852D-4DF9-908E-4467C10E0BA6}" srcOrd="0" destOrd="0" presId="urn:microsoft.com/office/officeart/2005/8/layout/pList2"/>
    <dgm:cxn modelId="{66FB9024-AD9D-4C7D-8EBB-59983F75EE96}" type="presParOf" srcId="{A3B8960A-6D66-4352-802F-86A5573A1D35}" destId="{9868BE1C-025A-45F3-A834-5290E7F70B56}" srcOrd="1" destOrd="0" presId="urn:microsoft.com/office/officeart/2005/8/layout/pList2"/>
    <dgm:cxn modelId="{2DD3FC4B-B0A4-412A-A031-A607ECA779E4}" type="presParOf" srcId="{A3B8960A-6D66-4352-802F-86A5573A1D35}" destId="{0C9C2B0D-1449-4105-8A21-331E4E3D36AF}" srcOrd="2" destOrd="0" presId="urn:microsoft.com/office/officeart/2005/8/layout/pList2"/>
    <dgm:cxn modelId="{264057B1-4D5D-4141-9EFF-5188995ED9FE}" type="presParOf" srcId="{33AE83EB-05AB-41FA-81CA-184A51F034F1}" destId="{BEC10FF6-81A1-457C-8FD3-4A60585B35FF}" srcOrd="1" destOrd="0" presId="urn:microsoft.com/office/officeart/2005/8/layout/pList2"/>
    <dgm:cxn modelId="{AC87139F-CA3D-4C83-9656-AC5C4CB26E82}" type="presParOf" srcId="{33AE83EB-05AB-41FA-81CA-184A51F034F1}" destId="{3CBC4D6A-AF79-4D90-874C-505B1CBFCDA7}" srcOrd="2" destOrd="0" presId="urn:microsoft.com/office/officeart/2005/8/layout/pList2"/>
    <dgm:cxn modelId="{B4B5A933-18CB-4AA0-9FF2-A340D0BB445D}" type="presParOf" srcId="{3CBC4D6A-AF79-4D90-874C-505B1CBFCDA7}" destId="{FD473F01-08FB-4B52-A70D-96330BF2FE74}" srcOrd="0" destOrd="0" presId="urn:microsoft.com/office/officeart/2005/8/layout/pList2"/>
    <dgm:cxn modelId="{F4201AB9-A8B0-4DCE-9C5F-3B126F7611BB}" type="presParOf" srcId="{3CBC4D6A-AF79-4D90-874C-505B1CBFCDA7}" destId="{C9E9EDAE-6F0C-4387-8663-656B3FBAA997}" srcOrd="1" destOrd="0" presId="urn:microsoft.com/office/officeart/2005/8/layout/pList2"/>
    <dgm:cxn modelId="{14E03C1F-16C8-4A29-BB5F-6094C1A305E0}" type="presParOf" srcId="{3CBC4D6A-AF79-4D90-874C-505B1CBFCDA7}" destId="{627D6621-1924-4D80-8446-5129624A7EAB}" srcOrd="2" destOrd="0" presId="urn:microsoft.com/office/officeart/2005/8/layout/pList2"/>
    <dgm:cxn modelId="{79823EC0-35E9-4AD4-B28D-E3DD2EAF0BDC}" type="presParOf" srcId="{33AE83EB-05AB-41FA-81CA-184A51F034F1}" destId="{69F9B9C8-D442-46DB-8324-D77724CFF8C2}" srcOrd="3" destOrd="0" presId="urn:microsoft.com/office/officeart/2005/8/layout/pList2"/>
    <dgm:cxn modelId="{371D6DFE-F603-4178-979F-7AD53B21210E}" type="presParOf" srcId="{33AE83EB-05AB-41FA-81CA-184A51F034F1}" destId="{95E7785C-9ACC-407D-8D3B-FEA77FBA3C0E}" srcOrd="4" destOrd="0" presId="urn:microsoft.com/office/officeart/2005/8/layout/pList2"/>
    <dgm:cxn modelId="{1968EB70-19E9-461F-9F76-8E65CC6BA5BF}" type="presParOf" srcId="{95E7785C-9ACC-407D-8D3B-FEA77FBA3C0E}" destId="{62326C4C-9728-4BFF-9C61-0C1BF12D0C0D}" srcOrd="0" destOrd="0" presId="urn:microsoft.com/office/officeart/2005/8/layout/pList2"/>
    <dgm:cxn modelId="{F17359D9-38FC-434E-A7E6-EC6B3CAC11D4}" type="presParOf" srcId="{95E7785C-9ACC-407D-8D3B-FEA77FBA3C0E}" destId="{269BDA33-3E56-4123-BC33-993456AFA12C}" srcOrd="1" destOrd="0" presId="urn:microsoft.com/office/officeart/2005/8/layout/pList2"/>
    <dgm:cxn modelId="{0B0FEF0B-2457-47BD-97AA-A73BAB69092C}" type="presParOf" srcId="{95E7785C-9ACC-407D-8D3B-FEA77FBA3C0E}" destId="{A7AA1E00-3ADA-40BD-A517-630148EC3CD8}"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B42A6B-B291-478E-BCDF-67284D70E46B}">
      <dsp:nvSpPr>
        <dsp:cNvPr id="0" name=""/>
        <dsp:cNvSpPr/>
      </dsp:nvSpPr>
      <dsp:spPr>
        <a:xfrm>
          <a:off x="8872" y="2114235"/>
          <a:ext cx="2651861" cy="166570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kern="1200" dirty="0">
              <a:solidFill>
                <a:schemeClr val="tx1"/>
              </a:solidFill>
            </a:rPr>
            <a:t>Steal</a:t>
          </a:r>
          <a:r>
            <a:rPr lang="en-US" sz="2400" kern="1200" dirty="0">
              <a:solidFill>
                <a:schemeClr val="tx1"/>
              </a:solidFill>
            </a:rPr>
            <a:t> anything therein OR</a:t>
          </a:r>
        </a:p>
      </dsp:txBody>
      <dsp:txXfrm>
        <a:off x="57659" y="2163022"/>
        <a:ext cx="2554287" cy="1568126"/>
      </dsp:txXfrm>
    </dsp:sp>
    <dsp:sp modelId="{0024679B-0D82-4188-ABAD-4BEE2D43DFA5}">
      <dsp:nvSpPr>
        <dsp:cNvPr id="0" name=""/>
        <dsp:cNvSpPr/>
      </dsp:nvSpPr>
      <dsp:spPr>
        <a:xfrm>
          <a:off x="2925920" y="2618255"/>
          <a:ext cx="562194" cy="65766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2925920" y="2749787"/>
        <a:ext cx="393536" cy="394597"/>
      </dsp:txXfrm>
    </dsp:sp>
    <dsp:sp modelId="{1B09C550-BC98-455F-9AE8-97A0C82E489E}">
      <dsp:nvSpPr>
        <dsp:cNvPr id="0" name=""/>
        <dsp:cNvSpPr/>
      </dsp:nvSpPr>
      <dsp:spPr>
        <a:xfrm>
          <a:off x="3721478" y="2114235"/>
          <a:ext cx="2651861" cy="166570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Inflict </a:t>
          </a:r>
          <a:r>
            <a:rPr lang="en-US" sz="2400" b="1" i="1" kern="1200" dirty="0">
              <a:solidFill>
                <a:schemeClr val="tx1"/>
              </a:solidFill>
            </a:rPr>
            <a:t>grievous bodily harm </a:t>
          </a:r>
          <a:r>
            <a:rPr lang="en-US" sz="2400" kern="1200" dirty="0">
              <a:solidFill>
                <a:schemeClr val="tx1"/>
              </a:solidFill>
            </a:rPr>
            <a:t>on any person therein OR</a:t>
          </a:r>
        </a:p>
      </dsp:txBody>
      <dsp:txXfrm>
        <a:off x="3770265" y="2163022"/>
        <a:ext cx="2554287" cy="1568126"/>
      </dsp:txXfrm>
    </dsp:sp>
    <dsp:sp modelId="{8C4B93E0-5C89-4D63-B62D-D7B4D4BCA2F8}">
      <dsp:nvSpPr>
        <dsp:cNvPr id="0" name=""/>
        <dsp:cNvSpPr/>
      </dsp:nvSpPr>
      <dsp:spPr>
        <a:xfrm>
          <a:off x="6638526" y="2618255"/>
          <a:ext cx="562194" cy="65766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638526" y="2749787"/>
        <a:ext cx="393536" cy="394597"/>
      </dsp:txXfrm>
    </dsp:sp>
    <dsp:sp modelId="{EB04AE25-9E1F-4801-A8D2-F124AC7A60E0}">
      <dsp:nvSpPr>
        <dsp:cNvPr id="0" name=""/>
        <dsp:cNvSpPr/>
      </dsp:nvSpPr>
      <dsp:spPr>
        <a:xfrm>
          <a:off x="7434084" y="2114235"/>
          <a:ext cx="2651861" cy="166570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kern="1200" dirty="0">
              <a:solidFill>
                <a:schemeClr val="tx1"/>
              </a:solidFill>
            </a:rPr>
            <a:t>Damage</a:t>
          </a:r>
          <a:r>
            <a:rPr lang="en-US" sz="2400" kern="1200" dirty="0">
              <a:solidFill>
                <a:schemeClr val="tx1"/>
              </a:solidFill>
            </a:rPr>
            <a:t> any property therein</a:t>
          </a:r>
        </a:p>
      </dsp:txBody>
      <dsp:txXfrm>
        <a:off x="7482871" y="2163022"/>
        <a:ext cx="2554287" cy="15681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AF35D1-F586-4468-82C3-DAB9048FA68B}">
      <dsp:nvSpPr>
        <dsp:cNvPr id="0" name=""/>
        <dsp:cNvSpPr/>
      </dsp:nvSpPr>
      <dsp:spPr>
        <a:xfrm>
          <a:off x="801947" y="71"/>
          <a:ext cx="2370863" cy="14225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accused has crossed a boundary</a:t>
          </a:r>
        </a:p>
      </dsp:txBody>
      <dsp:txXfrm>
        <a:off x="843611" y="41735"/>
        <a:ext cx="2287535" cy="1339190"/>
      </dsp:txXfrm>
    </dsp:sp>
    <dsp:sp modelId="{9EC748A4-2A51-48A3-897F-475E1B8A567F}">
      <dsp:nvSpPr>
        <dsp:cNvPr id="0" name=""/>
        <dsp:cNvSpPr/>
      </dsp:nvSpPr>
      <dsp:spPr>
        <a:xfrm>
          <a:off x="3381447" y="417343"/>
          <a:ext cx="502623" cy="58797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3381447" y="534938"/>
        <a:ext cx="351836" cy="352784"/>
      </dsp:txXfrm>
    </dsp:sp>
    <dsp:sp modelId="{FB3D536D-3DF6-4708-96D6-F6FA326373AB}">
      <dsp:nvSpPr>
        <dsp:cNvPr id="0" name=""/>
        <dsp:cNvSpPr/>
      </dsp:nvSpPr>
      <dsp:spPr>
        <a:xfrm>
          <a:off x="4121156" y="71"/>
          <a:ext cx="2370863" cy="142251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Entry must be deliberate &amp; not accidental</a:t>
          </a:r>
        </a:p>
      </dsp:txBody>
      <dsp:txXfrm>
        <a:off x="4162820" y="41735"/>
        <a:ext cx="2287535" cy="1339190"/>
      </dsp:txXfrm>
    </dsp:sp>
    <dsp:sp modelId="{AFD780B7-7625-4068-BA06-A90581357723}">
      <dsp:nvSpPr>
        <dsp:cNvPr id="0" name=""/>
        <dsp:cNvSpPr/>
      </dsp:nvSpPr>
      <dsp:spPr>
        <a:xfrm>
          <a:off x="6700656" y="417343"/>
          <a:ext cx="502623" cy="58797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6700656" y="534938"/>
        <a:ext cx="351836" cy="352784"/>
      </dsp:txXfrm>
    </dsp:sp>
    <dsp:sp modelId="{65B52C22-FF33-45CE-9470-FE5CC9A32157}">
      <dsp:nvSpPr>
        <dsp:cNvPr id="0" name=""/>
        <dsp:cNvSpPr/>
      </dsp:nvSpPr>
      <dsp:spPr>
        <a:xfrm>
          <a:off x="7440365" y="71"/>
          <a:ext cx="2370863" cy="142251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It is not necessary for the whole body to have entered</a:t>
          </a:r>
        </a:p>
      </dsp:txBody>
      <dsp:txXfrm>
        <a:off x="7482029" y="41735"/>
        <a:ext cx="2287535" cy="1339190"/>
      </dsp:txXfrm>
    </dsp:sp>
    <dsp:sp modelId="{64A408CC-C6B0-4C83-95D4-488121036E99}">
      <dsp:nvSpPr>
        <dsp:cNvPr id="0" name=""/>
        <dsp:cNvSpPr/>
      </dsp:nvSpPr>
      <dsp:spPr>
        <a:xfrm rot="5400000">
          <a:off x="8374485" y="1588549"/>
          <a:ext cx="502623" cy="58797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8449405" y="1631225"/>
        <a:ext cx="352784" cy="351836"/>
      </dsp:txXfrm>
    </dsp:sp>
    <dsp:sp modelId="{CFC96303-F624-4FFE-B60F-1FFFA4D66E6A}">
      <dsp:nvSpPr>
        <dsp:cNvPr id="0" name=""/>
        <dsp:cNvSpPr/>
      </dsp:nvSpPr>
      <dsp:spPr>
        <a:xfrm>
          <a:off x="7440365" y="2370934"/>
          <a:ext cx="2370863" cy="14225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Entry can be by an innocent agent</a:t>
          </a:r>
        </a:p>
      </dsp:txBody>
      <dsp:txXfrm>
        <a:off x="7482029" y="2412598"/>
        <a:ext cx="2287535" cy="1339190"/>
      </dsp:txXfrm>
    </dsp:sp>
    <dsp:sp modelId="{FEFEEB05-D05E-4BD1-9765-2821F9E5B88F}">
      <dsp:nvSpPr>
        <dsp:cNvPr id="0" name=""/>
        <dsp:cNvSpPr/>
      </dsp:nvSpPr>
      <dsp:spPr>
        <a:xfrm rot="10800000">
          <a:off x="6729106" y="2788206"/>
          <a:ext cx="502623" cy="58797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10800000">
        <a:off x="6879893" y="2905801"/>
        <a:ext cx="351836" cy="352784"/>
      </dsp:txXfrm>
    </dsp:sp>
    <dsp:sp modelId="{0D48B1AF-76F7-4312-8A64-A3FCCB36E3B4}">
      <dsp:nvSpPr>
        <dsp:cNvPr id="0" name=""/>
        <dsp:cNvSpPr/>
      </dsp:nvSpPr>
      <dsp:spPr>
        <a:xfrm>
          <a:off x="2094661" y="2370934"/>
          <a:ext cx="4397359" cy="142251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Can include an instrument as long as that is to commit one of the relevant offences &amp; not just to facilitate entry</a:t>
          </a:r>
        </a:p>
      </dsp:txBody>
      <dsp:txXfrm>
        <a:off x="2136325" y="2412598"/>
        <a:ext cx="4314031" cy="13391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BFAAB2-F27B-4D84-BBDF-3BA0A146EBAB}">
      <dsp:nvSpPr>
        <dsp:cNvPr id="0" name=""/>
        <dsp:cNvSpPr/>
      </dsp:nvSpPr>
      <dsp:spPr>
        <a:xfrm>
          <a:off x="-392517" y="2742"/>
          <a:ext cx="10839176" cy="91902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term ‘building’ is not defined under the Theft Act 1968</a:t>
          </a:r>
        </a:p>
      </dsp:txBody>
      <dsp:txXfrm>
        <a:off x="-365600" y="29659"/>
        <a:ext cx="10785342" cy="865194"/>
      </dsp:txXfrm>
    </dsp:sp>
    <dsp:sp modelId="{DD205C1A-416A-49A6-B868-4C0F0B5EF745}">
      <dsp:nvSpPr>
        <dsp:cNvPr id="0" name=""/>
        <dsp:cNvSpPr/>
      </dsp:nvSpPr>
      <dsp:spPr>
        <a:xfrm rot="5400000">
          <a:off x="4758717" y="957550"/>
          <a:ext cx="536707" cy="64404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4833857" y="1011220"/>
        <a:ext cx="386428" cy="375695"/>
      </dsp:txXfrm>
    </dsp:sp>
    <dsp:sp modelId="{3A52115F-E087-4F6D-AB53-6E0075BF2C5D}">
      <dsp:nvSpPr>
        <dsp:cNvPr id="0" name=""/>
        <dsp:cNvSpPr/>
      </dsp:nvSpPr>
      <dsp:spPr>
        <a:xfrm>
          <a:off x="0" y="1637379"/>
          <a:ext cx="10054142" cy="143121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Case law has established a ‘building’ as:</a:t>
          </a:r>
        </a:p>
        <a:p>
          <a:pPr marL="0" lvl="0" indent="0" algn="ctr" defTabSz="1066800">
            <a:lnSpc>
              <a:spcPct val="90000"/>
            </a:lnSpc>
            <a:spcBef>
              <a:spcPct val="0"/>
            </a:spcBef>
            <a:spcAft>
              <a:spcPct val="35000"/>
            </a:spcAft>
            <a:buNone/>
          </a:pPr>
          <a:r>
            <a:rPr lang="en-US" sz="2400" kern="1200" dirty="0">
              <a:solidFill>
                <a:schemeClr val="tx1"/>
              </a:solidFill>
            </a:rPr>
            <a:t>‘</a:t>
          </a:r>
          <a:r>
            <a:rPr lang="en-US" sz="2400" b="1" i="1" kern="1200" dirty="0">
              <a:solidFill>
                <a:schemeClr val="tx1"/>
              </a:solidFill>
            </a:rPr>
            <a:t>a structure of considerable size &amp; intended to be permanent or at least endure considerable time’ </a:t>
          </a:r>
        </a:p>
      </dsp:txBody>
      <dsp:txXfrm>
        <a:off x="41919" y="1679298"/>
        <a:ext cx="9970304" cy="1347380"/>
      </dsp:txXfrm>
    </dsp:sp>
    <dsp:sp modelId="{8A6ED939-DA9C-4647-A327-644580D6FFFE}">
      <dsp:nvSpPr>
        <dsp:cNvPr id="0" name=""/>
        <dsp:cNvSpPr/>
      </dsp:nvSpPr>
      <dsp:spPr>
        <a:xfrm rot="5400000">
          <a:off x="4758717" y="3104379"/>
          <a:ext cx="536707" cy="64404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4833857" y="3158049"/>
        <a:ext cx="386428" cy="375695"/>
      </dsp:txXfrm>
    </dsp:sp>
    <dsp:sp modelId="{97087B8F-830E-4391-B563-D221C8E12464}">
      <dsp:nvSpPr>
        <dsp:cNvPr id="0" name=""/>
        <dsp:cNvSpPr/>
      </dsp:nvSpPr>
      <dsp:spPr>
        <a:xfrm>
          <a:off x="0" y="3784208"/>
          <a:ext cx="10054142" cy="115244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 simple terms a building must have some degree of permanence</a:t>
          </a:r>
        </a:p>
      </dsp:txBody>
      <dsp:txXfrm>
        <a:off x="33754" y="3817962"/>
        <a:ext cx="9986634" cy="10849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06E38C-5594-4D90-9CE1-A15A1B0B79B5}">
      <dsp:nvSpPr>
        <dsp:cNvPr id="0" name=""/>
        <dsp:cNvSpPr/>
      </dsp:nvSpPr>
      <dsp:spPr>
        <a:xfrm>
          <a:off x="3185" y="789"/>
          <a:ext cx="2527342" cy="151640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Adjoining bedsits in the same house</a:t>
          </a:r>
        </a:p>
      </dsp:txBody>
      <dsp:txXfrm>
        <a:off x="3185" y="789"/>
        <a:ext cx="2527342" cy="1516405"/>
      </dsp:txXfrm>
    </dsp:sp>
    <dsp:sp modelId="{96F8A08D-A97D-467D-AD94-76E5B71F4F02}">
      <dsp:nvSpPr>
        <dsp:cNvPr id="0" name=""/>
        <dsp:cNvSpPr/>
      </dsp:nvSpPr>
      <dsp:spPr>
        <a:xfrm>
          <a:off x="2783262" y="789"/>
          <a:ext cx="2527342" cy="151640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Staffrooms</a:t>
          </a:r>
        </a:p>
      </dsp:txBody>
      <dsp:txXfrm>
        <a:off x="2783262" y="789"/>
        <a:ext cx="2527342" cy="1516405"/>
      </dsp:txXfrm>
    </dsp:sp>
    <dsp:sp modelId="{0884AB39-B9AD-423E-96A6-07720E72A088}">
      <dsp:nvSpPr>
        <dsp:cNvPr id="0" name=""/>
        <dsp:cNvSpPr/>
      </dsp:nvSpPr>
      <dsp:spPr>
        <a:xfrm>
          <a:off x="5563340" y="789"/>
          <a:ext cx="2527342" cy="151640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Behind the till area of a shop</a:t>
          </a:r>
        </a:p>
      </dsp:txBody>
      <dsp:txXfrm>
        <a:off x="5563340" y="789"/>
        <a:ext cx="2527342" cy="1516405"/>
      </dsp:txXfrm>
    </dsp:sp>
    <dsp:sp modelId="{3151F777-E6F5-4A6C-BD42-A16BEEF98DB4}">
      <dsp:nvSpPr>
        <dsp:cNvPr id="0" name=""/>
        <dsp:cNvSpPr/>
      </dsp:nvSpPr>
      <dsp:spPr>
        <a:xfrm>
          <a:off x="8343417" y="789"/>
          <a:ext cx="2527342" cy="151640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Behind the bar in a pub</a:t>
          </a:r>
        </a:p>
      </dsp:txBody>
      <dsp:txXfrm>
        <a:off x="8343417" y="789"/>
        <a:ext cx="2527342" cy="1516405"/>
      </dsp:txXfrm>
    </dsp:sp>
    <dsp:sp modelId="{8271B719-0F87-4C16-B445-C99880C41B72}">
      <dsp:nvSpPr>
        <dsp:cNvPr id="0" name=""/>
        <dsp:cNvSpPr/>
      </dsp:nvSpPr>
      <dsp:spPr>
        <a:xfrm>
          <a:off x="3484600" y="1769929"/>
          <a:ext cx="3904744" cy="151640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Behind a cordoned off area in a gallery or museum</a:t>
          </a:r>
        </a:p>
      </dsp:txBody>
      <dsp:txXfrm>
        <a:off x="3484600" y="1769929"/>
        <a:ext cx="3904744" cy="15164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92048F-CD8B-4C55-AE55-EA531C43B72E}">
      <dsp:nvSpPr>
        <dsp:cNvPr id="0" name=""/>
        <dsp:cNvSpPr/>
      </dsp:nvSpPr>
      <dsp:spPr>
        <a:xfrm rot="16200000">
          <a:off x="527500" y="-527500"/>
          <a:ext cx="2363234" cy="3418235"/>
        </a:xfrm>
        <a:prstGeom prst="round1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person will be deemed to be trespassing if they either:</a:t>
          </a:r>
        </a:p>
      </dsp:txBody>
      <dsp:txXfrm rot="5400000">
        <a:off x="-1" y="1"/>
        <a:ext cx="3418235" cy="1772425"/>
      </dsp:txXfrm>
    </dsp:sp>
    <dsp:sp modelId="{EE765680-BF90-4769-929E-B650A2B25892}">
      <dsp:nvSpPr>
        <dsp:cNvPr id="0" name=""/>
        <dsp:cNvSpPr/>
      </dsp:nvSpPr>
      <dsp:spPr>
        <a:xfrm>
          <a:off x="3418235" y="0"/>
          <a:ext cx="3418235" cy="2363234"/>
        </a:xfrm>
        <a:prstGeom prst="round1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u="none" kern="1200" dirty="0">
              <a:solidFill>
                <a:schemeClr val="tx1"/>
              </a:solidFill>
            </a:rPr>
            <a:t>KNOW</a:t>
          </a:r>
          <a:r>
            <a:rPr lang="en-US" sz="2400" kern="1200" dirty="0">
              <a:solidFill>
                <a:schemeClr val="tx1"/>
              </a:solidFill>
            </a:rPr>
            <a:t> or are (subjectively)</a:t>
          </a:r>
          <a:r>
            <a:rPr lang="en-US" sz="2400" b="1" i="1" kern="1200" dirty="0">
              <a:solidFill>
                <a:schemeClr val="tx1"/>
              </a:solidFill>
            </a:rPr>
            <a:t> RECKLESS </a:t>
          </a:r>
          <a:r>
            <a:rPr lang="en-US" sz="2400" kern="1200" dirty="0">
              <a:solidFill>
                <a:schemeClr val="tx1"/>
              </a:solidFill>
            </a:rPr>
            <a:t>that they have crossed the boundary without either:</a:t>
          </a:r>
        </a:p>
      </dsp:txBody>
      <dsp:txXfrm>
        <a:off x="3418235" y="0"/>
        <a:ext cx="3418235" cy="1772425"/>
      </dsp:txXfrm>
    </dsp:sp>
    <dsp:sp modelId="{6F8CB978-9BCA-4FAD-8D2E-D323C79B2F8D}">
      <dsp:nvSpPr>
        <dsp:cNvPr id="0" name=""/>
        <dsp:cNvSpPr/>
      </dsp:nvSpPr>
      <dsp:spPr>
        <a:xfrm rot="10800000">
          <a:off x="0" y="2363234"/>
          <a:ext cx="3418235" cy="2363234"/>
        </a:xfrm>
        <a:prstGeom prst="round1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dirty="0">
              <a:solidFill>
                <a:schemeClr val="tx1"/>
              </a:solidFill>
            </a:rPr>
            <a:t>CONSENT</a:t>
          </a:r>
          <a:r>
            <a:rPr lang="en-US" sz="2400" kern="1200" dirty="0">
              <a:solidFill>
                <a:schemeClr val="tx1"/>
              </a:solidFill>
            </a:rPr>
            <a:t> to do so (express or implied permission) or</a:t>
          </a:r>
        </a:p>
      </dsp:txBody>
      <dsp:txXfrm rot="10800000">
        <a:off x="0" y="2954042"/>
        <a:ext cx="3418235" cy="1772425"/>
      </dsp:txXfrm>
    </dsp:sp>
    <dsp:sp modelId="{C9C008E2-A8E5-47FB-AC86-5107A5FE9972}">
      <dsp:nvSpPr>
        <dsp:cNvPr id="0" name=""/>
        <dsp:cNvSpPr/>
      </dsp:nvSpPr>
      <dsp:spPr>
        <a:xfrm rot="5400000">
          <a:off x="3945735" y="1835733"/>
          <a:ext cx="2363234" cy="3418235"/>
        </a:xfrm>
        <a:prstGeom prst="round1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dirty="0">
              <a:solidFill>
                <a:schemeClr val="tx1"/>
              </a:solidFill>
            </a:rPr>
            <a:t>RIGHT BY LAW </a:t>
          </a:r>
          <a:r>
            <a:rPr lang="en-US" sz="2400" kern="1200" dirty="0">
              <a:solidFill>
                <a:schemeClr val="tx1"/>
              </a:solidFill>
            </a:rPr>
            <a:t>to do so</a:t>
          </a:r>
        </a:p>
      </dsp:txBody>
      <dsp:txXfrm rot="-5400000">
        <a:off x="3418234" y="2954042"/>
        <a:ext cx="3418235" cy="1772425"/>
      </dsp:txXfrm>
    </dsp:sp>
    <dsp:sp modelId="{9CD3E334-87A3-4C3E-AD46-3D265843B9B4}">
      <dsp:nvSpPr>
        <dsp:cNvPr id="0" name=""/>
        <dsp:cNvSpPr/>
      </dsp:nvSpPr>
      <dsp:spPr>
        <a:xfrm>
          <a:off x="2392764" y="1772425"/>
          <a:ext cx="2050941" cy="1181617"/>
        </a:xfrm>
        <a:prstGeom prst="roundRect">
          <a:avLst/>
        </a:prstGeom>
        <a:solidFill>
          <a:schemeClr val="accent2"/>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Trespasser</a:t>
          </a:r>
        </a:p>
      </dsp:txBody>
      <dsp:txXfrm>
        <a:off x="2450446" y="1830107"/>
        <a:ext cx="1935577" cy="106625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4B7592-DDF9-46F0-BE72-6AED142F9850}">
      <dsp:nvSpPr>
        <dsp:cNvPr id="0" name=""/>
        <dsp:cNvSpPr/>
      </dsp:nvSpPr>
      <dsp:spPr>
        <a:xfrm>
          <a:off x="0" y="424247"/>
          <a:ext cx="8128000" cy="705600"/>
        </a:xfrm>
        <a:prstGeom prst="rect">
          <a:avLst/>
        </a:prstGeom>
        <a:solidFill>
          <a:schemeClr val="accent2">
            <a:lumMod val="75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E6431D88-73D3-46C7-A103-6EFCB56A7A9E}">
      <dsp:nvSpPr>
        <dsp:cNvPr id="0" name=""/>
        <dsp:cNvSpPr/>
      </dsp:nvSpPr>
      <dsp:spPr>
        <a:xfrm>
          <a:off x="406400" y="10967"/>
          <a:ext cx="5689600" cy="82656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1244600">
            <a:lnSpc>
              <a:spcPct val="90000"/>
            </a:lnSpc>
            <a:spcBef>
              <a:spcPct val="0"/>
            </a:spcBef>
            <a:spcAft>
              <a:spcPct val="35000"/>
            </a:spcAft>
            <a:buNone/>
          </a:pPr>
          <a:r>
            <a:rPr lang="en-US" sz="2800" b="0" kern="1200" dirty="0">
              <a:solidFill>
                <a:schemeClr val="tx1"/>
              </a:solidFill>
            </a:rPr>
            <a:t>Steal</a:t>
          </a:r>
        </a:p>
      </dsp:txBody>
      <dsp:txXfrm>
        <a:off x="446749" y="51316"/>
        <a:ext cx="5608902" cy="745862"/>
      </dsp:txXfrm>
    </dsp:sp>
    <dsp:sp modelId="{B0EBDD1E-D8CF-4F1F-A29B-1F2931AB0DF9}">
      <dsp:nvSpPr>
        <dsp:cNvPr id="0" name=""/>
        <dsp:cNvSpPr/>
      </dsp:nvSpPr>
      <dsp:spPr>
        <a:xfrm>
          <a:off x="0" y="1694328"/>
          <a:ext cx="8128000" cy="705600"/>
        </a:xfrm>
        <a:prstGeom prst="rect">
          <a:avLst/>
        </a:prstGeom>
        <a:solidFill>
          <a:schemeClr val="accent2">
            <a:lumMod val="75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333B047B-CB61-41EB-B92C-B90BAB885657}">
      <dsp:nvSpPr>
        <dsp:cNvPr id="0" name=""/>
        <dsp:cNvSpPr/>
      </dsp:nvSpPr>
      <dsp:spPr>
        <a:xfrm>
          <a:off x="406400" y="1281047"/>
          <a:ext cx="5689600" cy="826560"/>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1244600">
            <a:lnSpc>
              <a:spcPct val="90000"/>
            </a:lnSpc>
            <a:spcBef>
              <a:spcPct val="0"/>
            </a:spcBef>
            <a:spcAft>
              <a:spcPct val="35000"/>
            </a:spcAft>
            <a:buNone/>
          </a:pPr>
          <a:r>
            <a:rPr lang="en-US" sz="2800" b="0" kern="1200" dirty="0">
              <a:solidFill>
                <a:schemeClr val="tx1"/>
              </a:solidFill>
            </a:rPr>
            <a:t>Inflict G.B.H.</a:t>
          </a:r>
        </a:p>
      </dsp:txBody>
      <dsp:txXfrm>
        <a:off x="446749" y="1321396"/>
        <a:ext cx="5608902" cy="745862"/>
      </dsp:txXfrm>
    </dsp:sp>
    <dsp:sp modelId="{DC9E3C5B-9157-43D4-9189-E6800FD718F7}">
      <dsp:nvSpPr>
        <dsp:cNvPr id="0" name=""/>
        <dsp:cNvSpPr/>
      </dsp:nvSpPr>
      <dsp:spPr>
        <a:xfrm>
          <a:off x="0" y="2964408"/>
          <a:ext cx="8128000" cy="705600"/>
        </a:xfrm>
        <a:prstGeom prst="rect">
          <a:avLst/>
        </a:prstGeom>
        <a:solidFill>
          <a:schemeClr val="accent2">
            <a:lumMod val="75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AAE4705-608A-41D8-A2D1-04E1ABCDD7DC}">
      <dsp:nvSpPr>
        <dsp:cNvPr id="0" name=""/>
        <dsp:cNvSpPr/>
      </dsp:nvSpPr>
      <dsp:spPr>
        <a:xfrm>
          <a:off x="406400" y="2551128"/>
          <a:ext cx="5689600" cy="826560"/>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1244600">
            <a:lnSpc>
              <a:spcPct val="90000"/>
            </a:lnSpc>
            <a:spcBef>
              <a:spcPct val="0"/>
            </a:spcBef>
            <a:spcAft>
              <a:spcPct val="35000"/>
            </a:spcAft>
            <a:buNone/>
          </a:pPr>
          <a:r>
            <a:rPr lang="en-US" sz="2800" b="0" kern="1200" dirty="0">
              <a:solidFill>
                <a:schemeClr val="tx1"/>
              </a:solidFill>
            </a:rPr>
            <a:t>Damage</a:t>
          </a:r>
        </a:p>
      </dsp:txBody>
      <dsp:txXfrm>
        <a:off x="446749" y="2591477"/>
        <a:ext cx="5608902" cy="74586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6DD7F6-5F21-45C3-98F4-AB55D8BF5BD3}">
      <dsp:nvSpPr>
        <dsp:cNvPr id="0" name=""/>
        <dsp:cNvSpPr/>
      </dsp:nvSpPr>
      <dsp:spPr>
        <a:xfrm>
          <a:off x="407296" y="2175"/>
          <a:ext cx="7313407" cy="111286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person is guilty of burglary if having </a:t>
          </a:r>
          <a:r>
            <a:rPr lang="en-US" sz="2400" b="1" i="1" kern="1200" dirty="0">
              <a:solidFill>
                <a:schemeClr val="tx1"/>
              </a:solidFill>
            </a:rPr>
            <a:t>entered</a:t>
          </a:r>
          <a:r>
            <a:rPr lang="en-US" sz="2400" kern="1200" dirty="0">
              <a:solidFill>
                <a:schemeClr val="tx1"/>
              </a:solidFill>
            </a:rPr>
            <a:t> a </a:t>
          </a:r>
          <a:r>
            <a:rPr lang="en-US" sz="2400" b="1" i="1" kern="1200" dirty="0">
              <a:solidFill>
                <a:schemeClr val="tx1"/>
              </a:solidFill>
            </a:rPr>
            <a:t>building or part of a building as a trespasser </a:t>
          </a:r>
          <a:r>
            <a:rPr lang="en-US" sz="2400" kern="1200" dirty="0">
              <a:solidFill>
                <a:schemeClr val="tx1"/>
              </a:solidFill>
            </a:rPr>
            <a:t>he goes on to:</a:t>
          </a:r>
        </a:p>
      </dsp:txBody>
      <dsp:txXfrm>
        <a:off x="439891" y="34770"/>
        <a:ext cx="7248217" cy="1047670"/>
      </dsp:txXfrm>
    </dsp:sp>
    <dsp:sp modelId="{5CD6228E-FF52-4529-8AE2-192DD2E45C00}">
      <dsp:nvSpPr>
        <dsp:cNvPr id="0" name=""/>
        <dsp:cNvSpPr/>
      </dsp:nvSpPr>
      <dsp:spPr>
        <a:xfrm rot="5400000">
          <a:off x="3855338" y="1142857"/>
          <a:ext cx="417322" cy="50078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3913763" y="1184590"/>
        <a:ext cx="300473" cy="292125"/>
      </dsp:txXfrm>
    </dsp:sp>
    <dsp:sp modelId="{EA9504EA-5C58-4ADA-8299-166066CE66C7}">
      <dsp:nvSpPr>
        <dsp:cNvPr id="0" name=""/>
        <dsp:cNvSpPr/>
      </dsp:nvSpPr>
      <dsp:spPr>
        <a:xfrm>
          <a:off x="1343701" y="1671466"/>
          <a:ext cx="5440596" cy="111286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Steal or attempt to steal anything therein </a:t>
          </a:r>
          <a:r>
            <a:rPr lang="en-US" sz="2400" b="1" i="1" kern="1200" dirty="0">
              <a:solidFill>
                <a:schemeClr val="tx1"/>
              </a:solidFill>
            </a:rPr>
            <a:t>OR</a:t>
          </a:r>
        </a:p>
      </dsp:txBody>
      <dsp:txXfrm>
        <a:off x="1376296" y="1704061"/>
        <a:ext cx="5375406" cy="1047670"/>
      </dsp:txXfrm>
    </dsp:sp>
    <dsp:sp modelId="{4C054D04-1AB3-42C6-838A-CA42071A52D0}">
      <dsp:nvSpPr>
        <dsp:cNvPr id="0" name=""/>
        <dsp:cNvSpPr/>
      </dsp:nvSpPr>
      <dsp:spPr>
        <a:xfrm rot="5400000">
          <a:off x="3855338" y="2812148"/>
          <a:ext cx="417322" cy="50078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3913763" y="2853881"/>
        <a:ext cx="300473" cy="292125"/>
      </dsp:txXfrm>
    </dsp:sp>
    <dsp:sp modelId="{536E6616-3188-4747-9FE0-B3FCCA5D6CA5}">
      <dsp:nvSpPr>
        <dsp:cNvPr id="0" name=""/>
        <dsp:cNvSpPr/>
      </dsp:nvSpPr>
      <dsp:spPr>
        <a:xfrm>
          <a:off x="1365936" y="3340756"/>
          <a:ext cx="5396126" cy="111286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Inflict or attempt to inflict grievous bodily harm on any person therein</a:t>
          </a:r>
        </a:p>
      </dsp:txBody>
      <dsp:txXfrm>
        <a:off x="1398531" y="3373351"/>
        <a:ext cx="5330936" cy="104767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29FB4-07D4-4748-B09A-83B7A7E14FDA}">
      <dsp:nvSpPr>
        <dsp:cNvPr id="0" name=""/>
        <dsp:cNvSpPr/>
      </dsp:nvSpPr>
      <dsp:spPr>
        <a:xfrm>
          <a:off x="2055" y="0"/>
          <a:ext cx="2154797" cy="349398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tx1"/>
              </a:solidFill>
            </a:rPr>
            <a:t>W</a:t>
          </a:r>
          <a:r>
            <a:rPr lang="en-US" sz="2400" kern="1200" dirty="0">
              <a:solidFill>
                <a:schemeClr val="tx1"/>
              </a:solidFill>
            </a:rPr>
            <a:t>eapon of offence OR</a:t>
          </a:r>
        </a:p>
      </dsp:txBody>
      <dsp:txXfrm>
        <a:off x="2055" y="1397594"/>
        <a:ext cx="2154797" cy="1397594"/>
      </dsp:txXfrm>
    </dsp:sp>
    <dsp:sp modelId="{B3F8F109-0532-4F70-9D9F-E09EED2349D3}">
      <dsp:nvSpPr>
        <dsp:cNvPr id="0" name=""/>
        <dsp:cNvSpPr/>
      </dsp:nvSpPr>
      <dsp:spPr>
        <a:xfrm>
          <a:off x="172217" y="209639"/>
          <a:ext cx="1814474" cy="1163497"/>
        </a:xfrm>
        <a:prstGeom prst="ellipse">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CA083FD-357F-4E2C-BDF4-1B1DD2679FC7}">
      <dsp:nvSpPr>
        <dsp:cNvPr id="0" name=""/>
        <dsp:cNvSpPr/>
      </dsp:nvSpPr>
      <dsp:spPr>
        <a:xfrm>
          <a:off x="2221496" y="0"/>
          <a:ext cx="2154797" cy="349398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any </a:t>
          </a:r>
          <a:r>
            <a:rPr lang="en-US" sz="3200" b="1" i="1" u="sng" kern="1200" dirty="0">
              <a:solidFill>
                <a:schemeClr val="tx1"/>
              </a:solidFill>
            </a:rPr>
            <a:t>I</a:t>
          </a:r>
          <a:r>
            <a:rPr lang="en-US" sz="2400" kern="1200" dirty="0">
              <a:solidFill>
                <a:schemeClr val="tx1"/>
              </a:solidFill>
            </a:rPr>
            <a:t>mitation firearm OR</a:t>
          </a:r>
        </a:p>
      </dsp:txBody>
      <dsp:txXfrm>
        <a:off x="2221496" y="1397594"/>
        <a:ext cx="2154797" cy="1397594"/>
      </dsp:txXfrm>
    </dsp:sp>
    <dsp:sp modelId="{B0BD38C6-B220-4C25-8B9A-CA638F235C65}">
      <dsp:nvSpPr>
        <dsp:cNvPr id="0" name=""/>
        <dsp:cNvSpPr/>
      </dsp:nvSpPr>
      <dsp:spPr>
        <a:xfrm>
          <a:off x="2461020" y="209639"/>
          <a:ext cx="1675750" cy="1163497"/>
        </a:xfrm>
        <a:prstGeom prst="ellipse">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836BCCAD-386E-493F-AA1D-75A70D722664}">
      <dsp:nvSpPr>
        <dsp:cNvPr id="0" name=""/>
        <dsp:cNvSpPr/>
      </dsp:nvSpPr>
      <dsp:spPr>
        <a:xfrm>
          <a:off x="4440937" y="0"/>
          <a:ext cx="2154797" cy="349398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any </a:t>
          </a:r>
          <a:r>
            <a:rPr lang="en-US" sz="3200" b="1" i="1" u="sng" kern="1200" dirty="0">
              <a:solidFill>
                <a:schemeClr val="tx1"/>
              </a:solidFill>
            </a:rPr>
            <a:t>F</a:t>
          </a:r>
          <a:r>
            <a:rPr lang="en-US" sz="2400" kern="1200" dirty="0">
              <a:solidFill>
                <a:schemeClr val="tx1"/>
              </a:solidFill>
            </a:rPr>
            <a:t>IREARM OR</a:t>
          </a:r>
        </a:p>
      </dsp:txBody>
      <dsp:txXfrm>
        <a:off x="4440937" y="1397594"/>
        <a:ext cx="2154797" cy="1397594"/>
      </dsp:txXfrm>
    </dsp:sp>
    <dsp:sp modelId="{9FD589FF-459B-4395-A330-3BF22C6D19DB}">
      <dsp:nvSpPr>
        <dsp:cNvPr id="0" name=""/>
        <dsp:cNvSpPr/>
      </dsp:nvSpPr>
      <dsp:spPr>
        <a:xfrm>
          <a:off x="4700403" y="209639"/>
          <a:ext cx="1635866" cy="1163497"/>
        </a:xfrm>
        <a:prstGeom prst="ellipse">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D2F169CB-ABD4-426D-B2D4-CDE76EBE864E}">
      <dsp:nvSpPr>
        <dsp:cNvPr id="0" name=""/>
        <dsp:cNvSpPr/>
      </dsp:nvSpPr>
      <dsp:spPr>
        <a:xfrm>
          <a:off x="6660379" y="0"/>
          <a:ext cx="2154797" cy="349398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any </a:t>
          </a:r>
          <a:r>
            <a:rPr lang="en-US" sz="3200" b="1" i="1" u="sng" kern="1200" dirty="0">
              <a:solidFill>
                <a:schemeClr val="tx1"/>
              </a:solidFill>
            </a:rPr>
            <a:t>E</a:t>
          </a:r>
          <a:r>
            <a:rPr lang="en-US" sz="2400" kern="1200" dirty="0">
              <a:solidFill>
                <a:schemeClr val="tx1"/>
              </a:solidFill>
            </a:rPr>
            <a:t>xplosive</a:t>
          </a:r>
        </a:p>
      </dsp:txBody>
      <dsp:txXfrm>
        <a:off x="6660379" y="1397594"/>
        <a:ext cx="2154797" cy="1397594"/>
      </dsp:txXfrm>
    </dsp:sp>
    <dsp:sp modelId="{46CC6A4D-E9C1-4CDB-A467-2E5D35350CF3}">
      <dsp:nvSpPr>
        <dsp:cNvPr id="0" name=""/>
        <dsp:cNvSpPr/>
      </dsp:nvSpPr>
      <dsp:spPr>
        <a:xfrm>
          <a:off x="6915068" y="209639"/>
          <a:ext cx="1645418" cy="1163497"/>
        </a:xfrm>
        <a:prstGeom prst="ellipse">
          <a:avLst/>
        </a:prstGeom>
        <a:blipFill rotWithShape="1">
          <a:blip xmlns:r="http://schemas.openxmlformats.org/officeDocument/2006/relationships" r:embed="rId4"/>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C833FC9A-3076-4775-B646-32B740CFDE05}">
      <dsp:nvSpPr>
        <dsp:cNvPr id="0" name=""/>
        <dsp:cNvSpPr/>
      </dsp:nvSpPr>
      <dsp:spPr>
        <a:xfrm>
          <a:off x="352689" y="2795189"/>
          <a:ext cx="8111853" cy="524098"/>
        </a:xfrm>
        <a:prstGeom prst="leftRightArrow">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E21284-BD01-4C9B-B26B-A90C2BEA726F}">
      <dsp:nvSpPr>
        <dsp:cNvPr id="0" name=""/>
        <dsp:cNvSpPr/>
      </dsp:nvSpPr>
      <dsp:spPr>
        <a:xfrm>
          <a:off x="3787682" y="557"/>
          <a:ext cx="6257461" cy="2174955"/>
        </a:xfrm>
        <a:prstGeom prst="rightArrow">
          <a:avLst>
            <a:gd name="adj1" fmla="val 75000"/>
            <a:gd name="adj2" fmla="val 50000"/>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Must have the article with them at the time of entry</a:t>
          </a:r>
        </a:p>
        <a:p>
          <a:pPr marL="228600" lvl="1" indent="-228600" algn="l" defTabSz="1066800">
            <a:lnSpc>
              <a:spcPct val="90000"/>
            </a:lnSpc>
            <a:spcBef>
              <a:spcPct val="0"/>
            </a:spcBef>
            <a:spcAft>
              <a:spcPct val="15000"/>
            </a:spcAft>
            <a:buChar char="•"/>
          </a:pPr>
          <a:r>
            <a:rPr lang="en-US" sz="2400" kern="1200" dirty="0"/>
            <a:t>Must be accompanied by intent to commit one of the ulterior offences </a:t>
          </a:r>
        </a:p>
      </dsp:txBody>
      <dsp:txXfrm>
        <a:off x="3787682" y="272426"/>
        <a:ext cx="5441853" cy="1631217"/>
      </dsp:txXfrm>
    </dsp:sp>
    <dsp:sp modelId="{6C5F6A52-D896-42DD-AF44-FBA44899CDB5}">
      <dsp:nvSpPr>
        <dsp:cNvPr id="0" name=""/>
        <dsp:cNvSpPr/>
      </dsp:nvSpPr>
      <dsp:spPr>
        <a:xfrm>
          <a:off x="383957" y="557"/>
          <a:ext cx="3403725" cy="2174955"/>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b="1" kern="1200" dirty="0">
              <a:solidFill>
                <a:schemeClr val="tx1"/>
              </a:solidFill>
            </a:rPr>
            <a:t>9(1)(a) Burglary</a:t>
          </a:r>
        </a:p>
      </dsp:txBody>
      <dsp:txXfrm>
        <a:off x="490130" y="106730"/>
        <a:ext cx="3191379" cy="1962609"/>
      </dsp:txXfrm>
    </dsp:sp>
    <dsp:sp modelId="{10591502-3F1B-4CB9-934A-7D3B8ED28FF5}">
      <dsp:nvSpPr>
        <dsp:cNvPr id="0" name=""/>
        <dsp:cNvSpPr/>
      </dsp:nvSpPr>
      <dsp:spPr>
        <a:xfrm>
          <a:off x="3761735" y="2393008"/>
          <a:ext cx="6257461" cy="2174955"/>
        </a:xfrm>
        <a:prstGeom prst="rightArrow">
          <a:avLst>
            <a:gd name="adj1" fmla="val 75000"/>
            <a:gd name="adj2" fmla="val 50000"/>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Must have the article with them at the time he steals/inflicts GBH or attempts to do either</a:t>
          </a:r>
        </a:p>
      </dsp:txBody>
      <dsp:txXfrm>
        <a:off x="3761735" y="2664877"/>
        <a:ext cx="5441853" cy="1631217"/>
      </dsp:txXfrm>
    </dsp:sp>
    <dsp:sp modelId="{A6E8A6D3-FF50-471B-B5D0-C461D865CFEB}">
      <dsp:nvSpPr>
        <dsp:cNvPr id="0" name=""/>
        <dsp:cNvSpPr/>
      </dsp:nvSpPr>
      <dsp:spPr>
        <a:xfrm>
          <a:off x="409905" y="2393008"/>
          <a:ext cx="3351829" cy="2174955"/>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b="1" kern="1200" dirty="0">
              <a:solidFill>
                <a:schemeClr val="tx1"/>
              </a:solidFill>
            </a:rPr>
            <a:t>9(1)(b) Burglary</a:t>
          </a:r>
        </a:p>
      </dsp:txBody>
      <dsp:txXfrm>
        <a:off x="516078" y="2499181"/>
        <a:ext cx="3139483" cy="196260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7FE5C1-6B98-4D7C-9652-2D203D337D29}">
      <dsp:nvSpPr>
        <dsp:cNvPr id="0" name=""/>
        <dsp:cNvSpPr/>
      </dsp:nvSpPr>
      <dsp:spPr>
        <a:xfrm>
          <a:off x="9096" y="373657"/>
          <a:ext cx="2718757" cy="163125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Must have knowledge of the item</a:t>
          </a:r>
        </a:p>
      </dsp:txBody>
      <dsp:txXfrm>
        <a:off x="56874" y="421435"/>
        <a:ext cx="2623201" cy="1535698"/>
      </dsp:txXfrm>
    </dsp:sp>
    <dsp:sp modelId="{0F464E48-2416-4458-8BFC-B9731E848684}">
      <dsp:nvSpPr>
        <dsp:cNvPr id="0" name=""/>
        <dsp:cNvSpPr/>
      </dsp:nvSpPr>
      <dsp:spPr>
        <a:xfrm>
          <a:off x="2967104" y="852158"/>
          <a:ext cx="576376" cy="6742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2967104" y="987008"/>
        <a:ext cx="403463" cy="404551"/>
      </dsp:txXfrm>
    </dsp:sp>
    <dsp:sp modelId="{5AB398F1-C1A2-4863-B0B1-8DA7E9D2A7E2}">
      <dsp:nvSpPr>
        <dsp:cNvPr id="0" name=""/>
        <dsp:cNvSpPr/>
      </dsp:nvSpPr>
      <dsp:spPr>
        <a:xfrm>
          <a:off x="3815356" y="373657"/>
          <a:ext cx="2718757" cy="163125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Some degree of immediate control</a:t>
          </a:r>
        </a:p>
      </dsp:txBody>
      <dsp:txXfrm>
        <a:off x="3863134" y="421435"/>
        <a:ext cx="2623201" cy="1535698"/>
      </dsp:txXfrm>
    </dsp:sp>
    <dsp:sp modelId="{CCB136DC-CC06-4D0E-912D-1FF3BE8AFD66}">
      <dsp:nvSpPr>
        <dsp:cNvPr id="0" name=""/>
        <dsp:cNvSpPr/>
      </dsp:nvSpPr>
      <dsp:spPr>
        <a:xfrm>
          <a:off x="6773364" y="852158"/>
          <a:ext cx="576376" cy="6742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773364" y="987008"/>
        <a:ext cx="403463" cy="404551"/>
      </dsp:txXfrm>
    </dsp:sp>
    <dsp:sp modelId="{84A2C012-4948-4BDA-B800-B4D9B7D51D6F}">
      <dsp:nvSpPr>
        <dsp:cNvPr id="0" name=""/>
        <dsp:cNvSpPr/>
      </dsp:nvSpPr>
      <dsp:spPr>
        <a:xfrm>
          <a:off x="7621617" y="373657"/>
          <a:ext cx="2718757" cy="163125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Need </a:t>
          </a:r>
          <a:r>
            <a:rPr lang="en-US" sz="2400" b="1" i="1" u="sng" kern="1200" dirty="0">
              <a:solidFill>
                <a:schemeClr val="tx1"/>
              </a:solidFill>
            </a:rPr>
            <a:t>not</a:t>
          </a:r>
          <a:r>
            <a:rPr lang="en-US" sz="2400" kern="1200" dirty="0">
              <a:solidFill>
                <a:schemeClr val="tx1"/>
              </a:solidFill>
            </a:rPr>
            <a:t> be in their ‘possession’</a:t>
          </a:r>
        </a:p>
      </dsp:txBody>
      <dsp:txXfrm>
        <a:off x="7669395" y="421435"/>
        <a:ext cx="2623201" cy="1535698"/>
      </dsp:txXfrm>
    </dsp:sp>
    <dsp:sp modelId="{356FB0D0-B485-47D0-900E-C7EFF0F05EBF}">
      <dsp:nvSpPr>
        <dsp:cNvPr id="0" name=""/>
        <dsp:cNvSpPr/>
      </dsp:nvSpPr>
      <dsp:spPr>
        <a:xfrm rot="5400000">
          <a:off x="8650230" y="2273149"/>
          <a:ext cx="661531" cy="6742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rot="-5400000">
        <a:off x="8778720" y="2279510"/>
        <a:ext cx="404551" cy="463072"/>
      </dsp:txXfrm>
    </dsp:sp>
    <dsp:sp modelId="{6E35A492-0948-43D9-8E70-E14599DD45E5}">
      <dsp:nvSpPr>
        <dsp:cNvPr id="0" name=""/>
        <dsp:cNvSpPr/>
      </dsp:nvSpPr>
      <dsp:spPr>
        <a:xfrm>
          <a:off x="7621617" y="3253085"/>
          <a:ext cx="2718757" cy="163125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Must know it is a weapon of offence</a:t>
          </a:r>
        </a:p>
      </dsp:txBody>
      <dsp:txXfrm>
        <a:off x="7669395" y="3300863"/>
        <a:ext cx="2623201" cy="1535698"/>
      </dsp:txXfrm>
    </dsp:sp>
    <dsp:sp modelId="{00A69F0A-5323-4542-9BE3-05B93B957CD1}">
      <dsp:nvSpPr>
        <dsp:cNvPr id="0" name=""/>
        <dsp:cNvSpPr/>
      </dsp:nvSpPr>
      <dsp:spPr>
        <a:xfrm rot="10800000">
          <a:off x="6805990" y="3731586"/>
          <a:ext cx="576376" cy="6742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10800000">
        <a:off x="6978903" y="3866436"/>
        <a:ext cx="403463" cy="404551"/>
      </dsp:txXfrm>
    </dsp:sp>
    <dsp:sp modelId="{33F77D5C-B78A-4A20-9E08-E32243813573}">
      <dsp:nvSpPr>
        <dsp:cNvPr id="0" name=""/>
        <dsp:cNvSpPr/>
      </dsp:nvSpPr>
      <dsp:spPr>
        <a:xfrm>
          <a:off x="2035984" y="3092414"/>
          <a:ext cx="4498129" cy="195259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It does not always have to be on the offender’s person &amp; it will be for a jury to decide if they had it with them at the time of the offence</a:t>
          </a:r>
        </a:p>
      </dsp:txBody>
      <dsp:txXfrm>
        <a:off x="2093174" y="3149604"/>
        <a:ext cx="4383749" cy="183821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A75414-4021-4E39-98C6-11B317EE2A39}">
      <dsp:nvSpPr>
        <dsp:cNvPr id="0" name=""/>
        <dsp:cNvSpPr/>
      </dsp:nvSpPr>
      <dsp:spPr>
        <a:xfrm>
          <a:off x="0" y="0"/>
          <a:ext cx="7636475" cy="1773004"/>
        </a:xfrm>
        <a:prstGeom prst="roundRect">
          <a:avLst>
            <a:gd name="adj" fmla="val 10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0C9C2B0D-1449-4105-8A21-331E4E3D36AF}">
      <dsp:nvSpPr>
        <dsp:cNvPr id="0" name=""/>
        <dsp:cNvSpPr/>
      </dsp:nvSpPr>
      <dsp:spPr>
        <a:xfrm>
          <a:off x="229094" y="236400"/>
          <a:ext cx="2243214" cy="1300203"/>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0EEBAA6-852D-4DF9-908E-4467C10E0BA6}">
      <dsp:nvSpPr>
        <dsp:cNvPr id="0" name=""/>
        <dsp:cNvSpPr/>
      </dsp:nvSpPr>
      <dsp:spPr>
        <a:xfrm rot="10800000">
          <a:off x="229094" y="1773004"/>
          <a:ext cx="2243214" cy="2167006"/>
        </a:xfrm>
        <a:prstGeom prst="round2SameRect">
          <a:avLst>
            <a:gd name="adj1" fmla="val 10500"/>
            <a:gd name="adj2" fmla="val 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Made</a:t>
          </a:r>
        </a:p>
      </dsp:txBody>
      <dsp:txXfrm rot="10800000">
        <a:off x="295737" y="1773004"/>
        <a:ext cx="2109928" cy="2100363"/>
      </dsp:txXfrm>
    </dsp:sp>
    <dsp:sp modelId="{627D6621-1924-4D80-8446-5129624A7EAB}">
      <dsp:nvSpPr>
        <dsp:cNvPr id="0" name=""/>
        <dsp:cNvSpPr/>
      </dsp:nvSpPr>
      <dsp:spPr>
        <a:xfrm>
          <a:off x="2696630" y="236400"/>
          <a:ext cx="2243214" cy="1300203"/>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FD473F01-08FB-4B52-A70D-96330BF2FE74}">
      <dsp:nvSpPr>
        <dsp:cNvPr id="0" name=""/>
        <dsp:cNvSpPr/>
      </dsp:nvSpPr>
      <dsp:spPr>
        <a:xfrm rot="10800000">
          <a:off x="2696630" y="1773004"/>
          <a:ext cx="2243214" cy="2167006"/>
        </a:xfrm>
        <a:prstGeom prst="round2SameRect">
          <a:avLst>
            <a:gd name="adj1" fmla="val 10500"/>
            <a:gd name="adj2" fmla="val 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Adapted</a:t>
          </a:r>
        </a:p>
      </dsp:txBody>
      <dsp:txXfrm rot="10800000">
        <a:off x="2763273" y="1773004"/>
        <a:ext cx="2109928" cy="2100363"/>
      </dsp:txXfrm>
    </dsp:sp>
    <dsp:sp modelId="{A7AA1E00-3ADA-40BD-A517-630148EC3CD8}">
      <dsp:nvSpPr>
        <dsp:cNvPr id="0" name=""/>
        <dsp:cNvSpPr/>
      </dsp:nvSpPr>
      <dsp:spPr>
        <a:xfrm>
          <a:off x="5164166" y="236400"/>
          <a:ext cx="2243214" cy="1300203"/>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2326C4C-9728-4BFF-9C61-0C1BF12D0C0D}">
      <dsp:nvSpPr>
        <dsp:cNvPr id="0" name=""/>
        <dsp:cNvSpPr/>
      </dsp:nvSpPr>
      <dsp:spPr>
        <a:xfrm rot="10800000">
          <a:off x="5164166" y="1773004"/>
          <a:ext cx="2243214" cy="2167006"/>
        </a:xfrm>
        <a:prstGeom prst="round2SameRect">
          <a:avLst>
            <a:gd name="adj1" fmla="val 10500"/>
            <a:gd name="adj2" fmla="val 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Intended</a:t>
          </a:r>
        </a:p>
      </dsp:txBody>
      <dsp:txXfrm rot="10800000">
        <a:off x="5230809" y="1773004"/>
        <a:ext cx="2109928" cy="210036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A75414-4021-4E39-98C6-11B317EE2A39}">
      <dsp:nvSpPr>
        <dsp:cNvPr id="0" name=""/>
        <dsp:cNvSpPr/>
      </dsp:nvSpPr>
      <dsp:spPr>
        <a:xfrm>
          <a:off x="0" y="0"/>
          <a:ext cx="7636475" cy="1852306"/>
        </a:xfrm>
        <a:prstGeom prst="roundRect">
          <a:avLst>
            <a:gd name="adj" fmla="val 10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0C9C2B0D-1449-4105-8A21-331E4E3D36AF}">
      <dsp:nvSpPr>
        <dsp:cNvPr id="0" name=""/>
        <dsp:cNvSpPr/>
      </dsp:nvSpPr>
      <dsp:spPr>
        <a:xfrm>
          <a:off x="229094" y="246974"/>
          <a:ext cx="2243214" cy="1358357"/>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0EEBAA6-852D-4DF9-908E-4467C10E0BA6}">
      <dsp:nvSpPr>
        <dsp:cNvPr id="0" name=""/>
        <dsp:cNvSpPr/>
      </dsp:nvSpPr>
      <dsp:spPr>
        <a:xfrm rot="10800000">
          <a:off x="229094" y="1852306"/>
          <a:ext cx="2243214" cy="2263929"/>
        </a:xfrm>
        <a:prstGeom prst="round2SameRect">
          <a:avLst>
            <a:gd name="adj1" fmla="val 10500"/>
            <a:gd name="adj2" fmla="val 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Made</a:t>
          </a:r>
        </a:p>
      </dsp:txBody>
      <dsp:txXfrm rot="10800000">
        <a:off x="298081" y="1852306"/>
        <a:ext cx="2105240" cy="2194942"/>
      </dsp:txXfrm>
    </dsp:sp>
    <dsp:sp modelId="{627D6621-1924-4D80-8446-5129624A7EAB}">
      <dsp:nvSpPr>
        <dsp:cNvPr id="0" name=""/>
        <dsp:cNvSpPr/>
      </dsp:nvSpPr>
      <dsp:spPr>
        <a:xfrm>
          <a:off x="2696630" y="246974"/>
          <a:ext cx="2243214" cy="1358357"/>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FD473F01-08FB-4B52-A70D-96330BF2FE74}">
      <dsp:nvSpPr>
        <dsp:cNvPr id="0" name=""/>
        <dsp:cNvSpPr/>
      </dsp:nvSpPr>
      <dsp:spPr>
        <a:xfrm rot="10800000">
          <a:off x="2696630" y="1852306"/>
          <a:ext cx="2243214" cy="2263929"/>
        </a:xfrm>
        <a:prstGeom prst="round2SameRect">
          <a:avLst>
            <a:gd name="adj1" fmla="val 10500"/>
            <a:gd name="adj2" fmla="val 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Adapted</a:t>
          </a:r>
        </a:p>
      </dsp:txBody>
      <dsp:txXfrm rot="10800000">
        <a:off x="2765617" y="1852306"/>
        <a:ext cx="2105240" cy="2194942"/>
      </dsp:txXfrm>
    </dsp:sp>
    <dsp:sp modelId="{A7AA1E00-3ADA-40BD-A517-630148EC3CD8}">
      <dsp:nvSpPr>
        <dsp:cNvPr id="0" name=""/>
        <dsp:cNvSpPr/>
      </dsp:nvSpPr>
      <dsp:spPr>
        <a:xfrm>
          <a:off x="5164166" y="246974"/>
          <a:ext cx="2243214" cy="1358357"/>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2326C4C-9728-4BFF-9C61-0C1BF12D0C0D}">
      <dsp:nvSpPr>
        <dsp:cNvPr id="0" name=""/>
        <dsp:cNvSpPr/>
      </dsp:nvSpPr>
      <dsp:spPr>
        <a:xfrm rot="10800000">
          <a:off x="5164166" y="1852306"/>
          <a:ext cx="2243214" cy="2263929"/>
        </a:xfrm>
        <a:prstGeom prst="round2SameRect">
          <a:avLst>
            <a:gd name="adj1" fmla="val 10500"/>
            <a:gd name="adj2" fmla="val 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Intended</a:t>
          </a:r>
        </a:p>
      </dsp:txBody>
      <dsp:txXfrm rot="10800000">
        <a:off x="5233153" y="1852306"/>
        <a:ext cx="2105240" cy="2194942"/>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28/06/2022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28/06/2022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pnld.westyorkshire.pnn.police.uk/docmanager/content/D45.htm"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8" Type="http://schemas.openxmlformats.org/officeDocument/2006/relationships/hyperlink" Target="https://www.pnld.co.uk/members/case-law-detail/?id=9cbd92e5-bed5-eb11-bacb-000d3ad61986" TargetMode="External"/><Relationship Id="rId13" Type="http://schemas.openxmlformats.org/officeDocument/2006/relationships/hyperlink" Target="https://www.pnld.co.uk/members/legal-index-detail/?id=ab944d15-efd7-eb11-bacb-0022483f5223" TargetMode="External"/><Relationship Id="rId3" Type="http://schemas.openxmlformats.org/officeDocument/2006/relationships/hyperlink" Target="https://www.pnld.co.uk/members/legal-narrative-detail/?id=044e1b1d-00d9-eb11-bacb-0022483f5223" TargetMode="External"/><Relationship Id="rId7" Type="http://schemas.openxmlformats.org/officeDocument/2006/relationships/hyperlink" Target="https://www.pnld.co.uk/members/legal-narrative-detail/?id=8032728e-96d9-eb11-bacb-0022483f5223" TargetMode="External"/><Relationship Id="rId12" Type="http://schemas.openxmlformats.org/officeDocument/2006/relationships/hyperlink" Target="https://www.pnld.co.uk/members/case-law-detail/?id=8d139c5a-bed5-eb11-bacb-000d3ad57443" TargetMode="External"/><Relationship Id="rId2" Type="http://schemas.openxmlformats.org/officeDocument/2006/relationships/slide" Target="../slides/slide24.xml"/><Relationship Id="rId1" Type="http://schemas.openxmlformats.org/officeDocument/2006/relationships/notesMaster" Target="../notesMasters/notesMaster1.xml"/><Relationship Id="rId6" Type="http://schemas.openxmlformats.org/officeDocument/2006/relationships/hyperlink" Target="https://www.pnld.co.uk/members/legal-narrative-detail/?id=5d1f614c-96d9-eb11-bacb-0022483f57c9" TargetMode="External"/><Relationship Id="rId11" Type="http://schemas.openxmlformats.org/officeDocument/2006/relationships/hyperlink" Target="https://www.pnld.co.uk/members/legal-narrative-detail/?id=6d873d70-97d9-eb11-bacb-0022483f57c9" TargetMode="External"/><Relationship Id="rId5" Type="http://schemas.openxmlformats.org/officeDocument/2006/relationships/hyperlink" Target="https://www.pnld.co.uk/members/legal-narrative-detail/?id=08159c55-97d9-eb11-bacb-0022483f5223" TargetMode="External"/><Relationship Id="rId15" Type="http://schemas.openxmlformats.org/officeDocument/2006/relationships/hyperlink" Target="https://www.pnld.co.uk/members/legal-narrative-detail/?id=c0913e6a-96d9-eb11-bacb-0022483f5223" TargetMode="External"/><Relationship Id="rId10" Type="http://schemas.openxmlformats.org/officeDocument/2006/relationships/hyperlink" Target="https://www.pnld.co.uk/members/case-law-detail/?id=1ee50a3d-c9d5-eb11-bacb-000d3ad61986" TargetMode="External"/><Relationship Id="rId4" Type="http://schemas.openxmlformats.org/officeDocument/2006/relationships/hyperlink" Target="https://www.pnld.co.uk/members/legal-narrative-detail/?id=d08f283f-97d9-eb11-bacb-0022483f57c9" TargetMode="External"/><Relationship Id="rId9" Type="http://schemas.openxmlformats.org/officeDocument/2006/relationships/hyperlink" Target="https://www.pnld.co.uk/members/legal-narrative-detail/?id=13234bb3-96d9-eb11-bacb-0022483f57c9" TargetMode="External"/><Relationship Id="rId14" Type="http://schemas.openxmlformats.org/officeDocument/2006/relationships/hyperlink" Target="https://www.pnld.co.uk/members/legal-narrative-detail/?id=9e95adde-92d9-eb11-bacb-0022483f5223" TargetMode="Externa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create.kahoot.it/share/burglary-aggravated-burglary/c139554e-2e95-4f9f-982b-bb91cc5b4c33"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this lesson, you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when an offence of burglary has been committed.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definition of burglary contrary to Sections 9(1)(a) and 9(1)(b) of the Theft Act 1968.</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meaning of ‘enters’ as it applies to the Act.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meaning of ‘building’ and ‘part of a building’ as they apply to the Act.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meaning of ‘trespasser’ as it applies to the Act.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meaning of ‘intent’ as a necessary element of Section 9(1)(a) of the Theft Act 1968.</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whether an offence of burglary has been committed.</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whether an offence of aggravated burglary has been committed.</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41737924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1625" y="185738"/>
            <a:ext cx="3463925" cy="1947862"/>
          </a:xfrm>
        </p:spPr>
      </p:sp>
      <p:sp>
        <p:nvSpPr>
          <p:cNvPr id="3" name="Notes Placeholder 2"/>
          <p:cNvSpPr>
            <a:spLocks noGrp="1"/>
          </p:cNvSpPr>
          <p:nvPr>
            <p:ph type="body" idx="1"/>
          </p:nvPr>
        </p:nvSpPr>
        <p:spPr>
          <a:xfrm>
            <a:off x="696686" y="2419350"/>
            <a:ext cx="5486400" cy="5265964"/>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https://www.youtube.com/watch?v=Bgqb55wkHRM</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6916808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1625" y="185738"/>
            <a:ext cx="3463925" cy="1947862"/>
          </a:xfrm>
        </p:spPr>
      </p:sp>
      <p:sp>
        <p:nvSpPr>
          <p:cNvPr id="3" name="Notes Placeholder 2"/>
          <p:cNvSpPr>
            <a:spLocks noGrp="1"/>
          </p:cNvSpPr>
          <p:nvPr>
            <p:ph type="body" idx="1"/>
          </p:nvPr>
        </p:nvSpPr>
        <p:spPr>
          <a:xfrm>
            <a:off x="696686" y="2419350"/>
            <a:ext cx="5486400" cy="5265964"/>
          </a:xfrm>
        </p:spPr>
        <p:txBody>
          <a:bodyPr/>
          <a:lstStyle/>
          <a:p>
            <a:r>
              <a:rPr lang="en-GB" altLang="en-US" sz="1100" dirty="0">
                <a:latin typeface="Arial" panose="020B0604020202020204" pitchFamily="34" charset="0"/>
                <a:cs typeface="Arial" panose="020B0604020202020204" pitchFamily="34" charset="0"/>
              </a:rPr>
              <a:t>The first offence we are going to look at is Burglary</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Trainer to discuss how people stereotype burglary, image</a:t>
            </a:r>
            <a:r>
              <a:rPr lang="en-GB" altLang="en-US" sz="1100" baseline="0" dirty="0">
                <a:latin typeface="Arial" panose="020B0604020202020204" pitchFamily="34" charset="0"/>
                <a:cs typeface="Arial" panose="020B0604020202020204" pitchFamily="34" charset="0"/>
              </a:rPr>
              <a:t> will float in. </a:t>
            </a:r>
          </a:p>
          <a:p>
            <a:pPr marL="228600" indent="-228600">
              <a:buAutoNum type="arabicParenR"/>
            </a:pPr>
            <a:r>
              <a:rPr lang="en-GB" altLang="en-US" sz="1100" baseline="0" dirty="0">
                <a:latin typeface="Arial" panose="020B0604020202020204" pitchFamily="34" charset="0"/>
                <a:cs typeface="Arial" panose="020B0604020202020204" pitchFamily="34" charset="0"/>
              </a:rPr>
              <a:t>Is the typical stereotype if you were asked what a burglar looks like. </a:t>
            </a:r>
          </a:p>
          <a:p>
            <a:pPr marL="0" indent="0">
              <a:buNone/>
            </a:pPr>
            <a:r>
              <a:rPr lang="en-GB" altLang="en-US" sz="1100" baseline="0" dirty="0">
                <a:latin typeface="Arial" panose="020B0604020202020204" pitchFamily="34" charset="0"/>
                <a:cs typeface="Arial" panose="020B0604020202020204" pitchFamily="34" charset="0"/>
              </a:rPr>
              <a:t>2) </a:t>
            </a:r>
            <a:r>
              <a:rPr lang="en-GB" sz="1100" kern="1200" dirty="0">
                <a:solidFill>
                  <a:schemeClr val="tx1"/>
                </a:solidFill>
                <a:effectLst/>
                <a:latin typeface="Arial" panose="020B0604020202020204" pitchFamily="34" charset="0"/>
                <a:ea typeface="+mn-ea"/>
                <a:cs typeface="Arial" panose="020B0604020202020204" pitchFamily="34" charset="0"/>
              </a:rPr>
              <a:t>A </a:t>
            </a:r>
            <a:r>
              <a:rPr lang="en-GB" sz="1100" b="1" kern="1200" dirty="0">
                <a:solidFill>
                  <a:schemeClr val="tx1"/>
                </a:solidFill>
                <a:effectLst/>
                <a:latin typeface="Arial" panose="020B0604020202020204" pitchFamily="34" charset="0"/>
                <a:ea typeface="+mn-ea"/>
                <a:cs typeface="Arial" panose="020B0604020202020204" pitchFamily="34" charset="0"/>
              </a:rPr>
              <a:t>burglar</a:t>
            </a:r>
            <a:r>
              <a:rPr lang="en-GB" sz="1100" kern="1200" dirty="0">
                <a:solidFill>
                  <a:schemeClr val="tx1"/>
                </a:solidFill>
                <a:effectLst/>
                <a:latin typeface="Arial" panose="020B0604020202020204" pitchFamily="34" charset="0"/>
                <a:ea typeface="+mn-ea"/>
                <a:cs typeface="Arial" panose="020B0604020202020204" pitchFamily="34" charset="0"/>
              </a:rPr>
              <a:t> who is especially skilled at stealthy or undetected entry of a premises. </a:t>
            </a:r>
            <a:r>
              <a:rPr lang="en-GB" sz="1100" b="1" kern="1200" dirty="0">
                <a:solidFill>
                  <a:schemeClr val="tx1"/>
                </a:solidFill>
                <a:effectLst/>
                <a:latin typeface="Arial" panose="020B0604020202020204" pitchFamily="34" charset="0"/>
                <a:ea typeface="+mn-ea"/>
                <a:cs typeface="Arial" panose="020B0604020202020204" pitchFamily="34" charset="0"/>
              </a:rPr>
              <a:t>cat burglar</a:t>
            </a:r>
            <a:r>
              <a:rPr lang="en-GB" sz="1100" kern="1200" dirty="0">
                <a:solidFill>
                  <a:schemeClr val="tx1"/>
                </a:solidFill>
                <a:effectLst/>
                <a:latin typeface="Arial" panose="020B0604020202020204" pitchFamily="34" charset="0"/>
                <a:ea typeface="+mn-ea"/>
                <a:cs typeface="Arial" panose="020B0604020202020204" pitchFamily="34" charset="0"/>
              </a:rPr>
              <a:t> is a </a:t>
            </a:r>
            <a:r>
              <a:rPr lang="en-GB" sz="1100" b="1" kern="1200" dirty="0">
                <a:solidFill>
                  <a:schemeClr val="tx1"/>
                </a:solidFill>
                <a:effectLst/>
                <a:latin typeface="Arial" panose="020B0604020202020204" pitchFamily="34" charset="0"/>
                <a:ea typeface="+mn-ea"/>
                <a:cs typeface="Arial" panose="020B0604020202020204" pitchFamily="34" charset="0"/>
              </a:rPr>
              <a:t>burglar</a:t>
            </a:r>
            <a:r>
              <a:rPr lang="en-GB" sz="1100" kern="1200" dirty="0">
                <a:solidFill>
                  <a:schemeClr val="tx1"/>
                </a:solidFill>
                <a:effectLst/>
                <a:latin typeface="Arial" panose="020B0604020202020204" pitchFamily="34" charset="0"/>
                <a:ea typeface="+mn-ea"/>
                <a:cs typeface="Arial" panose="020B0604020202020204" pitchFamily="34" charset="0"/>
              </a:rPr>
              <a:t> who enters buildings by climbing through upper windows, skylights, </a:t>
            </a:r>
            <a:r>
              <a:rPr lang="en-GB" sz="1100" kern="1200" dirty="0" err="1">
                <a:solidFill>
                  <a:schemeClr val="tx1"/>
                </a:solidFill>
                <a:effectLst/>
                <a:latin typeface="Arial" panose="020B0604020202020204" pitchFamily="34" charset="0"/>
                <a:ea typeface="+mn-ea"/>
                <a:cs typeface="Arial" panose="020B0604020202020204" pitchFamily="34" charset="0"/>
              </a:rPr>
              <a:t>etc</a:t>
            </a:r>
            <a:r>
              <a:rPr lang="en-GB" sz="1100" kern="1200" dirty="0">
                <a:solidFill>
                  <a:schemeClr val="tx1"/>
                </a:solidFill>
                <a:effectLst/>
                <a:latin typeface="Arial" panose="020B0604020202020204" pitchFamily="34" charset="0"/>
                <a:ea typeface="+mn-ea"/>
                <a:cs typeface="Arial" panose="020B0604020202020204" pitchFamily="34" charset="0"/>
              </a:rPr>
              <a:t> </a:t>
            </a:r>
            <a:r>
              <a:rPr lang="en-GB" sz="1100" kern="1200" baseline="0" dirty="0">
                <a:solidFill>
                  <a:schemeClr val="tx1"/>
                </a:solidFill>
                <a:effectLst/>
                <a:latin typeface="Arial" panose="020B0604020202020204" pitchFamily="34" charset="0"/>
                <a:ea typeface="+mn-ea"/>
                <a:cs typeface="Arial" panose="020B0604020202020204" pitchFamily="34" charset="0"/>
              </a:rPr>
              <a:t> can also be know as creeper burglar. </a:t>
            </a:r>
          </a:p>
          <a:p>
            <a:pPr marL="0" indent="0">
              <a:buNone/>
            </a:pPr>
            <a:r>
              <a:rPr lang="en-GB" altLang="en-US" sz="1100" kern="1200" baseline="0" dirty="0">
                <a:solidFill>
                  <a:schemeClr val="tx1"/>
                </a:solidFill>
                <a:effectLst/>
                <a:latin typeface="Arial" panose="020B0604020202020204" pitchFamily="34" charset="0"/>
                <a:ea typeface="+mn-ea"/>
                <a:cs typeface="Arial" panose="020B0604020202020204" pitchFamily="34" charset="0"/>
              </a:rPr>
              <a:t>3) Modern burglar but would he look suspicious if you seen him walking down street?</a:t>
            </a:r>
            <a:r>
              <a:rPr lang="en-GB" altLang="en-US" sz="1100" baseline="0" dirty="0">
                <a:latin typeface="Arial" panose="020B0604020202020204" pitchFamily="34" charset="0"/>
                <a:cs typeface="Arial" panose="020B0604020202020204" pitchFamily="34" charset="0"/>
              </a:rPr>
              <a:t> </a:t>
            </a:r>
          </a:p>
          <a:p>
            <a:pPr marL="0" indent="0">
              <a:buNone/>
            </a:pPr>
            <a:r>
              <a:rPr lang="en-GB" altLang="en-US" sz="1100" baseline="0" dirty="0">
                <a:latin typeface="Arial" panose="020B0604020202020204" pitchFamily="34" charset="0"/>
                <a:cs typeface="Arial" panose="020B0604020202020204" pitchFamily="34" charset="0"/>
              </a:rPr>
              <a:t>4)Woman with skate board, anyone can be a burglar no matter what they look like. </a:t>
            </a:r>
          </a:p>
          <a:p>
            <a:pPr marL="0" indent="0">
              <a:buNone/>
            </a:pPr>
            <a:r>
              <a:rPr lang="en-GB" altLang="en-US" sz="1100" baseline="0" dirty="0">
                <a:latin typeface="Arial" panose="020B0604020202020204" pitchFamily="34" charset="0"/>
                <a:cs typeface="Arial" panose="020B0604020202020204" pitchFamily="34" charset="0"/>
              </a:rPr>
              <a:t>5) Man walking again indicating any person can be a burglar they do not come with rubber stamps on head. </a:t>
            </a:r>
          </a:p>
          <a:p>
            <a:pPr marL="0" indent="0">
              <a:buNone/>
            </a:pPr>
            <a:r>
              <a:rPr lang="en-GB" altLang="en-US" sz="1100" baseline="0" dirty="0">
                <a:latin typeface="Arial" panose="020B0604020202020204" pitchFamily="34" charset="0"/>
                <a:cs typeface="Arial" panose="020B0604020202020204" pitchFamily="34" charset="0"/>
              </a:rPr>
              <a:t>6) Burglars from home alone. </a:t>
            </a:r>
          </a:p>
          <a:p>
            <a:pPr marL="0" indent="0">
              <a:buNone/>
            </a:pPr>
            <a:r>
              <a:rPr lang="en-GB" altLang="en-US" sz="1100" baseline="0" dirty="0">
                <a:latin typeface="Arial" panose="020B0604020202020204" pitchFamily="34" charset="0"/>
                <a:cs typeface="Arial" panose="020B0604020202020204" pitchFamily="34" charset="0"/>
              </a:rPr>
              <a:t>7) Distraction burglary, discuss with students. </a:t>
            </a:r>
          </a:p>
          <a:p>
            <a:pPr marL="0" indent="0">
              <a:buNone/>
            </a:pPr>
            <a:r>
              <a:rPr lang="en-GB" altLang="en-US" sz="1100" baseline="0" dirty="0">
                <a:latin typeface="Arial" panose="020B0604020202020204" pitchFamily="34" charset="0"/>
                <a:cs typeface="Arial" panose="020B0604020202020204" pitchFamily="34" charset="0"/>
              </a:rPr>
              <a:t>8) Oliver who was used in film as small boy to enter house to burgle, this method is still being used today.   </a:t>
            </a:r>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(Either-way offence)</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Burglary is a so-called ‘volume’ crime and can take various forms.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Burglary is a serious offence, which if tried on indictment carries a maximum penalty of 10 years.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This increases to 14 years if the building is a dwelling.</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Aggravated burglary, which we will look at later, carries a maximum penalty of life imprisonment.</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Offences against property and persons are generally regarded as more serious if the criminal entered premises where they had no right to be, in order to commit the crime.</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You may deal with an offence of burglary very early in your career.</a:t>
            </a:r>
          </a:p>
          <a:p>
            <a:endParaRPr lang="en-GB"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It is, therefore, essential that you are able to recognise the offence in order that you can effectively take the appropriate action.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40936045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09600" y="347663"/>
            <a:ext cx="5486400" cy="3086100"/>
          </a:xfrm>
        </p:spPr>
      </p:sp>
      <p:sp>
        <p:nvSpPr>
          <p:cNvPr id="3" name="Notes Placeholder 2"/>
          <p:cNvSpPr>
            <a:spLocks noGrp="1"/>
          </p:cNvSpPr>
          <p:nvPr>
            <p:ph type="body" idx="1"/>
          </p:nvPr>
        </p:nvSpPr>
        <p:spPr>
          <a:xfrm>
            <a:off x="609600" y="3812722"/>
            <a:ext cx="5486400" cy="3600450"/>
          </a:xfrm>
        </p:spPr>
        <p:txBody>
          <a:bodyPr/>
          <a:lstStyle/>
          <a:p>
            <a:pPr>
              <a:lnSpc>
                <a:spcPct val="100000"/>
              </a:lnSpc>
              <a:defRPr/>
            </a:pPr>
            <a:r>
              <a:rPr lang="en-GB" altLang="en-US" sz="1100" dirty="0">
                <a:latin typeface="Arial" charset="0"/>
              </a:rPr>
              <a:t>The offence of Burglary is contained within the Theft Act 1968</a:t>
            </a:r>
          </a:p>
          <a:p>
            <a:pPr>
              <a:lnSpc>
                <a:spcPct val="100000"/>
              </a:lnSpc>
            </a:pPr>
            <a:endParaRPr lang="en-GB" altLang="en-US" sz="1100" dirty="0">
              <a:latin typeface="Arial" charset="0"/>
            </a:endParaRPr>
          </a:p>
          <a:p>
            <a:pPr>
              <a:lnSpc>
                <a:spcPct val="100000"/>
              </a:lnSpc>
              <a:defRPr/>
            </a:pPr>
            <a:r>
              <a:rPr lang="en-GB" altLang="en-US" sz="1100" dirty="0">
                <a:latin typeface="Arial" charset="0"/>
              </a:rPr>
              <a:t>There are two types of burglary.  </a:t>
            </a:r>
          </a:p>
          <a:p>
            <a:pPr>
              <a:lnSpc>
                <a:spcPct val="100000"/>
              </a:lnSpc>
              <a:defRPr/>
            </a:pPr>
            <a:endParaRPr lang="en-GB" altLang="en-US" sz="1100" dirty="0">
              <a:latin typeface="Arial" charset="0"/>
            </a:endParaRPr>
          </a:p>
          <a:p>
            <a:pPr>
              <a:lnSpc>
                <a:spcPct val="100000"/>
              </a:lnSpc>
              <a:defRPr/>
            </a:pPr>
            <a:r>
              <a:rPr lang="en-GB" altLang="en-US" sz="1100" dirty="0">
                <a:latin typeface="Arial" charset="0"/>
              </a:rPr>
              <a:t>The first one is concerned with the defendants intentions when entering a building or part of a building.</a:t>
            </a:r>
          </a:p>
          <a:p>
            <a:pPr>
              <a:lnSpc>
                <a:spcPct val="100000"/>
              </a:lnSpc>
              <a:defRPr/>
            </a:pPr>
            <a:endParaRPr lang="en-GB" altLang="en-US" sz="1100" dirty="0">
              <a:latin typeface="Arial" charset="0"/>
            </a:endParaRPr>
          </a:p>
          <a:p>
            <a:pPr>
              <a:lnSpc>
                <a:spcPct val="100000"/>
              </a:lnSpc>
            </a:pPr>
            <a:r>
              <a:rPr lang="en-GB" altLang="en-US" sz="1100" dirty="0">
                <a:latin typeface="Arial" charset="0"/>
              </a:rPr>
              <a:t>This is commonly referred to as ‘burglary with intent’ and is covered by Section 9(1)(a) Theft Act 1968</a:t>
            </a:r>
          </a:p>
          <a:p>
            <a:pPr>
              <a:lnSpc>
                <a:spcPct val="100000"/>
              </a:lnSpc>
            </a:pPr>
            <a:endParaRPr lang="en-GB" altLang="en-US" sz="1100" dirty="0">
              <a:latin typeface="Arial" charset="0"/>
            </a:endParaRPr>
          </a:p>
          <a:p>
            <a:pPr>
              <a:lnSpc>
                <a:spcPct val="100000"/>
              </a:lnSpc>
            </a:pPr>
            <a:r>
              <a:rPr lang="en-GB" altLang="en-US" sz="1100" dirty="0">
                <a:latin typeface="Arial" charset="0"/>
              </a:rPr>
              <a:t>For an offence under this section the acts do not have to be committed, only intended.</a:t>
            </a:r>
          </a:p>
          <a:p>
            <a:pPr>
              <a:lnSpc>
                <a:spcPct val="100000"/>
              </a:lnSpc>
            </a:pPr>
            <a:endParaRPr lang="en-GB" altLang="en-US" sz="1100" dirty="0">
              <a:latin typeface="Arial" charset="0"/>
            </a:endParaRPr>
          </a:p>
          <a:p>
            <a:pPr>
              <a:lnSpc>
                <a:spcPct val="100000"/>
              </a:lnSpc>
            </a:pPr>
            <a:r>
              <a:rPr lang="en-GB" altLang="en-US" sz="1100" dirty="0">
                <a:latin typeface="Arial" charset="0"/>
              </a:rPr>
              <a:t>As we have already discussed, proving ‘intent’ is sometimes difficult and whilst there may be some evidence which may assist, it is often only during interview that this is established.</a:t>
            </a:r>
          </a:p>
          <a:p>
            <a:pPr>
              <a:lnSpc>
                <a:spcPct val="100000"/>
              </a:lnSpc>
            </a:pPr>
            <a:endParaRPr lang="en-GB" altLang="en-US" sz="1100" dirty="0">
              <a:latin typeface="Arial" charset="0"/>
            </a:endParaRPr>
          </a:p>
          <a:p>
            <a:pPr>
              <a:lnSpc>
                <a:spcPct val="100000"/>
              </a:lnSpc>
            </a:pPr>
            <a:r>
              <a:rPr lang="en-GB" altLang="en-US" sz="1100" dirty="0">
                <a:latin typeface="Arial" charset="0"/>
              </a:rPr>
              <a:t>We will look at the elements highlighted in red in more detail shortly.</a:t>
            </a:r>
          </a:p>
          <a:p>
            <a:pPr>
              <a:lnSpc>
                <a:spcPct val="90000"/>
              </a:lnSpc>
            </a:pPr>
            <a:endParaRPr lang="en-GB" altLang="en-US"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8811478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3" name="Notes Placeholder 2"/>
          <p:cNvSpPr>
            <a:spLocks noGrp="1"/>
          </p:cNvSpPr>
          <p:nvPr>
            <p:ph type="body" idx="1"/>
          </p:nvPr>
        </p:nvSpPr>
        <p:spPr>
          <a:xfrm>
            <a:off x="751114" y="2201635"/>
            <a:ext cx="5486400" cy="6615794"/>
          </a:xfrm>
        </p:spPr>
        <p:txBody>
          <a:bodyPr/>
          <a:lstStyle/>
          <a:p>
            <a:pPr>
              <a:spcAft>
                <a:spcPts val="1800"/>
              </a:spcAft>
            </a:pPr>
            <a:r>
              <a:rPr lang="en-GB" altLang="en-US" sz="1100" dirty="0">
                <a:latin typeface="Arial" panose="020B0604020202020204" pitchFamily="34" charset="0"/>
                <a:cs typeface="Arial" panose="020B0604020202020204" pitchFamily="34" charset="0"/>
              </a:rPr>
              <a:t>Entry can be gained in a number of ways:</a:t>
            </a:r>
          </a:p>
          <a:p>
            <a:pPr>
              <a:spcAft>
                <a:spcPts val="1800"/>
              </a:spcAft>
            </a:pPr>
            <a:r>
              <a:rPr lang="en-GB" altLang="en-US" sz="1100" b="1" dirty="0">
                <a:latin typeface="Arial" panose="020B0604020202020204" pitchFamily="34" charset="0"/>
                <a:cs typeface="Arial" panose="020B0604020202020204" pitchFamily="34" charset="0"/>
              </a:rPr>
              <a:t>In person –</a:t>
            </a:r>
            <a:r>
              <a:rPr lang="en-GB" altLang="en-US" sz="1100" dirty="0">
                <a:latin typeface="Arial" panose="020B0604020202020204" pitchFamily="34" charset="0"/>
                <a:cs typeface="Arial" panose="020B0604020202020204" pitchFamily="34" charset="0"/>
              </a:rPr>
              <a:t> either completely or by inserting a body part e.g. arm/leg through a window or letter box.</a:t>
            </a:r>
            <a:r>
              <a:rPr lang="en-GB" sz="1100" dirty="0">
                <a:latin typeface="Arial" panose="020B0604020202020204" pitchFamily="34" charset="0"/>
                <a:cs typeface="Arial" panose="020B0604020202020204" pitchFamily="34" charset="0"/>
              </a:rPr>
              <a:t> The entry must be with intent to commit one of the offences mentioned in section 9(2). The entry must be effective otherwise it may only be an attempt.</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pPr>
              <a:spcAft>
                <a:spcPts val="1800"/>
              </a:spcAft>
            </a:pPr>
            <a:r>
              <a:rPr lang="en-GB" altLang="en-US" sz="1100" b="1" dirty="0">
                <a:latin typeface="Arial" panose="020B0604020202020204" pitchFamily="34" charset="0"/>
                <a:cs typeface="Arial" panose="020B0604020202020204" pitchFamily="34" charset="0"/>
              </a:rPr>
              <a:t>Using a tool/article – </a:t>
            </a:r>
            <a:r>
              <a:rPr lang="en-GB" altLang="en-US" sz="1100" dirty="0">
                <a:latin typeface="Arial" panose="020B0604020202020204" pitchFamily="34" charset="0"/>
                <a:cs typeface="Arial" panose="020B0604020202020204" pitchFamily="34" charset="0"/>
              </a:rPr>
              <a:t>as an extension of the </a:t>
            </a:r>
            <a:r>
              <a:rPr lang="en-GB" sz="1100" dirty="0">
                <a:latin typeface="Arial" panose="020B0604020202020204" pitchFamily="34" charset="0"/>
                <a:cs typeface="Arial" panose="020B0604020202020204" pitchFamily="34" charset="0"/>
              </a:rPr>
              <a:t> burglar, e.</a:t>
            </a:r>
            <a:r>
              <a:rPr lang="en-GB" altLang="en-US" sz="1100" dirty="0">
                <a:latin typeface="Arial" panose="020B0604020202020204" pitchFamily="34" charset="0"/>
                <a:cs typeface="Arial" panose="020B0604020202020204" pitchFamily="34" charset="0"/>
              </a:rPr>
              <a:t>g. a long stick pushed through the letter box in order to steal car keys from a table.  However, if the tool or article is put through the letterbox to get the keys to open the door it will not be classed as entry.</a:t>
            </a:r>
            <a:r>
              <a:rPr lang="en-GB" sz="1100" dirty="0">
                <a:latin typeface="Arial" panose="020B0604020202020204" pitchFamily="34" charset="0"/>
                <a:cs typeface="Arial" panose="020B0604020202020204" pitchFamily="34" charset="0"/>
              </a:rPr>
              <a:t> If the instrument is used merely to try to gain entry (e.g. a cordless drill being used to try to drill out a lock), then at that stage it may be no more than an attempted burglary.</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pPr>
              <a:spcAft>
                <a:spcPts val="1800"/>
              </a:spcAft>
            </a:pPr>
            <a:r>
              <a:rPr lang="en-GB" altLang="en-US" sz="1100" b="1" dirty="0">
                <a:latin typeface="Arial" panose="020B0604020202020204" pitchFamily="34" charset="0"/>
                <a:cs typeface="Arial" panose="020B0604020202020204" pitchFamily="34" charset="0"/>
              </a:rPr>
              <a:t>Using an innocent agent – </a:t>
            </a:r>
            <a:r>
              <a:rPr lang="en-GB" altLang="en-US" sz="1100" dirty="0">
                <a:latin typeface="Arial" panose="020B0604020202020204" pitchFamily="34" charset="0"/>
                <a:cs typeface="Arial" panose="020B0604020202020204" pitchFamily="34" charset="0"/>
              </a:rPr>
              <a:t>e.g. a child under the age of criminal responsibility (10yrs) or a trained animal e.g. a monkey, sent into a building to steal.  If the ‘agent’ is used to open doors or windows to prepare entry and nothing stolen then offence is NOT committed (but may be an attempt).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In</a:t>
            </a:r>
            <a:r>
              <a:rPr lang="en-GB" sz="1100" b="1" dirty="0">
                <a:latin typeface="Arial" panose="020B0604020202020204" pitchFamily="34" charset="0"/>
                <a:cs typeface="Arial" panose="020B0604020202020204" pitchFamily="34" charset="0"/>
              </a:rPr>
              <a:t> R v Brown </a:t>
            </a:r>
            <a:r>
              <a:rPr lang="en-GB" sz="1100" dirty="0">
                <a:latin typeface="Arial" panose="020B0604020202020204" pitchFamily="34" charset="0"/>
                <a:cs typeface="Arial" panose="020B0604020202020204" pitchFamily="34" charset="0"/>
              </a:rPr>
              <a:t>–  Brown had broken into a shop having smashed the bottom panel of the door.</a:t>
            </a:r>
          </a:p>
          <a:p>
            <a:r>
              <a:rPr lang="en-GB" sz="1100" dirty="0">
                <a:latin typeface="Arial" panose="020B0604020202020204" pitchFamily="34" charset="0"/>
                <a:cs typeface="Arial" panose="020B0604020202020204" pitchFamily="34" charset="0"/>
              </a:rPr>
              <a:t>He was half way in through the broken door panel when he got stuck. </a:t>
            </a:r>
          </a:p>
          <a:p>
            <a:r>
              <a:rPr lang="en-GB" sz="1100" dirty="0">
                <a:latin typeface="Arial" panose="020B0604020202020204" pitchFamily="34" charset="0"/>
                <a:cs typeface="Arial" panose="020B0604020202020204" pitchFamily="34" charset="0"/>
              </a:rPr>
              <a:t>The shop owner caught him - half of his body inside the shop and half outside</a:t>
            </a:r>
          </a:p>
          <a:p>
            <a:r>
              <a:rPr lang="en-GB" sz="1100" dirty="0">
                <a:latin typeface="Arial" panose="020B0604020202020204" pitchFamily="34" charset="0"/>
                <a:cs typeface="Arial" panose="020B0604020202020204" pitchFamily="34" charset="0"/>
              </a:rPr>
              <a:t>He argued in Court that he hadn’t actually </a:t>
            </a:r>
            <a:r>
              <a:rPr lang="en-GB" sz="1100" b="1" dirty="0">
                <a:latin typeface="Arial" panose="020B0604020202020204" pitchFamily="34" charset="0"/>
                <a:cs typeface="Arial" panose="020B0604020202020204" pitchFamily="34" charset="0"/>
              </a:rPr>
              <a:t>‘entered the building’ </a:t>
            </a:r>
          </a:p>
          <a:p>
            <a:r>
              <a:rPr lang="en-GB" sz="1100" dirty="0">
                <a:latin typeface="Arial" panose="020B0604020202020204" pitchFamily="34" charset="0"/>
                <a:cs typeface="Arial" panose="020B0604020202020204" pitchFamily="34" charset="0"/>
              </a:rPr>
              <a:t>The Court held that </a:t>
            </a:r>
            <a:r>
              <a:rPr lang="en-GB" sz="1100" b="1" dirty="0">
                <a:latin typeface="Arial" panose="020B0604020202020204" pitchFamily="34" charset="0"/>
                <a:cs typeface="Arial" panose="020B0604020202020204" pitchFamily="34" charset="0"/>
              </a:rPr>
              <a:t>yes he had </a:t>
            </a:r>
            <a:r>
              <a:rPr lang="en-GB" sz="1100" dirty="0">
                <a:latin typeface="Arial" panose="020B0604020202020204" pitchFamily="34" charset="0"/>
                <a:cs typeface="Arial" panose="020B0604020202020204" pitchFamily="34" charset="0"/>
              </a:rPr>
              <a:t>– you only have to show that entry had been </a:t>
            </a:r>
            <a:r>
              <a:rPr lang="en-GB" sz="1100" b="1" dirty="0">
                <a:latin typeface="Arial" panose="020B0604020202020204" pitchFamily="34" charset="0"/>
                <a:cs typeface="Arial" panose="020B0604020202020204" pitchFamily="34" charset="0"/>
              </a:rPr>
              <a:t>‘effected’ </a:t>
            </a:r>
            <a:r>
              <a:rPr lang="en-GB" sz="1100" dirty="0">
                <a:latin typeface="Arial" panose="020B0604020202020204" pitchFamily="34" charset="0"/>
                <a:cs typeface="Arial" panose="020B0604020202020204" pitchFamily="34" charset="0"/>
              </a:rPr>
              <a:t>as per above.</a:t>
            </a: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8096141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
        <p:nvSpPr>
          <p:cNvPr id="5" name="Notes Placeholder 4"/>
          <p:cNvSpPr>
            <a:spLocks noGrp="1"/>
          </p:cNvSpPr>
          <p:nvPr>
            <p:ph type="body" sz="quarter" idx="11"/>
          </p:nvPr>
        </p:nvSpPr>
        <p:spPr>
          <a:xfrm>
            <a:off x="685800" y="2178050"/>
            <a:ext cx="5486400" cy="4019550"/>
          </a:xfrm>
        </p:spPr>
        <p:txBody>
          <a:bodyPr/>
          <a:lstStyle/>
          <a:p>
            <a:pPr>
              <a:spcAft>
                <a:spcPts val="1800"/>
              </a:spcAft>
            </a:pPr>
            <a:r>
              <a:rPr lang="en-GB" altLang="en-US" sz="1100" dirty="0">
                <a:latin typeface="Arial" panose="020B0604020202020204" pitchFamily="34" charset="0"/>
                <a:cs typeface="Arial" panose="020B0604020202020204" pitchFamily="34" charset="0"/>
              </a:rPr>
              <a:t>The term ‘building’ is used in the Theft Act but not defined, however it is well established in case law as:</a:t>
            </a:r>
          </a:p>
          <a:p>
            <a:pPr>
              <a:spcAft>
                <a:spcPts val="1800"/>
              </a:spcAft>
            </a:pPr>
            <a:r>
              <a:rPr lang="en-GB" altLang="en-US" sz="1100" dirty="0">
                <a:solidFill>
                  <a:srgbClr val="0070C0"/>
                </a:solidFill>
                <a:latin typeface="Arial" panose="020B0604020202020204" pitchFamily="34" charset="0"/>
                <a:cs typeface="Arial" panose="020B0604020202020204" pitchFamily="34" charset="0"/>
              </a:rPr>
              <a:t>‘a structure of considerable size and intended to be permanent or at least endure for a considerable time’</a:t>
            </a:r>
          </a:p>
          <a:p>
            <a:pPr>
              <a:spcAft>
                <a:spcPts val="1800"/>
              </a:spcAft>
            </a:pPr>
            <a:r>
              <a:rPr lang="en-GB" altLang="en-US" sz="1100" dirty="0">
                <a:latin typeface="Arial" panose="020B0604020202020204" pitchFamily="34" charset="0"/>
                <a:cs typeface="Arial" panose="020B0604020202020204" pitchFamily="34" charset="0"/>
              </a:rPr>
              <a:t>A tent, marquee, open-sided bus shelter or car port are </a:t>
            </a:r>
            <a:r>
              <a:rPr lang="en-GB" altLang="en-US" sz="1100" b="1" dirty="0">
                <a:solidFill>
                  <a:srgbClr val="FF0000"/>
                </a:solidFill>
                <a:latin typeface="Arial" panose="020B0604020202020204" pitchFamily="34" charset="0"/>
                <a:cs typeface="Arial" panose="020B0604020202020204" pitchFamily="34" charset="0"/>
              </a:rPr>
              <a:t>NOT</a:t>
            </a:r>
            <a:r>
              <a:rPr lang="en-GB" altLang="en-US" sz="1100" dirty="0">
                <a:latin typeface="Arial" panose="020B0604020202020204" pitchFamily="34" charset="0"/>
                <a:cs typeface="Arial" panose="020B0604020202020204" pitchFamily="34" charset="0"/>
              </a:rPr>
              <a:t> buildings for the purposes of Burglary.</a:t>
            </a:r>
          </a:p>
          <a:p>
            <a:pPr>
              <a:spcAft>
                <a:spcPts val="1800"/>
              </a:spcAft>
            </a:pPr>
            <a:r>
              <a:rPr lang="en-GB" altLang="en-US" sz="1100" dirty="0">
                <a:latin typeface="Arial" panose="020B0604020202020204" pitchFamily="34" charset="0"/>
                <a:cs typeface="Arial" panose="020B0604020202020204" pitchFamily="34" charset="0"/>
              </a:rPr>
              <a:t>Vehicles and vessels in use as a dwelling are classified as buildings</a:t>
            </a:r>
          </a:p>
          <a:p>
            <a:pPr>
              <a:spcAft>
                <a:spcPts val="1800"/>
              </a:spcAft>
            </a:pPr>
            <a:r>
              <a:rPr lang="en-GB" altLang="en-US" sz="1100" dirty="0">
                <a:latin typeface="Arial" panose="020B0604020202020204" pitchFamily="34" charset="0"/>
                <a:cs typeface="Arial" panose="020B0604020202020204" pitchFamily="34" charset="0"/>
              </a:rPr>
              <a:t>Static caravans are buildings whether occupied or not.</a:t>
            </a:r>
          </a:p>
          <a:p>
            <a:pPr>
              <a:spcAft>
                <a:spcPts val="1800"/>
              </a:spcAft>
            </a:pPr>
            <a:r>
              <a:rPr lang="en-GB" altLang="en-US" sz="1100" dirty="0">
                <a:latin typeface="Arial" panose="020B0604020202020204" pitchFamily="34" charset="0"/>
                <a:cs typeface="Arial" panose="020B0604020202020204" pitchFamily="34" charset="0"/>
              </a:rPr>
              <a:t>Touring caravans capable of being towed will only be buildings </a:t>
            </a:r>
            <a:r>
              <a:rPr lang="en-GB" altLang="en-US" sz="1100" b="1" dirty="0">
                <a:latin typeface="Arial" panose="020B0604020202020204" pitchFamily="34" charset="0"/>
                <a:cs typeface="Arial" panose="020B0604020202020204" pitchFamily="34" charset="0"/>
              </a:rPr>
              <a:t>when occupied</a:t>
            </a:r>
            <a:r>
              <a:rPr lang="en-GB" altLang="en-US" sz="1100" dirty="0">
                <a:latin typeface="Arial" panose="020B0604020202020204" pitchFamily="34" charset="0"/>
                <a:cs typeface="Arial" panose="020B0604020202020204" pitchFamily="34" charset="0"/>
              </a:rPr>
              <a:t>.</a:t>
            </a:r>
          </a:p>
          <a:p>
            <a:pPr>
              <a:spcAft>
                <a:spcPts val="1800"/>
              </a:spcAft>
            </a:pPr>
            <a:r>
              <a:rPr lang="en-GB" sz="1100" dirty="0">
                <a:latin typeface="Arial" panose="020B0604020202020204" pitchFamily="34" charset="0"/>
                <a:cs typeface="Arial" panose="020B0604020202020204" pitchFamily="34" charset="0"/>
              </a:rPr>
              <a:t>A touring caravan parked in its owners driveway is normally a vehicle, but, if, at the end of its touring days it is used as a store at the end of the garden, then it is being used as a building in the same way as a garden shed.</a:t>
            </a:r>
          </a:p>
          <a:p>
            <a:pPr>
              <a:spcAft>
                <a:spcPts val="1800"/>
              </a:spcAft>
            </a:pPr>
            <a:endParaRPr lang="en-GB"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2128355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
        <p:nvSpPr>
          <p:cNvPr id="5" name="Notes Placeholder 4"/>
          <p:cNvSpPr>
            <a:spLocks noGrp="1"/>
          </p:cNvSpPr>
          <p:nvPr>
            <p:ph type="body" sz="quarter" idx="11"/>
          </p:nvPr>
        </p:nvSpPr>
        <p:spPr>
          <a:xfrm>
            <a:off x="609600" y="1968500"/>
            <a:ext cx="5486400" cy="6477000"/>
          </a:xfrm>
        </p:spPr>
        <p:txBody>
          <a:bodyPr/>
          <a:lstStyle/>
          <a:p>
            <a:pPr>
              <a:spcAft>
                <a:spcPts val="1800"/>
              </a:spcAft>
            </a:pPr>
            <a:r>
              <a:rPr lang="en-GB" altLang="en-US" sz="1100" b="1" dirty="0">
                <a:solidFill>
                  <a:srgbClr val="0000FF"/>
                </a:solidFill>
                <a:latin typeface="Arial" panose="020B0604020202020204" pitchFamily="34" charset="0"/>
                <a:cs typeface="Arial" panose="020B0604020202020204" pitchFamily="34" charset="0"/>
              </a:rPr>
              <a:t>Part of a building:</a:t>
            </a:r>
          </a:p>
          <a:p>
            <a:pPr>
              <a:spcAft>
                <a:spcPts val="1800"/>
              </a:spcAft>
            </a:pPr>
            <a:r>
              <a:rPr lang="en-GB" altLang="en-US" sz="1100" dirty="0">
                <a:latin typeface="Arial" panose="020B0604020202020204" pitchFamily="34" charset="0"/>
                <a:cs typeface="Arial" panose="020B0604020202020204" pitchFamily="34" charset="0"/>
              </a:rPr>
              <a:t>This term is included to cover a situation where, in the same building, a person may have a right to be in one place, but not in another.</a:t>
            </a:r>
          </a:p>
          <a:p>
            <a:r>
              <a:rPr lang="en-GB" altLang="en-US" sz="1100" dirty="0">
                <a:latin typeface="Arial" panose="020B0604020202020204" pitchFamily="34" charset="0"/>
                <a:cs typeface="Arial" panose="020B0604020202020204" pitchFamily="34" charset="0"/>
              </a:rPr>
              <a:t>Examples of this may include:</a:t>
            </a:r>
          </a:p>
          <a:p>
            <a:endParaRPr lang="en-GB"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1) As a general rule we all have permission to enter shops during their opening hours.</a:t>
            </a:r>
          </a:p>
          <a:p>
            <a:r>
              <a:rPr lang="en-US" altLang="en-US" sz="1100" dirty="0">
                <a:latin typeface="Arial" panose="020B0604020202020204" pitchFamily="34" charset="0"/>
                <a:cs typeface="Arial" panose="020B0604020202020204" pitchFamily="34" charset="0"/>
              </a:rPr>
              <a:t>This permission is what is known as ‘implied’ permission in that whilst there is not a member of staff or the owner outside the shop specifically telling people that they can go in, it is accepted that as it is a shop and is open then the public can enter.</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Whilst it is accepted that a person can enter the ‘public’ areas of the shop, should they go into an area where the public does not have permission to go, e.g. staff room, stock room or behind the shop counter, then they would be considered a trespasser and could commit the offence of burglary.</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A physical division in a room (</a:t>
            </a:r>
            <a:r>
              <a:rPr lang="en-GB" altLang="en-US" sz="1100" i="1" dirty="0">
                <a:latin typeface="Arial" panose="020B0604020202020204" pitchFamily="34" charset="0"/>
                <a:cs typeface="Arial" panose="020B0604020202020204" pitchFamily="34" charset="0"/>
              </a:rPr>
              <a:t>such as in example (1) above</a:t>
            </a:r>
            <a:r>
              <a:rPr lang="en-GB" altLang="en-US" sz="1100" dirty="0">
                <a:latin typeface="Arial" panose="020B0604020202020204" pitchFamily="34" charset="0"/>
                <a:cs typeface="Arial" panose="020B0604020202020204" pitchFamily="34" charset="0"/>
              </a:rPr>
              <a:t>) is enough if it clearly marks out a part a building where a potential offender should not go.</a:t>
            </a:r>
          </a:p>
          <a:p>
            <a:pPr>
              <a:spcAft>
                <a:spcPts val="1800"/>
              </a:spcAft>
            </a:pPr>
            <a:r>
              <a:rPr lang="en-GB" altLang="en-US" sz="1100" b="1" dirty="0">
                <a:latin typeface="Arial" panose="020B0604020202020204" pitchFamily="34" charset="0"/>
                <a:cs typeface="Arial" panose="020B0604020202020204" pitchFamily="34" charset="0"/>
              </a:rPr>
              <a:t>R v </a:t>
            </a:r>
            <a:r>
              <a:rPr lang="en-GB" altLang="en-US" sz="1100" b="1" dirty="0" err="1">
                <a:latin typeface="Arial" panose="020B0604020202020204" pitchFamily="34" charset="0"/>
                <a:cs typeface="Arial" panose="020B0604020202020204" pitchFamily="34" charset="0"/>
              </a:rPr>
              <a:t>Walkington</a:t>
            </a:r>
            <a:r>
              <a:rPr lang="en-GB" altLang="en-US" sz="1100" b="1" dirty="0">
                <a:latin typeface="Arial" panose="020B0604020202020204" pitchFamily="34" charset="0"/>
                <a:cs typeface="Arial" panose="020B0604020202020204" pitchFamily="34" charset="0"/>
              </a:rPr>
              <a:t> 1979   -  'Staff only' area </a:t>
            </a:r>
            <a:r>
              <a:rPr lang="en-GB" altLang="en-US" sz="1100" dirty="0">
                <a:latin typeface="Arial" panose="020B0604020202020204" pitchFamily="34" charset="0"/>
                <a:cs typeface="Arial" panose="020B0604020202020204" pitchFamily="34" charset="0"/>
              </a:rPr>
              <a:t>may be part of a building in burglary and an attempt at theft can take place even if there is nothing to </a:t>
            </a:r>
            <a:r>
              <a:rPr lang="en-GB" altLang="en-US" sz="1100" dirty="0" err="1">
                <a:latin typeface="Arial" panose="020B0604020202020204" pitchFamily="34" charset="0"/>
                <a:cs typeface="Arial" panose="020B0604020202020204" pitchFamily="34" charset="0"/>
              </a:rPr>
              <a:t>stea</a:t>
            </a: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2) Two lodgers share the same house.  One lodger enters the other lodger’s room without permission in order to steal.</a:t>
            </a:r>
          </a:p>
          <a:p>
            <a:pPr>
              <a:spcAft>
                <a:spcPts val="1800"/>
              </a:spcAft>
            </a:pPr>
            <a:r>
              <a:rPr lang="en-GB" altLang="en-US" sz="1100" dirty="0">
                <a:latin typeface="Arial" panose="020B0604020202020204" pitchFamily="34" charset="0"/>
                <a:cs typeface="Arial" panose="020B0604020202020204" pitchFamily="34" charset="0"/>
              </a:rPr>
              <a:t>He goes from the hallway where he has permission to be, into the other lodger’s room, where he does not have permission to be, and is, therefore, a trespasser.</a:t>
            </a:r>
          </a:p>
          <a:p>
            <a:endParaRPr lang="en-GB" altLang="en-US" dirty="0"/>
          </a:p>
          <a:p>
            <a:r>
              <a:rPr lang="en-GB" altLang="en-US" dirty="0"/>
              <a:t>l</a:t>
            </a:r>
            <a:endParaRPr lang="en-GB" dirty="0"/>
          </a:p>
          <a:p>
            <a:endParaRPr lang="en-GB" dirty="0"/>
          </a:p>
          <a:p>
            <a:endParaRPr lang="en-GB" dirty="0"/>
          </a:p>
        </p:txBody>
      </p:sp>
    </p:spTree>
    <p:extLst>
      <p:ext uri="{BB962C8B-B14F-4D97-AF65-F5344CB8AC3E}">
        <p14:creationId xmlns:p14="http://schemas.microsoft.com/office/powerpoint/2010/main" val="17815892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
        <p:nvSpPr>
          <p:cNvPr id="5" name="Notes Placeholder 4"/>
          <p:cNvSpPr>
            <a:spLocks noGrp="1"/>
          </p:cNvSpPr>
          <p:nvPr>
            <p:ph type="body" sz="quarter" idx="11"/>
          </p:nvPr>
        </p:nvSpPr>
        <p:spPr>
          <a:xfrm>
            <a:off x="628650" y="2070100"/>
            <a:ext cx="5486400" cy="5391150"/>
          </a:xfrm>
        </p:spPr>
        <p:txBody>
          <a:bodyPr/>
          <a:lstStyle/>
          <a:p>
            <a:r>
              <a:rPr lang="en-GB" sz="1100" b="1" dirty="0">
                <a:latin typeface="Arial" panose="020B0604020202020204" pitchFamily="34" charset="0"/>
                <a:cs typeface="Arial" panose="020B0604020202020204" pitchFamily="34" charset="0"/>
              </a:rPr>
              <a:t>Subjective recklessness – they foresee a risk but go on to take that risk</a:t>
            </a:r>
          </a:p>
          <a:p>
            <a:endParaRPr lang="en-GB" sz="1100" b="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To be guilty of burglary the defendant must know or be subjectively reckless to the fact they are entering as a trespasser</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i.e. they must know they are entering without a right by law or with express or implied permission – or being reckless as to that fact.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Sometimes a defendant may have a general permission to enter a building or part of a building for a legitimate purpose. However, the true intention of the defendant when entering is not for that legitimate purpose – but in order to steal / inflict GBH / cause damage.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As these intentions invariably form no part of the permission to enter – any entry in such circs means that the defendant becomes a trespasser the moment they enter the building or part of it because businesses, such as banks, only extend an invitation for individuals to be on their premises if they have legitimate business there.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In such circs the exceeding of the granted permission places the defendant in a position of being a trespasser from the outset.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difficulty is proving their intentions, but the circs can sometimes help.</a:t>
            </a:r>
            <a:endParaRPr lang="en-GB" altLang="en-US" sz="1100" b="1"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In order to prove a trespass for the criminal law, guilty state of mind, or (to use the Latin term) '</a:t>
            </a:r>
            <a:r>
              <a:rPr lang="en-GB" sz="1100" dirty="0">
                <a:latin typeface="Arial" panose="020B0604020202020204" pitchFamily="34" charset="0"/>
                <a:cs typeface="Arial" panose="020B0604020202020204" pitchFamily="34" charset="0"/>
                <a:hlinkClick r:id="rId3" action="ppaction://hlinkfile"/>
              </a:rPr>
              <a:t> </a:t>
            </a:r>
            <a:r>
              <a:rPr lang="en-GB" sz="1100" dirty="0" err="1">
                <a:latin typeface="Arial" panose="020B0604020202020204" pitchFamily="34" charset="0"/>
                <a:cs typeface="Arial" panose="020B0604020202020204" pitchFamily="34" charset="0"/>
                <a:hlinkClick r:id="rId3" action="ppaction://hlinkfile"/>
              </a:rPr>
              <a:t>mens</a:t>
            </a:r>
            <a:r>
              <a:rPr lang="en-GB" sz="1100" dirty="0">
                <a:latin typeface="Arial" panose="020B0604020202020204" pitchFamily="34" charset="0"/>
                <a:cs typeface="Arial" panose="020B0604020202020204" pitchFamily="34" charset="0"/>
                <a:hlinkClick r:id="rId3" action="ppaction://hlinkfile"/>
              </a:rPr>
              <a:t> rea</a:t>
            </a:r>
            <a:r>
              <a:rPr lang="en-GB" sz="1100" dirty="0">
                <a:latin typeface="Arial" panose="020B0604020202020204" pitchFamily="34" charset="0"/>
                <a:cs typeface="Arial" panose="020B0604020202020204" pitchFamily="34" charset="0"/>
              </a:rPr>
              <a:t>', must be present. An offender must either know that he is a trespasser or be reckless as to whether the facts exist that make him a trespasser. i.e. </a:t>
            </a:r>
            <a:r>
              <a:rPr lang="en-GB" sz="1100" b="1" dirty="0">
                <a:latin typeface="Arial" panose="020B0604020202020204" pitchFamily="34" charset="0"/>
                <a:cs typeface="Arial" panose="020B0604020202020204" pitchFamily="34" charset="0"/>
              </a:rPr>
              <a:t>t</a:t>
            </a:r>
            <a:r>
              <a:rPr lang="en-GB" altLang="en-US" sz="1100" b="1" dirty="0">
                <a:latin typeface="Arial" panose="020B0604020202020204" pitchFamily="34" charset="0"/>
                <a:cs typeface="Arial" panose="020B0604020202020204" pitchFamily="34" charset="0"/>
              </a:rPr>
              <a:t>he person must have guilty knowledge that they are trespassing or not care whether they are or not.</a:t>
            </a:r>
          </a:p>
          <a:p>
            <a:endParaRPr lang="en-GB" altLang="en-US"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The general rule in law is that if a person enters a building/part of a building with consent, then they will not be a trespasser</a:t>
            </a:r>
          </a:p>
          <a:p>
            <a:endParaRPr lang="en-GB" sz="1100" b="1" dirty="0">
              <a:latin typeface="Arial" panose="020B0604020202020204" pitchFamily="34" charset="0"/>
              <a:cs typeface="Arial" panose="020B0604020202020204" pitchFamily="34" charset="0"/>
            </a:endParaRPr>
          </a:p>
          <a:p>
            <a:r>
              <a:rPr lang="en-GB" sz="1100" b="0" dirty="0">
                <a:latin typeface="Arial" panose="020B0604020202020204" pitchFamily="34" charset="0"/>
                <a:cs typeface="Arial" panose="020B0604020202020204" pitchFamily="34" charset="0"/>
              </a:rPr>
              <a:t>There are, however, exceptions to this rule: e.g.</a:t>
            </a:r>
          </a:p>
          <a:p>
            <a:endParaRPr lang="en-GB" sz="11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Exceeding the scope of the consent to enter:</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1) A consents to B entering their building as a guest for a specific purpose  (e.g.to fix the boiler).</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At the point of entry, B had no intention of entering for the specified purpose but instead had the intention of either stealing / inflicting GBH / causing damage.</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B will have </a:t>
            </a:r>
            <a:r>
              <a:rPr lang="en-GB" sz="1100" b="1" dirty="0">
                <a:latin typeface="Arial" panose="020B0604020202020204" pitchFamily="34" charset="0"/>
                <a:cs typeface="Arial" panose="020B0604020202020204" pitchFamily="34" charset="0"/>
              </a:rPr>
              <a:t>entered</a:t>
            </a:r>
            <a:r>
              <a:rPr lang="en-GB" sz="1100" dirty="0">
                <a:latin typeface="Arial" panose="020B0604020202020204" pitchFamily="34" charset="0"/>
                <a:cs typeface="Arial" panose="020B0604020202020204" pitchFamily="34" charset="0"/>
              </a:rPr>
              <a:t> the building as a </a:t>
            </a:r>
            <a:r>
              <a:rPr lang="en-GB" sz="1100" b="1" dirty="0">
                <a:latin typeface="Arial" panose="020B0604020202020204" pitchFamily="34" charset="0"/>
                <a:cs typeface="Arial" panose="020B0604020202020204" pitchFamily="34" charset="0"/>
              </a:rPr>
              <a:t>trespasser</a:t>
            </a:r>
            <a:r>
              <a:rPr lang="en-GB" sz="1100" dirty="0">
                <a:latin typeface="Arial" panose="020B0604020202020204" pitchFamily="34" charset="0"/>
                <a:cs typeface="Arial" panose="020B0604020202020204" pitchFamily="34" charset="0"/>
              </a:rPr>
              <a:t> – as the initial consent to entry only related to the specified purpose and not their intended prohibited acts.</a:t>
            </a:r>
          </a:p>
          <a:p>
            <a:endParaRPr lang="en-GB" sz="1100" b="1" dirty="0">
              <a:solidFill>
                <a:srgbClr val="FFFF00"/>
              </a:solidFill>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2) A neighbour is given house keys to check on their neighbour’s house whilst they are away.</a:t>
            </a:r>
            <a:r>
              <a:rPr lang="en-GB" sz="1100" baseline="0" dirty="0">
                <a:latin typeface="Arial" panose="020B0604020202020204" pitchFamily="34" charset="0"/>
                <a:cs typeface="Arial" panose="020B0604020202020204" pitchFamily="34" charset="0"/>
              </a:rPr>
              <a:t>  I</a:t>
            </a:r>
            <a:r>
              <a:rPr lang="en-GB" sz="1100" dirty="0">
                <a:latin typeface="Arial" panose="020B0604020202020204" pitchFamily="34" charset="0"/>
                <a:cs typeface="Arial" panose="020B0604020202020204" pitchFamily="34" charset="0"/>
              </a:rPr>
              <a:t>f they enter during the night and steal the TV, they will commit burglary as the implied condition of entry was exceeded.</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R v Jones &amp; Smith 1976</a:t>
            </a:r>
          </a:p>
          <a:p>
            <a:r>
              <a:rPr lang="en-GB" sz="1100" dirty="0">
                <a:latin typeface="Arial" panose="020B0604020202020204" pitchFamily="34" charset="0"/>
                <a:cs typeface="Arial" panose="020B0604020202020204" pitchFamily="34" charset="0"/>
              </a:rPr>
              <a:t>The defendant was convicted of burglary where he took 2 TV sets from his father’s house.</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He had a key to the house and was free to come and go as he liked.</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However, when he entered his father’s house at 3 a.m. (using the key) accompanied by a friend and stole the TV sets,</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he committed burglary as it was his intention to steal –  such intent voids the general permission to enter.</a:t>
            </a:r>
          </a:p>
          <a:p>
            <a:endParaRPr lang="en-GB" dirty="0"/>
          </a:p>
          <a:p>
            <a:endParaRPr lang="en-GB" altLang="en-US" b="1" dirty="0">
              <a:latin typeface="Tahoma" charset="0"/>
            </a:endParaRPr>
          </a:p>
          <a:p>
            <a:endParaRPr lang="en-GB" dirty="0"/>
          </a:p>
        </p:txBody>
      </p:sp>
    </p:spTree>
    <p:extLst>
      <p:ext uri="{BB962C8B-B14F-4D97-AF65-F5344CB8AC3E}">
        <p14:creationId xmlns:p14="http://schemas.microsoft.com/office/powerpoint/2010/main" val="37332846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
        <p:nvSpPr>
          <p:cNvPr id="5" name="Notes Placeholder 4"/>
          <p:cNvSpPr>
            <a:spLocks noGrp="1"/>
          </p:cNvSpPr>
          <p:nvPr>
            <p:ph type="body" sz="quarter" idx="11"/>
          </p:nvPr>
        </p:nvSpPr>
        <p:spPr>
          <a:xfrm>
            <a:off x="660400" y="2108200"/>
            <a:ext cx="5486400" cy="5651500"/>
          </a:xfrm>
        </p:spPr>
        <p:txBody>
          <a:bodyPr/>
          <a:lstStyle/>
          <a:p>
            <a:r>
              <a:rPr lang="en-GB" altLang="en-US" sz="1100" b="1" dirty="0">
                <a:solidFill>
                  <a:srgbClr val="0000FF"/>
                </a:solidFill>
                <a:latin typeface="Arial" panose="020B0604020202020204" pitchFamily="34" charset="0"/>
                <a:cs typeface="Arial" panose="020B0604020202020204" pitchFamily="34" charset="0"/>
              </a:rPr>
              <a:t>Steals:</a:t>
            </a:r>
            <a:r>
              <a:rPr lang="en-GB" altLang="en-US" sz="1100" b="1" baseline="0" dirty="0">
                <a:solidFill>
                  <a:srgbClr val="0000FF"/>
                </a:solidFill>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On entry the offender must have intended to commit theft, satisfying each element of the definition - The suspect commits the full offence of theft.</a:t>
            </a:r>
          </a:p>
          <a:p>
            <a:endParaRPr lang="en-GB" altLang="en-US" sz="1100" b="1" dirty="0">
              <a:solidFill>
                <a:srgbClr val="0000FF"/>
              </a:solidFill>
              <a:latin typeface="Arial" panose="020B0604020202020204" pitchFamily="34" charset="0"/>
              <a:cs typeface="Arial" panose="020B0604020202020204" pitchFamily="34" charset="0"/>
            </a:endParaRPr>
          </a:p>
          <a:p>
            <a:r>
              <a:rPr lang="en-GB" altLang="en-US" sz="1100" b="1" dirty="0">
                <a:solidFill>
                  <a:srgbClr val="0000FF"/>
                </a:solidFill>
                <a:latin typeface="Arial" panose="020B0604020202020204" pitchFamily="34" charset="0"/>
                <a:cs typeface="Arial" panose="020B0604020202020204" pitchFamily="34" charset="0"/>
              </a:rPr>
              <a:t>Inflicts GBH:</a:t>
            </a:r>
            <a:r>
              <a:rPr lang="en-GB" altLang="en-US" sz="1100" b="1" baseline="0" dirty="0">
                <a:solidFill>
                  <a:srgbClr val="0000FF"/>
                </a:solidFill>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On entry the offender must have intended to inflict grievous bodily harm on a person therein.</a:t>
            </a:r>
          </a:p>
          <a:p>
            <a:r>
              <a:rPr lang="en-GB" altLang="en-US" sz="1100" dirty="0">
                <a:latin typeface="Arial" panose="020B0604020202020204" pitchFamily="34" charset="0"/>
                <a:cs typeface="Arial" panose="020B0604020202020204" pitchFamily="34" charset="0"/>
              </a:rPr>
              <a:t>The meaning of ‘inflict’ is not as narrow as ‘assault’ but is narrower than </a:t>
            </a:r>
            <a:r>
              <a:rPr lang="en-GB" altLang="en-US" sz="1100" dirty="0" err="1">
                <a:latin typeface="Arial" panose="020B0604020202020204" pitchFamily="34" charset="0"/>
                <a:cs typeface="Arial" panose="020B0604020202020204" pitchFamily="34" charset="0"/>
              </a:rPr>
              <a:t>‘cause</a:t>
            </a:r>
            <a:r>
              <a:rPr lang="en-GB" altLang="en-US" sz="1100" dirty="0">
                <a:latin typeface="Arial" panose="020B0604020202020204" pitchFamily="34" charset="0"/>
                <a:cs typeface="Arial" panose="020B0604020202020204" pitchFamily="34" charset="0"/>
              </a:rPr>
              <a:t>’.  It includes situations where force is applied indirectly.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For example, a woman in her home is frightened by a burglar and as a result falls down the stairs and breaks her leg.  Harm can be said to have been inflicted by the suspect inducing fear, even though there has been no application of force. </a:t>
            </a:r>
            <a:r>
              <a:rPr lang="en-GB" altLang="en-US" sz="1100" b="1" dirty="0">
                <a:solidFill>
                  <a:srgbClr val="FF0000"/>
                </a:solidFill>
                <a:latin typeface="Arial" panose="020B0604020202020204" pitchFamily="34" charset="0"/>
                <a:cs typeface="Arial" panose="020B0604020202020204" pitchFamily="34" charset="0"/>
              </a:rPr>
              <a:t>NOTE: </a:t>
            </a:r>
            <a:r>
              <a:rPr lang="en-GB" altLang="en-US" sz="1100" dirty="0">
                <a:latin typeface="Arial" panose="020B0604020202020204" pitchFamily="34" charset="0"/>
                <a:cs typeface="Arial" panose="020B0604020202020204" pitchFamily="34" charset="0"/>
              </a:rPr>
              <a:t>It is the </a:t>
            </a:r>
            <a:r>
              <a:rPr lang="en-GB" altLang="en-US" sz="1100" u="sng" dirty="0">
                <a:latin typeface="Arial" panose="020B0604020202020204" pitchFamily="34" charset="0"/>
                <a:cs typeface="Arial" panose="020B0604020202020204" pitchFamily="34" charset="0"/>
              </a:rPr>
              <a:t>intent</a:t>
            </a:r>
            <a:r>
              <a:rPr lang="en-GB" altLang="en-US" sz="1100" dirty="0">
                <a:latin typeface="Arial" panose="020B0604020202020204" pitchFamily="34" charset="0"/>
                <a:cs typeface="Arial" panose="020B0604020202020204" pitchFamily="34" charset="0"/>
              </a:rPr>
              <a:t> to cause GBH that is the offence here, not the actually causing of the GBH.</a:t>
            </a:r>
          </a:p>
          <a:p>
            <a:endParaRPr lang="en-GB" altLang="en-US" sz="1100" dirty="0">
              <a:latin typeface="Arial" panose="020B0604020202020204" pitchFamily="34" charset="0"/>
              <a:cs typeface="Arial" panose="020B0604020202020204" pitchFamily="34" charset="0"/>
            </a:endParaRPr>
          </a:p>
          <a:p>
            <a:r>
              <a:rPr lang="en-GB" sz="1100" b="1" dirty="0">
                <a:solidFill>
                  <a:srgbClr val="0000FF"/>
                </a:solidFill>
                <a:latin typeface="Arial" panose="020B0604020202020204" pitchFamily="34" charset="0"/>
                <a:cs typeface="Arial" panose="020B0604020202020204" pitchFamily="34" charset="0"/>
              </a:rPr>
              <a:t>Damage: </a:t>
            </a:r>
            <a:r>
              <a:rPr lang="en-GB" altLang="en-US" sz="1100" dirty="0">
                <a:latin typeface="Arial" panose="020B0604020202020204" pitchFamily="34" charset="0"/>
                <a:cs typeface="Arial" panose="020B0604020202020204" pitchFamily="34" charset="0"/>
              </a:rPr>
              <a:t>On entry the offender must have intended to destroy or damage the building or property in the building belonging to another.</a:t>
            </a:r>
          </a:p>
          <a:p>
            <a:endParaRPr lang="en-GB" sz="1100" b="1" dirty="0">
              <a:solidFill>
                <a:srgbClr val="0000FF"/>
              </a:solidFill>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An offence under 9(1)(a) will be complete </a:t>
            </a:r>
            <a:r>
              <a:rPr lang="en-GB" sz="1100" u="sng" dirty="0">
                <a:latin typeface="Arial" panose="020B0604020202020204" pitchFamily="34" charset="0"/>
                <a:cs typeface="Arial" panose="020B0604020202020204" pitchFamily="34" charset="0"/>
              </a:rPr>
              <a:t>as soon as</a:t>
            </a:r>
            <a:r>
              <a:rPr lang="en-GB" sz="1100" dirty="0">
                <a:latin typeface="Arial" panose="020B0604020202020204" pitchFamily="34" charset="0"/>
                <a:cs typeface="Arial" panose="020B0604020202020204" pitchFamily="34" charset="0"/>
              </a:rPr>
              <a:t> the person crosses the boundary as a trespasser with the requisite intent (</a:t>
            </a:r>
            <a:r>
              <a:rPr lang="en-GB" sz="1100" dirty="0" err="1">
                <a:latin typeface="Arial" panose="020B0604020202020204" pitchFamily="34" charset="0"/>
                <a:cs typeface="Arial" panose="020B0604020202020204" pitchFamily="34" charset="0"/>
              </a:rPr>
              <a:t>Mens</a:t>
            </a:r>
            <a:r>
              <a:rPr lang="en-GB" sz="1100" dirty="0">
                <a:latin typeface="Arial" panose="020B0604020202020204" pitchFamily="34" charset="0"/>
                <a:cs typeface="Arial" panose="020B0604020202020204" pitchFamily="34" charset="0"/>
              </a:rPr>
              <a:t> Rea)</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It </a:t>
            </a:r>
            <a:r>
              <a:rPr lang="en-GB" sz="1100" u="sng" dirty="0">
                <a:solidFill>
                  <a:srgbClr val="FF0000"/>
                </a:solidFill>
                <a:latin typeface="Arial" panose="020B0604020202020204" pitchFamily="34" charset="0"/>
                <a:cs typeface="Arial" panose="020B0604020202020204" pitchFamily="34" charset="0"/>
              </a:rPr>
              <a:t>does not matter</a:t>
            </a:r>
            <a:r>
              <a:rPr lang="en-GB" sz="1100" dirty="0">
                <a:solidFill>
                  <a:srgbClr val="FF0000"/>
                </a:solidFill>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if after crossing that boundary they subsequently have a change of heart and decide against carrying out the intended act.</a:t>
            </a:r>
          </a:p>
          <a:p>
            <a:endParaRPr lang="en-GB" sz="1100" dirty="0">
              <a:latin typeface="Arial" panose="020B0604020202020204" pitchFamily="34" charset="0"/>
              <a:cs typeface="Arial" panose="020B0604020202020204" pitchFamily="34" charset="0"/>
            </a:endParaRPr>
          </a:p>
          <a:p>
            <a:r>
              <a:rPr lang="en-GB" sz="1100" b="1" dirty="0">
                <a:solidFill>
                  <a:srgbClr val="FF0000"/>
                </a:solidFill>
                <a:latin typeface="Arial" panose="020B0604020202020204" pitchFamily="34" charset="0"/>
                <a:cs typeface="Arial" panose="020B0604020202020204" pitchFamily="34" charset="0"/>
              </a:rPr>
              <a:t>Sentence:</a:t>
            </a:r>
            <a:r>
              <a:rPr lang="en-GB" sz="1100" b="1" baseline="0" dirty="0">
                <a:solidFill>
                  <a:srgbClr val="FF0000"/>
                </a:solidFill>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If violence is used inside a dwelling – Indictable offence – 14yrs imprisonment</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Steals/Damage</a:t>
            </a:r>
            <a:r>
              <a:rPr lang="en-GB" sz="1100" b="0" dirty="0">
                <a:latin typeface="Arial" panose="020B0604020202020204" pitchFamily="34" charset="0"/>
                <a:cs typeface="Arial" panose="020B0604020202020204" pitchFamily="34" charset="0"/>
              </a:rPr>
              <a:t>:</a:t>
            </a:r>
            <a:r>
              <a:rPr lang="en-GB" sz="1100" b="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Either way offence – 10 years imprisonment (Crown Court); 6 months and/or fine (Magistrates)</a:t>
            </a:r>
          </a:p>
          <a:p>
            <a:endParaRPr lang="en-GB" dirty="0">
              <a:solidFill>
                <a:srgbClr val="0000FF"/>
              </a:solidFill>
              <a:latin typeface="Calibri" panose="020F0502020204030204" pitchFamily="34" charset="0"/>
            </a:endParaRPr>
          </a:p>
        </p:txBody>
      </p:sp>
    </p:spTree>
    <p:extLst>
      <p:ext uri="{BB962C8B-B14F-4D97-AF65-F5344CB8AC3E}">
        <p14:creationId xmlns:p14="http://schemas.microsoft.com/office/powerpoint/2010/main" val="19465221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
        <p:nvSpPr>
          <p:cNvPr id="5" name="Notes Placeholder 4"/>
          <p:cNvSpPr>
            <a:spLocks noGrp="1"/>
          </p:cNvSpPr>
          <p:nvPr>
            <p:ph type="body" sz="quarter" idx="11"/>
          </p:nvPr>
        </p:nvSpPr>
        <p:spPr>
          <a:xfrm>
            <a:off x="590550" y="2108200"/>
            <a:ext cx="5486400" cy="3600450"/>
          </a:xfrm>
        </p:spPr>
        <p:txBody>
          <a:bodyPr/>
          <a:lstStyle/>
          <a:p>
            <a:r>
              <a:rPr lang="en-GB" altLang="en-US" sz="1100" dirty="0">
                <a:latin typeface="Arial" panose="020B0604020202020204" pitchFamily="34" charset="0"/>
              </a:rPr>
              <a:t>The second type of burglary involves a defendant’s behaviour </a:t>
            </a:r>
            <a:r>
              <a:rPr lang="en-GB" altLang="en-US" sz="1100" b="1" dirty="0">
                <a:latin typeface="Arial" panose="020B0604020202020204" pitchFamily="34" charset="0"/>
              </a:rPr>
              <a:t>after </a:t>
            </a:r>
            <a:r>
              <a:rPr lang="en-GB" altLang="en-US" sz="1100" dirty="0">
                <a:latin typeface="Arial" panose="020B0604020202020204" pitchFamily="34" charset="0"/>
              </a:rPr>
              <a:t>having entered a building or part of a building.</a:t>
            </a:r>
          </a:p>
          <a:p>
            <a:endParaRPr lang="en-GB" altLang="en-US" sz="1100" dirty="0">
              <a:latin typeface="Arial" panose="020B0604020202020204" pitchFamily="34" charset="0"/>
            </a:endParaRPr>
          </a:p>
          <a:p>
            <a:r>
              <a:rPr lang="en-GB" altLang="en-US" sz="1100" dirty="0">
                <a:latin typeface="Arial" panose="020B0604020202020204" pitchFamily="34" charset="0"/>
              </a:rPr>
              <a:t>This is covered by Section 9(1)(b) Theft Act 1968</a:t>
            </a:r>
          </a:p>
          <a:p>
            <a:endParaRPr lang="en-GB" altLang="en-US" sz="1100" dirty="0">
              <a:latin typeface="Arial" panose="020B0604020202020204" pitchFamily="34" charset="0"/>
            </a:endParaRPr>
          </a:p>
          <a:p>
            <a:r>
              <a:rPr lang="en-GB" altLang="en-US" sz="1100" dirty="0">
                <a:latin typeface="Arial" panose="020B0604020202020204" pitchFamily="34" charset="0"/>
              </a:rPr>
              <a:t>This is often the easier offence to prove as it does not require proof of the ‘</a:t>
            </a:r>
            <a:r>
              <a:rPr lang="en-GB" altLang="en-US" sz="1100" dirty="0" err="1">
                <a:latin typeface="Arial" panose="020B0604020202020204" pitchFamily="34" charset="0"/>
              </a:rPr>
              <a:t>mens</a:t>
            </a:r>
            <a:r>
              <a:rPr lang="en-GB" altLang="en-US" sz="1100" dirty="0">
                <a:latin typeface="Arial" panose="020B0604020202020204" pitchFamily="34" charset="0"/>
              </a:rPr>
              <a:t> rea’ or state of mind of the offender.</a:t>
            </a: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7866169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
        <p:nvSpPr>
          <p:cNvPr id="5" name="Notes Placeholder 4"/>
          <p:cNvSpPr>
            <a:spLocks noGrp="1"/>
          </p:cNvSpPr>
          <p:nvPr>
            <p:ph type="body" sz="quarter" idx="11"/>
          </p:nvPr>
        </p:nvSpPr>
        <p:spPr/>
        <p:txBody>
          <a:bodyPr/>
          <a:lstStyle/>
          <a:p>
            <a:endParaRPr lang="en-GB" dirty="0"/>
          </a:p>
        </p:txBody>
      </p:sp>
    </p:spTree>
    <p:extLst>
      <p:ext uri="{BB962C8B-B14F-4D97-AF65-F5344CB8AC3E}">
        <p14:creationId xmlns:p14="http://schemas.microsoft.com/office/powerpoint/2010/main" val="16082410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
        <p:nvSpPr>
          <p:cNvPr id="5" name="Notes Placeholder 4"/>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33032463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
        <p:nvSpPr>
          <p:cNvPr id="5" name="Notes Placeholder 4"/>
          <p:cNvSpPr>
            <a:spLocks noGrp="1"/>
          </p:cNvSpPr>
          <p:nvPr>
            <p:ph type="body" sz="quarter" idx="11"/>
          </p:nvPr>
        </p:nvSpPr>
        <p:spPr>
          <a:xfrm>
            <a:off x="717550" y="2489200"/>
            <a:ext cx="5486400" cy="3600450"/>
          </a:xfrm>
        </p:spPr>
        <p:txBody>
          <a:bodyPr/>
          <a:lstStyle/>
          <a:p>
            <a:pPr>
              <a:defRPr/>
            </a:pPr>
            <a:r>
              <a:rPr lang="en-GB" sz="1100" dirty="0">
                <a:latin typeface="Arial" panose="020B0604020202020204" pitchFamily="34" charset="0"/>
                <a:cs typeface="Arial" panose="020B0604020202020204" pitchFamily="34" charset="0"/>
              </a:rPr>
              <a:t>Answer is </a:t>
            </a:r>
            <a:r>
              <a:rPr lang="en-GB" sz="1100" b="1" dirty="0">
                <a:solidFill>
                  <a:srgbClr val="FF0000"/>
                </a:solidFill>
                <a:latin typeface="Arial" panose="020B0604020202020204" pitchFamily="34" charset="0"/>
                <a:cs typeface="Arial" panose="020B0604020202020204" pitchFamily="34" charset="0"/>
              </a:rPr>
              <a:t>D</a:t>
            </a:r>
            <a:r>
              <a:rPr lang="en-GB" sz="1100" dirty="0">
                <a:latin typeface="Arial" panose="020B0604020202020204" pitchFamily="34" charset="0"/>
                <a:cs typeface="Arial" panose="020B0604020202020204" pitchFamily="34" charset="0"/>
              </a:rPr>
              <a:t> -Upon causing injury to the security guard.</a:t>
            </a:r>
          </a:p>
          <a:p>
            <a:endParaRPr lang="en-GB" b="1" dirty="0"/>
          </a:p>
          <a:p>
            <a:r>
              <a:rPr lang="en-GB" dirty="0"/>
              <a:t> </a:t>
            </a:r>
          </a:p>
          <a:p>
            <a:endParaRPr lang="en-GB" dirty="0"/>
          </a:p>
        </p:txBody>
      </p:sp>
    </p:spTree>
    <p:extLst>
      <p:ext uri="{BB962C8B-B14F-4D97-AF65-F5344CB8AC3E}">
        <p14:creationId xmlns:p14="http://schemas.microsoft.com/office/powerpoint/2010/main" val="7696423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
        <p:nvSpPr>
          <p:cNvPr id="5" name="Notes Placeholder 4"/>
          <p:cNvSpPr>
            <a:spLocks noGrp="1"/>
          </p:cNvSpPr>
          <p:nvPr>
            <p:ph type="body" sz="quarter" idx="11"/>
          </p:nvPr>
        </p:nvSpPr>
        <p:spPr>
          <a:xfrm>
            <a:off x="679450" y="2279650"/>
            <a:ext cx="5486400" cy="3600450"/>
          </a:xfrm>
        </p:spPr>
        <p:txBody>
          <a:bodyPr/>
          <a:lstStyle/>
          <a:p>
            <a:pPr lvl="0">
              <a:defRPr/>
            </a:pPr>
            <a:r>
              <a:rPr lang="en-GB" sz="1100" dirty="0">
                <a:latin typeface="Arial" panose="020B0604020202020204" pitchFamily="34" charset="0"/>
                <a:cs typeface="Arial" panose="020B0604020202020204" pitchFamily="34" charset="0"/>
              </a:rPr>
              <a:t>Answer is </a:t>
            </a:r>
            <a:r>
              <a:rPr lang="en-GB" sz="1100" b="1" dirty="0">
                <a:solidFill>
                  <a:srgbClr val="FF0000"/>
                </a:solidFill>
                <a:latin typeface="Arial" panose="020B0604020202020204" pitchFamily="34" charset="0"/>
                <a:cs typeface="Arial" panose="020B0604020202020204" pitchFamily="34" charset="0"/>
              </a:rPr>
              <a:t>2</a:t>
            </a: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(b) only</a:t>
            </a:r>
          </a:p>
          <a:p>
            <a:endParaRPr lang="en-GB" dirty="0"/>
          </a:p>
          <a:p>
            <a:endParaRPr lang="en-GB" dirty="0"/>
          </a:p>
        </p:txBody>
      </p:sp>
    </p:spTree>
    <p:extLst>
      <p:ext uri="{BB962C8B-B14F-4D97-AF65-F5344CB8AC3E}">
        <p14:creationId xmlns:p14="http://schemas.microsoft.com/office/powerpoint/2010/main" val="24875332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
        <p:nvSpPr>
          <p:cNvPr id="5" name="Notes Placeholder 4"/>
          <p:cNvSpPr>
            <a:spLocks noGrp="1"/>
          </p:cNvSpPr>
          <p:nvPr>
            <p:ph type="body" sz="quarter" idx="11"/>
          </p:nvPr>
        </p:nvSpPr>
        <p:spPr>
          <a:xfrm>
            <a:off x="628650" y="2387600"/>
            <a:ext cx="5486400" cy="3600450"/>
          </a:xfrm>
        </p:spPr>
        <p:txBody>
          <a:bodyPr/>
          <a:lstStyle/>
          <a:p>
            <a:r>
              <a:rPr lang="en-GB" sz="1100" dirty="0">
                <a:latin typeface="Arial" panose="020B0604020202020204" pitchFamily="34" charset="0"/>
                <a:cs typeface="Arial" panose="020B0604020202020204" pitchFamily="34" charset="0"/>
              </a:rPr>
              <a:t>Answer is </a:t>
            </a:r>
            <a:r>
              <a:rPr lang="en-GB" sz="1100" b="1" dirty="0">
                <a:solidFill>
                  <a:srgbClr val="FF0000"/>
                </a:solidFill>
                <a:latin typeface="Arial" panose="020B0604020202020204" pitchFamily="34" charset="0"/>
                <a:cs typeface="Arial" panose="020B0604020202020204" pitchFamily="34" charset="0"/>
              </a:rPr>
              <a:t>D</a:t>
            </a:r>
            <a:r>
              <a:rPr lang="en-GB" sz="1100" b="1" dirty="0">
                <a:latin typeface="Arial" panose="020B0604020202020204" pitchFamily="34" charset="0"/>
                <a:cs typeface="Arial" panose="020B0604020202020204" pitchFamily="34" charset="0"/>
              </a:rPr>
              <a:t> - </a:t>
            </a:r>
            <a:r>
              <a:rPr lang="en-GB" sz="1100" dirty="0">
                <a:latin typeface="Arial" panose="020B0604020202020204" pitchFamily="34" charset="0"/>
                <a:cs typeface="Arial" panose="020B0604020202020204" pitchFamily="34" charset="0"/>
              </a:rPr>
              <a:t>Neither.</a:t>
            </a:r>
          </a:p>
          <a:p>
            <a:endParaRPr lang="en-GB" dirty="0"/>
          </a:p>
        </p:txBody>
      </p:sp>
    </p:spTree>
    <p:extLst>
      <p:ext uri="{BB962C8B-B14F-4D97-AF65-F5344CB8AC3E}">
        <p14:creationId xmlns:p14="http://schemas.microsoft.com/office/powerpoint/2010/main" val="16639910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
        <p:nvSpPr>
          <p:cNvPr id="5" name="Notes Placeholder 4"/>
          <p:cNvSpPr>
            <a:spLocks noGrp="1"/>
          </p:cNvSpPr>
          <p:nvPr>
            <p:ph type="body" sz="quarter" idx="11"/>
          </p:nvPr>
        </p:nvSpPr>
        <p:spPr>
          <a:xfrm>
            <a:off x="666750" y="2057400"/>
            <a:ext cx="5486400" cy="3600450"/>
          </a:xfrm>
        </p:spPr>
        <p:txBody>
          <a:bodyPr/>
          <a:lstStyle/>
          <a:p>
            <a:r>
              <a:rPr lang="en-GB" altLang="en-US" sz="1100" b="0" dirty="0">
                <a:solidFill>
                  <a:srgbClr val="0000FF"/>
                </a:solidFill>
                <a:latin typeface="Arial" panose="020B0604020202020204" pitchFamily="34" charset="0"/>
                <a:cs typeface="Arial" panose="020B0604020202020204" pitchFamily="34" charset="0"/>
              </a:rPr>
              <a:t>Aggravated Burglary </a:t>
            </a:r>
            <a:r>
              <a:rPr lang="en-GB" altLang="en-US" sz="1100" b="0" dirty="0">
                <a:latin typeface="Arial" panose="020B0604020202020204" pitchFamily="34" charset="0"/>
                <a:cs typeface="Arial" panose="020B0604020202020204" pitchFamily="34" charset="0"/>
              </a:rPr>
              <a:t>– Triable on Indictment only</a:t>
            </a:r>
          </a:p>
          <a:p>
            <a:r>
              <a:rPr lang="en-GB" altLang="en-US" sz="1100" b="0" dirty="0">
                <a:latin typeface="Arial" panose="020B0604020202020204" pitchFamily="34" charset="0"/>
                <a:cs typeface="Arial" panose="020B0604020202020204" pitchFamily="34" charset="0"/>
              </a:rPr>
              <a:t>Maximum penalty on conviction of Life Imprisonment</a:t>
            </a:r>
          </a:p>
          <a:p>
            <a:endParaRPr lang="en-GB" dirty="0"/>
          </a:p>
        </p:txBody>
      </p:sp>
    </p:spTree>
    <p:extLst>
      <p:ext uri="{BB962C8B-B14F-4D97-AF65-F5344CB8AC3E}">
        <p14:creationId xmlns:p14="http://schemas.microsoft.com/office/powerpoint/2010/main" val="8065911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
        <p:nvSpPr>
          <p:cNvPr id="5" name="Notes Placeholder 4"/>
          <p:cNvSpPr>
            <a:spLocks noGrp="1"/>
          </p:cNvSpPr>
          <p:nvPr>
            <p:ph type="body" sz="quarter" idx="11"/>
          </p:nvPr>
        </p:nvSpPr>
        <p:spPr>
          <a:xfrm>
            <a:off x="539750" y="2032000"/>
            <a:ext cx="5486400" cy="4959350"/>
          </a:xfrm>
        </p:spPr>
        <p:txBody>
          <a:bodyPr/>
          <a:lstStyle/>
          <a:p>
            <a:r>
              <a:rPr lang="en-GB" altLang="en-US" sz="1100" dirty="0">
                <a:latin typeface="Arial" panose="020B0604020202020204" pitchFamily="34" charset="0"/>
                <a:cs typeface="Arial" panose="020B0604020202020204" pitchFamily="34" charset="0"/>
              </a:rPr>
              <a:t>As you can see from the penalty, this offence is considered more serious than Burglary.</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difference between Burglary and Aggravated Burglary is simple.</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We have just looked at the offence of Burglary and discussed how that offence is made out.</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Aggravated Burglary has exactly the same elements as Burglary </a:t>
            </a:r>
            <a:r>
              <a:rPr lang="en-GB" altLang="en-US" sz="1100" b="1" u="sng" dirty="0">
                <a:solidFill>
                  <a:srgbClr val="FF0000"/>
                </a:solidFill>
                <a:latin typeface="Arial" panose="020B0604020202020204" pitchFamily="34" charset="0"/>
                <a:cs typeface="Arial" panose="020B0604020202020204" pitchFamily="34" charset="0"/>
              </a:rPr>
              <a:t>PLUS</a:t>
            </a:r>
            <a:r>
              <a:rPr lang="en-GB" altLang="en-US" sz="1100" dirty="0">
                <a:latin typeface="Arial" panose="020B0604020202020204" pitchFamily="34" charset="0"/>
                <a:cs typeface="Arial" panose="020B0604020202020204" pitchFamily="34" charset="0"/>
              </a:rPr>
              <a:t> the additional evidence that, at the time of committing the offence, the accused person has with him one or more of the four named articles shown:</a:t>
            </a:r>
          </a:p>
          <a:p>
            <a:endParaRPr lang="en-GB" altLang="en-US" sz="1100" dirty="0">
              <a:latin typeface="Arial" panose="020B0604020202020204" pitchFamily="34" charset="0"/>
              <a:cs typeface="Arial" panose="020B0604020202020204" pitchFamily="34" charset="0"/>
            </a:endParaRPr>
          </a:p>
          <a:p>
            <a:r>
              <a:rPr lang="en-GB" altLang="en-US" sz="1100" b="1" dirty="0">
                <a:solidFill>
                  <a:srgbClr val="FF0000"/>
                </a:solidFill>
                <a:latin typeface="Arial" panose="020B0604020202020204" pitchFamily="34" charset="0"/>
                <a:cs typeface="Arial" panose="020B0604020202020204" pitchFamily="34" charset="0"/>
              </a:rPr>
              <a:t>W</a:t>
            </a:r>
            <a:r>
              <a:rPr lang="en-GB" altLang="en-US" sz="1100" dirty="0">
                <a:latin typeface="Arial" panose="020B0604020202020204" pitchFamily="34" charset="0"/>
                <a:cs typeface="Arial" panose="020B0604020202020204" pitchFamily="34" charset="0"/>
              </a:rPr>
              <a:t>eapon of Offence</a:t>
            </a:r>
          </a:p>
          <a:p>
            <a:endParaRPr lang="en-GB" altLang="en-US" sz="1100" dirty="0">
              <a:latin typeface="Arial" panose="020B0604020202020204" pitchFamily="34" charset="0"/>
              <a:cs typeface="Arial" panose="020B0604020202020204" pitchFamily="34" charset="0"/>
            </a:endParaRPr>
          </a:p>
          <a:p>
            <a:r>
              <a:rPr lang="en-GB" altLang="en-US" sz="1100" b="1" dirty="0">
                <a:solidFill>
                  <a:srgbClr val="FF0000"/>
                </a:solidFill>
                <a:latin typeface="Arial" panose="020B0604020202020204" pitchFamily="34" charset="0"/>
                <a:cs typeface="Arial" panose="020B0604020202020204" pitchFamily="34" charset="0"/>
              </a:rPr>
              <a:t>I</a:t>
            </a:r>
            <a:r>
              <a:rPr lang="en-GB" altLang="en-US" sz="1100" dirty="0">
                <a:latin typeface="Arial" panose="020B0604020202020204" pitchFamily="34" charset="0"/>
                <a:cs typeface="Arial" panose="020B0604020202020204" pitchFamily="34" charset="0"/>
              </a:rPr>
              <a:t>mitation Firearm</a:t>
            </a:r>
          </a:p>
          <a:p>
            <a:endParaRPr lang="en-GB" altLang="en-US" sz="1100" dirty="0">
              <a:latin typeface="Arial" panose="020B0604020202020204" pitchFamily="34" charset="0"/>
              <a:cs typeface="Arial" panose="020B0604020202020204" pitchFamily="34" charset="0"/>
            </a:endParaRPr>
          </a:p>
          <a:p>
            <a:r>
              <a:rPr lang="en-GB" altLang="en-US" sz="1100" b="1" dirty="0">
                <a:solidFill>
                  <a:srgbClr val="FF0000"/>
                </a:solidFill>
                <a:latin typeface="Arial" panose="020B0604020202020204" pitchFamily="34" charset="0"/>
                <a:cs typeface="Arial" panose="020B0604020202020204" pitchFamily="34" charset="0"/>
              </a:rPr>
              <a:t>F</a:t>
            </a:r>
            <a:r>
              <a:rPr lang="en-GB" altLang="en-US" sz="1100" dirty="0">
                <a:latin typeface="Arial" panose="020B0604020202020204" pitchFamily="34" charset="0"/>
                <a:cs typeface="Arial" panose="020B0604020202020204" pitchFamily="34" charset="0"/>
              </a:rPr>
              <a:t>irearm</a:t>
            </a:r>
          </a:p>
          <a:p>
            <a:endParaRPr lang="en-GB" altLang="en-US" sz="1100" dirty="0">
              <a:latin typeface="Arial" panose="020B0604020202020204" pitchFamily="34" charset="0"/>
              <a:cs typeface="Arial" panose="020B0604020202020204" pitchFamily="34" charset="0"/>
            </a:endParaRPr>
          </a:p>
          <a:p>
            <a:r>
              <a:rPr lang="en-GB" altLang="en-US" sz="1100" b="1" dirty="0">
                <a:solidFill>
                  <a:srgbClr val="FF0000"/>
                </a:solidFill>
                <a:latin typeface="Arial" panose="020B0604020202020204" pitchFamily="34" charset="0"/>
                <a:cs typeface="Arial" panose="020B0604020202020204" pitchFamily="34" charset="0"/>
              </a:rPr>
              <a:t>E</a:t>
            </a:r>
            <a:r>
              <a:rPr lang="en-GB" altLang="en-US" sz="1100" dirty="0">
                <a:latin typeface="Arial" panose="020B0604020202020204" pitchFamily="34" charset="0"/>
                <a:cs typeface="Arial" panose="020B0604020202020204" pitchFamily="34" charset="0"/>
              </a:rPr>
              <a:t>xplosive</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Or in mnemonic form………</a:t>
            </a:r>
            <a:r>
              <a:rPr lang="en-GB" altLang="en-US" sz="1100" b="1" dirty="0">
                <a:solidFill>
                  <a:srgbClr val="FF0000"/>
                </a:solidFill>
                <a:latin typeface="Arial" panose="020B0604020202020204" pitchFamily="34" charset="0"/>
                <a:cs typeface="Arial" panose="020B0604020202020204" pitchFamily="34" charset="0"/>
              </a:rPr>
              <a:t>’WIFE’</a:t>
            </a:r>
            <a:r>
              <a:rPr lang="en-GB" altLang="en-US" sz="1100" dirty="0">
                <a:latin typeface="Arial" panose="020B0604020202020204" pitchFamily="34" charset="0"/>
                <a:cs typeface="Arial" panose="020B0604020202020204" pitchFamily="34" charset="0"/>
              </a:rPr>
              <a:t> (Click to next slide)</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Note that both Sec 9(1)(a) and 9(1)(b) burglaries can be aggravated</a:t>
            </a:r>
          </a:p>
          <a:p>
            <a:endParaRPr lang="en-GB"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32129221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
        <p:nvSpPr>
          <p:cNvPr id="5" name="Notes Placeholder 4"/>
          <p:cNvSpPr>
            <a:spLocks noGrp="1"/>
          </p:cNvSpPr>
          <p:nvPr>
            <p:ph type="body" sz="quarter" idx="11"/>
          </p:nvPr>
        </p:nvSpPr>
        <p:spPr>
          <a:xfrm>
            <a:off x="489744" y="2190750"/>
            <a:ext cx="5486400" cy="3600450"/>
          </a:xfrm>
        </p:spPr>
        <p:txBody>
          <a:bodyPr/>
          <a:lstStyle/>
          <a:p>
            <a:r>
              <a:rPr lang="en-GB" altLang="en-US" sz="1100" dirty="0">
                <a:solidFill>
                  <a:srgbClr val="FF0000"/>
                </a:solidFill>
                <a:latin typeface="Arial" panose="020B0604020202020204" pitchFamily="34" charset="0"/>
                <a:cs typeface="Arial" panose="020B0604020202020204" pitchFamily="34" charset="0"/>
              </a:rPr>
              <a:t>The important point here is the point in time when the ‘burglary’ is committed</a:t>
            </a:r>
          </a:p>
          <a:p>
            <a:endParaRPr lang="en-GB" altLang="en-US"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point in time when the offence is committed depends upon the subsection and the type of burglary:</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For a </a:t>
            </a:r>
            <a:r>
              <a:rPr lang="en-GB" sz="1100" b="1" dirty="0">
                <a:solidFill>
                  <a:srgbClr val="0000FF"/>
                </a:solidFill>
                <a:latin typeface="Arial" panose="020B0604020202020204" pitchFamily="34" charset="0"/>
                <a:cs typeface="Arial" panose="020B0604020202020204" pitchFamily="34" charset="0"/>
              </a:rPr>
              <a:t>Sec 9(1)(a) </a:t>
            </a:r>
            <a:r>
              <a:rPr lang="en-GB" sz="1100" dirty="0">
                <a:latin typeface="Arial" panose="020B0604020202020204" pitchFamily="34" charset="0"/>
                <a:cs typeface="Arial" panose="020B0604020202020204" pitchFamily="34" charset="0"/>
              </a:rPr>
              <a:t>burglary, the time is when a person enters a building or part of a building with intent and has in his/her possession one of the articles listed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For a </a:t>
            </a:r>
            <a:r>
              <a:rPr lang="en-GB" sz="1100" b="1" dirty="0">
                <a:solidFill>
                  <a:srgbClr val="0000FF"/>
                </a:solidFill>
                <a:latin typeface="Arial" panose="020B0604020202020204" pitchFamily="34" charset="0"/>
                <a:cs typeface="Arial" panose="020B0604020202020204" pitchFamily="34" charset="0"/>
              </a:rPr>
              <a:t>Sec 9(1)(b) </a:t>
            </a:r>
            <a:r>
              <a:rPr lang="en-GB" sz="1100" dirty="0">
                <a:latin typeface="Arial" panose="020B0604020202020204" pitchFamily="34" charset="0"/>
                <a:cs typeface="Arial" panose="020B0604020202020204" pitchFamily="34" charset="0"/>
              </a:rPr>
              <a:t>burglary, the time is when he/she commits the theft or grievous bodily harm and has one of the articles in his/her possession, having entered a building or part of a building.</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For a </a:t>
            </a:r>
            <a:r>
              <a:rPr lang="en-GB" sz="1100" b="1" dirty="0">
                <a:solidFill>
                  <a:srgbClr val="0000FF"/>
                </a:solidFill>
                <a:latin typeface="Arial" panose="020B0604020202020204" pitchFamily="34" charset="0"/>
                <a:cs typeface="Arial" panose="020B0604020202020204" pitchFamily="34" charset="0"/>
              </a:rPr>
              <a:t>9(1)(b</a:t>
            </a:r>
            <a:r>
              <a:rPr lang="en-GB" sz="1100" dirty="0">
                <a:latin typeface="Arial" panose="020B0604020202020204" pitchFamily="34" charset="0"/>
                <a:cs typeface="Arial" panose="020B0604020202020204" pitchFamily="34" charset="0"/>
              </a:rPr>
              <a:t>) burglary (having entered, commit theft/GBH or attempt to commit theft/GBH), that is at the time of the commission of the ulterior offence . If the weapon is discarded after entry and before the ulterior offence is committed, then there is no aggravated burglary. A jury would have to decide on the specific facts of the case. </a:t>
            </a:r>
          </a:p>
          <a:p>
            <a:endParaRPr lang="en-GB" dirty="0"/>
          </a:p>
        </p:txBody>
      </p:sp>
    </p:spTree>
    <p:extLst>
      <p:ext uri="{BB962C8B-B14F-4D97-AF65-F5344CB8AC3E}">
        <p14:creationId xmlns:p14="http://schemas.microsoft.com/office/powerpoint/2010/main" val="355400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
        <p:nvSpPr>
          <p:cNvPr id="5" name="Notes Placeholder 4"/>
          <p:cNvSpPr>
            <a:spLocks noGrp="1"/>
          </p:cNvSpPr>
          <p:nvPr>
            <p:ph type="body" sz="quarter" idx="11"/>
          </p:nvPr>
        </p:nvSpPr>
        <p:spPr>
          <a:xfrm>
            <a:off x="596900" y="1968500"/>
            <a:ext cx="5486400" cy="6845300"/>
          </a:xfrm>
        </p:spPr>
        <p:txBody>
          <a:bodyPr/>
          <a:lstStyle/>
          <a:p>
            <a:r>
              <a:rPr lang="en-GB" altLang="en-US" sz="1100" dirty="0">
                <a:latin typeface="Arial" panose="020B0604020202020204" pitchFamily="34" charset="0"/>
                <a:cs typeface="Arial" panose="020B0604020202020204" pitchFamily="34" charset="0"/>
              </a:rPr>
              <a:t>From PNLD - The term 'has with him' is used in a wide range of offences where an offence is committed by an individual physically holding, or having at hand an article of some sort or other (depending on the offence).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Where the term is used there is a need to prove: a knowledge of the existence of the article; and that the article is 'to hand and ready for use' (</a:t>
            </a:r>
            <a:r>
              <a:rPr lang="en-GB" altLang="en-US" sz="1100" i="1" dirty="0">
                <a:latin typeface="Arial" panose="020B0604020202020204" pitchFamily="34" charset="0"/>
                <a:cs typeface="Arial" panose="020B0604020202020204" pitchFamily="34" charset="0"/>
              </a:rPr>
              <a:t>as well as holding the item, it may, for example, </a:t>
            </a:r>
          </a:p>
          <a:p>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a:t>
            </a:r>
            <a:r>
              <a:rPr lang="en-GB" altLang="en-US" sz="1100" i="1" dirty="0" err="1">
                <a:latin typeface="Arial" panose="020B0604020202020204" pitchFamily="34" charset="0"/>
                <a:cs typeface="Arial" panose="020B0604020202020204" pitchFamily="34" charset="0"/>
              </a:rPr>
              <a:t>i</a:t>
            </a:r>
            <a:r>
              <a:rPr lang="en-GB" altLang="en-US" sz="1100" i="1" dirty="0">
                <a:latin typeface="Arial" panose="020B0604020202020204" pitchFamily="34" charset="0"/>
                <a:cs typeface="Arial" panose="020B0604020202020204" pitchFamily="34" charset="0"/>
              </a:rPr>
              <a:t>) be in the offender's pocket or backpack;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 in the offender's car parked on a side road next to a house targeted for a break in; or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(iii) hidden a few feet away under a bush</a:t>
            </a:r>
            <a:r>
              <a:rPr lang="en-GB" altLang="en-US" sz="1100" dirty="0">
                <a:latin typeface="Arial" panose="020B0604020202020204" pitchFamily="34" charset="0"/>
                <a:cs typeface="Arial" panose="020B0604020202020204" pitchFamily="34" charset="0"/>
              </a:rPr>
              <a:t>). </a:t>
            </a:r>
          </a:p>
          <a:p>
            <a:pPr lvl="1"/>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It does not always have to be physically on the offender's person and it will be for a jury to decide if s/he had it with him at the time of the offence.</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The trespasser must have a degree of immediate control and will normally be the same as carrying.</a:t>
            </a:r>
          </a:p>
          <a:p>
            <a:pPr>
              <a:spcAft>
                <a:spcPts val="1800"/>
              </a:spcAft>
            </a:pPr>
            <a:r>
              <a:rPr lang="en-GB" altLang="en-US" sz="1100" dirty="0">
                <a:latin typeface="Arial" panose="020B0604020202020204" pitchFamily="34" charset="0"/>
                <a:cs typeface="Arial" panose="020B0604020202020204" pitchFamily="34" charset="0"/>
              </a:rPr>
              <a:t>It would appear from the case law that the suspect must at least know they have an article with them and that the article is in fact a weapon of offence.</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From the CPS website :-</a:t>
            </a:r>
            <a:r>
              <a:rPr lang="en-GB" altLang="en-US" sz="1100" baseline="0" dirty="0">
                <a:latin typeface="Arial" panose="020B0604020202020204" pitchFamily="34" charset="0"/>
                <a:cs typeface="Arial" panose="020B0604020202020204" pitchFamily="34" charset="0"/>
              </a:rPr>
              <a:t> </a:t>
            </a:r>
          </a:p>
          <a:p>
            <a:pPr>
              <a:spcAft>
                <a:spcPts val="1800"/>
              </a:spcAft>
            </a:pPr>
            <a:endParaRPr lang="en-GB" altLang="en-US" sz="1100" baseline="0" dirty="0">
              <a:latin typeface="Arial" panose="020B0604020202020204" pitchFamily="34" charset="0"/>
              <a:cs typeface="Arial" panose="020B0604020202020204" pitchFamily="34" charset="0"/>
            </a:endParaRPr>
          </a:p>
          <a:p>
            <a:pPr>
              <a:spcAft>
                <a:spcPts val="1800"/>
              </a:spcAft>
            </a:pPr>
            <a:r>
              <a:rPr lang="en-GB" altLang="en-US" sz="1100">
                <a:latin typeface="Arial" panose="020B0604020202020204" pitchFamily="34" charset="0"/>
                <a:cs typeface="Arial" panose="020B0604020202020204" pitchFamily="34" charset="0"/>
              </a:rPr>
              <a:t>‘Has</a:t>
            </a:r>
            <a:r>
              <a:rPr lang="en-GB" altLang="en-US" sz="1100" dirty="0">
                <a:latin typeface="Arial" panose="020B0604020202020204" pitchFamily="34" charset="0"/>
                <a:cs typeface="Arial" panose="020B0604020202020204" pitchFamily="34" charset="0"/>
              </a:rPr>
              <a:t> with </a:t>
            </a:r>
            <a:r>
              <a:rPr lang="en-GB" altLang="en-US" sz="1100">
                <a:latin typeface="Arial" panose="020B0604020202020204" pitchFamily="34" charset="0"/>
                <a:cs typeface="Arial" panose="020B0604020202020204" pitchFamily="34" charset="0"/>
              </a:rPr>
              <a:t>him’</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Where the same phrase has been used in other statutory offences, the courts have interpreted it to extend beyond physical carrying of the weapon. Relevant considerations include how immediately accessible the item is, how close it is, the context of any proposed criminal enterprise and the purpose of the legislation creating the offence. (R v Henderson [2017] 1 Cr App R 4.)</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In cases where a defendant has been found entering a building with a weapon, it will not be necessary to prove any intention to use that weapon during the burglary.</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The term is more restrictive than possession. It will require the defendant to have some degree of immediate control over the item and will normally be the same as ‘carrying’.</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b="1" dirty="0">
                <a:latin typeface="Arial" panose="020B0604020202020204" pitchFamily="34" charset="0"/>
                <a:cs typeface="Arial" panose="020B0604020202020204" pitchFamily="34" charset="0"/>
              </a:rPr>
              <a:t>Instant arming- </a:t>
            </a:r>
          </a:p>
          <a:p>
            <a:pPr>
              <a:spcAft>
                <a:spcPts val="1800"/>
              </a:spcAft>
            </a:pPr>
            <a:r>
              <a:rPr lang="en-GB" altLang="en-US" sz="1100" dirty="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Use of screwdriver.</a:t>
            </a:r>
          </a:p>
          <a:p>
            <a:pPr>
              <a:spcAft>
                <a:spcPts val="1800"/>
              </a:spcAft>
            </a:pPr>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a:t>
            </a:r>
          </a:p>
          <a:p>
            <a:r>
              <a:rPr lang="en-GB" altLang="en-US" sz="1100" dirty="0">
                <a:latin typeface="Arial" panose="020B0604020202020204" pitchFamily="34" charset="0"/>
                <a:cs typeface="Arial" panose="020B0604020202020204" pitchFamily="34" charset="0"/>
              </a:rPr>
              <a:t>Use of screwdriver.</a:t>
            </a:r>
          </a:p>
          <a:p>
            <a:endParaRPr lang="en-GB" altLang="en-US" sz="1100" dirty="0">
              <a:solidFill>
                <a:srgbClr val="FF0000"/>
              </a:solidFill>
              <a:latin typeface="Arial" panose="020B0604020202020204" pitchFamily="34" charset="0"/>
              <a:cs typeface="Arial" panose="020B0604020202020204" pitchFamily="34" charset="0"/>
            </a:endParaRPr>
          </a:p>
          <a:p>
            <a:r>
              <a:rPr lang="en-GB" altLang="en-US" sz="1100" b="1" dirty="0">
                <a:solidFill>
                  <a:srgbClr val="FF0000"/>
                </a:solidFill>
                <a:latin typeface="Arial" panose="020B0604020202020204" pitchFamily="34" charset="0"/>
                <a:cs typeface="Arial" panose="020B0604020202020204" pitchFamily="34" charset="0"/>
              </a:rPr>
              <a:t>Remember</a:t>
            </a:r>
            <a:r>
              <a:rPr lang="en-GB" altLang="en-US" sz="1100" b="1" dirty="0">
                <a:latin typeface="Arial" panose="020B0604020202020204" pitchFamily="34" charset="0"/>
                <a:cs typeface="Arial" panose="020B0604020202020204" pitchFamily="34" charset="0"/>
              </a:rPr>
              <a:t>: </a:t>
            </a:r>
            <a:r>
              <a:rPr lang="en-GB" altLang="en-US" sz="1100" i="1" u="sng" dirty="0">
                <a:latin typeface="Arial" panose="020B0604020202020204" pitchFamily="34" charset="0"/>
                <a:cs typeface="Arial" panose="020B0604020202020204" pitchFamily="34" charset="0"/>
              </a:rPr>
              <a:t>’What’s in his head, what’s in his hand ?’ (R v KELLY)</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R v Kelly [1993] Crim LR 763:</a:t>
            </a:r>
          </a:p>
          <a:p>
            <a:r>
              <a:rPr lang="en-GB" altLang="en-US" sz="1100" dirty="0">
                <a:latin typeface="Arial" panose="020B0604020202020204" pitchFamily="34" charset="0"/>
                <a:cs typeface="Arial" panose="020B0604020202020204" pitchFamily="34" charset="0"/>
              </a:rPr>
              <a:t>The defendant had broken into a house, using a screwdriver to effect entry. When surprised by the householder, the defendant told him to unplug the video and then pushed the screwdriver into his ribcage. On leaving the house, the defendant was apprehended by police, holding a video in one hand and the screwdriver in the other.</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Court of Appeal held that the defendant became guilty of aggravated burglary when he used the screwdriver to prod the householder in the stomach. It was held that the focus of Sec.10 was use during burglary, so that the screwdriver taken into the house became a weapon of offence on proof that he intended to use it for causing injury to, or incapacitating, the householder at the time of the theft.</a:t>
            </a:r>
          </a:p>
          <a:p>
            <a:endParaRPr lang="en-GB" dirty="0"/>
          </a:p>
          <a:p>
            <a:pPr>
              <a:spcAft>
                <a:spcPts val="1800"/>
              </a:spcAft>
            </a:pPr>
            <a:endParaRPr lang="en-GB" altLang="en-US" dirty="0"/>
          </a:p>
          <a:p>
            <a:endParaRPr lang="en-GB" dirty="0"/>
          </a:p>
        </p:txBody>
      </p:sp>
    </p:spTree>
    <p:extLst>
      <p:ext uri="{BB962C8B-B14F-4D97-AF65-F5344CB8AC3E}">
        <p14:creationId xmlns:p14="http://schemas.microsoft.com/office/powerpoint/2010/main" val="34765991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
        <p:nvSpPr>
          <p:cNvPr id="5" name="Notes Placeholder 4"/>
          <p:cNvSpPr>
            <a:spLocks noGrp="1"/>
          </p:cNvSpPr>
          <p:nvPr>
            <p:ph type="body" sz="quarter" idx="11"/>
          </p:nvPr>
        </p:nvSpPr>
        <p:spPr>
          <a:xfrm>
            <a:off x="660400" y="2527300"/>
            <a:ext cx="5486400" cy="3600450"/>
          </a:xfrm>
        </p:spPr>
        <p:txBody>
          <a:bodyPr/>
          <a:lstStyle/>
          <a:p>
            <a:r>
              <a:rPr lang="en-GB" altLang="en-US" sz="1100" dirty="0">
                <a:latin typeface="Arial" panose="020B0604020202020204" pitchFamily="34" charset="0"/>
                <a:cs typeface="Arial" panose="020B0604020202020204" pitchFamily="34" charset="0"/>
              </a:rPr>
              <a:t>A ‘weapon of offence’ is any article made or adapted for use for causing injury to, incapacitating a person, or intended by the person having it with him for such use</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Note: A</a:t>
            </a:r>
            <a:r>
              <a:rPr lang="en-GB" altLang="en-US" sz="1100" baseline="0" dirty="0">
                <a:latin typeface="Arial" panose="020B0604020202020204" pitchFamily="34" charset="0"/>
                <a:cs typeface="Arial" panose="020B0604020202020204" pitchFamily="34" charset="0"/>
              </a:rPr>
              <a:t> weapon of offence</a:t>
            </a:r>
            <a:r>
              <a:rPr lang="en-GB" altLang="en-US" sz="1100" dirty="0">
                <a:latin typeface="Arial" panose="020B0604020202020204" pitchFamily="34" charset="0"/>
                <a:cs typeface="Arial" panose="020B0604020202020204" pitchFamily="34" charset="0"/>
              </a:rPr>
              <a:t> is </a:t>
            </a:r>
            <a:r>
              <a:rPr lang="en-GB" altLang="en-US" sz="1100" u="sng" dirty="0">
                <a:latin typeface="Arial" panose="020B0604020202020204" pitchFamily="34" charset="0"/>
                <a:cs typeface="Arial" panose="020B0604020202020204" pitchFamily="34" charset="0"/>
              </a:rPr>
              <a:t>not</a:t>
            </a:r>
            <a:r>
              <a:rPr lang="en-GB" altLang="en-US" sz="1100" dirty="0">
                <a:latin typeface="Arial" panose="020B0604020202020204" pitchFamily="34" charset="0"/>
                <a:cs typeface="Arial" panose="020B0604020202020204" pitchFamily="34" charset="0"/>
              </a:rPr>
              <a:t> an “offensive weapon” as the definition of an offensive weapon does not include the element</a:t>
            </a:r>
            <a:r>
              <a:rPr lang="en-GB" altLang="en-US" sz="1100" baseline="0" dirty="0">
                <a:latin typeface="Arial" panose="020B0604020202020204" pitchFamily="34" charset="0"/>
                <a:cs typeface="Arial" panose="020B0604020202020204" pitchFamily="34" charset="0"/>
              </a:rPr>
              <a:t> of an item to incapacitate a person…. </a:t>
            </a:r>
            <a:endParaRPr lang="en-GB" altLang="en-US" sz="11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0645098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
        <p:nvSpPr>
          <p:cNvPr id="5" name="Notes Placeholder 4"/>
          <p:cNvSpPr>
            <a:spLocks noGrp="1"/>
          </p:cNvSpPr>
          <p:nvPr>
            <p:ph type="body" sz="quarter" idx="11"/>
          </p:nvPr>
        </p:nvSpPr>
        <p:spPr>
          <a:xfrm>
            <a:off x="641350" y="2044700"/>
            <a:ext cx="5486400" cy="3600450"/>
          </a:xfrm>
        </p:spPr>
        <p:txBody>
          <a:bodyPr/>
          <a:lstStyle/>
          <a:p>
            <a:pPr>
              <a:spcAft>
                <a:spcPts val="1800"/>
              </a:spcAft>
            </a:pPr>
            <a:r>
              <a:rPr lang="en-GB" altLang="en-US" sz="1100" dirty="0">
                <a:latin typeface="Arial" panose="020B0604020202020204" pitchFamily="34" charset="0"/>
                <a:cs typeface="Arial" panose="020B0604020202020204" pitchFamily="34" charset="0"/>
              </a:rPr>
              <a:t>Weapon of offence includes:</a:t>
            </a:r>
          </a:p>
          <a:p>
            <a:pPr>
              <a:spcAft>
                <a:spcPts val="1800"/>
              </a:spcAft>
            </a:pPr>
            <a:r>
              <a:rPr lang="en-GB" altLang="en-US" sz="1100" dirty="0">
                <a:latin typeface="Arial" panose="020B0604020202020204" pitchFamily="34" charset="0"/>
                <a:cs typeface="Arial" panose="020B0604020202020204" pitchFamily="34" charset="0"/>
              </a:rPr>
              <a:t>Items </a:t>
            </a:r>
            <a:r>
              <a:rPr lang="en-GB" altLang="en-US" sz="1100" b="1" dirty="0">
                <a:solidFill>
                  <a:srgbClr val="FF0000"/>
                </a:solidFill>
                <a:latin typeface="Arial" panose="020B0604020202020204" pitchFamily="34" charset="0"/>
                <a:cs typeface="Arial" panose="020B0604020202020204" pitchFamily="34" charset="0"/>
              </a:rPr>
              <a:t>made</a:t>
            </a:r>
            <a:r>
              <a:rPr lang="en-GB" altLang="en-US" sz="1100" dirty="0">
                <a:latin typeface="Arial" panose="020B0604020202020204" pitchFamily="34" charset="0"/>
                <a:cs typeface="Arial" panose="020B0604020202020204" pitchFamily="34" charset="0"/>
              </a:rPr>
              <a:t> for causing injury , e.g. flick knife</a:t>
            </a:r>
          </a:p>
          <a:p>
            <a:pPr>
              <a:spcAft>
                <a:spcPts val="1800"/>
              </a:spcAft>
            </a:pPr>
            <a:r>
              <a:rPr lang="en-GB" altLang="en-US" sz="1100" dirty="0">
                <a:latin typeface="Arial" panose="020B0604020202020204" pitchFamily="34" charset="0"/>
                <a:cs typeface="Arial" panose="020B0604020202020204" pitchFamily="34" charset="0"/>
              </a:rPr>
              <a:t>Items </a:t>
            </a:r>
            <a:r>
              <a:rPr lang="en-GB" altLang="en-US" sz="1100" b="1" dirty="0">
                <a:solidFill>
                  <a:srgbClr val="FF0000"/>
                </a:solidFill>
                <a:latin typeface="Arial" panose="020B0604020202020204" pitchFamily="34" charset="0"/>
                <a:cs typeface="Arial" panose="020B0604020202020204" pitchFamily="34" charset="0"/>
              </a:rPr>
              <a:t>adapted</a:t>
            </a:r>
            <a:r>
              <a:rPr lang="en-GB" altLang="en-US" sz="1100" dirty="0">
                <a:latin typeface="Arial" panose="020B0604020202020204" pitchFamily="34" charset="0"/>
                <a:cs typeface="Arial" panose="020B0604020202020204" pitchFamily="34" charset="0"/>
              </a:rPr>
              <a:t> for causing injury – e.g. a piece of wood with nails in it</a:t>
            </a:r>
          </a:p>
          <a:p>
            <a:pPr>
              <a:spcAft>
                <a:spcPts val="1800"/>
              </a:spcAft>
            </a:pPr>
            <a:r>
              <a:rPr lang="en-GB" altLang="en-US" sz="1100" dirty="0">
                <a:latin typeface="Arial" panose="020B0604020202020204" pitchFamily="34" charset="0"/>
                <a:cs typeface="Arial" panose="020B0604020202020204" pitchFamily="34" charset="0"/>
              </a:rPr>
              <a:t>Items </a:t>
            </a:r>
            <a:r>
              <a:rPr lang="en-GB" altLang="en-US" sz="1100" b="1" dirty="0">
                <a:solidFill>
                  <a:srgbClr val="FF0000"/>
                </a:solidFill>
                <a:latin typeface="Arial" panose="020B0604020202020204" pitchFamily="34" charset="0"/>
                <a:cs typeface="Arial" panose="020B0604020202020204" pitchFamily="34" charset="0"/>
              </a:rPr>
              <a:t>intended</a:t>
            </a:r>
            <a:r>
              <a:rPr lang="en-GB" altLang="en-US" sz="1100" dirty="0">
                <a:latin typeface="Arial" panose="020B0604020202020204" pitchFamily="34" charset="0"/>
                <a:cs typeface="Arial" panose="020B0604020202020204" pitchFamily="34" charset="0"/>
              </a:rPr>
              <a:t> for causing injury – e.g. a cutlery knife is inoffensive in everyday use but can be ‘intended’ by a defendant</a:t>
            </a:r>
          </a:p>
          <a:p>
            <a:endParaRPr lang="en-GB" altLang="en-US" b="1" dirty="0">
              <a:latin typeface="Arial" charset="0"/>
            </a:endParaRPr>
          </a:p>
          <a:p>
            <a:endParaRPr lang="en-GB" altLang="en-US" dirty="0">
              <a:latin typeface="Arial" charset="0"/>
            </a:endParaRPr>
          </a:p>
          <a:p>
            <a:endParaRPr lang="en-GB" dirty="0"/>
          </a:p>
        </p:txBody>
      </p:sp>
    </p:spTree>
    <p:extLst>
      <p:ext uri="{BB962C8B-B14F-4D97-AF65-F5344CB8AC3E}">
        <p14:creationId xmlns:p14="http://schemas.microsoft.com/office/powerpoint/2010/main" val="31573095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
        <p:nvSpPr>
          <p:cNvPr id="5" name="Notes Placeholder 4"/>
          <p:cNvSpPr>
            <a:spLocks noGrp="1"/>
          </p:cNvSpPr>
          <p:nvPr>
            <p:ph type="body" sz="quarter" idx="11"/>
          </p:nvPr>
        </p:nvSpPr>
        <p:spPr>
          <a:xfrm>
            <a:off x="641350" y="2044700"/>
            <a:ext cx="5486400" cy="3600450"/>
          </a:xfrm>
        </p:spPr>
        <p:txBody>
          <a:bodyPr/>
          <a:lstStyle/>
          <a:p>
            <a:pPr>
              <a:spcAft>
                <a:spcPts val="1800"/>
              </a:spcAft>
            </a:pPr>
            <a:r>
              <a:rPr lang="en-GB" altLang="en-US" sz="1100" dirty="0">
                <a:latin typeface="Arial" panose="020B0604020202020204" pitchFamily="34" charset="0"/>
                <a:cs typeface="Arial" panose="020B0604020202020204" pitchFamily="34" charset="0"/>
              </a:rPr>
              <a:t>Weapon of offence includes:</a:t>
            </a:r>
          </a:p>
          <a:p>
            <a:pPr>
              <a:spcAft>
                <a:spcPts val="1800"/>
              </a:spcAft>
            </a:pPr>
            <a:r>
              <a:rPr lang="en-GB" altLang="en-US" sz="1100" dirty="0">
                <a:latin typeface="Arial" panose="020B0604020202020204" pitchFamily="34" charset="0"/>
                <a:cs typeface="Arial" panose="020B0604020202020204" pitchFamily="34" charset="0"/>
              </a:rPr>
              <a:t>Items </a:t>
            </a:r>
            <a:r>
              <a:rPr lang="en-GB" altLang="en-US" sz="1100" b="1" dirty="0">
                <a:solidFill>
                  <a:srgbClr val="FF0000"/>
                </a:solidFill>
                <a:latin typeface="Arial" panose="020B0604020202020204" pitchFamily="34" charset="0"/>
                <a:cs typeface="Arial" panose="020B0604020202020204" pitchFamily="34" charset="0"/>
              </a:rPr>
              <a:t>made</a:t>
            </a:r>
            <a:r>
              <a:rPr lang="en-GB" altLang="en-US" sz="1100" dirty="0">
                <a:latin typeface="Arial" panose="020B0604020202020204" pitchFamily="34" charset="0"/>
                <a:cs typeface="Arial" panose="020B0604020202020204" pitchFamily="34" charset="0"/>
              </a:rPr>
              <a:t> ,</a:t>
            </a:r>
            <a:r>
              <a:rPr lang="en-GB" altLang="en-US" sz="1100" b="1" dirty="0">
                <a:solidFill>
                  <a:srgbClr val="FF0000"/>
                </a:solidFill>
                <a:latin typeface="Arial" panose="020B0604020202020204" pitchFamily="34" charset="0"/>
                <a:cs typeface="Arial" panose="020B0604020202020204" pitchFamily="34" charset="0"/>
              </a:rPr>
              <a:t>adapted</a:t>
            </a:r>
            <a:r>
              <a:rPr lang="en-GB" altLang="en-US" sz="1100" dirty="0">
                <a:latin typeface="Arial" panose="020B0604020202020204" pitchFamily="34" charset="0"/>
                <a:cs typeface="Arial" panose="020B0604020202020204" pitchFamily="34" charset="0"/>
              </a:rPr>
              <a:t> or </a:t>
            </a:r>
            <a:r>
              <a:rPr lang="en-GB" altLang="en-US" sz="1100" b="1" dirty="0">
                <a:solidFill>
                  <a:srgbClr val="FF0000"/>
                </a:solidFill>
                <a:latin typeface="Arial" panose="020B0604020202020204" pitchFamily="34" charset="0"/>
                <a:cs typeface="Arial" panose="020B0604020202020204" pitchFamily="34" charset="0"/>
              </a:rPr>
              <a:t>intended</a:t>
            </a:r>
            <a:r>
              <a:rPr lang="en-GB" altLang="en-US" sz="1100" dirty="0">
                <a:latin typeface="Arial" panose="020B0604020202020204" pitchFamily="34" charset="0"/>
                <a:cs typeface="Arial" panose="020B0604020202020204" pitchFamily="34" charset="0"/>
              </a:rPr>
              <a:t>  to incapacitate a person – e.g. handcuffs, CS spray or rope.</a:t>
            </a:r>
          </a:p>
          <a:p>
            <a:endParaRPr lang="en-GB" altLang="en-US" b="1" dirty="0">
              <a:latin typeface="Arial" charset="0"/>
            </a:endParaRPr>
          </a:p>
          <a:p>
            <a:endParaRPr lang="en-GB" altLang="en-US" dirty="0">
              <a:latin typeface="Arial" charset="0"/>
            </a:endParaRPr>
          </a:p>
          <a:p>
            <a:endParaRPr lang="en-GB" dirty="0"/>
          </a:p>
        </p:txBody>
      </p:sp>
    </p:spTree>
    <p:extLst>
      <p:ext uri="{BB962C8B-B14F-4D97-AF65-F5344CB8AC3E}">
        <p14:creationId xmlns:p14="http://schemas.microsoft.com/office/powerpoint/2010/main" val="25994515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
        <p:nvSpPr>
          <p:cNvPr id="5" name="Notes Placeholder 4"/>
          <p:cNvSpPr>
            <a:spLocks noGrp="1"/>
          </p:cNvSpPr>
          <p:nvPr>
            <p:ph type="body" sz="quarter" idx="11"/>
          </p:nvPr>
        </p:nvSpPr>
        <p:spPr>
          <a:xfrm>
            <a:off x="628650" y="2273300"/>
            <a:ext cx="5486400" cy="3600450"/>
          </a:xfrm>
        </p:spPr>
        <p:txBody>
          <a:bodyPr/>
          <a:lstStyle/>
          <a:p>
            <a:pPr>
              <a:spcAft>
                <a:spcPts val="1799"/>
              </a:spcAft>
            </a:pPr>
            <a:r>
              <a:rPr lang="en-GB" altLang="en-US" sz="1100" b="1" dirty="0">
                <a:solidFill>
                  <a:srgbClr val="0000FF"/>
                </a:solidFill>
                <a:latin typeface="Arial" panose="020B0604020202020204" pitchFamily="34" charset="0"/>
                <a:cs typeface="Arial" panose="020B0604020202020204" pitchFamily="34" charset="0"/>
              </a:rPr>
              <a:t>Imitation firearm </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anything that gives the appearance of being a firearm .</a:t>
            </a:r>
          </a:p>
          <a:p>
            <a:pPr>
              <a:spcAft>
                <a:spcPts val="1799"/>
              </a:spcAft>
            </a:pPr>
            <a:r>
              <a:rPr lang="en-GB" altLang="en-US" sz="1100" dirty="0">
                <a:latin typeface="Arial" panose="020B0604020202020204" pitchFamily="34" charset="0"/>
                <a:cs typeface="Arial" panose="020B0604020202020204" pitchFamily="34" charset="0"/>
              </a:rPr>
              <a:t>This definition obviously includes toy guns and replicas, but in certain circumstances, it includes other articles too.</a:t>
            </a:r>
          </a:p>
          <a:p>
            <a:pPr>
              <a:spcAft>
                <a:spcPts val="1799"/>
              </a:spcAft>
            </a:pPr>
            <a:r>
              <a:rPr lang="en-GB" altLang="en-US" sz="1100" dirty="0">
                <a:latin typeface="Arial" panose="020B0604020202020204" pitchFamily="34" charset="0"/>
                <a:cs typeface="Arial" panose="020B0604020202020204" pitchFamily="34" charset="0"/>
              </a:rPr>
              <a:t>The Act requires that the accused is carrying a ‘thing’ which is separate and distinct from his own person and therefore capable of being possessed.</a:t>
            </a:r>
          </a:p>
          <a:p>
            <a:pPr>
              <a:spcAft>
                <a:spcPts val="1799"/>
              </a:spcAft>
            </a:pPr>
            <a:r>
              <a:rPr lang="en-GB" altLang="en-US" sz="1100" dirty="0">
                <a:latin typeface="Arial" panose="020B0604020202020204" pitchFamily="34" charset="0"/>
                <a:cs typeface="Arial" panose="020B0604020202020204" pitchFamily="34" charset="0"/>
              </a:rPr>
              <a:t>As a result it </a:t>
            </a:r>
            <a:r>
              <a:rPr lang="en-GB" altLang="en-US" sz="1100" b="1" dirty="0">
                <a:solidFill>
                  <a:srgbClr val="FF0000"/>
                </a:solidFill>
                <a:latin typeface="Arial" panose="020B0604020202020204" pitchFamily="34" charset="0"/>
                <a:cs typeface="Arial" panose="020B0604020202020204" pitchFamily="34" charset="0"/>
              </a:rPr>
              <a:t>does not </a:t>
            </a:r>
            <a:r>
              <a:rPr lang="en-GB" altLang="en-US" sz="1100" dirty="0">
                <a:latin typeface="Arial" panose="020B0604020202020204" pitchFamily="34" charset="0"/>
                <a:cs typeface="Arial" panose="020B0604020202020204" pitchFamily="34" charset="0"/>
              </a:rPr>
              <a:t>include the defendants fingers inside a pocket to resemble a firearm, as a hand or finger is part of someone’s body and cannot be possessed</a:t>
            </a:r>
          </a:p>
          <a:p>
            <a:endParaRPr lang="en-GB" dirty="0"/>
          </a:p>
        </p:txBody>
      </p:sp>
    </p:spTree>
    <p:extLst>
      <p:ext uri="{BB962C8B-B14F-4D97-AF65-F5344CB8AC3E}">
        <p14:creationId xmlns:p14="http://schemas.microsoft.com/office/powerpoint/2010/main" val="12512378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
        <p:nvSpPr>
          <p:cNvPr id="5" name="Notes Placeholder 4"/>
          <p:cNvSpPr>
            <a:spLocks noGrp="1"/>
          </p:cNvSpPr>
          <p:nvPr>
            <p:ph type="body" sz="quarter" idx="11"/>
          </p:nvPr>
        </p:nvSpPr>
        <p:spPr>
          <a:xfrm>
            <a:off x="603250" y="2076450"/>
            <a:ext cx="5486400" cy="3600450"/>
          </a:xfrm>
        </p:spPr>
        <p:txBody>
          <a:bodyPr/>
          <a:lstStyle/>
          <a:p>
            <a:pPr>
              <a:spcAft>
                <a:spcPts val="1799"/>
              </a:spcAft>
            </a:pPr>
            <a:r>
              <a:rPr lang="en-GB" altLang="en-US" sz="1100" b="1" dirty="0">
                <a:solidFill>
                  <a:srgbClr val="0000FF"/>
                </a:solidFill>
                <a:latin typeface="Arial" panose="020B0604020202020204" pitchFamily="34" charset="0"/>
                <a:cs typeface="Arial" panose="020B0604020202020204" pitchFamily="34" charset="0"/>
              </a:rPr>
              <a:t>Firearm</a:t>
            </a:r>
            <a:r>
              <a:rPr lang="en-GB" altLang="en-US" sz="1100" b="1" dirty="0">
                <a:latin typeface="Arial" panose="020B0604020202020204" pitchFamily="34" charset="0"/>
                <a:cs typeface="Arial" panose="020B0604020202020204" pitchFamily="34" charset="0"/>
              </a:rPr>
              <a:t> – </a:t>
            </a:r>
            <a:r>
              <a:rPr lang="en-GB" altLang="en-US" sz="1100" dirty="0">
                <a:latin typeface="Arial" panose="020B0604020202020204" pitchFamily="34" charset="0"/>
                <a:cs typeface="Arial" panose="020B0604020202020204" pitchFamily="34" charset="0"/>
              </a:rPr>
              <a:t>Includes airguns and air pistols</a:t>
            </a:r>
          </a:p>
          <a:p>
            <a:pPr>
              <a:spcAft>
                <a:spcPts val="1799"/>
              </a:spcAft>
            </a:pPr>
            <a:r>
              <a:rPr lang="en-GB" altLang="en-US" sz="1100" dirty="0">
                <a:latin typeface="Arial" panose="020B0604020202020204" pitchFamily="34" charset="0"/>
                <a:cs typeface="Arial" panose="020B0604020202020204" pitchFamily="34" charset="0"/>
              </a:rPr>
              <a:t>The legislation does not define the term ‘firearm’ itself.</a:t>
            </a:r>
          </a:p>
          <a:p>
            <a:pPr>
              <a:spcAft>
                <a:spcPts val="1799"/>
              </a:spcAft>
            </a:pPr>
            <a:r>
              <a:rPr lang="en-GB" altLang="en-US" sz="1100" dirty="0">
                <a:latin typeface="Arial" panose="020B0604020202020204" pitchFamily="34" charset="0"/>
                <a:cs typeface="Arial" panose="020B0604020202020204" pitchFamily="34" charset="0"/>
              </a:rPr>
              <a:t>The Courts will, therefore, have to apply the term realistically to anything that can be fired and can kill or wound.</a:t>
            </a:r>
          </a:p>
          <a:p>
            <a:pPr>
              <a:spcAft>
                <a:spcPts val="1799"/>
              </a:spcAft>
            </a:pPr>
            <a:endParaRPr lang="en-GB" altLang="en-US" sz="1100" dirty="0">
              <a:latin typeface="Arial" panose="020B0604020202020204" pitchFamily="34" charset="0"/>
              <a:cs typeface="Arial" panose="020B0604020202020204" pitchFamily="34" charset="0"/>
            </a:endParaRPr>
          </a:p>
          <a:p>
            <a:r>
              <a:rPr lang="en-GB" sz="1200" b="0" i="0" kern="1200" dirty="0">
                <a:solidFill>
                  <a:schemeClr val="tx1"/>
                </a:solidFill>
                <a:effectLst/>
                <a:latin typeface="+mn-lt"/>
                <a:ea typeface="+mn-ea"/>
                <a:cs typeface="+mn-cs"/>
              </a:rPr>
              <a:t>Section 57 of the Firearms Act 1968 provides the interpretation of the terms firearm, ammunition, component part and accessory.</a:t>
            </a:r>
          </a:p>
          <a:p>
            <a:r>
              <a:rPr lang="en-GB" sz="1200" b="1" i="0" kern="1200" dirty="0">
                <a:solidFill>
                  <a:schemeClr val="tx1"/>
                </a:solidFill>
                <a:effectLst/>
                <a:latin typeface="+mn-lt"/>
                <a:ea typeface="+mn-ea"/>
                <a:cs typeface="+mn-cs"/>
              </a:rPr>
              <a:t>FIREARM</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expression 'firearm' (but </a:t>
            </a:r>
            <a:r>
              <a:rPr lang="en-GB" sz="1200" b="0" i="1" kern="1200" dirty="0">
                <a:solidFill>
                  <a:schemeClr val="tx1"/>
                </a:solidFill>
                <a:effectLst/>
                <a:latin typeface="+mn-lt"/>
                <a:ea typeface="+mn-ea"/>
                <a:cs typeface="+mn-cs"/>
              </a:rPr>
              <a:t>see note below</a:t>
            </a:r>
            <a:r>
              <a:rPr lang="en-GB" sz="1200" b="0" i="0" kern="1200" dirty="0">
                <a:solidFill>
                  <a:schemeClr val="tx1"/>
                </a:solidFill>
                <a:effectLst/>
                <a:latin typeface="+mn-lt"/>
                <a:ea typeface="+mn-ea"/>
                <a:cs typeface="+mn-cs"/>
              </a:rPr>
              <a:t>) means a </a:t>
            </a:r>
            <a:r>
              <a:rPr lang="en-GB" sz="1200" b="1" i="0" u="none" strike="noStrike" kern="1200" dirty="0">
                <a:solidFill>
                  <a:schemeClr val="tx1"/>
                </a:solidFill>
                <a:effectLst/>
                <a:latin typeface="+mn-lt"/>
                <a:ea typeface="+mn-ea"/>
                <a:cs typeface="+mn-cs"/>
                <a:hlinkClick r:id="rId3"/>
              </a:rPr>
              <a:t>lethal barrelled weapon</a:t>
            </a:r>
            <a:r>
              <a:rPr lang="en-GB" sz="1200" b="0" i="0" kern="1200" dirty="0">
                <a:solidFill>
                  <a:schemeClr val="tx1"/>
                </a:solidFill>
                <a:effectLst/>
                <a:latin typeface="+mn-lt"/>
                <a:ea typeface="+mn-ea"/>
                <a:cs typeface="+mn-cs"/>
              </a:rPr>
              <a:t> of any description from which any </a:t>
            </a:r>
            <a:r>
              <a:rPr lang="en-GB" sz="1200" b="1" i="0" u="none" strike="noStrike" kern="1200" dirty="0">
                <a:solidFill>
                  <a:schemeClr val="tx1"/>
                </a:solidFill>
                <a:effectLst/>
                <a:latin typeface="+mn-lt"/>
                <a:ea typeface="+mn-ea"/>
                <a:cs typeface="+mn-cs"/>
                <a:hlinkClick r:id="rId4"/>
              </a:rPr>
              <a:t>shot, bullet or other missile</a:t>
            </a:r>
            <a:r>
              <a:rPr lang="en-GB" sz="1200" b="0" i="0" kern="1200" dirty="0">
                <a:solidFill>
                  <a:schemeClr val="tx1"/>
                </a:solidFill>
                <a:effectLst/>
                <a:latin typeface="+mn-lt"/>
                <a:ea typeface="+mn-ea"/>
                <a:cs typeface="+mn-cs"/>
              </a:rPr>
              <a:t> can be </a:t>
            </a:r>
            <a:r>
              <a:rPr lang="en-GB" sz="1200" b="1" i="0" u="none" strike="noStrike" kern="1200" dirty="0">
                <a:solidFill>
                  <a:schemeClr val="tx1"/>
                </a:solidFill>
                <a:effectLst/>
                <a:latin typeface="+mn-lt"/>
                <a:ea typeface="+mn-ea"/>
                <a:cs typeface="+mn-cs"/>
                <a:hlinkClick r:id="rId5"/>
              </a:rPr>
              <a:t>discharged</a:t>
            </a:r>
            <a:r>
              <a:rPr lang="en-GB" sz="1200" b="0" i="0" kern="1200" dirty="0">
                <a:solidFill>
                  <a:schemeClr val="tx1"/>
                </a:solidFill>
                <a:effectLst/>
                <a:latin typeface="+mn-lt"/>
                <a:ea typeface="+mn-ea"/>
                <a:cs typeface="+mn-cs"/>
              </a:rPr>
              <a:t> and includes -</a:t>
            </a:r>
          </a:p>
          <a:p>
            <a:r>
              <a:rPr lang="en-GB" sz="1200" b="0" i="0" kern="1200" dirty="0">
                <a:solidFill>
                  <a:schemeClr val="tx1"/>
                </a:solidFill>
                <a:effectLst/>
                <a:latin typeface="+mn-lt"/>
                <a:ea typeface="+mn-ea"/>
                <a:cs typeface="+mn-cs"/>
              </a:rPr>
              <a:t>(a) any prohibited weapon, whether it is such a lethal weapon as aforesaid or not; and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(b) any component part of such a lethal or prohibited weapon; and</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 any accessory to any such weapon designed or adapted to diminish the noise or flash caused by firing the weapon;</a:t>
            </a:r>
          </a:p>
          <a:p>
            <a:r>
              <a:rPr lang="en-GB" sz="1200" b="0" i="0" kern="1200" dirty="0">
                <a:solidFill>
                  <a:schemeClr val="tx1"/>
                </a:solidFill>
                <a:effectLst/>
                <a:latin typeface="+mn-lt"/>
                <a:ea typeface="+mn-ea"/>
                <a:cs typeface="+mn-cs"/>
              </a:rPr>
              <a:t>and so much of </a:t>
            </a:r>
            <a:r>
              <a:rPr lang="en-GB" sz="1200" b="1" i="0" u="none" strike="noStrike" kern="1200" dirty="0">
                <a:solidFill>
                  <a:schemeClr val="tx1"/>
                </a:solidFill>
                <a:effectLst/>
                <a:latin typeface="+mn-lt"/>
                <a:ea typeface="+mn-ea"/>
                <a:cs typeface="+mn-cs"/>
                <a:hlinkClick r:id="rId6"/>
              </a:rPr>
              <a:t>section 1</a:t>
            </a:r>
            <a:r>
              <a:rPr lang="en-GB" sz="1200" b="0" i="0" kern="1200" dirty="0">
                <a:solidFill>
                  <a:schemeClr val="tx1"/>
                </a:solidFill>
                <a:effectLst/>
                <a:latin typeface="+mn-lt"/>
                <a:ea typeface="+mn-ea"/>
                <a:cs typeface="+mn-cs"/>
              </a:rPr>
              <a:t> of this Act as excludes any description of firearm from the category of firearms to which that section applies shall be construed as also excluding component parts of, and accessories to, firearms of that description.</a:t>
            </a:r>
          </a:p>
          <a:p>
            <a:r>
              <a:rPr lang="en-GB" sz="1200" b="1" i="0" kern="1200" dirty="0">
                <a:solidFill>
                  <a:schemeClr val="tx1"/>
                </a:solidFill>
                <a:effectLst/>
                <a:latin typeface="+mn-lt"/>
                <a:ea typeface="+mn-ea"/>
                <a:cs typeface="+mn-cs"/>
              </a:rPr>
              <a:t>Notes</a:t>
            </a:r>
            <a:br>
              <a:rPr lang="en-GB" sz="1200" b="0" i="0"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This is the general definition for all firearms, see also the specific concept of a '</a:t>
            </a:r>
            <a:r>
              <a:rPr lang="en-GB" sz="1200" b="1" i="1" u="none" strike="noStrike" kern="1200" dirty="0">
                <a:solidFill>
                  <a:schemeClr val="tx1"/>
                </a:solidFill>
                <a:effectLst/>
                <a:latin typeface="+mn-lt"/>
                <a:ea typeface="+mn-ea"/>
                <a:cs typeface="+mn-cs"/>
                <a:hlinkClick r:id="rId7"/>
              </a:rPr>
              <a:t>section 1 firearm</a:t>
            </a:r>
            <a:r>
              <a:rPr lang="en-GB" sz="1200" b="0" i="1" kern="1200" dirty="0">
                <a:solidFill>
                  <a:schemeClr val="tx1"/>
                </a:solidFill>
                <a:effectLst/>
                <a:latin typeface="+mn-lt"/>
                <a:ea typeface="+mn-ea"/>
                <a:cs typeface="+mn-cs"/>
              </a:rPr>
              <a:t>' (the definition applicable only to firearms which require a firearms certificate).</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In connection with the obligation by the prosecution to show that an air weapon is potentially lethal, see </a:t>
            </a:r>
            <a:r>
              <a:rPr lang="en-GB" sz="1200" b="1" i="1" u="none" strike="noStrike" kern="1200" dirty="0">
                <a:solidFill>
                  <a:schemeClr val="tx1"/>
                </a:solidFill>
                <a:effectLst/>
                <a:latin typeface="+mn-lt"/>
                <a:ea typeface="+mn-ea"/>
                <a:cs typeface="+mn-cs"/>
                <a:hlinkClick r:id="rId8"/>
              </a:rPr>
              <a:t>Grace v DPP [1988]</a:t>
            </a:r>
            <a:r>
              <a:rPr lang="en-GB" sz="1200" b="0" i="1" kern="1200" dirty="0">
                <a:solidFill>
                  <a:schemeClr val="tx1"/>
                </a:solidFill>
                <a:effectLst/>
                <a:latin typeface="+mn-lt"/>
                <a:ea typeface="+mn-ea"/>
                <a:cs typeface="+mn-cs"/>
              </a:rPr>
              <a:t>.</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AMMUNITION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expression means ammunition for any firearm. It includes grenades, bombs and other like missiles, whether capable of use with a firearm or not, and also includes </a:t>
            </a:r>
            <a:r>
              <a:rPr lang="en-GB" sz="1200" b="1" i="0" u="none" strike="noStrike" kern="1200" dirty="0">
                <a:solidFill>
                  <a:schemeClr val="tx1"/>
                </a:solidFill>
                <a:effectLst/>
                <a:latin typeface="+mn-lt"/>
                <a:ea typeface="+mn-ea"/>
                <a:cs typeface="+mn-cs"/>
                <a:hlinkClick r:id="rId9"/>
              </a:rPr>
              <a:t>prohibited ammunition</a:t>
            </a:r>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Note</a:t>
            </a:r>
            <a:br>
              <a:rPr lang="en-GB" sz="1200" b="0" i="0"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This definition does not cover the ingredients and components of ammunition. The Firearms Act 1968 only controls assembled ammunition. Empty cartridge cases are not considered ammunition. (The only exception is the missiles for ammunition prohibited under </a:t>
            </a:r>
            <a:r>
              <a:rPr lang="en-GB" sz="1200" b="1" i="1" u="none" strike="noStrike" kern="1200" dirty="0">
                <a:solidFill>
                  <a:schemeClr val="tx1"/>
                </a:solidFill>
                <a:effectLst/>
                <a:latin typeface="+mn-lt"/>
                <a:ea typeface="+mn-ea"/>
                <a:cs typeface="+mn-cs"/>
                <a:hlinkClick r:id="rId9"/>
              </a:rPr>
              <a:t>section 5</a:t>
            </a:r>
            <a:r>
              <a:rPr lang="en-GB" sz="1200" b="0" i="1" kern="1200" dirty="0">
                <a:solidFill>
                  <a:schemeClr val="tx1"/>
                </a:solidFill>
                <a:effectLst/>
                <a:latin typeface="+mn-lt"/>
                <a:ea typeface="+mn-ea"/>
                <a:cs typeface="+mn-cs"/>
              </a:rPr>
              <a:t> of the Firearms Act 1968, e.g. expanding or armour-piercing bullets. Such missiles are considered ammunition and therefore subject to control).</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Blank cartridges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It is considered that blank cartridges are included under the general term 'ammunition'. (Cartridges containing only primer are ammunition, see </a:t>
            </a:r>
            <a:r>
              <a:rPr lang="en-GB" sz="1200" b="1" i="0" u="none" strike="noStrike" kern="1200" dirty="0">
                <a:solidFill>
                  <a:schemeClr val="tx1"/>
                </a:solidFill>
                <a:effectLst/>
                <a:latin typeface="+mn-lt"/>
                <a:ea typeface="+mn-ea"/>
                <a:cs typeface="+mn-cs"/>
                <a:hlinkClick r:id="rId10"/>
              </a:rPr>
              <a:t>R v </a:t>
            </a:r>
            <a:r>
              <a:rPr lang="en-GB" sz="1200" b="1" i="0" u="none" strike="noStrike" kern="1200" dirty="0" err="1">
                <a:solidFill>
                  <a:schemeClr val="tx1"/>
                </a:solidFill>
                <a:effectLst/>
                <a:latin typeface="+mn-lt"/>
                <a:ea typeface="+mn-ea"/>
                <a:cs typeface="+mn-cs"/>
                <a:hlinkClick r:id="rId10"/>
              </a:rPr>
              <a:t>Stubbings</a:t>
            </a:r>
            <a:r>
              <a:rPr lang="en-GB" sz="1200" b="1" i="0" u="none" strike="noStrike" kern="1200" dirty="0">
                <a:solidFill>
                  <a:schemeClr val="tx1"/>
                </a:solidFill>
                <a:effectLst/>
                <a:latin typeface="+mn-lt"/>
                <a:ea typeface="+mn-ea"/>
                <a:cs typeface="+mn-cs"/>
                <a:hlinkClick r:id="rId10"/>
              </a:rPr>
              <a:t> [1990]</a:t>
            </a:r>
            <a:r>
              <a:rPr lang="en-GB" sz="1200" b="0" i="0" kern="1200" dirty="0">
                <a:solidFill>
                  <a:schemeClr val="tx1"/>
                </a:solidFill>
                <a:effectLst/>
                <a:latin typeface="+mn-lt"/>
                <a:ea typeface="+mn-ea"/>
                <a:cs typeface="+mn-cs"/>
              </a:rPr>
              <a:t>). However, in accordance with </a:t>
            </a:r>
            <a:r>
              <a:rPr lang="en-GB" sz="1200" b="1" i="0" u="none" strike="noStrike" kern="1200" dirty="0">
                <a:solidFill>
                  <a:schemeClr val="tx1"/>
                </a:solidFill>
                <a:effectLst/>
                <a:latin typeface="+mn-lt"/>
                <a:ea typeface="+mn-ea"/>
                <a:cs typeface="+mn-cs"/>
                <a:hlinkClick r:id="rId6"/>
              </a:rPr>
              <a:t>section 1(4)</a:t>
            </a:r>
            <a:r>
              <a:rPr lang="en-GB" sz="1200" b="0" i="0" kern="1200" dirty="0">
                <a:solidFill>
                  <a:schemeClr val="tx1"/>
                </a:solidFill>
                <a:effectLst/>
                <a:latin typeface="+mn-lt"/>
                <a:ea typeface="+mn-ea"/>
                <a:cs typeface="+mn-cs"/>
              </a:rPr>
              <a:t> of the Firearms Act 1968, blank cartridges not more than one inch in diameter measured immediately in front of the rim or </a:t>
            </a:r>
            <a:r>
              <a:rPr lang="en-GB" sz="1200" b="0" i="0" kern="1200" dirty="0" err="1">
                <a:solidFill>
                  <a:schemeClr val="tx1"/>
                </a:solidFill>
                <a:effectLst/>
                <a:latin typeface="+mn-lt"/>
                <a:ea typeface="+mn-ea"/>
                <a:cs typeface="+mn-cs"/>
              </a:rPr>
              <a:t>cannelure</a:t>
            </a:r>
            <a:r>
              <a:rPr lang="en-GB" sz="1200" b="0" i="0" kern="1200" dirty="0">
                <a:solidFill>
                  <a:schemeClr val="tx1"/>
                </a:solidFill>
                <a:effectLst/>
                <a:latin typeface="+mn-lt"/>
                <a:ea typeface="+mn-ea"/>
                <a:cs typeface="+mn-cs"/>
              </a:rPr>
              <a:t> of the base of the cartridge, are exempt from the certification procedure. On the contrary, if the blank cartridges are greater than one inch in diameter they would be considered 'section 1 ammunition' and, consequently, subject to the certification controls.</a:t>
            </a:r>
          </a:p>
          <a:p>
            <a:r>
              <a:rPr lang="en-GB" sz="1200" b="1" i="0" kern="1200" dirty="0">
                <a:solidFill>
                  <a:schemeClr val="tx1"/>
                </a:solidFill>
                <a:effectLst/>
                <a:latin typeface="+mn-lt"/>
                <a:ea typeface="+mn-ea"/>
                <a:cs typeface="+mn-cs"/>
              </a:rPr>
              <a:t>COMPONENT PART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Component parts of firearms are any working part of the mechanism and subject to certificate control. The term may be held to include:</a:t>
            </a:r>
          </a:p>
          <a:p>
            <a:r>
              <a:rPr lang="en-GB" sz="1200" b="0" i="0" kern="1200" dirty="0">
                <a:solidFill>
                  <a:schemeClr val="tx1"/>
                </a:solidFill>
                <a:effectLst/>
                <a:latin typeface="+mn-lt"/>
                <a:ea typeface="+mn-ea"/>
                <a:cs typeface="+mn-cs"/>
              </a:rPr>
              <a:t>the barrel, chamber, cylinder;</a:t>
            </a:r>
          </a:p>
          <a:p>
            <a:r>
              <a:rPr lang="en-GB" sz="1200" b="0" i="0" kern="1200" dirty="0">
                <a:solidFill>
                  <a:schemeClr val="tx1"/>
                </a:solidFill>
                <a:effectLst/>
                <a:latin typeface="+mn-lt"/>
                <a:ea typeface="+mn-ea"/>
                <a:cs typeface="+mn-cs"/>
              </a:rPr>
              <a:t>frame, body or receiver;</a:t>
            </a:r>
          </a:p>
          <a:p>
            <a:r>
              <a:rPr lang="en-GB" sz="1200" b="0" i="0" kern="1200" dirty="0">
                <a:solidFill>
                  <a:schemeClr val="tx1"/>
                </a:solidFill>
                <a:effectLst/>
                <a:latin typeface="+mn-lt"/>
                <a:ea typeface="+mn-ea"/>
                <a:cs typeface="+mn-cs"/>
              </a:rPr>
              <a:t>breech, block, bolt or other mechanism for containing the charge at the rear of the chamber;</a:t>
            </a:r>
          </a:p>
          <a:p>
            <a:r>
              <a:rPr lang="en-GB" sz="1200" b="0" i="0" kern="1200" dirty="0">
                <a:solidFill>
                  <a:schemeClr val="tx1"/>
                </a:solidFill>
                <a:effectLst/>
                <a:latin typeface="+mn-lt"/>
                <a:ea typeface="+mn-ea"/>
                <a:cs typeface="+mn-cs"/>
              </a:rPr>
              <a:t>any other part of the firearm upon which the pressure caused by firing the weapon impinges directly.</a:t>
            </a:r>
          </a:p>
          <a:p>
            <a:r>
              <a:rPr lang="en-GB" sz="1200" b="0" i="0" kern="1200" dirty="0">
                <a:solidFill>
                  <a:schemeClr val="tx1"/>
                </a:solidFill>
                <a:effectLst/>
                <a:latin typeface="+mn-lt"/>
                <a:ea typeface="+mn-ea"/>
                <a:cs typeface="+mn-cs"/>
              </a:rPr>
              <a:t>Magazines, sights and furniture are not considered to be component parts (in connection with telescopic sights see Watson v Herman [1952] 2 All ER 70, 116 JP 395). Sound moderators on air weapons or </a:t>
            </a:r>
            <a:r>
              <a:rPr lang="en-GB" sz="1200" b="1" i="0" u="none" strike="noStrike" kern="1200" dirty="0">
                <a:solidFill>
                  <a:schemeClr val="tx1"/>
                </a:solidFill>
                <a:effectLst/>
                <a:latin typeface="+mn-lt"/>
                <a:ea typeface="+mn-ea"/>
                <a:cs typeface="+mn-cs"/>
                <a:hlinkClick r:id="rId11"/>
              </a:rPr>
              <a:t>section 2 shot guns</a:t>
            </a:r>
            <a:r>
              <a:rPr lang="en-GB" sz="1200" b="0" i="0" kern="1200" dirty="0">
                <a:solidFill>
                  <a:schemeClr val="tx1"/>
                </a:solidFill>
                <a:effectLst/>
                <a:latin typeface="+mn-lt"/>
                <a:ea typeface="+mn-ea"/>
                <a:cs typeface="+mn-cs"/>
              </a:rPr>
              <a:t> are not considered to be component parts. Where a weapon is incapable of discharging a missile because the barrel is solid but can be adapted to fire missiles by boring the barrel may fall within the definition of 'firearm' as being a part of a firearm (see </a:t>
            </a:r>
            <a:r>
              <a:rPr lang="en-GB" sz="1200" b="1" i="0" u="none" strike="noStrike" kern="1200" dirty="0" err="1">
                <a:solidFill>
                  <a:schemeClr val="tx1"/>
                </a:solidFill>
                <a:effectLst/>
                <a:latin typeface="+mn-lt"/>
                <a:ea typeface="+mn-ea"/>
                <a:cs typeface="+mn-cs"/>
                <a:hlinkClick r:id="rId12"/>
              </a:rPr>
              <a:t>Cafferata</a:t>
            </a:r>
            <a:r>
              <a:rPr lang="en-GB" sz="1200" b="1" i="0" u="none" strike="noStrike" kern="1200" dirty="0">
                <a:solidFill>
                  <a:schemeClr val="tx1"/>
                </a:solidFill>
                <a:effectLst/>
                <a:latin typeface="+mn-lt"/>
                <a:ea typeface="+mn-ea"/>
                <a:cs typeface="+mn-cs"/>
                <a:hlinkClick r:id="rId12"/>
              </a:rPr>
              <a:t> v Wilson [1936]</a:t>
            </a:r>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ACCESSORY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Whether a silencer is an accessory to a firearm for the purposes of section 57(1) is a question of fact which must be answered by considering whether the silencer could be used with that firearm and whether the defendant had it for that purpose.</a:t>
            </a:r>
          </a:p>
          <a:p>
            <a:r>
              <a:rPr lang="en-GB" sz="1200" b="0" i="0" kern="1200" dirty="0">
                <a:solidFill>
                  <a:schemeClr val="tx1"/>
                </a:solidFill>
                <a:effectLst/>
                <a:latin typeface="+mn-lt"/>
                <a:ea typeface="+mn-ea"/>
                <a:cs typeface="+mn-cs"/>
              </a:rPr>
              <a:t>In the case of R v </a:t>
            </a:r>
            <a:r>
              <a:rPr lang="en-GB" sz="1200" b="0" i="0" kern="1200" dirty="0" err="1">
                <a:solidFill>
                  <a:schemeClr val="tx1"/>
                </a:solidFill>
                <a:effectLst/>
                <a:latin typeface="+mn-lt"/>
                <a:ea typeface="+mn-ea"/>
                <a:cs typeface="+mn-cs"/>
              </a:rPr>
              <a:t>Buckfield</a:t>
            </a:r>
            <a:r>
              <a:rPr lang="en-GB" sz="1200" b="0" i="0" kern="1200" dirty="0">
                <a:solidFill>
                  <a:schemeClr val="tx1"/>
                </a:solidFill>
                <a:effectLst/>
                <a:latin typeface="+mn-lt"/>
                <a:ea typeface="+mn-ea"/>
                <a:cs typeface="+mn-cs"/>
              </a:rPr>
              <a:t> [1998] Crim LR 673:</a:t>
            </a:r>
          </a:p>
          <a:p>
            <a:r>
              <a:rPr lang="en-GB" sz="1200" b="0" i="0" kern="1200" dirty="0">
                <a:solidFill>
                  <a:schemeClr val="tx1"/>
                </a:solidFill>
                <a:effectLst/>
                <a:latin typeface="+mn-lt"/>
                <a:ea typeface="+mn-ea"/>
                <a:cs typeface="+mn-cs"/>
              </a:rPr>
              <a:t>"The police (</a:t>
            </a:r>
            <a:r>
              <a:rPr lang="en-GB" sz="1200" b="0" i="1" kern="1200" dirty="0">
                <a:solidFill>
                  <a:schemeClr val="tx1"/>
                </a:solidFill>
                <a:effectLst/>
                <a:latin typeface="+mn-lt"/>
                <a:ea typeface="+mn-ea"/>
                <a:cs typeface="+mn-cs"/>
              </a:rPr>
              <a:t>searching on a warrant</a:t>
            </a:r>
            <a:r>
              <a:rPr lang="en-GB" sz="1200" b="0" i="0" kern="1200" dirty="0">
                <a:solidFill>
                  <a:schemeClr val="tx1"/>
                </a:solidFill>
                <a:effectLst/>
                <a:latin typeface="+mn-lt"/>
                <a:ea typeface="+mn-ea"/>
                <a:cs typeface="+mn-cs"/>
              </a:rPr>
              <a:t>) found and took possession of, a shotgun and a rifle and a silencer. The silencer had not been manufactured for either the shotgun or the rifle, but the rifle had been modified so that the silencer could be screwed onto an adapter which was welded to the end of the rifle barrel. The appellant had a shotgun certificate for the shotgun and a firearm certificate for the rifle, but there was no certificate for the silencer.</a:t>
            </a:r>
          </a:p>
          <a:p>
            <a:r>
              <a:rPr lang="en-GB" sz="1200" b="1" i="0" kern="1200" dirty="0">
                <a:solidFill>
                  <a:schemeClr val="tx1"/>
                </a:solidFill>
                <a:effectLst/>
                <a:latin typeface="+mn-lt"/>
                <a:ea typeface="+mn-ea"/>
                <a:cs typeface="+mn-cs"/>
              </a:rPr>
              <a:t>Firearm</a:t>
            </a:r>
            <a:r>
              <a:rPr lang="en-GB" sz="1200" b="0" i="0" kern="1200" dirty="0">
                <a:solidFill>
                  <a:schemeClr val="tx1"/>
                </a:solidFill>
                <a:effectLst/>
                <a:latin typeface="+mn-lt"/>
                <a:ea typeface="+mn-ea"/>
                <a:cs typeface="+mn-cs"/>
              </a:rPr>
              <a:t> is defined by section 57(1) to include "(c) any accessory to any such weapon designed or adapted to diminish the noise or flash caused by the firing of the weapon". This says that </a:t>
            </a:r>
            <a:r>
              <a:rPr lang="en-GB" sz="1200" b="1" i="0" kern="1200" dirty="0">
                <a:solidFill>
                  <a:schemeClr val="tx1"/>
                </a:solidFill>
                <a:effectLst/>
                <a:latin typeface="+mn-lt"/>
                <a:ea typeface="+mn-ea"/>
                <a:cs typeface="+mn-cs"/>
              </a:rPr>
              <a:t>it is the accessory which must be so designed or adapted</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not the weapon</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Where the silencer had been manufactured for use on a particular firearm in the defendant's possession, no further evidence would be required to establish that the silencer was an accessory to that weapon and should be shown on a firearm certificate. Where the silencer, as in the present case, was manufactured for a weapon other than that in the defendant's possession then, in order to obtain a conviction under section 1(1)(a), the prosecution would have to prove that the device could be used with the defendant's firearm and that the defendant had the device for that purpose. The fact that the silencer might have been designed for quite a different weapon, such as a shotgun, did not prevent it from being an accessory to a firearm if it could be used as such and if the person having it in his possession had it for the purpose of using it as such."</a:t>
            </a:r>
          </a:p>
          <a:p>
            <a:r>
              <a:rPr lang="en-GB" sz="1200" b="0" i="0" kern="1200" dirty="0">
                <a:solidFill>
                  <a:schemeClr val="tx1"/>
                </a:solidFill>
                <a:effectLst/>
                <a:latin typeface="+mn-lt"/>
                <a:ea typeface="+mn-ea"/>
                <a:cs typeface="+mn-cs"/>
              </a:rPr>
              <a:t>For other useful firearms subjects see also -</a:t>
            </a:r>
          </a:p>
          <a:p>
            <a:r>
              <a:rPr lang="en-GB" sz="1200" b="1" i="1" u="none" strike="noStrike" kern="1200" dirty="0">
                <a:solidFill>
                  <a:schemeClr val="tx1"/>
                </a:solidFill>
                <a:effectLst/>
                <a:latin typeface="+mn-lt"/>
                <a:ea typeface="+mn-ea"/>
                <a:cs typeface="+mn-cs"/>
                <a:hlinkClick r:id="rId13"/>
              </a:rPr>
              <a:t>Firearms Act 1968</a:t>
            </a:r>
            <a:br>
              <a:rPr lang="en-GB" sz="1200" b="0" i="1" kern="1200" dirty="0">
                <a:solidFill>
                  <a:schemeClr val="tx1"/>
                </a:solidFill>
                <a:effectLst/>
                <a:latin typeface="+mn-lt"/>
                <a:ea typeface="+mn-ea"/>
                <a:cs typeface="+mn-cs"/>
              </a:rPr>
            </a:br>
            <a:r>
              <a:rPr lang="en-GB" sz="1200" b="1" i="1" u="none" strike="noStrike" kern="1200" dirty="0">
                <a:solidFill>
                  <a:schemeClr val="tx1"/>
                </a:solidFill>
                <a:effectLst/>
                <a:latin typeface="+mn-lt"/>
                <a:ea typeface="+mn-ea"/>
                <a:cs typeface="+mn-cs"/>
                <a:hlinkClick r:id="rId14"/>
              </a:rPr>
              <a:t>Imitation firearms</a:t>
            </a:r>
            <a:br>
              <a:rPr lang="en-GB" sz="1200" b="0" i="1" kern="1200" dirty="0">
                <a:solidFill>
                  <a:schemeClr val="tx1"/>
                </a:solidFill>
                <a:effectLst/>
                <a:latin typeface="+mn-lt"/>
                <a:ea typeface="+mn-ea"/>
                <a:cs typeface="+mn-cs"/>
              </a:rPr>
            </a:br>
            <a:r>
              <a:rPr lang="en-GB" sz="1200" b="1" i="1" u="none" strike="noStrike" kern="1200" dirty="0" err="1">
                <a:solidFill>
                  <a:schemeClr val="tx1"/>
                </a:solidFill>
                <a:effectLst/>
                <a:latin typeface="+mn-lt"/>
                <a:ea typeface="+mn-ea"/>
                <a:cs typeface="+mn-cs"/>
                <a:hlinkClick r:id="rId15"/>
              </a:rPr>
              <a:t>Firearms</a:t>
            </a:r>
            <a:r>
              <a:rPr lang="en-GB" sz="1200" b="1" i="1" u="none" strike="noStrike" kern="1200" dirty="0">
                <a:solidFill>
                  <a:schemeClr val="tx1"/>
                </a:solidFill>
                <a:effectLst/>
                <a:latin typeface="+mn-lt"/>
                <a:ea typeface="+mn-ea"/>
                <a:cs typeface="+mn-cs"/>
                <a:hlinkClick r:id="rId15"/>
              </a:rPr>
              <a:t> Act 1968 - index: offences</a:t>
            </a:r>
            <a:br>
              <a:rPr lang="en-GB" sz="1200" b="0" i="0" kern="1200" dirty="0">
                <a:solidFill>
                  <a:schemeClr val="tx1"/>
                </a:solidFill>
                <a:effectLst/>
                <a:latin typeface="+mn-lt"/>
                <a:ea typeface="+mn-ea"/>
                <a:cs typeface="+mn-cs"/>
              </a:rPr>
            </a:br>
            <a:r>
              <a:rPr lang="en-GB" sz="1200" b="1" i="1" u="none" strike="noStrike" kern="1200" dirty="0">
                <a:solidFill>
                  <a:schemeClr val="tx1"/>
                </a:solidFill>
                <a:effectLst/>
                <a:latin typeface="+mn-lt"/>
                <a:ea typeface="+mn-ea"/>
                <a:cs typeface="+mn-cs"/>
                <a:hlinkClick r:id="rId3"/>
              </a:rPr>
              <a:t>Firearms Act 1968 - interpretation</a:t>
            </a:r>
            <a:endParaRPr lang="en-GB" sz="1200" b="0" i="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Source</a:t>
            </a:r>
          </a:p>
          <a:p>
            <a:r>
              <a:rPr lang="en-GB" sz="1200" b="1" i="1" u="none" strike="noStrike" kern="1200" dirty="0">
                <a:solidFill>
                  <a:schemeClr val="tx1"/>
                </a:solidFill>
                <a:effectLst/>
                <a:latin typeface="+mn-lt"/>
                <a:ea typeface="+mn-ea"/>
                <a:cs typeface="+mn-cs"/>
                <a:hlinkClick r:id="rId13" tooltip="View the Firearms Act 1968 legal index"/>
              </a:rPr>
              <a:t>Firearms Act 1968</a:t>
            </a:r>
            <a:endParaRPr lang="en-GB" sz="1200" b="0" i="1"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National Region</a:t>
            </a:r>
          </a:p>
          <a:p>
            <a:r>
              <a:rPr lang="en-GB" sz="1200" b="0" i="1" kern="1200" dirty="0">
                <a:solidFill>
                  <a:schemeClr val="tx1"/>
                </a:solidFill>
                <a:effectLst/>
                <a:latin typeface="+mn-lt"/>
                <a:ea typeface="+mn-ea"/>
                <a:cs typeface="+mn-cs"/>
              </a:rPr>
              <a:t>England and Wales</a:t>
            </a:r>
          </a:p>
          <a:p>
            <a:pPr>
              <a:spcAft>
                <a:spcPts val="1799"/>
              </a:spcAft>
            </a:pPr>
            <a:endParaRPr lang="en-GB" altLang="en-US" sz="11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7909493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
        <p:nvSpPr>
          <p:cNvPr id="5" name="Notes Placeholder 4"/>
          <p:cNvSpPr>
            <a:spLocks noGrp="1"/>
          </p:cNvSpPr>
          <p:nvPr>
            <p:ph type="body" sz="quarter" idx="11"/>
          </p:nvPr>
        </p:nvSpPr>
        <p:spPr>
          <a:xfrm>
            <a:off x="654050" y="2235200"/>
            <a:ext cx="5486400" cy="4387850"/>
          </a:xfrm>
        </p:spPr>
        <p:txBody>
          <a:bodyPr/>
          <a:lstStyle/>
          <a:p>
            <a:r>
              <a:rPr lang="en-GB" altLang="en-US" sz="1100" b="1" dirty="0">
                <a:solidFill>
                  <a:srgbClr val="0000FF"/>
                </a:solidFill>
                <a:latin typeface="Arial" panose="020B0604020202020204" pitchFamily="34" charset="0"/>
              </a:rPr>
              <a:t>Explosive</a:t>
            </a:r>
          </a:p>
          <a:p>
            <a:r>
              <a:rPr lang="en-GB" altLang="en-US" sz="1100" dirty="0">
                <a:latin typeface="Arial" panose="020B0604020202020204" pitchFamily="34" charset="0"/>
              </a:rPr>
              <a:t>Explosive means ‘any article manufactured for the purpose of producing a practical effect by explosion, or intended by the person having it with them for that purpose’ </a:t>
            </a:r>
          </a:p>
          <a:p>
            <a:endParaRPr lang="en-GB" altLang="en-US" sz="1100" dirty="0">
              <a:latin typeface="Arial" panose="020B0604020202020204" pitchFamily="34" charset="0"/>
            </a:endParaRPr>
          </a:p>
          <a:p>
            <a:r>
              <a:rPr lang="en-GB" altLang="en-US" sz="1100" dirty="0">
                <a:latin typeface="Arial" panose="020B0604020202020204" pitchFamily="34" charset="0"/>
              </a:rPr>
              <a:t>The word ‘explosive’ therefore has a broad meaning.</a:t>
            </a:r>
          </a:p>
          <a:p>
            <a:endParaRPr lang="en-GB" altLang="en-US" sz="1100" dirty="0">
              <a:latin typeface="Arial" panose="020B0604020202020204" pitchFamily="34" charset="0"/>
            </a:endParaRPr>
          </a:p>
          <a:p>
            <a:r>
              <a:rPr lang="en-GB" altLang="en-US" sz="1100" dirty="0">
                <a:latin typeface="Arial" panose="020B0604020202020204" pitchFamily="34" charset="0"/>
              </a:rPr>
              <a:t>In addition to the more obvious items such as TNT and Dynamite, it can include grenades, thunder flashes, home made explosive devices.</a:t>
            </a: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41271172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
        <p:nvSpPr>
          <p:cNvPr id="5" name="Notes Placeholder 4"/>
          <p:cNvSpPr>
            <a:spLocks noGrp="1"/>
          </p:cNvSpPr>
          <p:nvPr>
            <p:ph type="body" sz="quarter" idx="11"/>
          </p:nvPr>
        </p:nvSpPr>
        <p:spPr/>
        <p:txBody>
          <a:bodyPr/>
          <a:lstStyle/>
          <a:p>
            <a:r>
              <a:rPr lang="en-GB" sz="1100" u="sng" dirty="0">
                <a:latin typeface="Arial" panose="020B0604020202020204" pitchFamily="34" charset="0"/>
                <a:cs typeface="Arial" panose="020B0604020202020204" pitchFamily="34" charset="0"/>
              </a:rPr>
              <a:t>Click</a:t>
            </a:r>
            <a:r>
              <a:rPr lang="en-GB" sz="1100" u="sng" baseline="0" dirty="0">
                <a:latin typeface="Arial" panose="020B0604020202020204" pitchFamily="34" charset="0"/>
                <a:cs typeface="Arial" panose="020B0604020202020204" pitchFamily="34" charset="0"/>
              </a:rPr>
              <a:t> on </a:t>
            </a:r>
            <a:r>
              <a:rPr lang="en-GB" sz="1100" u="sng" baseline="0" dirty="0" err="1">
                <a:latin typeface="Arial" panose="020B0604020202020204" pitchFamily="34" charset="0"/>
                <a:cs typeface="Arial" panose="020B0604020202020204" pitchFamily="34" charset="0"/>
              </a:rPr>
              <a:t>Kahoot</a:t>
            </a:r>
            <a:r>
              <a:rPr lang="en-GB" sz="1100" u="sng" baseline="0" dirty="0">
                <a:latin typeface="Arial" panose="020B0604020202020204" pitchFamily="34" charset="0"/>
                <a:cs typeface="Arial" panose="020B0604020202020204" pitchFamily="34" charset="0"/>
              </a:rPr>
              <a:t> to link to site </a:t>
            </a:r>
            <a:r>
              <a:rPr lang="en-GB" sz="1100" u="none" baseline="0" dirty="0">
                <a:latin typeface="Arial" panose="020B0604020202020204" pitchFamily="34" charset="0"/>
                <a:cs typeface="Arial" panose="020B0604020202020204" pitchFamily="34" charset="0"/>
              </a:rPr>
              <a:t>(this will take you straight to the quiz as long as you have your account) If not the link to the quiz is at the bottom of the notes. It is also on the LP.</a:t>
            </a:r>
          </a:p>
          <a:p>
            <a:endParaRPr lang="en-GB" sz="1100" u="sng" baseline="0" dirty="0">
              <a:latin typeface="Arial" panose="020B0604020202020204" pitchFamily="34" charset="0"/>
              <a:cs typeface="Arial" panose="020B0604020202020204" pitchFamily="34" charset="0"/>
            </a:endParaRPr>
          </a:p>
          <a:p>
            <a:r>
              <a:rPr lang="en-GB" sz="1100" kern="1200" dirty="0" err="1">
                <a:solidFill>
                  <a:schemeClr val="tx1"/>
                </a:solidFill>
                <a:effectLst/>
                <a:latin typeface="Arial" panose="020B0604020202020204" pitchFamily="34" charset="0"/>
                <a:ea typeface="+mn-ea"/>
                <a:cs typeface="Arial" panose="020B0604020202020204" pitchFamily="34" charset="0"/>
              </a:rPr>
              <a:t>Kahoot</a:t>
            </a:r>
            <a:r>
              <a:rPr lang="en-GB" sz="1100" kern="1200" dirty="0">
                <a:solidFill>
                  <a:schemeClr val="tx1"/>
                </a:solidFill>
                <a:effectLst/>
                <a:latin typeface="Arial" panose="020B0604020202020204" pitchFamily="34" charset="0"/>
                <a:ea typeface="+mn-ea"/>
                <a:cs typeface="Arial" panose="020B0604020202020204" pitchFamily="34" charset="0"/>
              </a:rPr>
              <a:t> Quiz Instructions </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kern="1200" dirty="0">
                <a:solidFill>
                  <a:schemeClr val="tx1"/>
                </a:solidFill>
                <a:effectLst/>
                <a:latin typeface="Arial" panose="020B0604020202020204" pitchFamily="34" charset="0"/>
                <a:ea typeface="+mn-ea"/>
                <a:cs typeface="Arial" panose="020B0604020202020204" pitchFamily="34" charset="0"/>
              </a:rPr>
              <a:t> </a:t>
            </a:r>
            <a:r>
              <a:rPr lang="en-GB" sz="1100" kern="1200" dirty="0" err="1">
                <a:solidFill>
                  <a:schemeClr val="tx1"/>
                </a:solidFill>
                <a:effectLst/>
                <a:latin typeface="Arial" panose="020B0604020202020204" pitchFamily="34" charset="0"/>
                <a:ea typeface="+mn-ea"/>
                <a:cs typeface="Arial" panose="020B0604020202020204" pitchFamily="34" charset="0"/>
              </a:rPr>
              <a:t>Kahoot</a:t>
            </a:r>
            <a:r>
              <a:rPr lang="en-GB" sz="1100" kern="1200" dirty="0">
                <a:solidFill>
                  <a:schemeClr val="tx1"/>
                </a:solidFill>
                <a:effectLst/>
                <a:latin typeface="Arial" panose="020B0604020202020204" pitchFamily="34" charset="0"/>
                <a:ea typeface="+mn-ea"/>
                <a:cs typeface="Arial" panose="020B0604020202020204" pitchFamily="34" charset="0"/>
              </a:rPr>
              <a:t> Points of Interest – </a:t>
            </a:r>
          </a:p>
          <a:p>
            <a:r>
              <a:rPr lang="en-GB" sz="1100" kern="1200" dirty="0">
                <a:solidFill>
                  <a:schemeClr val="tx1"/>
                </a:solidFill>
                <a:effectLst/>
                <a:latin typeface="Arial" panose="020B0604020202020204" pitchFamily="34" charset="0"/>
                <a:ea typeface="+mn-ea"/>
                <a:cs typeface="Arial" panose="020B0604020202020204" pitchFamily="34" charset="0"/>
              </a:rPr>
              <a:t>1. crime, Burglary </a:t>
            </a:r>
            <a:r>
              <a:rPr lang="en-GB" sz="1100" kern="1200" dirty="0" err="1">
                <a:solidFill>
                  <a:schemeClr val="tx1"/>
                </a:solidFill>
                <a:effectLst/>
                <a:latin typeface="Arial" panose="020B0604020202020204" pitchFamily="34" charset="0"/>
                <a:ea typeface="+mn-ea"/>
                <a:cs typeface="Arial" panose="020B0604020202020204" pitchFamily="34" charset="0"/>
              </a:rPr>
              <a:t>etc</a:t>
            </a:r>
            <a:r>
              <a:rPr lang="en-GB" sz="1100" kern="1200" dirty="0">
                <a:solidFill>
                  <a:schemeClr val="tx1"/>
                </a:solidFill>
                <a:effectLst/>
                <a:latin typeface="Arial" panose="020B0604020202020204" pitchFamily="34" charset="0"/>
                <a:ea typeface="+mn-ea"/>
                <a:cs typeface="Arial" panose="020B0604020202020204" pitchFamily="34" charset="0"/>
              </a:rPr>
              <a:t> . </a:t>
            </a:r>
          </a:p>
          <a:p>
            <a:r>
              <a:rPr lang="en-GB" sz="1100" kern="1200" dirty="0">
                <a:solidFill>
                  <a:schemeClr val="tx1"/>
                </a:solidFill>
                <a:effectLst/>
                <a:latin typeface="Arial" panose="020B0604020202020204" pitchFamily="34" charset="0"/>
                <a:ea typeface="+mn-ea"/>
                <a:cs typeface="Arial" panose="020B0604020202020204" pitchFamily="34" charset="0"/>
              </a:rPr>
              <a:t>2. You need one device and one website for the presentation machine. This is where the trainer controls the game. </a:t>
            </a:r>
          </a:p>
          <a:p>
            <a:r>
              <a:rPr lang="en-GB" sz="1100" kern="1200" dirty="0">
                <a:solidFill>
                  <a:schemeClr val="tx1"/>
                </a:solidFill>
                <a:effectLst/>
                <a:latin typeface="Arial" panose="020B0604020202020204" pitchFamily="34" charset="0"/>
                <a:ea typeface="+mn-ea"/>
                <a:cs typeface="Arial" panose="020B0604020202020204" pitchFamily="34" charset="0"/>
              </a:rPr>
              <a:t>3. To get a free account to create a </a:t>
            </a:r>
            <a:r>
              <a:rPr lang="en-GB" sz="1100" kern="1200" dirty="0" err="1">
                <a:solidFill>
                  <a:schemeClr val="tx1"/>
                </a:solidFill>
                <a:effectLst/>
                <a:latin typeface="Arial" panose="020B0604020202020204" pitchFamily="34" charset="0"/>
                <a:ea typeface="+mn-ea"/>
                <a:cs typeface="Arial" panose="020B0604020202020204" pitchFamily="34" charset="0"/>
              </a:rPr>
              <a:t>Kahoot</a:t>
            </a:r>
            <a:r>
              <a:rPr lang="en-GB" sz="1100" kern="1200" dirty="0">
                <a:solidFill>
                  <a:schemeClr val="tx1"/>
                </a:solidFill>
                <a:effectLst/>
                <a:latin typeface="Arial" panose="020B0604020202020204" pitchFamily="34" charset="0"/>
                <a:ea typeface="+mn-ea"/>
                <a:cs typeface="Arial" panose="020B0604020202020204" pitchFamily="34" charset="0"/>
              </a:rPr>
              <a:t> go to this website. https://www.getkahoot.com/ </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kern="1200" dirty="0" err="1">
                <a:solidFill>
                  <a:schemeClr val="tx1"/>
                </a:solidFill>
                <a:effectLst/>
                <a:latin typeface="Arial" panose="020B0604020202020204" pitchFamily="34" charset="0"/>
                <a:ea typeface="+mn-ea"/>
                <a:cs typeface="Arial" panose="020B0604020202020204" pitchFamily="34" charset="0"/>
              </a:rPr>
              <a:t>Kahoots</a:t>
            </a:r>
            <a:r>
              <a:rPr lang="en-GB" sz="1100" kern="1200" dirty="0">
                <a:solidFill>
                  <a:schemeClr val="tx1"/>
                </a:solidFill>
                <a:effectLst/>
                <a:latin typeface="Arial" panose="020B0604020202020204" pitchFamily="34" charset="0"/>
                <a:ea typeface="+mn-ea"/>
                <a:cs typeface="Arial" panose="020B0604020202020204" pitchFamily="34" charset="0"/>
              </a:rPr>
              <a:t> Solo – If students play on their own, they will each need a game response board like this. Each player submits their own player name and votes for each question. </a:t>
            </a:r>
          </a:p>
          <a:p>
            <a:r>
              <a:rPr lang="en-GB" sz="1100" kern="1200" dirty="0" err="1">
                <a:solidFill>
                  <a:schemeClr val="tx1"/>
                </a:solidFill>
                <a:effectLst/>
                <a:latin typeface="Arial" panose="020B0604020202020204" pitchFamily="34" charset="0"/>
                <a:ea typeface="+mn-ea"/>
                <a:cs typeface="Arial" panose="020B0604020202020204" pitchFamily="34" charset="0"/>
              </a:rPr>
              <a:t>Kahoots</a:t>
            </a:r>
            <a:r>
              <a:rPr lang="en-GB" sz="1100" kern="1200" dirty="0">
                <a:solidFill>
                  <a:schemeClr val="tx1"/>
                </a:solidFill>
                <a:effectLst/>
                <a:latin typeface="Arial" panose="020B0604020202020204" pitchFamily="34" charset="0"/>
                <a:ea typeface="+mn-ea"/>
                <a:cs typeface="Arial" panose="020B0604020202020204" pitchFamily="34" charset="0"/>
              </a:rPr>
              <a:t> – In Partners – </a:t>
            </a:r>
          </a:p>
          <a:p>
            <a:r>
              <a:rPr lang="en-GB" sz="1100" kern="1200" dirty="0">
                <a:solidFill>
                  <a:schemeClr val="tx1"/>
                </a:solidFill>
                <a:effectLst/>
                <a:latin typeface="Arial" panose="020B0604020202020204" pitchFamily="34" charset="0"/>
                <a:ea typeface="+mn-ea"/>
                <a:cs typeface="Arial" panose="020B0604020202020204" pitchFamily="34" charset="0"/>
              </a:rPr>
              <a:t>Partners Select a name - </a:t>
            </a:r>
          </a:p>
          <a:p>
            <a:r>
              <a:rPr lang="en-GB" sz="1100" kern="1200" dirty="0">
                <a:solidFill>
                  <a:schemeClr val="tx1"/>
                </a:solidFill>
                <a:effectLst/>
                <a:latin typeface="Arial" panose="020B0604020202020204" pitchFamily="34" charset="0"/>
                <a:ea typeface="+mn-ea"/>
                <a:cs typeface="Arial" panose="020B0604020202020204" pitchFamily="34" charset="0"/>
              </a:rPr>
              <a:t>If Students play in partners, you may consider using </a:t>
            </a:r>
          </a:p>
          <a:p>
            <a:r>
              <a:rPr lang="en-GB" sz="1100" kern="1200" dirty="0">
                <a:solidFill>
                  <a:schemeClr val="tx1"/>
                </a:solidFill>
                <a:effectLst/>
                <a:latin typeface="Arial" panose="020B0604020202020204" pitchFamily="34" charset="0"/>
                <a:ea typeface="+mn-ea"/>
                <a:cs typeface="Arial" panose="020B0604020202020204" pitchFamily="34" charset="0"/>
              </a:rPr>
              <a:t> One device for researching the answers to the quiz. Keep this window open on that one device so that they can search for answers. </a:t>
            </a:r>
          </a:p>
          <a:p>
            <a:r>
              <a:rPr lang="en-GB" sz="1100" kern="1200" dirty="0">
                <a:solidFill>
                  <a:schemeClr val="tx1"/>
                </a:solidFill>
                <a:effectLst/>
                <a:latin typeface="Arial" panose="020B0604020202020204" pitchFamily="34" charset="0"/>
                <a:ea typeface="+mn-ea"/>
                <a:cs typeface="Arial" panose="020B0604020202020204" pitchFamily="34" charset="0"/>
              </a:rPr>
              <a:t> And one device to input the partnership response. </a:t>
            </a:r>
          </a:p>
          <a:p>
            <a:r>
              <a:rPr lang="en-GB" sz="1100" kern="1200" dirty="0">
                <a:solidFill>
                  <a:schemeClr val="tx1"/>
                </a:solidFill>
                <a:effectLst/>
                <a:latin typeface="Arial" panose="020B0604020202020204" pitchFamily="34" charset="0"/>
                <a:ea typeface="+mn-ea"/>
                <a:cs typeface="Arial" panose="020B0604020202020204" pitchFamily="34" charset="0"/>
              </a:rPr>
              <a:t> You might have students research the answers on Pioneer Online, or on a .pdf or website, primary source material, or information you have provided. </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kern="1200" dirty="0" err="1">
                <a:solidFill>
                  <a:schemeClr val="tx1"/>
                </a:solidFill>
                <a:effectLst/>
                <a:latin typeface="Arial" panose="020B0604020202020204" pitchFamily="34" charset="0"/>
                <a:ea typeface="+mn-ea"/>
                <a:cs typeface="Arial" panose="020B0604020202020204" pitchFamily="34" charset="0"/>
              </a:rPr>
              <a:t>Kahoot</a:t>
            </a:r>
            <a:r>
              <a:rPr lang="en-GB" sz="1100" kern="1200" dirty="0">
                <a:solidFill>
                  <a:schemeClr val="tx1"/>
                </a:solidFill>
                <a:effectLst/>
                <a:latin typeface="Arial" panose="020B0604020202020204" pitchFamily="34" charset="0"/>
                <a:ea typeface="+mn-ea"/>
                <a:cs typeface="Arial" panose="020B0604020202020204" pitchFamily="34" charset="0"/>
              </a:rPr>
              <a:t> Quiz Instructions </a:t>
            </a:r>
          </a:p>
          <a:p>
            <a:r>
              <a:rPr lang="en-GB" sz="1100" u="sng" kern="1200" dirty="0" err="1">
                <a:solidFill>
                  <a:schemeClr val="tx1"/>
                </a:solidFill>
                <a:effectLst/>
                <a:latin typeface="Arial" panose="020B0604020202020204" pitchFamily="34" charset="0"/>
                <a:ea typeface="+mn-ea"/>
                <a:cs typeface="Arial" panose="020B0604020202020204" pitchFamily="34" charset="0"/>
              </a:rPr>
              <a:t>Kahoot</a:t>
            </a:r>
            <a:r>
              <a:rPr lang="en-GB" sz="1100" kern="1200" dirty="0">
                <a:solidFill>
                  <a:schemeClr val="tx1"/>
                </a:solidFill>
                <a:effectLst/>
                <a:latin typeface="Arial" panose="020B0604020202020204" pitchFamily="34" charset="0"/>
                <a:ea typeface="+mn-ea"/>
                <a:cs typeface="Arial" panose="020B0604020202020204" pitchFamily="34" charset="0"/>
              </a:rPr>
              <a:t> – To Play </a:t>
            </a:r>
          </a:p>
          <a:p>
            <a:r>
              <a:rPr lang="en-GB" sz="1100" kern="1200" dirty="0">
                <a:solidFill>
                  <a:schemeClr val="tx1"/>
                </a:solidFill>
                <a:effectLst/>
                <a:latin typeface="Arial" panose="020B0604020202020204" pitchFamily="34" charset="0"/>
                <a:ea typeface="+mn-ea"/>
                <a:cs typeface="Arial" panose="020B0604020202020204" pitchFamily="34" charset="0"/>
              </a:rPr>
              <a:t>1. Open the game on your presentation machine. </a:t>
            </a:r>
          </a:p>
          <a:p>
            <a:r>
              <a:rPr lang="en-GB" sz="1100" kern="1200" dirty="0">
                <a:solidFill>
                  <a:schemeClr val="tx1"/>
                </a:solidFill>
                <a:effectLst/>
                <a:latin typeface="Arial" panose="020B0604020202020204" pitchFamily="34" charset="0"/>
                <a:ea typeface="+mn-ea"/>
                <a:cs typeface="Arial" panose="020B0604020202020204" pitchFamily="34" charset="0"/>
              </a:rPr>
              <a:t>2. Student devices Go to kahoot.it.com – or down load app, They will be asked for a Game Pin. </a:t>
            </a:r>
          </a:p>
          <a:p>
            <a:r>
              <a:rPr lang="en-GB" sz="1100" kern="1200" dirty="0">
                <a:solidFill>
                  <a:schemeClr val="tx1"/>
                </a:solidFill>
                <a:effectLst/>
                <a:latin typeface="Arial" panose="020B0604020202020204" pitchFamily="34" charset="0"/>
                <a:ea typeface="+mn-ea"/>
                <a:cs typeface="Arial" panose="020B0604020202020204" pitchFamily="34" charset="0"/>
              </a:rPr>
              <a:t>3. Students refer to the presentation board (in front of room) for a Game Pin. </a:t>
            </a:r>
          </a:p>
          <a:p>
            <a:r>
              <a:rPr lang="en-GB" sz="1100" u="sng" kern="1200" dirty="0">
                <a:solidFill>
                  <a:schemeClr val="tx1"/>
                </a:solidFill>
                <a:effectLst/>
                <a:latin typeface="Arial" panose="020B0604020202020204" pitchFamily="34" charset="0"/>
                <a:ea typeface="+mn-ea"/>
                <a:cs typeface="Arial" panose="020B0604020202020204" pitchFamily="34" charset="0"/>
              </a:rPr>
              <a:t>Game </a:t>
            </a:r>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1. Students Enter the Game Pin – Click Enter </a:t>
            </a:r>
          </a:p>
          <a:p>
            <a:r>
              <a:rPr lang="en-GB" sz="1100" kern="1200" dirty="0">
                <a:solidFill>
                  <a:schemeClr val="tx1"/>
                </a:solidFill>
                <a:effectLst/>
                <a:latin typeface="Arial" panose="020B0604020202020204" pitchFamily="34" charset="0"/>
                <a:ea typeface="+mn-ea"/>
                <a:cs typeface="Arial" panose="020B0604020202020204" pitchFamily="34" charset="0"/>
              </a:rPr>
              <a:t>2. Students enter their name, or their anonymous name or their partnership name. </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kern="1200" dirty="0">
                <a:solidFill>
                  <a:schemeClr val="tx1"/>
                </a:solidFill>
                <a:effectLst/>
                <a:latin typeface="Arial" panose="020B0604020202020204" pitchFamily="34" charset="0"/>
                <a:ea typeface="+mn-ea"/>
                <a:cs typeface="Arial" panose="020B0604020202020204" pitchFamily="34" charset="0"/>
              </a:rPr>
              <a:t>3. The player names will show up on the screen on the presentation machine. The game board on your 2nd device will look like this.  </a:t>
            </a:r>
          </a:p>
          <a:p>
            <a:r>
              <a:rPr lang="en-GB" sz="1100" kern="1200" dirty="0">
                <a:solidFill>
                  <a:schemeClr val="tx1"/>
                </a:solidFill>
                <a:effectLst/>
                <a:latin typeface="Arial" panose="020B0604020202020204" pitchFamily="34" charset="0"/>
                <a:ea typeface="+mn-ea"/>
                <a:cs typeface="Arial" panose="020B0604020202020204" pitchFamily="34" charset="0"/>
              </a:rPr>
              <a:t>4. The length of time you will have to answer each question will depend on the question. (Quiz </a:t>
            </a:r>
          </a:p>
          <a:p>
            <a:r>
              <a:rPr lang="en-GB" sz="1100" kern="1200" dirty="0">
                <a:solidFill>
                  <a:schemeClr val="tx1"/>
                </a:solidFill>
                <a:effectLst/>
                <a:latin typeface="Arial" panose="020B0604020202020204" pitchFamily="34" charset="0"/>
                <a:ea typeface="+mn-ea"/>
                <a:cs typeface="Arial" panose="020B0604020202020204" pitchFamily="34" charset="0"/>
              </a:rPr>
              <a:t>creators make this decision as they create the quiz.) It could be from 5 seconds to 60 seconds. </a:t>
            </a:r>
          </a:p>
          <a:p>
            <a:endParaRPr lang="en-GB" sz="1100" kern="1200" dirty="0">
              <a:solidFill>
                <a:schemeClr val="tx1"/>
              </a:solidFill>
              <a:effectLst/>
              <a:latin typeface="Arial" panose="020B0604020202020204" pitchFamily="34" charset="0"/>
              <a:ea typeface="+mn-ea"/>
              <a:cs typeface="Arial" panose="020B0604020202020204" pitchFamily="34" charset="0"/>
            </a:endParaRPr>
          </a:p>
          <a:p>
            <a:endParaRPr lang="en-GB" sz="1100" kern="1200" dirty="0">
              <a:solidFill>
                <a:schemeClr val="tx1"/>
              </a:solidFill>
              <a:effectLst/>
              <a:latin typeface="Arial" panose="020B0604020202020204" pitchFamily="34" charset="0"/>
              <a:ea typeface="+mn-ea"/>
              <a:cs typeface="Arial" panose="020B0604020202020204" pitchFamily="34" charset="0"/>
            </a:endParaRPr>
          </a:p>
          <a:p>
            <a:endParaRPr lang="en-GB" sz="1100" u="sng"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u="sng" kern="1200" dirty="0">
                <a:solidFill>
                  <a:schemeClr val="tx1"/>
                </a:solidFill>
                <a:effectLst/>
                <a:latin typeface="+mn-lt"/>
                <a:ea typeface="+mn-ea"/>
                <a:cs typeface="+mn-cs"/>
                <a:hlinkClick r:id="rId3"/>
              </a:rPr>
              <a:t>https://create.kahoot.it/share/burglary-aggravated-burglary/c139554e-2e95-4f9f-982b-bb91cc5b4c33</a:t>
            </a:r>
            <a:endParaRPr lang="en-GB" sz="1200" kern="1200" dirty="0">
              <a:solidFill>
                <a:schemeClr val="tx1"/>
              </a:solidFill>
              <a:effectLst/>
              <a:latin typeface="+mn-lt"/>
              <a:ea typeface="+mn-ea"/>
              <a:cs typeface="+mn-cs"/>
            </a:endParaRPr>
          </a:p>
          <a:p>
            <a:endParaRPr lang="en-GB" sz="11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19178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
        <p:nvSpPr>
          <p:cNvPr id="5" name="Notes Placeholder 4"/>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11366816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28/06/2022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28/06/2022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28/06/2022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93118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472959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720143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893038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28/06/2022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406139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28/06/2022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75147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28/06/2022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917189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213568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21165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907999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9690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28/06/2022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28/06/2022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6788995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Bgqb55wkHRM"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6.jpeg"/><Relationship Id="rId7"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jpg"/><Relationship Id="rId10" Type="http://schemas.openxmlformats.org/officeDocument/2006/relationships/image" Target="../media/image13.jpeg"/><Relationship Id="rId4" Type="http://schemas.openxmlformats.org/officeDocument/2006/relationships/image" Target="../media/image7.jpg"/><Relationship Id="rId9" Type="http://schemas.openxmlformats.org/officeDocument/2006/relationships/image" Target="../media/image12.jpe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14.jpg"/><Relationship Id="rId7" Type="http://schemas.openxmlformats.org/officeDocument/2006/relationships/diagramLayout" Target="../diagrams/layout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Data" Target="../diagrams/data2.xml"/><Relationship Id="rId5" Type="http://schemas.openxmlformats.org/officeDocument/2006/relationships/image" Target="../media/image16.jpg"/><Relationship Id="rId10" Type="http://schemas.microsoft.com/office/2007/relationships/diagramDrawing" Target="../diagrams/drawing2.xml"/><Relationship Id="rId4" Type="http://schemas.openxmlformats.org/officeDocument/2006/relationships/image" Target="../media/image15.jpeg"/><Relationship Id="rId9" Type="http://schemas.openxmlformats.org/officeDocument/2006/relationships/diagramColors" Target="../diagrams/colors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7.jpg"/><Relationship Id="rId7" Type="http://schemas.openxmlformats.org/officeDocument/2006/relationships/diagramColors" Target="../diagrams/colors5.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9.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2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34.png"/><Relationship Id="rId4" Type="http://schemas.openxmlformats.org/officeDocument/2006/relationships/image" Target="../media/image33.png"/></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5.xml"/><Relationship Id="rId1" Type="http://schemas.openxmlformats.org/officeDocument/2006/relationships/slideLayout" Target="../slideLayouts/slideLayout7.xml"/><Relationship Id="rId5" Type="http://schemas.openxmlformats.org/officeDocument/2006/relationships/image" Target="../media/image37.png"/><Relationship Id="rId4" Type="http://schemas.openxmlformats.org/officeDocument/2006/relationships/image" Target="../media/image36.jpeg"/></Relationships>
</file>

<file path=ppt/slides/_rels/slide26.xml.rels><?xml version="1.0" encoding="UTF-8" standalone="yes"?>
<Relationships xmlns="http://schemas.openxmlformats.org/package/2006/relationships"><Relationship Id="rId3" Type="http://schemas.openxmlformats.org/officeDocument/2006/relationships/hyperlink" Target="https://create.kahoot.it/share/burglary-aggravated-burglary/c139554e-2e95-4f9f-982b-bb91cc5b4c33" TargetMode="External"/><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38.emf"/></Relationships>
</file>

<file path=ppt/slides/_rels/slide27.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9"/>
            <a:ext cx="4351663" cy="14484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300780" y="2198603"/>
            <a:ext cx="3874614" cy="954107"/>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600" b="1" noProof="0" dirty="0">
                <a:solidFill>
                  <a:srgbClr val="002A68"/>
                </a:solidFill>
                <a:ea typeface="Tahoma" panose="020B0604030504040204" pitchFamily="34" charset="0"/>
                <a:cs typeface="Tahoma" panose="020B0604030504040204" pitchFamily="34" charset="0"/>
              </a:rPr>
              <a:t>Burglary</a:t>
            </a:r>
            <a:endParaRPr kumimoji="0" lang="en-GB" sz="3600" b="0" i="0" u="none" strike="noStrike" kern="1200" cap="none" spc="0" normalizeH="0" baseline="0" noProof="0" dirty="0">
              <a:ln>
                <a:noFill/>
              </a:ln>
              <a:solidFill>
                <a:prstClr val="black"/>
              </a:solidFill>
              <a:effectLst/>
              <a:uLnTx/>
              <a:uFillTx/>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4519014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p:cNvSpPr txBox="1"/>
          <p:nvPr/>
        </p:nvSpPr>
        <p:spPr>
          <a:xfrm>
            <a:off x="741406" y="316164"/>
            <a:ext cx="1072566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Burglary</a:t>
            </a:r>
          </a:p>
        </p:txBody>
      </p:sp>
      <p:pic>
        <p:nvPicPr>
          <p:cNvPr id="14" name="Picture 13">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03796" y="2849428"/>
            <a:ext cx="3756991" cy="250052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2" name="Rectangle 1"/>
          <p:cNvSpPr/>
          <p:nvPr/>
        </p:nvSpPr>
        <p:spPr>
          <a:xfrm>
            <a:off x="3178453" y="1345442"/>
            <a:ext cx="5807676" cy="667265"/>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Through the eyes of a Victim</a:t>
            </a:r>
          </a:p>
        </p:txBody>
      </p:sp>
    </p:spTree>
    <p:extLst>
      <p:ext uri="{BB962C8B-B14F-4D97-AF65-F5344CB8AC3E}">
        <p14:creationId xmlns:p14="http://schemas.microsoft.com/office/powerpoint/2010/main" val="1047483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7689" y="1900791"/>
            <a:ext cx="1769601" cy="2388691"/>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05083" y="1087029"/>
            <a:ext cx="2140360" cy="2241754"/>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05083" y="3495634"/>
            <a:ext cx="2134522" cy="2241754"/>
          </a:xfrm>
          <a:prstGeom prst="rect">
            <a:avLst/>
          </a:prstGeom>
        </p:spPr>
      </p:pic>
      <p:pic>
        <p:nvPicPr>
          <p:cNvPr id="8" name="Picture 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885601" y="1974259"/>
            <a:ext cx="1906170" cy="2241754"/>
          </a:xfrm>
          <a:prstGeom prst="rect">
            <a:avLst/>
          </a:prstGeom>
        </p:spPr>
      </p:pic>
      <p:pic>
        <p:nvPicPr>
          <p:cNvPr id="2" name="Picture 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880047" y="1087028"/>
            <a:ext cx="2066477" cy="2241755"/>
          </a:xfrm>
          <a:prstGeom prst="rect">
            <a:avLst/>
          </a:prstGeom>
        </p:spPr>
      </p:pic>
      <p:pic>
        <p:nvPicPr>
          <p:cNvPr id="3" name="Picture 2"/>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880048" y="3495634"/>
            <a:ext cx="2066476" cy="2241754"/>
          </a:xfrm>
          <a:prstGeom prst="rect">
            <a:avLst/>
          </a:prstGeom>
        </p:spPr>
      </p:pic>
      <p:pic>
        <p:nvPicPr>
          <p:cNvPr id="11" name="Picture 10"/>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7463285" y="3495634"/>
            <a:ext cx="2066477" cy="2241754"/>
          </a:xfrm>
          <a:prstGeom prst="rect">
            <a:avLst/>
          </a:prstGeom>
        </p:spPr>
      </p:pic>
      <p:pic>
        <p:nvPicPr>
          <p:cNvPr id="12" name="Picture 11"/>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463286" y="1089029"/>
            <a:ext cx="2066477" cy="2280071"/>
          </a:xfrm>
          <a:prstGeom prst="rect">
            <a:avLst/>
          </a:prstGeom>
        </p:spPr>
      </p:pic>
      <p:sp>
        <p:nvSpPr>
          <p:cNvPr id="13" name="TextBox 12"/>
          <p:cNvSpPr txBox="1"/>
          <p:nvPr/>
        </p:nvSpPr>
        <p:spPr>
          <a:xfrm>
            <a:off x="864973" y="316164"/>
            <a:ext cx="1057738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Burglary</a:t>
            </a:r>
          </a:p>
        </p:txBody>
      </p:sp>
    </p:spTree>
    <p:extLst>
      <p:ext uri="{BB962C8B-B14F-4D97-AF65-F5344CB8AC3E}">
        <p14:creationId xmlns:p14="http://schemas.microsoft.com/office/powerpoint/2010/main" val="2316141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barn(inVertical)">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arn(inVertical)">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barn(inVertical)">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barn(inVertical)">
                                      <p:cBhvr>
                                        <p:cTn id="27" dur="500"/>
                                        <p:tgtEl>
                                          <p:spTgt spid="3"/>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barn(inVertical)">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2"/>
                                        </p:tgtEl>
                                        <p:attrNameLst>
                                          <p:attrName>style.visibility</p:attrName>
                                        </p:attrNameLst>
                                      </p:cBhvr>
                                      <p:to>
                                        <p:strVal val="visible"/>
                                      </p:to>
                                    </p:set>
                                    <p:animEffect transition="in" filter="barn(inVertical)">
                                      <p:cBhvr>
                                        <p:cTn id="37" dur="500"/>
                                        <p:tgtEl>
                                          <p:spTgt spid="2"/>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barn(inVertical)">
                                      <p:cBhvr>
                                        <p:cTn id="4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91978" y="111235"/>
            <a:ext cx="10824519"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Burglary….Section 9 (1)(a) Theft Act 1968 </a:t>
            </a:r>
          </a:p>
        </p:txBody>
      </p:sp>
      <p:sp>
        <p:nvSpPr>
          <p:cNvPr id="3" name="Down Arrow Callout 2"/>
          <p:cNvSpPr/>
          <p:nvPr/>
        </p:nvSpPr>
        <p:spPr>
          <a:xfrm>
            <a:off x="1272744" y="963828"/>
            <a:ext cx="9860692" cy="1804086"/>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person is guilty of burglary if he</a:t>
            </a:r>
            <a:r>
              <a:rPr lang="en-GB" sz="2400" b="1" i="1" dirty="0">
                <a:solidFill>
                  <a:schemeClr val="tx1"/>
                </a:solidFill>
              </a:rPr>
              <a:t> enters </a:t>
            </a:r>
            <a:r>
              <a:rPr lang="en-GB" sz="2400" dirty="0">
                <a:solidFill>
                  <a:schemeClr val="tx1"/>
                </a:solidFill>
              </a:rPr>
              <a:t>a </a:t>
            </a:r>
            <a:r>
              <a:rPr lang="en-GB" sz="2400" b="1" i="1" dirty="0">
                <a:solidFill>
                  <a:schemeClr val="tx1"/>
                </a:solidFill>
              </a:rPr>
              <a:t>building or part of a building</a:t>
            </a:r>
            <a:r>
              <a:rPr lang="en-GB" sz="2400" dirty="0">
                <a:solidFill>
                  <a:schemeClr val="tx1"/>
                </a:solidFill>
              </a:rPr>
              <a:t> as a </a:t>
            </a:r>
            <a:r>
              <a:rPr lang="en-GB" sz="2400" b="1" i="1" dirty="0">
                <a:solidFill>
                  <a:schemeClr val="tx1"/>
                </a:solidFill>
              </a:rPr>
              <a:t>trespasser with </a:t>
            </a:r>
            <a:r>
              <a:rPr lang="en-GB" sz="2400" b="1" i="1" u="sng" dirty="0">
                <a:solidFill>
                  <a:schemeClr val="tx1"/>
                </a:solidFill>
              </a:rPr>
              <a:t>intent</a:t>
            </a:r>
            <a:r>
              <a:rPr lang="en-GB" sz="2400" b="1" i="1" dirty="0">
                <a:solidFill>
                  <a:schemeClr val="tx1"/>
                </a:solidFill>
              </a:rPr>
              <a:t> to</a:t>
            </a:r>
            <a:r>
              <a:rPr lang="en-GB" sz="2400" dirty="0">
                <a:solidFill>
                  <a:schemeClr val="tx1"/>
                </a:solidFill>
              </a:rPr>
              <a:t>:</a:t>
            </a:r>
          </a:p>
        </p:txBody>
      </p:sp>
      <p:graphicFrame>
        <p:nvGraphicFramePr>
          <p:cNvPr id="6" name="Diagram 5"/>
          <p:cNvGraphicFramePr/>
          <p:nvPr>
            <p:extLst>
              <p:ext uri="{D42A27DB-BD31-4B8C-83A1-F6EECF244321}">
                <p14:modId xmlns:p14="http://schemas.microsoft.com/office/powerpoint/2010/main" val="2103693815"/>
              </p:ext>
            </p:extLst>
          </p:nvPr>
        </p:nvGraphicFramePr>
        <p:xfrm>
          <a:off x="1272744" y="1281838"/>
          <a:ext cx="10094819" cy="5894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70B42A6B-B291-478E-BCDF-67284D70E46B}"/>
                                            </p:graphicEl>
                                          </p:spTgt>
                                        </p:tgtEl>
                                        <p:attrNameLst>
                                          <p:attrName>style.visibility</p:attrName>
                                        </p:attrNameLst>
                                      </p:cBhvr>
                                      <p:to>
                                        <p:strVal val="visible"/>
                                      </p:to>
                                    </p:set>
                                    <p:animEffect transition="in" filter="fade">
                                      <p:cBhvr>
                                        <p:cTn id="12" dur="500"/>
                                        <p:tgtEl>
                                          <p:spTgt spid="6">
                                            <p:graphicEl>
                                              <a:dgm id="{70B42A6B-B291-478E-BCDF-67284D70E46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0024679B-0D82-4188-ABAD-4BEE2D43DFA5}"/>
                                            </p:graphicEl>
                                          </p:spTgt>
                                        </p:tgtEl>
                                        <p:attrNameLst>
                                          <p:attrName>style.visibility</p:attrName>
                                        </p:attrNameLst>
                                      </p:cBhvr>
                                      <p:to>
                                        <p:strVal val="visible"/>
                                      </p:to>
                                    </p:set>
                                    <p:animEffect transition="in" filter="fade">
                                      <p:cBhvr>
                                        <p:cTn id="17" dur="500"/>
                                        <p:tgtEl>
                                          <p:spTgt spid="6">
                                            <p:graphicEl>
                                              <a:dgm id="{0024679B-0D82-4188-ABAD-4BEE2D43DFA5}"/>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1B09C550-BC98-455F-9AE8-97A0C82E489E}"/>
                                            </p:graphicEl>
                                          </p:spTgt>
                                        </p:tgtEl>
                                        <p:attrNameLst>
                                          <p:attrName>style.visibility</p:attrName>
                                        </p:attrNameLst>
                                      </p:cBhvr>
                                      <p:to>
                                        <p:strVal val="visible"/>
                                      </p:to>
                                    </p:set>
                                    <p:animEffect transition="in" filter="fade">
                                      <p:cBhvr>
                                        <p:cTn id="20" dur="500"/>
                                        <p:tgtEl>
                                          <p:spTgt spid="6">
                                            <p:graphicEl>
                                              <a:dgm id="{1B09C550-BC98-455F-9AE8-97A0C82E489E}"/>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8C4B93E0-5C89-4D63-B62D-D7B4D4BCA2F8}"/>
                                            </p:graphicEl>
                                          </p:spTgt>
                                        </p:tgtEl>
                                        <p:attrNameLst>
                                          <p:attrName>style.visibility</p:attrName>
                                        </p:attrNameLst>
                                      </p:cBhvr>
                                      <p:to>
                                        <p:strVal val="visible"/>
                                      </p:to>
                                    </p:set>
                                    <p:animEffect transition="in" filter="fade">
                                      <p:cBhvr>
                                        <p:cTn id="25" dur="500"/>
                                        <p:tgtEl>
                                          <p:spTgt spid="6">
                                            <p:graphicEl>
                                              <a:dgm id="{8C4B93E0-5C89-4D63-B62D-D7B4D4BCA2F8}"/>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EB04AE25-9E1F-4801-A8D2-F124AC7A60E0}"/>
                                            </p:graphicEl>
                                          </p:spTgt>
                                        </p:tgtEl>
                                        <p:attrNameLst>
                                          <p:attrName>style.visibility</p:attrName>
                                        </p:attrNameLst>
                                      </p:cBhvr>
                                      <p:to>
                                        <p:strVal val="visible"/>
                                      </p:to>
                                    </p:set>
                                    <p:animEffect transition="in" filter="fade">
                                      <p:cBhvr>
                                        <p:cTn id="28" dur="500"/>
                                        <p:tgtEl>
                                          <p:spTgt spid="6">
                                            <p:graphicEl>
                                              <a:dgm id="{EB04AE25-9E1F-4801-A8D2-F124AC7A60E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3869" y="1037304"/>
            <a:ext cx="1900305" cy="1244302"/>
          </a:xfrm>
          <a:prstGeom prst="rect">
            <a:avLst/>
          </a:prstGeom>
        </p:spPr>
      </p:pic>
      <p:pic>
        <p:nvPicPr>
          <p:cNvPr id="5" name="Picture 4"/>
          <p:cNvPicPr>
            <a:picLocks noChangeAspect="1"/>
          </p:cNvPicPr>
          <p:nvPr/>
        </p:nvPicPr>
        <p:blipFill rotWithShape="1">
          <a:blip r:embed="rId4" cstate="print">
            <a:extLst>
              <a:ext uri="{28A0092B-C50C-407E-A947-70E740481C1C}">
                <a14:useLocalDpi xmlns:a14="http://schemas.microsoft.com/office/drawing/2010/main" val="0"/>
              </a:ext>
            </a:extLst>
          </a:blip>
          <a:srcRect t="33967" b="11207"/>
          <a:stretch/>
        </p:blipFill>
        <p:spPr>
          <a:xfrm>
            <a:off x="323869" y="3831866"/>
            <a:ext cx="1900305" cy="1261521"/>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3869" y="2401724"/>
            <a:ext cx="1900305" cy="1244302"/>
          </a:xfrm>
          <a:prstGeom prst="rect">
            <a:avLst/>
          </a:prstGeom>
        </p:spPr>
      </p:pic>
      <p:sp>
        <p:nvSpPr>
          <p:cNvPr id="7" name="TextBox 6"/>
          <p:cNvSpPr txBox="1"/>
          <p:nvPr/>
        </p:nvSpPr>
        <p:spPr>
          <a:xfrm>
            <a:off x="635154" y="205133"/>
            <a:ext cx="11259059"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Enters</a:t>
            </a:r>
          </a:p>
        </p:txBody>
      </p:sp>
      <p:sp>
        <p:nvSpPr>
          <p:cNvPr id="2" name="Rectangle 1"/>
          <p:cNvSpPr/>
          <p:nvPr/>
        </p:nvSpPr>
        <p:spPr>
          <a:xfrm>
            <a:off x="1600406" y="5157292"/>
            <a:ext cx="9877696" cy="707886"/>
          </a:xfrm>
          <a:prstGeom prst="rect">
            <a:avLst/>
          </a:prstGeom>
          <a:solidFill>
            <a:schemeClr val="accent2">
              <a:lumMod val="20000"/>
              <a:lumOff val="80000"/>
            </a:schemeClr>
          </a:solidFill>
          <a:ln>
            <a:solidFill>
              <a:schemeClr val="tx1"/>
            </a:solidFill>
          </a:ln>
        </p:spPr>
        <p:txBody>
          <a:bodyPr wrap="square">
            <a:spAutoFit/>
          </a:bodyPr>
          <a:lstStyle/>
          <a:p>
            <a:pPr algn="ctr"/>
            <a:r>
              <a:rPr lang="en-GB" sz="2000" dirty="0"/>
              <a:t>A person will be deemed to have entered by crossing a boundary if their entry is effective </a:t>
            </a:r>
          </a:p>
          <a:p>
            <a:pPr algn="ctr"/>
            <a:r>
              <a:rPr lang="en-GB" sz="2000" dirty="0"/>
              <a:t> </a:t>
            </a:r>
            <a:r>
              <a:rPr lang="en-GB" sz="2000" b="1" dirty="0"/>
              <a:t>(R v Brown 1985). </a:t>
            </a:r>
            <a:r>
              <a:rPr lang="en-GB" sz="2000" dirty="0"/>
              <a:t>This is a question of fact to be determined by the jury.</a:t>
            </a:r>
          </a:p>
        </p:txBody>
      </p:sp>
      <p:graphicFrame>
        <p:nvGraphicFramePr>
          <p:cNvPr id="8" name="Diagram 7"/>
          <p:cNvGraphicFramePr/>
          <p:nvPr>
            <p:extLst>
              <p:ext uri="{D42A27DB-BD31-4B8C-83A1-F6EECF244321}">
                <p14:modId xmlns:p14="http://schemas.microsoft.com/office/powerpoint/2010/main" val="659241721"/>
              </p:ext>
            </p:extLst>
          </p:nvPr>
        </p:nvGraphicFramePr>
        <p:xfrm>
          <a:off x="1809409" y="1019113"/>
          <a:ext cx="10613177" cy="379352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graphicEl>
                                              <a:dgm id="{2BAF35D1-F586-4468-82C3-DAB9048FA68B}"/>
                                            </p:graphicEl>
                                          </p:spTgt>
                                        </p:tgtEl>
                                        <p:attrNameLst>
                                          <p:attrName>style.visibility</p:attrName>
                                        </p:attrNameLst>
                                      </p:cBhvr>
                                      <p:to>
                                        <p:strVal val="visible"/>
                                      </p:to>
                                    </p:set>
                                    <p:animEffect transition="in" filter="fade">
                                      <p:cBhvr>
                                        <p:cTn id="22" dur="500"/>
                                        <p:tgtEl>
                                          <p:spTgt spid="8">
                                            <p:graphicEl>
                                              <a:dgm id="{2BAF35D1-F586-4468-82C3-DAB9048FA68B}"/>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graphicEl>
                                              <a:dgm id="{9EC748A4-2A51-48A3-897F-475E1B8A567F}"/>
                                            </p:graphicEl>
                                          </p:spTgt>
                                        </p:tgtEl>
                                        <p:attrNameLst>
                                          <p:attrName>style.visibility</p:attrName>
                                        </p:attrNameLst>
                                      </p:cBhvr>
                                      <p:to>
                                        <p:strVal val="visible"/>
                                      </p:to>
                                    </p:set>
                                    <p:animEffect transition="in" filter="fade">
                                      <p:cBhvr>
                                        <p:cTn id="27" dur="500"/>
                                        <p:tgtEl>
                                          <p:spTgt spid="8">
                                            <p:graphicEl>
                                              <a:dgm id="{9EC748A4-2A51-48A3-897F-475E1B8A567F}"/>
                                            </p:graphic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8">
                                            <p:graphicEl>
                                              <a:dgm id="{FB3D536D-3DF6-4708-96D6-F6FA326373AB}"/>
                                            </p:graphicEl>
                                          </p:spTgt>
                                        </p:tgtEl>
                                        <p:attrNameLst>
                                          <p:attrName>style.visibility</p:attrName>
                                        </p:attrNameLst>
                                      </p:cBhvr>
                                      <p:to>
                                        <p:strVal val="visible"/>
                                      </p:to>
                                    </p:set>
                                    <p:animEffect transition="in" filter="fade">
                                      <p:cBhvr>
                                        <p:cTn id="30" dur="500"/>
                                        <p:tgtEl>
                                          <p:spTgt spid="8">
                                            <p:graphicEl>
                                              <a:dgm id="{FB3D536D-3DF6-4708-96D6-F6FA326373AB}"/>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8">
                                            <p:graphicEl>
                                              <a:dgm id="{AFD780B7-7625-4068-BA06-A90581357723}"/>
                                            </p:graphicEl>
                                          </p:spTgt>
                                        </p:tgtEl>
                                        <p:attrNameLst>
                                          <p:attrName>style.visibility</p:attrName>
                                        </p:attrNameLst>
                                      </p:cBhvr>
                                      <p:to>
                                        <p:strVal val="visible"/>
                                      </p:to>
                                    </p:set>
                                    <p:animEffect transition="in" filter="fade">
                                      <p:cBhvr>
                                        <p:cTn id="35" dur="500"/>
                                        <p:tgtEl>
                                          <p:spTgt spid="8">
                                            <p:graphicEl>
                                              <a:dgm id="{AFD780B7-7625-4068-BA06-A90581357723}"/>
                                            </p:graphic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8">
                                            <p:graphicEl>
                                              <a:dgm id="{65B52C22-FF33-45CE-9470-FE5CC9A32157}"/>
                                            </p:graphicEl>
                                          </p:spTgt>
                                        </p:tgtEl>
                                        <p:attrNameLst>
                                          <p:attrName>style.visibility</p:attrName>
                                        </p:attrNameLst>
                                      </p:cBhvr>
                                      <p:to>
                                        <p:strVal val="visible"/>
                                      </p:to>
                                    </p:set>
                                    <p:animEffect transition="in" filter="fade">
                                      <p:cBhvr>
                                        <p:cTn id="38" dur="500"/>
                                        <p:tgtEl>
                                          <p:spTgt spid="8">
                                            <p:graphicEl>
                                              <a:dgm id="{65B52C22-FF33-45CE-9470-FE5CC9A32157}"/>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8">
                                            <p:graphicEl>
                                              <a:dgm id="{64A408CC-C6B0-4C83-95D4-488121036E99}"/>
                                            </p:graphicEl>
                                          </p:spTgt>
                                        </p:tgtEl>
                                        <p:attrNameLst>
                                          <p:attrName>style.visibility</p:attrName>
                                        </p:attrNameLst>
                                      </p:cBhvr>
                                      <p:to>
                                        <p:strVal val="visible"/>
                                      </p:to>
                                    </p:set>
                                    <p:animEffect transition="in" filter="fade">
                                      <p:cBhvr>
                                        <p:cTn id="43" dur="500"/>
                                        <p:tgtEl>
                                          <p:spTgt spid="8">
                                            <p:graphicEl>
                                              <a:dgm id="{64A408CC-C6B0-4C83-95D4-488121036E99}"/>
                                            </p:graphic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8">
                                            <p:graphicEl>
                                              <a:dgm id="{CFC96303-F624-4FFE-B60F-1FFFA4D66E6A}"/>
                                            </p:graphicEl>
                                          </p:spTgt>
                                        </p:tgtEl>
                                        <p:attrNameLst>
                                          <p:attrName>style.visibility</p:attrName>
                                        </p:attrNameLst>
                                      </p:cBhvr>
                                      <p:to>
                                        <p:strVal val="visible"/>
                                      </p:to>
                                    </p:set>
                                    <p:animEffect transition="in" filter="fade">
                                      <p:cBhvr>
                                        <p:cTn id="46" dur="500"/>
                                        <p:tgtEl>
                                          <p:spTgt spid="8">
                                            <p:graphicEl>
                                              <a:dgm id="{CFC96303-F624-4FFE-B60F-1FFFA4D66E6A}"/>
                                            </p:graphic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8">
                                            <p:graphicEl>
                                              <a:dgm id="{FEFEEB05-D05E-4BD1-9765-2821F9E5B88F}"/>
                                            </p:graphicEl>
                                          </p:spTgt>
                                        </p:tgtEl>
                                        <p:attrNameLst>
                                          <p:attrName>style.visibility</p:attrName>
                                        </p:attrNameLst>
                                      </p:cBhvr>
                                      <p:to>
                                        <p:strVal val="visible"/>
                                      </p:to>
                                    </p:set>
                                    <p:animEffect transition="in" filter="fade">
                                      <p:cBhvr>
                                        <p:cTn id="51" dur="500"/>
                                        <p:tgtEl>
                                          <p:spTgt spid="8">
                                            <p:graphicEl>
                                              <a:dgm id="{FEFEEB05-D05E-4BD1-9765-2821F9E5B88F}"/>
                                            </p:graphicEl>
                                          </p:spTgt>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8">
                                            <p:graphicEl>
                                              <a:dgm id="{0D48B1AF-76F7-4312-8A64-A3FCCB36E3B4}"/>
                                            </p:graphicEl>
                                          </p:spTgt>
                                        </p:tgtEl>
                                        <p:attrNameLst>
                                          <p:attrName>style.visibility</p:attrName>
                                        </p:attrNameLst>
                                      </p:cBhvr>
                                      <p:to>
                                        <p:strVal val="visible"/>
                                      </p:to>
                                    </p:set>
                                    <p:animEffect transition="in" filter="fade">
                                      <p:cBhvr>
                                        <p:cTn id="54" dur="500"/>
                                        <p:tgtEl>
                                          <p:spTgt spid="8">
                                            <p:graphicEl>
                                              <a:dgm id="{0D48B1AF-76F7-4312-8A64-A3FCCB36E3B4}"/>
                                            </p:graphic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2"/>
                                        </p:tgtEl>
                                        <p:attrNameLst>
                                          <p:attrName>style.visibility</p:attrName>
                                        </p:attrNameLst>
                                      </p:cBhvr>
                                      <p:to>
                                        <p:strVal val="visible"/>
                                      </p:to>
                                    </p:set>
                                    <p:animEffect transition="in" filter="fade">
                                      <p:cBhvr>
                                        <p:cTn id="5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8"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938113" y="173048"/>
            <a:ext cx="10426778"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Building</a:t>
            </a:r>
          </a:p>
        </p:txBody>
      </p:sp>
      <p:graphicFrame>
        <p:nvGraphicFramePr>
          <p:cNvPr id="2" name="Diagram 1"/>
          <p:cNvGraphicFramePr/>
          <p:nvPr>
            <p:extLst>
              <p:ext uri="{D42A27DB-BD31-4B8C-83A1-F6EECF244321}">
                <p14:modId xmlns:p14="http://schemas.microsoft.com/office/powerpoint/2010/main" val="2848503354"/>
              </p:ext>
            </p:extLst>
          </p:nvPr>
        </p:nvGraphicFramePr>
        <p:xfrm>
          <a:off x="1199745" y="819379"/>
          <a:ext cx="10054142" cy="49393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3205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9BFAAB2-F27B-4D84-BBDF-3BA0A146EBAB}"/>
                                            </p:graphicEl>
                                          </p:spTgt>
                                        </p:tgtEl>
                                        <p:attrNameLst>
                                          <p:attrName>style.visibility</p:attrName>
                                        </p:attrNameLst>
                                      </p:cBhvr>
                                      <p:to>
                                        <p:strVal val="visible"/>
                                      </p:to>
                                    </p:set>
                                    <p:animEffect transition="in" filter="fade">
                                      <p:cBhvr>
                                        <p:cTn id="7" dur="500"/>
                                        <p:tgtEl>
                                          <p:spTgt spid="2">
                                            <p:graphicEl>
                                              <a:dgm id="{09BFAAB2-F27B-4D84-BBDF-3BA0A146EBA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D205C1A-416A-49A6-B868-4C0F0B5EF745}"/>
                                            </p:graphicEl>
                                          </p:spTgt>
                                        </p:tgtEl>
                                        <p:attrNameLst>
                                          <p:attrName>style.visibility</p:attrName>
                                        </p:attrNameLst>
                                      </p:cBhvr>
                                      <p:to>
                                        <p:strVal val="visible"/>
                                      </p:to>
                                    </p:set>
                                    <p:animEffect transition="in" filter="fade">
                                      <p:cBhvr>
                                        <p:cTn id="12" dur="500"/>
                                        <p:tgtEl>
                                          <p:spTgt spid="2">
                                            <p:graphicEl>
                                              <a:dgm id="{DD205C1A-416A-49A6-B868-4C0F0B5EF74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A52115F-E087-4F6D-AB53-6E0075BF2C5D}"/>
                                            </p:graphicEl>
                                          </p:spTgt>
                                        </p:tgtEl>
                                        <p:attrNameLst>
                                          <p:attrName>style.visibility</p:attrName>
                                        </p:attrNameLst>
                                      </p:cBhvr>
                                      <p:to>
                                        <p:strVal val="visible"/>
                                      </p:to>
                                    </p:set>
                                    <p:animEffect transition="in" filter="fade">
                                      <p:cBhvr>
                                        <p:cTn id="15" dur="500"/>
                                        <p:tgtEl>
                                          <p:spTgt spid="2">
                                            <p:graphicEl>
                                              <a:dgm id="{3A52115F-E087-4F6D-AB53-6E0075BF2C5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8A6ED939-DA9C-4647-A327-644580D6FFFE}"/>
                                            </p:graphicEl>
                                          </p:spTgt>
                                        </p:tgtEl>
                                        <p:attrNameLst>
                                          <p:attrName>style.visibility</p:attrName>
                                        </p:attrNameLst>
                                      </p:cBhvr>
                                      <p:to>
                                        <p:strVal val="visible"/>
                                      </p:to>
                                    </p:set>
                                    <p:animEffect transition="in" filter="fade">
                                      <p:cBhvr>
                                        <p:cTn id="20" dur="500"/>
                                        <p:tgtEl>
                                          <p:spTgt spid="2">
                                            <p:graphicEl>
                                              <a:dgm id="{8A6ED939-DA9C-4647-A327-644580D6FFF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7087B8F-830E-4391-B563-D221C8E12464}"/>
                                            </p:graphicEl>
                                          </p:spTgt>
                                        </p:tgtEl>
                                        <p:attrNameLst>
                                          <p:attrName>style.visibility</p:attrName>
                                        </p:attrNameLst>
                                      </p:cBhvr>
                                      <p:to>
                                        <p:strVal val="visible"/>
                                      </p:to>
                                    </p:set>
                                    <p:animEffect transition="in" filter="fade">
                                      <p:cBhvr>
                                        <p:cTn id="23" dur="500"/>
                                        <p:tgtEl>
                                          <p:spTgt spid="2">
                                            <p:graphicEl>
                                              <a:dgm id="{97087B8F-830E-4391-B563-D221C8E1246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15546" y="173552"/>
            <a:ext cx="1065152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Part of a Building</a:t>
            </a:r>
          </a:p>
        </p:txBody>
      </p:sp>
      <p:sp>
        <p:nvSpPr>
          <p:cNvPr id="2" name="Down Arrow Callout 1"/>
          <p:cNvSpPr/>
          <p:nvPr/>
        </p:nvSpPr>
        <p:spPr>
          <a:xfrm>
            <a:off x="1013253" y="819882"/>
            <a:ext cx="10231395" cy="2022171"/>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person may commit burglary when they are in one part of a building with legitimate access but then enter another part of it as a trespasser. Examples include:</a:t>
            </a:r>
          </a:p>
        </p:txBody>
      </p:sp>
      <p:graphicFrame>
        <p:nvGraphicFramePr>
          <p:cNvPr id="8" name="Diagram 7"/>
          <p:cNvGraphicFramePr/>
          <p:nvPr>
            <p:extLst>
              <p:ext uri="{D42A27DB-BD31-4B8C-83A1-F6EECF244321}">
                <p14:modId xmlns:p14="http://schemas.microsoft.com/office/powerpoint/2010/main" val="3422106098"/>
              </p:ext>
            </p:extLst>
          </p:nvPr>
        </p:nvGraphicFramePr>
        <p:xfrm>
          <a:off x="691977" y="2866765"/>
          <a:ext cx="10873946" cy="32871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6976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1806E38C-5594-4D90-9CE1-A15A1B0B79B5}"/>
                                            </p:graphicEl>
                                          </p:spTgt>
                                        </p:tgtEl>
                                        <p:attrNameLst>
                                          <p:attrName>style.visibility</p:attrName>
                                        </p:attrNameLst>
                                      </p:cBhvr>
                                      <p:to>
                                        <p:strVal val="visible"/>
                                      </p:to>
                                    </p:set>
                                    <p:animEffect transition="in" filter="fade">
                                      <p:cBhvr>
                                        <p:cTn id="12" dur="500"/>
                                        <p:tgtEl>
                                          <p:spTgt spid="8">
                                            <p:graphicEl>
                                              <a:dgm id="{1806E38C-5594-4D90-9CE1-A15A1B0B79B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96F8A08D-A97D-467D-AD94-76E5B71F4F02}"/>
                                            </p:graphicEl>
                                          </p:spTgt>
                                        </p:tgtEl>
                                        <p:attrNameLst>
                                          <p:attrName>style.visibility</p:attrName>
                                        </p:attrNameLst>
                                      </p:cBhvr>
                                      <p:to>
                                        <p:strVal val="visible"/>
                                      </p:to>
                                    </p:set>
                                    <p:animEffect transition="in" filter="fade">
                                      <p:cBhvr>
                                        <p:cTn id="17" dur="500"/>
                                        <p:tgtEl>
                                          <p:spTgt spid="8">
                                            <p:graphicEl>
                                              <a:dgm id="{96F8A08D-A97D-467D-AD94-76E5B71F4F0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graphicEl>
                                              <a:dgm id="{0884AB39-B9AD-423E-96A6-07720E72A088}"/>
                                            </p:graphicEl>
                                          </p:spTgt>
                                        </p:tgtEl>
                                        <p:attrNameLst>
                                          <p:attrName>style.visibility</p:attrName>
                                        </p:attrNameLst>
                                      </p:cBhvr>
                                      <p:to>
                                        <p:strVal val="visible"/>
                                      </p:to>
                                    </p:set>
                                    <p:animEffect transition="in" filter="fade">
                                      <p:cBhvr>
                                        <p:cTn id="22" dur="500"/>
                                        <p:tgtEl>
                                          <p:spTgt spid="8">
                                            <p:graphicEl>
                                              <a:dgm id="{0884AB39-B9AD-423E-96A6-07720E72A08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graphicEl>
                                              <a:dgm id="{3151F777-E6F5-4A6C-BD42-A16BEEF98DB4}"/>
                                            </p:graphicEl>
                                          </p:spTgt>
                                        </p:tgtEl>
                                        <p:attrNameLst>
                                          <p:attrName>style.visibility</p:attrName>
                                        </p:attrNameLst>
                                      </p:cBhvr>
                                      <p:to>
                                        <p:strVal val="visible"/>
                                      </p:to>
                                    </p:set>
                                    <p:animEffect transition="in" filter="fade">
                                      <p:cBhvr>
                                        <p:cTn id="27" dur="500"/>
                                        <p:tgtEl>
                                          <p:spTgt spid="8">
                                            <p:graphicEl>
                                              <a:dgm id="{3151F777-E6F5-4A6C-BD42-A16BEEF98DB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graphicEl>
                                              <a:dgm id="{8271B719-0F87-4C16-B445-C99880C41B72}"/>
                                            </p:graphicEl>
                                          </p:spTgt>
                                        </p:tgtEl>
                                        <p:attrNameLst>
                                          <p:attrName>style.visibility</p:attrName>
                                        </p:attrNameLst>
                                      </p:cBhvr>
                                      <p:to>
                                        <p:strVal val="visible"/>
                                      </p:to>
                                    </p:set>
                                    <p:animEffect transition="in" filter="fade">
                                      <p:cBhvr>
                                        <p:cTn id="32" dur="500"/>
                                        <p:tgtEl>
                                          <p:spTgt spid="8">
                                            <p:graphicEl>
                                              <a:dgm id="{8271B719-0F87-4C16-B445-C99880C41B7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8"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50436" y="1087130"/>
            <a:ext cx="2909134" cy="2442652"/>
          </a:xfrm>
          <a:prstGeom prst="rect">
            <a:avLst/>
          </a:prstGeom>
          <a:effectLst>
            <a:softEdge rad="317500"/>
          </a:effectLst>
        </p:spPr>
      </p:pic>
      <p:sp>
        <p:nvSpPr>
          <p:cNvPr id="6" name="TextBox 5"/>
          <p:cNvSpPr txBox="1"/>
          <p:nvPr/>
        </p:nvSpPr>
        <p:spPr>
          <a:xfrm>
            <a:off x="832021" y="302131"/>
            <a:ext cx="10527957"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Trespasser</a:t>
            </a:r>
          </a:p>
        </p:txBody>
      </p:sp>
      <p:graphicFrame>
        <p:nvGraphicFramePr>
          <p:cNvPr id="5" name="Diagram 4"/>
          <p:cNvGraphicFramePr/>
          <p:nvPr>
            <p:extLst>
              <p:ext uri="{D42A27DB-BD31-4B8C-83A1-F6EECF244321}">
                <p14:modId xmlns:p14="http://schemas.microsoft.com/office/powerpoint/2010/main" val="3841210358"/>
              </p:ext>
            </p:extLst>
          </p:nvPr>
        </p:nvGraphicFramePr>
        <p:xfrm>
          <a:off x="1315309" y="1071217"/>
          <a:ext cx="6836470" cy="47264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05654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9CD3E334-87A3-4C3E-AD46-3D265843B9B4}"/>
                                            </p:graphicEl>
                                          </p:spTgt>
                                        </p:tgtEl>
                                        <p:attrNameLst>
                                          <p:attrName>style.visibility</p:attrName>
                                        </p:attrNameLst>
                                      </p:cBhvr>
                                      <p:to>
                                        <p:strVal val="visible"/>
                                      </p:to>
                                    </p:set>
                                    <p:animEffect transition="in" filter="fade">
                                      <p:cBhvr>
                                        <p:cTn id="7" dur="500"/>
                                        <p:tgtEl>
                                          <p:spTgt spid="5">
                                            <p:graphicEl>
                                              <a:dgm id="{9CD3E334-87A3-4C3E-AD46-3D265843B9B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BC92048F-CD8B-4C55-AE55-EA531C43B72E}"/>
                                            </p:graphicEl>
                                          </p:spTgt>
                                        </p:tgtEl>
                                        <p:attrNameLst>
                                          <p:attrName>style.visibility</p:attrName>
                                        </p:attrNameLst>
                                      </p:cBhvr>
                                      <p:to>
                                        <p:strVal val="visible"/>
                                      </p:to>
                                    </p:set>
                                    <p:animEffect transition="in" filter="fade">
                                      <p:cBhvr>
                                        <p:cTn id="12" dur="500"/>
                                        <p:tgtEl>
                                          <p:spTgt spid="5">
                                            <p:graphicEl>
                                              <a:dgm id="{BC92048F-CD8B-4C55-AE55-EA531C43B72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EE765680-BF90-4769-929E-B650A2B25892}"/>
                                            </p:graphicEl>
                                          </p:spTgt>
                                        </p:tgtEl>
                                        <p:attrNameLst>
                                          <p:attrName>style.visibility</p:attrName>
                                        </p:attrNameLst>
                                      </p:cBhvr>
                                      <p:to>
                                        <p:strVal val="visible"/>
                                      </p:to>
                                    </p:set>
                                    <p:animEffect transition="in" filter="fade">
                                      <p:cBhvr>
                                        <p:cTn id="17" dur="500"/>
                                        <p:tgtEl>
                                          <p:spTgt spid="5">
                                            <p:graphicEl>
                                              <a:dgm id="{EE765680-BF90-4769-929E-B650A2B2589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6F8CB978-9BCA-4FAD-8D2E-D323C79B2F8D}"/>
                                            </p:graphicEl>
                                          </p:spTgt>
                                        </p:tgtEl>
                                        <p:attrNameLst>
                                          <p:attrName>style.visibility</p:attrName>
                                        </p:attrNameLst>
                                      </p:cBhvr>
                                      <p:to>
                                        <p:strVal val="visible"/>
                                      </p:to>
                                    </p:set>
                                    <p:animEffect transition="in" filter="fade">
                                      <p:cBhvr>
                                        <p:cTn id="22" dur="500"/>
                                        <p:tgtEl>
                                          <p:spTgt spid="5">
                                            <p:graphicEl>
                                              <a:dgm id="{6F8CB978-9BCA-4FAD-8D2E-D323C79B2F8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C9C008E2-A8E5-47FB-AC86-5107A5FE9972}"/>
                                            </p:graphicEl>
                                          </p:spTgt>
                                        </p:tgtEl>
                                        <p:attrNameLst>
                                          <p:attrName>style.visibility</p:attrName>
                                        </p:attrNameLst>
                                      </p:cBhvr>
                                      <p:to>
                                        <p:strVal val="visible"/>
                                      </p:to>
                                    </p:set>
                                    <p:animEffect transition="in" filter="fade">
                                      <p:cBhvr>
                                        <p:cTn id="27" dur="500"/>
                                        <p:tgtEl>
                                          <p:spTgt spid="5">
                                            <p:graphicEl>
                                              <a:dgm id="{C9C008E2-A8E5-47FB-AC86-5107A5FE997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6"/>
          <p:cNvSpPr txBox="1">
            <a:spLocks noChangeArrowheads="1"/>
          </p:cNvSpPr>
          <p:nvPr/>
        </p:nvSpPr>
        <p:spPr bwMode="auto">
          <a:xfrm>
            <a:off x="2073289" y="1034430"/>
            <a:ext cx="8045422" cy="523220"/>
          </a:xfrm>
          <a:prstGeom prst="rect">
            <a:avLst/>
          </a:prstGeom>
          <a:solidFill>
            <a:schemeClr val="accent2">
              <a:lumMod val="20000"/>
              <a:lumOff val="80000"/>
            </a:schemeClr>
          </a:solidFill>
          <a:ln>
            <a:solidFill>
              <a:schemeClr val="tx1"/>
            </a:solidFill>
          </a:ln>
        </p:spPr>
        <p:txBody>
          <a:bodyPr wrap="square">
            <a:spAutoFit/>
          </a:bodyPr>
          <a:lstStyle>
            <a:lvl1pPr eaLnBrk="0" hangingPunct="0">
              <a:spcBef>
                <a:spcPct val="20000"/>
              </a:spcBef>
              <a:defRPr>
                <a:solidFill>
                  <a:schemeClr val="tx1"/>
                </a:solidFill>
                <a:latin typeface="Arial" panose="020B0604020202020204" pitchFamily="34" charset="0"/>
                <a:ea typeface="MS PGothic" panose="020B0600070205080204" pitchFamily="34" charset="-128"/>
              </a:defRPr>
            </a:lvl1pPr>
            <a:lvl2pPr marL="742950" indent="-285750" eaLnBrk="0" hangingPunct="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2800" dirty="0">
                <a:latin typeface="Calibri" panose="020F0502020204030204" pitchFamily="34" charset="0"/>
                <a:cs typeface="Arial" panose="020B0604020202020204" pitchFamily="34" charset="0"/>
              </a:rPr>
              <a:t>On entry the offender must have intended to:</a:t>
            </a:r>
          </a:p>
        </p:txBody>
      </p:sp>
      <p:sp>
        <p:nvSpPr>
          <p:cNvPr id="13" name="TextBox 12"/>
          <p:cNvSpPr txBox="1"/>
          <p:nvPr/>
        </p:nvSpPr>
        <p:spPr>
          <a:xfrm>
            <a:off x="691978" y="316164"/>
            <a:ext cx="10824519"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With Intent To</a:t>
            </a:r>
          </a:p>
        </p:txBody>
      </p:sp>
      <p:graphicFrame>
        <p:nvGraphicFramePr>
          <p:cNvPr id="10" name="Diagram 9"/>
          <p:cNvGraphicFramePr/>
          <p:nvPr>
            <p:extLst>
              <p:ext uri="{D42A27DB-BD31-4B8C-83A1-F6EECF244321}">
                <p14:modId xmlns:p14="http://schemas.microsoft.com/office/powerpoint/2010/main" val="2467306343"/>
              </p:ext>
            </p:extLst>
          </p:nvPr>
        </p:nvGraphicFramePr>
        <p:xfrm>
          <a:off x="2073289" y="1977707"/>
          <a:ext cx="8128000" cy="36809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4596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E6431D88-73D3-46C7-A103-6EFCB56A7A9E}"/>
                                            </p:graphicEl>
                                          </p:spTgt>
                                        </p:tgtEl>
                                        <p:attrNameLst>
                                          <p:attrName>style.visibility</p:attrName>
                                        </p:attrNameLst>
                                      </p:cBhvr>
                                      <p:to>
                                        <p:strVal val="visible"/>
                                      </p:to>
                                    </p:set>
                                    <p:animEffect transition="in" filter="fade">
                                      <p:cBhvr>
                                        <p:cTn id="12" dur="500"/>
                                        <p:tgtEl>
                                          <p:spTgt spid="10">
                                            <p:graphicEl>
                                              <a:dgm id="{E6431D88-73D3-46C7-A103-6EFCB56A7A9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graphicEl>
                                              <a:dgm id="{4F4B7592-DDF9-46F0-BE72-6AED142F9850}"/>
                                            </p:graphicEl>
                                          </p:spTgt>
                                        </p:tgtEl>
                                        <p:attrNameLst>
                                          <p:attrName>style.visibility</p:attrName>
                                        </p:attrNameLst>
                                      </p:cBhvr>
                                      <p:to>
                                        <p:strVal val="visible"/>
                                      </p:to>
                                    </p:set>
                                    <p:animEffect transition="in" filter="fade">
                                      <p:cBhvr>
                                        <p:cTn id="17" dur="500"/>
                                        <p:tgtEl>
                                          <p:spTgt spid="10">
                                            <p:graphicEl>
                                              <a:dgm id="{4F4B7592-DDF9-46F0-BE72-6AED142F985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graphicEl>
                                              <a:dgm id="{333B047B-CB61-41EB-B92C-B90BAB885657}"/>
                                            </p:graphicEl>
                                          </p:spTgt>
                                        </p:tgtEl>
                                        <p:attrNameLst>
                                          <p:attrName>style.visibility</p:attrName>
                                        </p:attrNameLst>
                                      </p:cBhvr>
                                      <p:to>
                                        <p:strVal val="visible"/>
                                      </p:to>
                                    </p:set>
                                    <p:animEffect transition="in" filter="fade">
                                      <p:cBhvr>
                                        <p:cTn id="22" dur="500"/>
                                        <p:tgtEl>
                                          <p:spTgt spid="10">
                                            <p:graphicEl>
                                              <a:dgm id="{333B047B-CB61-41EB-B92C-B90BAB88565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graphicEl>
                                              <a:dgm id="{B0EBDD1E-D8CF-4F1F-A29B-1F2931AB0DF9}"/>
                                            </p:graphicEl>
                                          </p:spTgt>
                                        </p:tgtEl>
                                        <p:attrNameLst>
                                          <p:attrName>style.visibility</p:attrName>
                                        </p:attrNameLst>
                                      </p:cBhvr>
                                      <p:to>
                                        <p:strVal val="visible"/>
                                      </p:to>
                                    </p:set>
                                    <p:animEffect transition="in" filter="fade">
                                      <p:cBhvr>
                                        <p:cTn id="27" dur="500"/>
                                        <p:tgtEl>
                                          <p:spTgt spid="10">
                                            <p:graphicEl>
                                              <a:dgm id="{B0EBDD1E-D8CF-4F1F-A29B-1F2931AB0DF9}"/>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graphicEl>
                                              <a:dgm id="{AAAE4705-608A-41D8-A2D1-04E1ABCDD7DC}"/>
                                            </p:graphicEl>
                                          </p:spTgt>
                                        </p:tgtEl>
                                        <p:attrNameLst>
                                          <p:attrName>style.visibility</p:attrName>
                                        </p:attrNameLst>
                                      </p:cBhvr>
                                      <p:to>
                                        <p:strVal val="visible"/>
                                      </p:to>
                                    </p:set>
                                    <p:animEffect transition="in" filter="fade">
                                      <p:cBhvr>
                                        <p:cTn id="32" dur="500"/>
                                        <p:tgtEl>
                                          <p:spTgt spid="10">
                                            <p:graphicEl>
                                              <a:dgm id="{AAAE4705-608A-41D8-A2D1-04E1ABCDD7DC}"/>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0">
                                            <p:graphicEl>
                                              <a:dgm id="{DC9E3C5B-9157-43D4-9189-E6800FD718F7}"/>
                                            </p:graphicEl>
                                          </p:spTgt>
                                        </p:tgtEl>
                                        <p:attrNameLst>
                                          <p:attrName>style.visibility</p:attrName>
                                        </p:attrNameLst>
                                      </p:cBhvr>
                                      <p:to>
                                        <p:strVal val="visible"/>
                                      </p:to>
                                    </p:set>
                                    <p:animEffect transition="in" filter="fade">
                                      <p:cBhvr>
                                        <p:cTn id="37" dur="500"/>
                                        <p:tgtEl>
                                          <p:spTgt spid="10">
                                            <p:graphicEl>
                                              <a:dgm id="{DC9E3C5B-9157-43D4-9189-E6800FD718F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10"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31372" y="316164"/>
            <a:ext cx="10835698"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Burglary…Section 9 (1)(b) Theft Act 1968</a:t>
            </a:r>
          </a:p>
        </p:txBody>
      </p:sp>
      <p:graphicFrame>
        <p:nvGraphicFramePr>
          <p:cNvPr id="3" name="Diagram 2"/>
          <p:cNvGraphicFramePr/>
          <p:nvPr>
            <p:extLst>
              <p:ext uri="{D42A27DB-BD31-4B8C-83A1-F6EECF244321}">
                <p14:modId xmlns:p14="http://schemas.microsoft.com/office/powerpoint/2010/main" val="916197078"/>
              </p:ext>
            </p:extLst>
          </p:nvPr>
        </p:nvGraphicFramePr>
        <p:xfrm>
          <a:off x="2032000" y="1108428"/>
          <a:ext cx="8128000" cy="44557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4055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2E6DD7F6-5F21-45C3-98F4-AB55D8BF5BD3}"/>
                                            </p:graphicEl>
                                          </p:spTgt>
                                        </p:tgtEl>
                                        <p:attrNameLst>
                                          <p:attrName>style.visibility</p:attrName>
                                        </p:attrNameLst>
                                      </p:cBhvr>
                                      <p:to>
                                        <p:strVal val="visible"/>
                                      </p:to>
                                    </p:set>
                                    <p:animEffect transition="in" filter="fade">
                                      <p:cBhvr>
                                        <p:cTn id="7" dur="500"/>
                                        <p:tgtEl>
                                          <p:spTgt spid="3">
                                            <p:graphicEl>
                                              <a:dgm id="{2E6DD7F6-5F21-45C3-98F4-AB55D8BF5BD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CD6228E-FF52-4529-8AE2-192DD2E45C00}"/>
                                            </p:graphicEl>
                                          </p:spTgt>
                                        </p:tgtEl>
                                        <p:attrNameLst>
                                          <p:attrName>style.visibility</p:attrName>
                                        </p:attrNameLst>
                                      </p:cBhvr>
                                      <p:to>
                                        <p:strVal val="visible"/>
                                      </p:to>
                                    </p:set>
                                    <p:animEffect transition="in" filter="fade">
                                      <p:cBhvr>
                                        <p:cTn id="12" dur="500"/>
                                        <p:tgtEl>
                                          <p:spTgt spid="3">
                                            <p:graphicEl>
                                              <a:dgm id="{5CD6228E-FF52-4529-8AE2-192DD2E45C0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EA9504EA-5C58-4ADA-8299-166066CE66C7}"/>
                                            </p:graphicEl>
                                          </p:spTgt>
                                        </p:tgtEl>
                                        <p:attrNameLst>
                                          <p:attrName>style.visibility</p:attrName>
                                        </p:attrNameLst>
                                      </p:cBhvr>
                                      <p:to>
                                        <p:strVal val="visible"/>
                                      </p:to>
                                    </p:set>
                                    <p:animEffect transition="in" filter="fade">
                                      <p:cBhvr>
                                        <p:cTn id="15" dur="500"/>
                                        <p:tgtEl>
                                          <p:spTgt spid="3">
                                            <p:graphicEl>
                                              <a:dgm id="{EA9504EA-5C58-4ADA-8299-166066CE66C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4C054D04-1AB3-42C6-838A-CA42071A52D0}"/>
                                            </p:graphicEl>
                                          </p:spTgt>
                                        </p:tgtEl>
                                        <p:attrNameLst>
                                          <p:attrName>style.visibility</p:attrName>
                                        </p:attrNameLst>
                                      </p:cBhvr>
                                      <p:to>
                                        <p:strVal val="visible"/>
                                      </p:to>
                                    </p:set>
                                    <p:animEffect transition="in" filter="fade">
                                      <p:cBhvr>
                                        <p:cTn id="20" dur="500"/>
                                        <p:tgtEl>
                                          <p:spTgt spid="3">
                                            <p:graphicEl>
                                              <a:dgm id="{4C054D04-1AB3-42C6-838A-CA42071A52D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536E6616-3188-4747-9FE0-B3FCCA5D6CA5}"/>
                                            </p:graphicEl>
                                          </p:spTgt>
                                        </p:tgtEl>
                                        <p:attrNameLst>
                                          <p:attrName>style.visibility</p:attrName>
                                        </p:attrNameLst>
                                      </p:cBhvr>
                                      <p:to>
                                        <p:strVal val="visible"/>
                                      </p:to>
                                    </p:set>
                                    <p:animEffect transition="in" filter="fade">
                                      <p:cBhvr>
                                        <p:cTn id="23" dur="500"/>
                                        <p:tgtEl>
                                          <p:spTgt spid="3">
                                            <p:graphicEl>
                                              <a:dgm id="{536E6616-3188-4747-9FE0-B3FCCA5D6CA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081338197"/>
              </p:ext>
            </p:extLst>
          </p:nvPr>
        </p:nvGraphicFramePr>
        <p:xfrm>
          <a:off x="189471" y="801024"/>
          <a:ext cx="5847834" cy="5533717"/>
        </p:xfrm>
        <a:graphic>
          <a:graphicData uri="http://schemas.openxmlformats.org/drawingml/2006/table">
            <a:tbl>
              <a:tblPr firstRow="1" firstCol="1" bandRow="1">
                <a:tableStyleId>{5C22544A-7EE6-4342-B048-85BDC9FD1C3A}</a:tableStyleId>
              </a:tblPr>
              <a:tblGrid>
                <a:gridCol w="1008583">
                  <a:extLst>
                    <a:ext uri="{9D8B030D-6E8A-4147-A177-3AD203B41FA5}">
                      <a16:colId xmlns:a16="http://schemas.microsoft.com/office/drawing/2014/main" val="2393789359"/>
                    </a:ext>
                  </a:extLst>
                </a:gridCol>
                <a:gridCol w="2889541">
                  <a:extLst>
                    <a:ext uri="{9D8B030D-6E8A-4147-A177-3AD203B41FA5}">
                      <a16:colId xmlns:a16="http://schemas.microsoft.com/office/drawing/2014/main" val="1688420408"/>
                    </a:ext>
                  </a:extLst>
                </a:gridCol>
                <a:gridCol w="1949710">
                  <a:extLst>
                    <a:ext uri="{9D8B030D-6E8A-4147-A177-3AD203B41FA5}">
                      <a16:colId xmlns:a16="http://schemas.microsoft.com/office/drawing/2014/main" val="1790365982"/>
                    </a:ext>
                  </a:extLst>
                </a:gridCol>
              </a:tblGrid>
              <a:tr h="1563102">
                <a:tc>
                  <a:txBody>
                    <a:bodyPr/>
                    <a:lstStyle/>
                    <a:p>
                      <a:pPr algn="ctr">
                        <a:lnSpc>
                          <a:spcPct val="107000"/>
                        </a:lnSpc>
                        <a:spcAft>
                          <a:spcPts val="0"/>
                        </a:spcAft>
                      </a:pPr>
                      <a:r>
                        <a:rPr lang="en-GB" sz="1800" dirty="0">
                          <a:solidFill>
                            <a:schemeClr val="bg1"/>
                          </a:solidFill>
                          <a:effectLst/>
                        </a:rPr>
                        <a:t> </a:t>
                      </a:r>
                    </a:p>
                    <a:p>
                      <a:pPr algn="ctr">
                        <a:lnSpc>
                          <a:spcPct val="107000"/>
                        </a:lnSpc>
                        <a:spcAft>
                          <a:spcPts val="0"/>
                        </a:spcAft>
                      </a:pPr>
                      <a:r>
                        <a:rPr lang="en-GB" sz="1800" dirty="0">
                          <a:solidFill>
                            <a:schemeClr val="tx1"/>
                          </a:solidFill>
                          <a:effectLst/>
                        </a:rPr>
                        <a:t>Step 1</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5931" marR="65931" marT="0" marB="0">
                    <a:solidFill>
                      <a:schemeClr val="accent2">
                        <a:lumMod val="60000"/>
                        <a:lumOff val="40000"/>
                      </a:schemeClr>
                    </a:solidFill>
                  </a:tcPr>
                </a:tc>
                <a:tc>
                  <a:txBody>
                    <a:bodyPr/>
                    <a:lstStyle/>
                    <a:p>
                      <a:pPr algn="ctr">
                        <a:lnSpc>
                          <a:spcPct val="107000"/>
                        </a:lnSpc>
                        <a:spcAft>
                          <a:spcPts val="0"/>
                        </a:spcAft>
                      </a:pPr>
                      <a:r>
                        <a:rPr lang="en-GB" sz="1700" dirty="0">
                          <a:solidFill>
                            <a:schemeClr val="bg1"/>
                          </a:solidFill>
                          <a:effectLst/>
                        </a:rPr>
                        <a:t> </a:t>
                      </a:r>
                    </a:p>
                    <a:p>
                      <a:pPr algn="ctr">
                        <a:lnSpc>
                          <a:spcPct val="107000"/>
                        </a:lnSpc>
                        <a:spcAft>
                          <a:spcPts val="0"/>
                        </a:spcAft>
                      </a:pPr>
                      <a:r>
                        <a:rPr lang="en-GB" sz="1700" dirty="0">
                          <a:solidFill>
                            <a:schemeClr val="tx1"/>
                          </a:solidFill>
                          <a:effectLst/>
                        </a:rPr>
                        <a:t>Has the suspect made an effective entry into a building? E.g. Have they crossed a threshold?</a:t>
                      </a:r>
                    </a:p>
                    <a:p>
                      <a:pPr algn="ctr">
                        <a:lnSpc>
                          <a:spcPct val="107000"/>
                        </a:lnSpc>
                        <a:spcAft>
                          <a:spcPts val="0"/>
                        </a:spcAft>
                      </a:pPr>
                      <a:r>
                        <a:rPr lang="en-GB" sz="1700" dirty="0">
                          <a:solidFill>
                            <a:schemeClr val="bg1"/>
                          </a:solidFill>
                          <a:effectLst/>
                        </a:rPr>
                        <a:t> </a:t>
                      </a:r>
                      <a:endParaRPr lang="en-GB" sz="17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5931" marR="65931" marT="0" marB="0">
                    <a:solidFill>
                      <a:schemeClr val="accent2">
                        <a:lumMod val="60000"/>
                        <a:lumOff val="40000"/>
                      </a:schemeClr>
                    </a:solidFill>
                  </a:tcPr>
                </a:tc>
                <a:tc>
                  <a:txBody>
                    <a:bodyPr/>
                    <a:lstStyle/>
                    <a:p>
                      <a:pPr algn="ctr">
                        <a:lnSpc>
                          <a:spcPct val="107000"/>
                        </a:lnSpc>
                        <a:spcAft>
                          <a:spcPts val="0"/>
                        </a:spcAft>
                      </a:pPr>
                      <a:r>
                        <a:rPr lang="en-GB" sz="1700" dirty="0">
                          <a:solidFill>
                            <a:schemeClr val="bg1"/>
                          </a:solidFill>
                          <a:effectLst/>
                        </a:rPr>
                        <a:t> </a:t>
                      </a:r>
                    </a:p>
                    <a:p>
                      <a:pPr algn="ctr">
                        <a:lnSpc>
                          <a:spcPct val="107000"/>
                        </a:lnSpc>
                        <a:spcAft>
                          <a:spcPts val="0"/>
                        </a:spcAft>
                      </a:pPr>
                      <a:r>
                        <a:rPr lang="en-GB" sz="1700" dirty="0">
                          <a:solidFill>
                            <a:schemeClr val="tx1"/>
                          </a:solidFill>
                          <a:effectLst/>
                        </a:rPr>
                        <a:t>If no – no offence </a:t>
                      </a:r>
                    </a:p>
                    <a:p>
                      <a:pPr algn="ctr">
                        <a:lnSpc>
                          <a:spcPct val="107000"/>
                        </a:lnSpc>
                        <a:spcAft>
                          <a:spcPts val="0"/>
                        </a:spcAft>
                      </a:pPr>
                      <a:r>
                        <a:rPr lang="en-GB" sz="1700" dirty="0">
                          <a:solidFill>
                            <a:schemeClr val="tx1"/>
                          </a:solidFill>
                          <a:effectLst/>
                        </a:rPr>
                        <a:t>If yes – proceed to step 2</a:t>
                      </a:r>
                    </a:p>
                    <a:p>
                      <a:pPr algn="ctr">
                        <a:lnSpc>
                          <a:spcPct val="107000"/>
                        </a:lnSpc>
                        <a:spcAft>
                          <a:spcPts val="0"/>
                        </a:spcAft>
                      </a:pPr>
                      <a:r>
                        <a:rPr lang="en-GB" sz="1700" dirty="0">
                          <a:solidFill>
                            <a:schemeClr val="bg1"/>
                          </a:solidFill>
                          <a:effectLst/>
                        </a:rPr>
                        <a:t> </a:t>
                      </a:r>
                      <a:endParaRPr lang="en-GB" sz="17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5931" marR="65931" marT="0" marB="0">
                    <a:solidFill>
                      <a:schemeClr val="accent2">
                        <a:lumMod val="60000"/>
                        <a:lumOff val="40000"/>
                      </a:schemeClr>
                    </a:solidFill>
                  </a:tcPr>
                </a:tc>
                <a:extLst>
                  <a:ext uri="{0D108BD9-81ED-4DB2-BD59-A6C34878D82A}">
                    <a16:rowId xmlns:a16="http://schemas.microsoft.com/office/drawing/2014/main" val="889301355"/>
                  </a:ext>
                </a:extLst>
              </a:tr>
              <a:tr h="1563102">
                <a:tc>
                  <a:txBody>
                    <a:bodyPr/>
                    <a:lstStyle/>
                    <a:p>
                      <a:pPr algn="ctr">
                        <a:lnSpc>
                          <a:spcPct val="107000"/>
                        </a:lnSpc>
                        <a:spcAft>
                          <a:spcPts val="0"/>
                        </a:spcAft>
                      </a:pPr>
                      <a:r>
                        <a:rPr lang="en-GB" sz="1800" dirty="0">
                          <a:solidFill>
                            <a:schemeClr val="tx1"/>
                          </a:solidFill>
                          <a:effectLst/>
                        </a:rPr>
                        <a:t> </a:t>
                      </a:r>
                    </a:p>
                    <a:p>
                      <a:pPr algn="ctr">
                        <a:lnSpc>
                          <a:spcPct val="107000"/>
                        </a:lnSpc>
                        <a:spcAft>
                          <a:spcPts val="0"/>
                        </a:spcAft>
                      </a:pPr>
                      <a:r>
                        <a:rPr lang="en-GB" sz="1800" dirty="0">
                          <a:solidFill>
                            <a:schemeClr val="tx1"/>
                          </a:solidFill>
                          <a:effectLst/>
                        </a:rPr>
                        <a:t>Step 2</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5931" marR="65931" marT="0" marB="0">
                    <a:solidFill>
                      <a:schemeClr val="accent2">
                        <a:lumMod val="60000"/>
                        <a:lumOff val="40000"/>
                      </a:schemeClr>
                    </a:solidFill>
                  </a:tcPr>
                </a:tc>
                <a:tc>
                  <a:txBody>
                    <a:bodyPr/>
                    <a:lstStyle/>
                    <a:p>
                      <a:pPr algn="ctr">
                        <a:lnSpc>
                          <a:spcPct val="107000"/>
                        </a:lnSpc>
                        <a:spcAft>
                          <a:spcPts val="0"/>
                        </a:spcAft>
                      </a:pPr>
                      <a:r>
                        <a:rPr lang="en-GB" sz="1700" b="1" dirty="0">
                          <a:effectLst/>
                        </a:rPr>
                        <a:t> </a:t>
                      </a:r>
                    </a:p>
                    <a:p>
                      <a:pPr algn="ctr">
                        <a:lnSpc>
                          <a:spcPct val="107000"/>
                        </a:lnSpc>
                        <a:spcAft>
                          <a:spcPts val="0"/>
                        </a:spcAft>
                      </a:pPr>
                      <a:r>
                        <a:rPr lang="en-GB" sz="1700" b="1" dirty="0">
                          <a:effectLst/>
                        </a:rPr>
                        <a:t>At the time of crossing the boundary was the suspect a trespasser?</a:t>
                      </a:r>
                    </a:p>
                    <a:p>
                      <a:pPr algn="ctr">
                        <a:lnSpc>
                          <a:spcPct val="107000"/>
                        </a:lnSpc>
                        <a:spcAft>
                          <a:spcPts val="0"/>
                        </a:spcAft>
                      </a:pPr>
                      <a:r>
                        <a:rPr lang="en-GB" sz="1700" b="1" dirty="0">
                          <a:effectLst/>
                        </a:rPr>
                        <a:t> </a:t>
                      </a:r>
                    </a:p>
                    <a:p>
                      <a:pPr algn="ctr">
                        <a:lnSpc>
                          <a:spcPct val="107000"/>
                        </a:lnSpc>
                        <a:spcAft>
                          <a:spcPts val="0"/>
                        </a:spcAft>
                      </a:pPr>
                      <a:r>
                        <a:rPr lang="en-GB" sz="1700" b="1" dirty="0">
                          <a:effectLst/>
                        </a:rPr>
                        <a:t> </a:t>
                      </a:r>
                      <a:endParaRPr lang="en-GB" sz="1700" b="1" dirty="0">
                        <a:effectLst/>
                        <a:latin typeface="Calibri" panose="020F0502020204030204" pitchFamily="34" charset="0"/>
                        <a:ea typeface="Calibri" panose="020F0502020204030204" pitchFamily="34" charset="0"/>
                        <a:cs typeface="Times New Roman" panose="02020603050405020304" pitchFamily="18" charset="0"/>
                      </a:endParaRPr>
                    </a:p>
                  </a:txBody>
                  <a:tcPr marL="65931" marR="65931" marT="0" marB="0">
                    <a:solidFill>
                      <a:schemeClr val="accent2">
                        <a:lumMod val="20000"/>
                        <a:lumOff val="80000"/>
                      </a:schemeClr>
                    </a:solidFill>
                  </a:tcPr>
                </a:tc>
                <a:tc>
                  <a:txBody>
                    <a:bodyPr/>
                    <a:lstStyle/>
                    <a:p>
                      <a:pPr algn="ctr">
                        <a:lnSpc>
                          <a:spcPct val="107000"/>
                        </a:lnSpc>
                        <a:spcAft>
                          <a:spcPts val="0"/>
                        </a:spcAft>
                      </a:pPr>
                      <a:r>
                        <a:rPr lang="en-GB" sz="1700" b="1" dirty="0">
                          <a:effectLst/>
                        </a:rPr>
                        <a:t> </a:t>
                      </a:r>
                    </a:p>
                    <a:p>
                      <a:pPr algn="ctr">
                        <a:lnSpc>
                          <a:spcPct val="107000"/>
                        </a:lnSpc>
                        <a:spcAft>
                          <a:spcPts val="0"/>
                        </a:spcAft>
                      </a:pPr>
                      <a:r>
                        <a:rPr lang="en-GB" sz="1700" b="1" dirty="0">
                          <a:effectLst/>
                        </a:rPr>
                        <a:t>If no – no offence </a:t>
                      </a:r>
                    </a:p>
                    <a:p>
                      <a:pPr algn="ctr">
                        <a:lnSpc>
                          <a:spcPct val="107000"/>
                        </a:lnSpc>
                        <a:spcAft>
                          <a:spcPts val="0"/>
                        </a:spcAft>
                      </a:pPr>
                      <a:r>
                        <a:rPr lang="en-GB" sz="1700" b="1" dirty="0">
                          <a:effectLst/>
                        </a:rPr>
                        <a:t>If yes – proceed to step 3</a:t>
                      </a:r>
                      <a:endParaRPr lang="en-GB" sz="1700" b="1" dirty="0">
                        <a:effectLst/>
                        <a:latin typeface="Calibri" panose="020F0502020204030204" pitchFamily="34" charset="0"/>
                        <a:ea typeface="Calibri" panose="020F0502020204030204" pitchFamily="34" charset="0"/>
                        <a:cs typeface="Times New Roman" panose="02020603050405020304" pitchFamily="18" charset="0"/>
                      </a:endParaRPr>
                    </a:p>
                  </a:txBody>
                  <a:tcPr marL="65931" marR="65931" marT="0" marB="0">
                    <a:solidFill>
                      <a:schemeClr val="accent2">
                        <a:lumMod val="20000"/>
                        <a:lumOff val="80000"/>
                      </a:schemeClr>
                    </a:solidFill>
                  </a:tcPr>
                </a:tc>
                <a:extLst>
                  <a:ext uri="{0D108BD9-81ED-4DB2-BD59-A6C34878D82A}">
                    <a16:rowId xmlns:a16="http://schemas.microsoft.com/office/drawing/2014/main" val="3027298847"/>
                  </a:ext>
                </a:extLst>
              </a:tr>
              <a:tr h="2231335">
                <a:tc>
                  <a:txBody>
                    <a:bodyPr/>
                    <a:lstStyle/>
                    <a:p>
                      <a:pPr algn="ctr">
                        <a:lnSpc>
                          <a:spcPct val="107000"/>
                        </a:lnSpc>
                        <a:spcAft>
                          <a:spcPts val="0"/>
                        </a:spcAft>
                      </a:pPr>
                      <a:r>
                        <a:rPr lang="en-GB" sz="1800" dirty="0">
                          <a:effectLst/>
                        </a:rPr>
                        <a:t> </a:t>
                      </a:r>
                    </a:p>
                    <a:p>
                      <a:pPr algn="ctr">
                        <a:lnSpc>
                          <a:spcPct val="107000"/>
                        </a:lnSpc>
                        <a:spcAft>
                          <a:spcPts val="0"/>
                        </a:spcAft>
                      </a:pPr>
                      <a:r>
                        <a:rPr lang="en-GB" sz="1800" dirty="0">
                          <a:solidFill>
                            <a:schemeClr val="tx1"/>
                          </a:solidFill>
                          <a:effectLst/>
                        </a:rPr>
                        <a:t>Step 3</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5931" marR="65931" marT="0" marB="0">
                    <a:solidFill>
                      <a:schemeClr val="accent2">
                        <a:lumMod val="60000"/>
                        <a:lumOff val="40000"/>
                      </a:schemeClr>
                    </a:solidFill>
                  </a:tcPr>
                </a:tc>
                <a:tc>
                  <a:txBody>
                    <a:bodyPr/>
                    <a:lstStyle/>
                    <a:p>
                      <a:pPr algn="ctr">
                        <a:lnSpc>
                          <a:spcPct val="107000"/>
                        </a:lnSpc>
                        <a:spcAft>
                          <a:spcPts val="0"/>
                        </a:spcAft>
                      </a:pPr>
                      <a:r>
                        <a:rPr lang="en-GB" sz="1700" b="1" dirty="0">
                          <a:effectLst/>
                        </a:rPr>
                        <a:t> </a:t>
                      </a:r>
                    </a:p>
                    <a:p>
                      <a:pPr algn="ctr">
                        <a:lnSpc>
                          <a:spcPct val="107000"/>
                        </a:lnSpc>
                        <a:spcAft>
                          <a:spcPts val="0"/>
                        </a:spcAft>
                      </a:pPr>
                      <a:r>
                        <a:rPr lang="en-GB" sz="1700" b="1" dirty="0">
                          <a:effectLst/>
                        </a:rPr>
                        <a:t>At the time of crossing the boundary as a trespasser did the suspect intend to either commit… </a:t>
                      </a:r>
                    </a:p>
                    <a:p>
                      <a:pPr algn="ctr">
                        <a:lnSpc>
                          <a:spcPct val="107000"/>
                        </a:lnSpc>
                        <a:spcAft>
                          <a:spcPts val="0"/>
                        </a:spcAft>
                      </a:pPr>
                      <a:r>
                        <a:rPr lang="en-GB" sz="1700" b="1" dirty="0">
                          <a:effectLst/>
                        </a:rPr>
                        <a:t>Damage</a:t>
                      </a:r>
                    </a:p>
                    <a:p>
                      <a:pPr algn="ctr">
                        <a:lnSpc>
                          <a:spcPct val="107000"/>
                        </a:lnSpc>
                        <a:spcAft>
                          <a:spcPts val="0"/>
                        </a:spcAft>
                      </a:pPr>
                      <a:r>
                        <a:rPr lang="en-GB" sz="1700" b="1" dirty="0">
                          <a:effectLst/>
                        </a:rPr>
                        <a:t> Inflict GBH</a:t>
                      </a:r>
                    </a:p>
                    <a:p>
                      <a:pPr algn="ctr">
                        <a:lnSpc>
                          <a:spcPct val="107000"/>
                        </a:lnSpc>
                        <a:spcAft>
                          <a:spcPts val="0"/>
                        </a:spcAft>
                      </a:pPr>
                      <a:r>
                        <a:rPr lang="en-GB" sz="1700" b="1" dirty="0">
                          <a:effectLst/>
                        </a:rPr>
                        <a:t> Theft </a:t>
                      </a:r>
                      <a:endParaRPr lang="en-GB" sz="1700" b="1" dirty="0">
                        <a:effectLst/>
                        <a:latin typeface="Calibri" panose="020F0502020204030204" pitchFamily="34" charset="0"/>
                        <a:ea typeface="Calibri" panose="020F0502020204030204" pitchFamily="34" charset="0"/>
                        <a:cs typeface="Times New Roman" panose="02020603050405020304" pitchFamily="18" charset="0"/>
                      </a:endParaRPr>
                    </a:p>
                  </a:txBody>
                  <a:tcPr marL="65931" marR="65931" marT="0" marB="0">
                    <a:solidFill>
                      <a:schemeClr val="accent2">
                        <a:lumMod val="40000"/>
                        <a:lumOff val="60000"/>
                      </a:schemeClr>
                    </a:solidFill>
                  </a:tcPr>
                </a:tc>
                <a:tc>
                  <a:txBody>
                    <a:bodyPr/>
                    <a:lstStyle/>
                    <a:p>
                      <a:pPr algn="ctr">
                        <a:lnSpc>
                          <a:spcPct val="107000"/>
                        </a:lnSpc>
                        <a:spcAft>
                          <a:spcPts val="0"/>
                        </a:spcAft>
                      </a:pPr>
                      <a:r>
                        <a:rPr lang="en-GB" sz="1700" b="1" dirty="0">
                          <a:effectLst/>
                        </a:rPr>
                        <a:t> </a:t>
                      </a:r>
                    </a:p>
                    <a:p>
                      <a:pPr algn="ctr">
                        <a:lnSpc>
                          <a:spcPct val="107000"/>
                        </a:lnSpc>
                        <a:spcAft>
                          <a:spcPts val="0"/>
                        </a:spcAft>
                      </a:pPr>
                      <a:r>
                        <a:rPr lang="en-GB" sz="1700" b="1" dirty="0">
                          <a:effectLst/>
                        </a:rPr>
                        <a:t> If no – no offence </a:t>
                      </a:r>
                    </a:p>
                    <a:p>
                      <a:pPr algn="ctr">
                        <a:lnSpc>
                          <a:spcPct val="107000"/>
                        </a:lnSpc>
                        <a:spcAft>
                          <a:spcPts val="0"/>
                        </a:spcAft>
                      </a:pPr>
                      <a:r>
                        <a:rPr lang="en-GB" sz="1700" b="1" dirty="0">
                          <a:effectLst/>
                        </a:rPr>
                        <a:t>If yes – Burglary 9(1)(a) has been committed. </a:t>
                      </a:r>
                      <a:endParaRPr lang="en-GB" sz="1700" b="1" dirty="0">
                        <a:effectLst/>
                        <a:latin typeface="Calibri" panose="020F0502020204030204" pitchFamily="34" charset="0"/>
                        <a:ea typeface="Calibri" panose="020F0502020204030204" pitchFamily="34" charset="0"/>
                        <a:cs typeface="Times New Roman" panose="02020603050405020304" pitchFamily="18" charset="0"/>
                      </a:endParaRPr>
                    </a:p>
                  </a:txBody>
                  <a:tcPr marL="65931" marR="65931" marT="0" marB="0">
                    <a:solidFill>
                      <a:schemeClr val="accent2">
                        <a:lumMod val="40000"/>
                        <a:lumOff val="60000"/>
                      </a:schemeClr>
                    </a:solidFill>
                  </a:tcPr>
                </a:tc>
                <a:extLst>
                  <a:ext uri="{0D108BD9-81ED-4DB2-BD59-A6C34878D82A}">
                    <a16:rowId xmlns:a16="http://schemas.microsoft.com/office/drawing/2014/main" val="1017631420"/>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2237431940"/>
              </p:ext>
            </p:extLst>
          </p:nvPr>
        </p:nvGraphicFramePr>
        <p:xfrm>
          <a:off x="6220227" y="801025"/>
          <a:ext cx="5848203" cy="5533715"/>
        </p:xfrm>
        <a:graphic>
          <a:graphicData uri="http://schemas.openxmlformats.org/drawingml/2006/table">
            <a:tbl>
              <a:tblPr firstRow="1" firstCol="1" bandRow="1">
                <a:tableStyleId>{5C22544A-7EE6-4342-B048-85BDC9FD1C3A}</a:tableStyleId>
              </a:tblPr>
              <a:tblGrid>
                <a:gridCol w="1008646">
                  <a:extLst>
                    <a:ext uri="{9D8B030D-6E8A-4147-A177-3AD203B41FA5}">
                      <a16:colId xmlns:a16="http://schemas.microsoft.com/office/drawing/2014/main" val="2072086890"/>
                    </a:ext>
                  </a:extLst>
                </a:gridCol>
                <a:gridCol w="2797251">
                  <a:extLst>
                    <a:ext uri="{9D8B030D-6E8A-4147-A177-3AD203B41FA5}">
                      <a16:colId xmlns:a16="http://schemas.microsoft.com/office/drawing/2014/main" val="2012107828"/>
                    </a:ext>
                  </a:extLst>
                </a:gridCol>
                <a:gridCol w="2042306">
                  <a:extLst>
                    <a:ext uri="{9D8B030D-6E8A-4147-A177-3AD203B41FA5}">
                      <a16:colId xmlns:a16="http://schemas.microsoft.com/office/drawing/2014/main" val="20337814"/>
                    </a:ext>
                  </a:extLst>
                </a:gridCol>
              </a:tblGrid>
              <a:tr h="1659294">
                <a:tc>
                  <a:txBody>
                    <a:bodyPr/>
                    <a:lstStyle/>
                    <a:p>
                      <a:pPr algn="ctr">
                        <a:lnSpc>
                          <a:spcPct val="107000"/>
                        </a:lnSpc>
                        <a:spcAft>
                          <a:spcPts val="0"/>
                        </a:spcAft>
                      </a:pPr>
                      <a:r>
                        <a:rPr lang="en-GB" sz="1800" dirty="0">
                          <a:effectLst/>
                        </a:rPr>
                        <a:t> </a:t>
                      </a:r>
                    </a:p>
                    <a:p>
                      <a:pPr algn="ctr">
                        <a:lnSpc>
                          <a:spcPct val="107000"/>
                        </a:lnSpc>
                        <a:spcAft>
                          <a:spcPts val="0"/>
                        </a:spcAft>
                      </a:pPr>
                      <a:r>
                        <a:rPr lang="en-GB" sz="1800" dirty="0">
                          <a:solidFill>
                            <a:schemeClr val="tx1"/>
                          </a:solidFill>
                          <a:effectLst/>
                        </a:rPr>
                        <a:t>Step 1</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60000"/>
                        <a:lumOff val="40000"/>
                      </a:schemeClr>
                    </a:solidFill>
                  </a:tcPr>
                </a:tc>
                <a:tc>
                  <a:txBody>
                    <a:bodyPr/>
                    <a:lstStyle/>
                    <a:p>
                      <a:pPr algn="ctr">
                        <a:lnSpc>
                          <a:spcPct val="107000"/>
                        </a:lnSpc>
                        <a:spcAft>
                          <a:spcPts val="0"/>
                        </a:spcAft>
                      </a:pPr>
                      <a:r>
                        <a:rPr lang="en-GB" sz="1700" dirty="0">
                          <a:effectLst/>
                        </a:rPr>
                        <a:t> </a:t>
                      </a:r>
                    </a:p>
                    <a:p>
                      <a:pPr algn="ctr">
                        <a:lnSpc>
                          <a:spcPct val="107000"/>
                        </a:lnSpc>
                        <a:spcAft>
                          <a:spcPts val="0"/>
                        </a:spcAft>
                      </a:pPr>
                      <a:r>
                        <a:rPr lang="en-GB" sz="1700" dirty="0">
                          <a:solidFill>
                            <a:schemeClr val="tx1"/>
                          </a:solidFill>
                          <a:effectLst/>
                        </a:rPr>
                        <a:t>Has the suspect made an effective entry into a building? E.g. Have they crossed a threshold?</a:t>
                      </a:r>
                    </a:p>
                    <a:p>
                      <a:pPr algn="ctr">
                        <a:lnSpc>
                          <a:spcPct val="107000"/>
                        </a:lnSpc>
                        <a:spcAft>
                          <a:spcPts val="0"/>
                        </a:spcAft>
                      </a:pPr>
                      <a:r>
                        <a:rPr lang="en-GB" sz="1700" dirty="0">
                          <a:effectLst/>
                        </a:rPr>
                        <a:t> </a:t>
                      </a:r>
                      <a:endParaRPr lang="en-GB" sz="17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60000"/>
                        <a:lumOff val="40000"/>
                      </a:schemeClr>
                    </a:solidFill>
                  </a:tcPr>
                </a:tc>
                <a:tc>
                  <a:txBody>
                    <a:bodyPr/>
                    <a:lstStyle/>
                    <a:p>
                      <a:pPr algn="ctr">
                        <a:lnSpc>
                          <a:spcPct val="107000"/>
                        </a:lnSpc>
                        <a:spcAft>
                          <a:spcPts val="0"/>
                        </a:spcAft>
                      </a:pPr>
                      <a:r>
                        <a:rPr lang="en-GB" sz="1700" dirty="0">
                          <a:effectLst/>
                        </a:rPr>
                        <a:t> </a:t>
                      </a:r>
                    </a:p>
                    <a:p>
                      <a:pPr algn="ctr">
                        <a:lnSpc>
                          <a:spcPct val="107000"/>
                        </a:lnSpc>
                        <a:spcAft>
                          <a:spcPts val="0"/>
                        </a:spcAft>
                      </a:pPr>
                      <a:r>
                        <a:rPr lang="en-GB" sz="1700" dirty="0">
                          <a:solidFill>
                            <a:schemeClr val="tx1"/>
                          </a:solidFill>
                          <a:effectLst/>
                        </a:rPr>
                        <a:t>If no – no offence</a:t>
                      </a:r>
                    </a:p>
                    <a:p>
                      <a:pPr algn="ctr">
                        <a:lnSpc>
                          <a:spcPct val="107000"/>
                        </a:lnSpc>
                        <a:spcAft>
                          <a:spcPts val="0"/>
                        </a:spcAft>
                      </a:pPr>
                      <a:r>
                        <a:rPr lang="en-GB" sz="1700" dirty="0">
                          <a:solidFill>
                            <a:schemeClr val="tx1"/>
                          </a:solidFill>
                          <a:effectLst/>
                        </a:rPr>
                        <a:t> </a:t>
                      </a:r>
                    </a:p>
                    <a:p>
                      <a:pPr algn="ctr">
                        <a:lnSpc>
                          <a:spcPct val="107000"/>
                        </a:lnSpc>
                        <a:spcAft>
                          <a:spcPts val="0"/>
                        </a:spcAft>
                      </a:pPr>
                      <a:r>
                        <a:rPr lang="en-GB" sz="1700" dirty="0">
                          <a:solidFill>
                            <a:schemeClr val="tx1"/>
                          </a:solidFill>
                          <a:effectLst/>
                        </a:rPr>
                        <a:t>If yes – proceed to step 2</a:t>
                      </a:r>
                    </a:p>
                    <a:p>
                      <a:pPr algn="ctr">
                        <a:lnSpc>
                          <a:spcPct val="107000"/>
                        </a:lnSpc>
                        <a:spcAft>
                          <a:spcPts val="0"/>
                        </a:spcAft>
                      </a:pPr>
                      <a:r>
                        <a:rPr lang="en-GB" sz="1700" dirty="0">
                          <a:solidFill>
                            <a:schemeClr val="tx1"/>
                          </a:solidFill>
                          <a:effectLst/>
                        </a:rPr>
                        <a:t> </a:t>
                      </a:r>
                      <a:endParaRPr lang="en-GB" sz="17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60000"/>
                        <a:lumOff val="40000"/>
                      </a:schemeClr>
                    </a:solidFill>
                  </a:tcPr>
                </a:tc>
                <a:extLst>
                  <a:ext uri="{0D108BD9-81ED-4DB2-BD59-A6C34878D82A}">
                    <a16:rowId xmlns:a16="http://schemas.microsoft.com/office/drawing/2014/main" val="1269120453"/>
                  </a:ext>
                </a:extLst>
              </a:tr>
              <a:tr h="1659294">
                <a:tc>
                  <a:txBody>
                    <a:bodyPr/>
                    <a:lstStyle/>
                    <a:p>
                      <a:pPr algn="ctr">
                        <a:lnSpc>
                          <a:spcPct val="107000"/>
                        </a:lnSpc>
                        <a:spcAft>
                          <a:spcPts val="0"/>
                        </a:spcAft>
                      </a:pPr>
                      <a:r>
                        <a:rPr lang="en-GB" sz="1800" dirty="0">
                          <a:effectLst/>
                        </a:rPr>
                        <a:t> </a:t>
                      </a:r>
                    </a:p>
                    <a:p>
                      <a:pPr algn="ctr">
                        <a:lnSpc>
                          <a:spcPct val="107000"/>
                        </a:lnSpc>
                        <a:spcAft>
                          <a:spcPts val="0"/>
                        </a:spcAft>
                      </a:pPr>
                      <a:r>
                        <a:rPr lang="en-GB" sz="1800" dirty="0">
                          <a:solidFill>
                            <a:schemeClr val="tx1"/>
                          </a:solidFill>
                          <a:effectLst/>
                        </a:rPr>
                        <a:t>Step 2</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60000"/>
                        <a:lumOff val="40000"/>
                      </a:schemeClr>
                    </a:solidFill>
                  </a:tcPr>
                </a:tc>
                <a:tc>
                  <a:txBody>
                    <a:bodyPr/>
                    <a:lstStyle/>
                    <a:p>
                      <a:pPr algn="ctr">
                        <a:lnSpc>
                          <a:spcPct val="107000"/>
                        </a:lnSpc>
                        <a:spcAft>
                          <a:spcPts val="0"/>
                        </a:spcAft>
                      </a:pPr>
                      <a:r>
                        <a:rPr lang="en-GB" sz="1700" b="1" dirty="0">
                          <a:effectLst/>
                        </a:rPr>
                        <a:t> </a:t>
                      </a:r>
                    </a:p>
                    <a:p>
                      <a:pPr algn="ctr">
                        <a:lnSpc>
                          <a:spcPct val="107000"/>
                        </a:lnSpc>
                        <a:spcAft>
                          <a:spcPts val="0"/>
                        </a:spcAft>
                      </a:pPr>
                      <a:r>
                        <a:rPr lang="en-GB" sz="1700" b="1" dirty="0">
                          <a:effectLst/>
                        </a:rPr>
                        <a:t>At the time of crossing the boundary was the suspect a trespasser?</a:t>
                      </a:r>
                    </a:p>
                    <a:p>
                      <a:pPr algn="ctr">
                        <a:lnSpc>
                          <a:spcPct val="107000"/>
                        </a:lnSpc>
                        <a:spcAft>
                          <a:spcPts val="0"/>
                        </a:spcAft>
                      </a:pPr>
                      <a:r>
                        <a:rPr lang="en-GB" sz="1700" b="1" dirty="0">
                          <a:effectLst/>
                        </a:rPr>
                        <a:t> </a:t>
                      </a:r>
                    </a:p>
                    <a:p>
                      <a:pPr algn="ctr">
                        <a:lnSpc>
                          <a:spcPct val="107000"/>
                        </a:lnSpc>
                        <a:spcAft>
                          <a:spcPts val="0"/>
                        </a:spcAft>
                      </a:pPr>
                      <a:r>
                        <a:rPr lang="en-GB" sz="1700" b="1" dirty="0">
                          <a:effectLst/>
                        </a:rPr>
                        <a:t> </a:t>
                      </a:r>
                      <a:endParaRPr lang="en-GB" sz="17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20000"/>
                        <a:lumOff val="80000"/>
                      </a:schemeClr>
                    </a:solidFill>
                  </a:tcPr>
                </a:tc>
                <a:tc>
                  <a:txBody>
                    <a:bodyPr/>
                    <a:lstStyle/>
                    <a:p>
                      <a:pPr algn="ctr">
                        <a:lnSpc>
                          <a:spcPct val="107000"/>
                        </a:lnSpc>
                        <a:spcAft>
                          <a:spcPts val="0"/>
                        </a:spcAft>
                      </a:pPr>
                      <a:r>
                        <a:rPr lang="en-GB" sz="1700" b="1" dirty="0">
                          <a:effectLst/>
                        </a:rPr>
                        <a:t> </a:t>
                      </a:r>
                    </a:p>
                    <a:p>
                      <a:pPr algn="ctr">
                        <a:lnSpc>
                          <a:spcPct val="107000"/>
                        </a:lnSpc>
                        <a:spcAft>
                          <a:spcPts val="0"/>
                        </a:spcAft>
                      </a:pPr>
                      <a:r>
                        <a:rPr lang="en-GB" sz="1700" b="1" dirty="0">
                          <a:effectLst/>
                        </a:rPr>
                        <a:t>If no – no offence </a:t>
                      </a:r>
                    </a:p>
                    <a:p>
                      <a:pPr algn="ctr">
                        <a:lnSpc>
                          <a:spcPct val="107000"/>
                        </a:lnSpc>
                        <a:spcAft>
                          <a:spcPts val="0"/>
                        </a:spcAft>
                      </a:pPr>
                      <a:r>
                        <a:rPr lang="en-GB" sz="1700" b="1" dirty="0">
                          <a:effectLst/>
                        </a:rPr>
                        <a:t>If yes – proceed to step 3</a:t>
                      </a:r>
                      <a:endParaRPr lang="en-GB" sz="17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20000"/>
                        <a:lumOff val="80000"/>
                      </a:schemeClr>
                    </a:solidFill>
                  </a:tcPr>
                </a:tc>
                <a:extLst>
                  <a:ext uri="{0D108BD9-81ED-4DB2-BD59-A6C34878D82A}">
                    <a16:rowId xmlns:a16="http://schemas.microsoft.com/office/drawing/2014/main" val="1957123750"/>
                  </a:ext>
                </a:extLst>
              </a:tr>
              <a:tr h="2215127">
                <a:tc>
                  <a:txBody>
                    <a:bodyPr/>
                    <a:lstStyle/>
                    <a:p>
                      <a:pPr algn="ctr">
                        <a:lnSpc>
                          <a:spcPct val="107000"/>
                        </a:lnSpc>
                        <a:spcAft>
                          <a:spcPts val="0"/>
                        </a:spcAft>
                      </a:pPr>
                      <a:r>
                        <a:rPr lang="en-GB" sz="1800" dirty="0">
                          <a:effectLst/>
                        </a:rPr>
                        <a:t> </a:t>
                      </a:r>
                    </a:p>
                    <a:p>
                      <a:pPr algn="ctr">
                        <a:lnSpc>
                          <a:spcPct val="107000"/>
                        </a:lnSpc>
                        <a:spcAft>
                          <a:spcPts val="0"/>
                        </a:spcAft>
                      </a:pPr>
                      <a:r>
                        <a:rPr lang="en-GB" sz="1800" dirty="0">
                          <a:solidFill>
                            <a:schemeClr val="tx1"/>
                          </a:solidFill>
                          <a:effectLst/>
                        </a:rPr>
                        <a:t>Step 3</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60000"/>
                        <a:lumOff val="40000"/>
                      </a:schemeClr>
                    </a:solidFill>
                  </a:tcPr>
                </a:tc>
                <a:tc>
                  <a:txBody>
                    <a:bodyPr/>
                    <a:lstStyle/>
                    <a:p>
                      <a:pPr algn="ctr">
                        <a:lnSpc>
                          <a:spcPct val="107000"/>
                        </a:lnSpc>
                        <a:spcAft>
                          <a:spcPts val="0"/>
                        </a:spcAft>
                      </a:pPr>
                      <a:r>
                        <a:rPr lang="en-GB" sz="1700" b="1" dirty="0">
                          <a:effectLst/>
                        </a:rPr>
                        <a:t> </a:t>
                      </a:r>
                    </a:p>
                    <a:p>
                      <a:pPr algn="ctr">
                        <a:lnSpc>
                          <a:spcPct val="107000"/>
                        </a:lnSpc>
                        <a:spcAft>
                          <a:spcPts val="0"/>
                        </a:spcAft>
                      </a:pPr>
                      <a:r>
                        <a:rPr lang="en-GB" sz="1700" b="1" dirty="0">
                          <a:effectLst/>
                        </a:rPr>
                        <a:t>At the time of crossing the boundary as a trespasser did the suspect go on to commit…</a:t>
                      </a:r>
                    </a:p>
                    <a:p>
                      <a:pPr algn="ctr">
                        <a:lnSpc>
                          <a:spcPct val="107000"/>
                        </a:lnSpc>
                        <a:spcAft>
                          <a:spcPts val="0"/>
                        </a:spcAft>
                      </a:pPr>
                      <a:r>
                        <a:rPr lang="en-GB" sz="1700" b="1" dirty="0">
                          <a:effectLst/>
                        </a:rPr>
                        <a:t> Inflict GBH</a:t>
                      </a:r>
                    </a:p>
                    <a:p>
                      <a:pPr algn="ctr">
                        <a:lnSpc>
                          <a:spcPct val="107000"/>
                        </a:lnSpc>
                        <a:spcAft>
                          <a:spcPts val="0"/>
                        </a:spcAft>
                      </a:pPr>
                      <a:r>
                        <a:rPr lang="en-GB" sz="1700" b="1" dirty="0">
                          <a:effectLst/>
                        </a:rPr>
                        <a:t> Theft </a:t>
                      </a:r>
                      <a:endParaRPr lang="en-GB" sz="17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40000"/>
                        <a:lumOff val="60000"/>
                      </a:schemeClr>
                    </a:solidFill>
                  </a:tcPr>
                </a:tc>
                <a:tc>
                  <a:txBody>
                    <a:bodyPr/>
                    <a:lstStyle/>
                    <a:p>
                      <a:pPr algn="ctr">
                        <a:lnSpc>
                          <a:spcPct val="107000"/>
                        </a:lnSpc>
                        <a:spcAft>
                          <a:spcPts val="0"/>
                        </a:spcAft>
                      </a:pPr>
                      <a:r>
                        <a:rPr lang="en-GB" sz="1700" b="1" dirty="0">
                          <a:effectLst/>
                        </a:rPr>
                        <a:t> </a:t>
                      </a:r>
                    </a:p>
                    <a:p>
                      <a:pPr algn="ctr">
                        <a:lnSpc>
                          <a:spcPct val="107000"/>
                        </a:lnSpc>
                        <a:spcAft>
                          <a:spcPts val="0"/>
                        </a:spcAft>
                      </a:pPr>
                      <a:r>
                        <a:rPr lang="en-GB" sz="1700" b="1" dirty="0">
                          <a:solidFill>
                            <a:schemeClr val="tx1"/>
                          </a:solidFill>
                          <a:effectLst/>
                        </a:rPr>
                        <a:t> If no – no offence </a:t>
                      </a:r>
                    </a:p>
                    <a:p>
                      <a:pPr algn="ctr">
                        <a:lnSpc>
                          <a:spcPct val="107000"/>
                        </a:lnSpc>
                        <a:spcAft>
                          <a:spcPts val="0"/>
                        </a:spcAft>
                      </a:pPr>
                      <a:r>
                        <a:rPr lang="en-GB" sz="1700" b="1" dirty="0">
                          <a:solidFill>
                            <a:schemeClr val="tx1"/>
                          </a:solidFill>
                          <a:effectLst/>
                        </a:rPr>
                        <a:t>If yes – Burglary 9(1)(b) has been committed. </a:t>
                      </a:r>
                      <a:endParaRPr lang="en-GB" sz="17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2">
                        <a:lumMod val="40000"/>
                        <a:lumOff val="60000"/>
                      </a:schemeClr>
                    </a:solidFill>
                  </a:tcPr>
                </a:tc>
                <a:extLst>
                  <a:ext uri="{0D108BD9-81ED-4DB2-BD59-A6C34878D82A}">
                    <a16:rowId xmlns:a16="http://schemas.microsoft.com/office/drawing/2014/main" val="3549477059"/>
                  </a:ext>
                </a:extLst>
              </a:tr>
            </a:tbl>
          </a:graphicData>
        </a:graphic>
      </p:graphicFrame>
      <p:sp>
        <p:nvSpPr>
          <p:cNvPr id="7" name="TextBox 6"/>
          <p:cNvSpPr txBox="1"/>
          <p:nvPr/>
        </p:nvSpPr>
        <p:spPr>
          <a:xfrm>
            <a:off x="189471" y="154693"/>
            <a:ext cx="5847834"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latin typeface="+mn-lt"/>
              </a:rPr>
              <a:t>Burglary 9(1)(a)</a:t>
            </a:r>
          </a:p>
        </p:txBody>
      </p:sp>
      <p:sp>
        <p:nvSpPr>
          <p:cNvPr id="8" name="TextBox 7"/>
          <p:cNvSpPr txBox="1"/>
          <p:nvPr/>
        </p:nvSpPr>
        <p:spPr>
          <a:xfrm>
            <a:off x="6220227" y="154693"/>
            <a:ext cx="5847834"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latin typeface="+mn-lt"/>
              </a:rPr>
              <a:t>Burglary 9(1)(b)</a:t>
            </a:r>
          </a:p>
        </p:txBody>
      </p:sp>
    </p:spTree>
    <p:extLst>
      <p:ext uri="{BB962C8B-B14F-4D97-AF65-F5344CB8AC3E}">
        <p14:creationId xmlns:p14="http://schemas.microsoft.com/office/powerpoint/2010/main" val="1856946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20919" r="16191"/>
          <a:stretch/>
        </p:blipFill>
        <p:spPr>
          <a:xfrm>
            <a:off x="3050818" y="1155971"/>
            <a:ext cx="6545145" cy="3859197"/>
          </a:xfrm>
          <a:prstGeom prst="rect">
            <a:avLst/>
          </a:prstGeom>
        </p:spPr>
      </p:pic>
    </p:spTree>
    <p:extLst>
      <p:ext uri="{BB962C8B-B14F-4D97-AF65-F5344CB8AC3E}">
        <p14:creationId xmlns:p14="http://schemas.microsoft.com/office/powerpoint/2010/main" val="27389723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49411" y="1089614"/>
            <a:ext cx="10144898" cy="4524315"/>
          </a:xfrm>
          <a:prstGeom prst="rect">
            <a:avLst/>
          </a:prstGeom>
          <a:solidFill>
            <a:schemeClr val="accent2">
              <a:lumMod val="20000"/>
              <a:lumOff val="80000"/>
            </a:schemeClr>
          </a:solidFill>
          <a:ln>
            <a:solidFill>
              <a:schemeClr val="tx1"/>
            </a:solidFill>
          </a:ln>
        </p:spPr>
        <p:txBody>
          <a:bodyPr wrap="square">
            <a:spAutoFit/>
          </a:bodyPr>
          <a:lstStyle/>
          <a:p>
            <a:r>
              <a:rPr lang="en-GB" sz="2400" dirty="0"/>
              <a:t>BENNETT has nowhere to sleep and so enters an insecure boiler house intending to find a place to bed down for the night.</a:t>
            </a:r>
          </a:p>
          <a:p>
            <a:r>
              <a:rPr lang="en-GB" sz="2400" dirty="0"/>
              <a:t>During the night, BENNETT is disturbed by the security guard so he seizes a hammer that is on a shelf, fracturing the guard’s skull with it.  </a:t>
            </a:r>
          </a:p>
          <a:p>
            <a:endParaRPr lang="en-GB" sz="2400" dirty="0"/>
          </a:p>
          <a:p>
            <a:r>
              <a:rPr lang="en-GB" sz="2400" dirty="0"/>
              <a:t>When does BENNETT first commit burglary? </a:t>
            </a:r>
          </a:p>
          <a:p>
            <a:endParaRPr lang="en-GB" sz="2400" dirty="0"/>
          </a:p>
          <a:p>
            <a:r>
              <a:rPr lang="en-GB" sz="2400" dirty="0"/>
              <a:t>A. Upon forming the intention to break into the boiler house. </a:t>
            </a:r>
          </a:p>
          <a:p>
            <a:r>
              <a:rPr lang="en-GB" sz="2400" dirty="0"/>
              <a:t>B. Upon breaking into the boiler house. </a:t>
            </a:r>
          </a:p>
          <a:p>
            <a:r>
              <a:rPr lang="en-GB" sz="2400" dirty="0"/>
              <a:t>C. Upon making the decision to hit the security guard. </a:t>
            </a:r>
          </a:p>
          <a:p>
            <a:r>
              <a:rPr lang="en-GB" sz="2400" dirty="0"/>
              <a:t>D. Upon causing injury to the security guard.</a:t>
            </a:r>
          </a:p>
          <a:p>
            <a:endParaRPr lang="en-GB" sz="2400" dirty="0"/>
          </a:p>
        </p:txBody>
      </p:sp>
      <p:sp>
        <p:nvSpPr>
          <p:cNvPr id="2" name="Title 1"/>
          <p:cNvSpPr>
            <a:spLocks noGrp="1"/>
          </p:cNvSpPr>
          <p:nvPr>
            <p:ph type="title"/>
          </p:nvPr>
        </p:nvSpPr>
        <p:spPr>
          <a:xfrm>
            <a:off x="949411" y="290986"/>
            <a:ext cx="10515600" cy="623416"/>
          </a:xfrm>
          <a:solidFill>
            <a:srgbClr val="002060"/>
          </a:solidFill>
        </p:spPr>
        <p:txBody>
          <a:bodyPr>
            <a:normAutofit/>
          </a:bodyPr>
          <a:lstStyle/>
          <a:p>
            <a:pPr algn="ctr"/>
            <a:r>
              <a:rPr lang="en-GB" sz="3600" b="1" dirty="0">
                <a:solidFill>
                  <a:schemeClr val="bg1"/>
                </a:solidFill>
                <a:latin typeface="+mn-lt"/>
              </a:rPr>
              <a:t>Question…..</a:t>
            </a:r>
          </a:p>
        </p:txBody>
      </p:sp>
    </p:spTree>
    <p:extLst>
      <p:ext uri="{BB962C8B-B14F-4D97-AF65-F5344CB8AC3E}">
        <p14:creationId xmlns:p14="http://schemas.microsoft.com/office/powerpoint/2010/main" val="1668776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97127" y="1112113"/>
            <a:ext cx="11020167" cy="4708981"/>
          </a:xfrm>
          <a:prstGeom prst="rect">
            <a:avLst/>
          </a:prstGeom>
          <a:solidFill>
            <a:schemeClr val="accent2">
              <a:lumMod val="20000"/>
              <a:lumOff val="80000"/>
            </a:schemeClr>
          </a:solidFill>
          <a:ln>
            <a:solidFill>
              <a:schemeClr val="tx1"/>
            </a:solidFill>
          </a:ln>
        </p:spPr>
        <p:txBody>
          <a:bodyPr wrap="square">
            <a:spAutoFit/>
          </a:bodyPr>
          <a:lstStyle/>
          <a:p>
            <a:pPr lvl="0"/>
            <a:r>
              <a:rPr lang="en-GB" sz="2400" dirty="0"/>
              <a:t>(</a:t>
            </a:r>
            <a:r>
              <a:rPr lang="en-GB" sz="2300" dirty="0"/>
              <a:t>a) HALFPENNY wants to break into a shop to steal, so he inserts a bent wire coat hanger through the letterbox and uses it to try and release the door catch. </a:t>
            </a:r>
          </a:p>
          <a:p>
            <a:pPr lvl="0"/>
            <a:endParaRPr lang="en-GB" sz="2300" dirty="0"/>
          </a:p>
          <a:p>
            <a:pPr lvl="0"/>
            <a:r>
              <a:rPr lang="en-GB" sz="2300" dirty="0"/>
              <a:t>(b) WILLIAMS sees some keys on the floor just inside the door of a locked shop. He decides to take these keys and sell them to a person he knows would like to steal from this shop.  He uses a length of wire to reach through the letterbox and pulls the keys out. </a:t>
            </a:r>
          </a:p>
          <a:p>
            <a:pPr lvl="0"/>
            <a:endParaRPr lang="en-GB" sz="2300" dirty="0"/>
          </a:p>
          <a:p>
            <a:r>
              <a:rPr lang="en-GB" sz="2300" dirty="0"/>
              <a:t>Which, if any, of the above cases would amount to a burglary? </a:t>
            </a:r>
          </a:p>
          <a:p>
            <a:pPr lvl="0"/>
            <a:endParaRPr lang="en-GB" sz="2300" dirty="0"/>
          </a:p>
          <a:p>
            <a:pPr lvl="0"/>
            <a:r>
              <a:rPr lang="en-GB" sz="2300" dirty="0"/>
              <a:t>1. (a) only </a:t>
            </a:r>
          </a:p>
          <a:p>
            <a:pPr lvl="0"/>
            <a:r>
              <a:rPr lang="en-GB" sz="2300" dirty="0"/>
              <a:t>2. (b) only</a:t>
            </a:r>
          </a:p>
          <a:p>
            <a:pPr lvl="0"/>
            <a:r>
              <a:rPr lang="en-GB" sz="2300" dirty="0"/>
              <a:t>3. Both </a:t>
            </a:r>
          </a:p>
          <a:p>
            <a:pPr lvl="0"/>
            <a:r>
              <a:rPr lang="en-GB" sz="2300" dirty="0"/>
              <a:t>4. Neither.</a:t>
            </a:r>
          </a:p>
        </p:txBody>
      </p:sp>
      <p:sp>
        <p:nvSpPr>
          <p:cNvPr id="3" name="Title 1"/>
          <p:cNvSpPr txBox="1">
            <a:spLocks/>
          </p:cNvSpPr>
          <p:nvPr/>
        </p:nvSpPr>
        <p:spPr>
          <a:xfrm>
            <a:off x="949411" y="290986"/>
            <a:ext cx="10515600" cy="623416"/>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Question…..</a:t>
            </a:r>
          </a:p>
        </p:txBody>
      </p:sp>
    </p:spTree>
    <p:extLst>
      <p:ext uri="{BB962C8B-B14F-4D97-AF65-F5344CB8AC3E}">
        <p14:creationId xmlns:p14="http://schemas.microsoft.com/office/powerpoint/2010/main" val="3566717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20577" y="864975"/>
            <a:ext cx="10515600" cy="5273721"/>
          </a:xfrm>
          <a:prstGeom prst="rect">
            <a:avLst/>
          </a:prstGeom>
          <a:solidFill>
            <a:schemeClr val="accent2">
              <a:lumMod val="20000"/>
              <a:lumOff val="80000"/>
            </a:schemeClr>
          </a:solidFill>
          <a:ln>
            <a:solidFill>
              <a:schemeClr val="tx1"/>
            </a:solidFill>
          </a:ln>
        </p:spPr>
        <p:txBody>
          <a:bodyPr wrap="square">
            <a:spAutoFit/>
          </a:bodyPr>
          <a:lstStyle/>
          <a:p>
            <a:r>
              <a:rPr lang="en-GB" sz="2300" dirty="0"/>
              <a:t>NEIL is at a party in a friend’s house when he is asked by his friend to leave because he has become too drunk and noisy.  NEIL refuses so his friend tells him that he is now trespassing and orders NEIL to leave. In which, if either, of the following circumstances does NEIL commit burglary? </a:t>
            </a:r>
          </a:p>
          <a:p>
            <a:r>
              <a:rPr lang="en-GB" sz="2300" dirty="0"/>
              <a:t> </a:t>
            </a:r>
          </a:p>
          <a:p>
            <a:pPr lvl="0"/>
            <a:r>
              <a:rPr lang="en-GB" sz="2300" dirty="0"/>
              <a:t>(</a:t>
            </a:r>
            <a:r>
              <a:rPr lang="en-GB" sz="2300" dirty="0" err="1"/>
              <a:t>i</a:t>
            </a:r>
            <a:r>
              <a:rPr lang="en-GB" sz="2300" dirty="0"/>
              <a:t>) NEIL steals a cigarette lighter from the room where the party is being held and then leaves. </a:t>
            </a:r>
          </a:p>
          <a:p>
            <a:pPr lvl="0"/>
            <a:r>
              <a:rPr lang="en-GB" sz="2300" dirty="0"/>
              <a:t>(ii) NEIL leaves the house via the kitchen when he sees several glasses on the draining board so he smashes them on his way out.</a:t>
            </a:r>
          </a:p>
          <a:p>
            <a:pPr lvl="0"/>
            <a:endParaRPr lang="en-GB" sz="2300" dirty="0"/>
          </a:p>
          <a:p>
            <a:pPr marL="228600" lvl="0" indent="-228600">
              <a:buFont typeface="+mj-lt"/>
              <a:buAutoNum type="alphaLcParenR"/>
            </a:pPr>
            <a:r>
              <a:rPr lang="en-GB" sz="2300" dirty="0"/>
              <a:t> (</a:t>
            </a:r>
            <a:r>
              <a:rPr lang="en-GB" sz="2300" dirty="0" err="1"/>
              <a:t>i</a:t>
            </a:r>
            <a:r>
              <a:rPr lang="en-GB" sz="2300" dirty="0"/>
              <a:t>) only </a:t>
            </a:r>
          </a:p>
          <a:p>
            <a:pPr marL="228600" lvl="0" indent="-228600">
              <a:buFont typeface="+mj-lt"/>
              <a:buAutoNum type="alphaLcParenR"/>
            </a:pPr>
            <a:r>
              <a:rPr lang="en-GB" sz="2300" dirty="0"/>
              <a:t>(ii) only </a:t>
            </a:r>
          </a:p>
          <a:p>
            <a:pPr marL="228600" lvl="0" indent="-228600">
              <a:buFont typeface="+mj-lt"/>
              <a:buAutoNum type="alphaLcParenR"/>
            </a:pPr>
            <a:r>
              <a:rPr lang="en-GB" sz="2300" dirty="0"/>
              <a:t>Both </a:t>
            </a:r>
          </a:p>
          <a:p>
            <a:pPr marL="228600" lvl="0" indent="-228600">
              <a:buFont typeface="+mj-lt"/>
              <a:buAutoNum type="alphaLcParenR"/>
            </a:pPr>
            <a:r>
              <a:rPr lang="en-GB" sz="2300" dirty="0"/>
              <a:t>Neither.</a:t>
            </a:r>
          </a:p>
          <a:p>
            <a:pPr lvl="0"/>
            <a:endParaRPr lang="en-GB" dirty="0"/>
          </a:p>
        </p:txBody>
      </p:sp>
      <p:sp>
        <p:nvSpPr>
          <p:cNvPr id="3" name="Title 1"/>
          <p:cNvSpPr txBox="1">
            <a:spLocks/>
          </p:cNvSpPr>
          <p:nvPr/>
        </p:nvSpPr>
        <p:spPr>
          <a:xfrm>
            <a:off x="593124" y="241559"/>
            <a:ext cx="11170507" cy="623416"/>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solidFill>
                  <a:schemeClr val="bg1"/>
                </a:solidFill>
                <a:latin typeface="+mn-lt"/>
              </a:rPr>
              <a:t>Question…..</a:t>
            </a:r>
            <a:endParaRPr lang="en-GB" sz="3600" b="1" dirty="0">
              <a:solidFill>
                <a:schemeClr val="bg1"/>
              </a:solidFill>
              <a:latin typeface="+mn-lt"/>
            </a:endParaRPr>
          </a:p>
        </p:txBody>
      </p:sp>
    </p:spTree>
    <p:extLst>
      <p:ext uri="{BB962C8B-B14F-4D97-AF65-F5344CB8AC3E}">
        <p14:creationId xmlns:p14="http://schemas.microsoft.com/office/powerpoint/2010/main" val="3982889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090578" y="2268950"/>
            <a:ext cx="8045422" cy="707886"/>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000" b="1" dirty="0">
                <a:solidFill>
                  <a:schemeClr val="bg1"/>
                </a:solidFill>
                <a:latin typeface="+mn-lt"/>
              </a:rPr>
              <a:t>Aggravated Burglary</a:t>
            </a:r>
          </a:p>
        </p:txBody>
      </p:sp>
    </p:spTree>
    <p:extLst>
      <p:ext uri="{BB962C8B-B14F-4D97-AF65-F5344CB8AC3E}">
        <p14:creationId xmlns:p14="http://schemas.microsoft.com/office/powerpoint/2010/main" val="864065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40259" y="188178"/>
            <a:ext cx="10676238"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Aggravated Burglary…..S10 Theft Act 1968</a:t>
            </a:r>
          </a:p>
        </p:txBody>
      </p:sp>
      <p:graphicFrame>
        <p:nvGraphicFramePr>
          <p:cNvPr id="8" name="Diagram 7"/>
          <p:cNvGraphicFramePr/>
          <p:nvPr>
            <p:extLst>
              <p:ext uri="{D42A27DB-BD31-4B8C-83A1-F6EECF244321}">
                <p14:modId xmlns:p14="http://schemas.microsoft.com/office/powerpoint/2010/main" val="1027682847"/>
              </p:ext>
            </p:extLst>
          </p:nvPr>
        </p:nvGraphicFramePr>
        <p:xfrm>
          <a:off x="1769762" y="2181099"/>
          <a:ext cx="8817232" cy="3493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Rectangle 9"/>
          <p:cNvSpPr/>
          <p:nvPr/>
        </p:nvSpPr>
        <p:spPr>
          <a:xfrm>
            <a:off x="840259" y="882375"/>
            <a:ext cx="10676238" cy="1013254"/>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person is guilty of aggravated burglary if he </a:t>
            </a:r>
            <a:r>
              <a:rPr lang="en-GB" sz="2400" b="1" i="1" u="sng" dirty="0">
                <a:solidFill>
                  <a:schemeClr val="tx1"/>
                </a:solidFill>
              </a:rPr>
              <a:t>commits any burglary </a:t>
            </a:r>
            <a:r>
              <a:rPr lang="en-GB" sz="2400" dirty="0">
                <a:solidFill>
                  <a:schemeClr val="tx1"/>
                </a:solidFill>
              </a:rPr>
              <a:t>&amp;</a:t>
            </a:r>
            <a:r>
              <a:rPr lang="en-GB" sz="2400" b="1" i="1" u="sng" dirty="0">
                <a:solidFill>
                  <a:schemeClr val="tx1"/>
                </a:solidFill>
              </a:rPr>
              <a:t> at the time has with him</a:t>
            </a:r>
          </a:p>
        </p:txBody>
      </p:sp>
    </p:spTree>
    <p:extLst>
      <p:ext uri="{BB962C8B-B14F-4D97-AF65-F5344CB8AC3E}">
        <p14:creationId xmlns:p14="http://schemas.microsoft.com/office/powerpoint/2010/main" val="1365886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C833FC9A-3076-4775-B646-32B740CFDE05}"/>
                                            </p:graphicEl>
                                          </p:spTgt>
                                        </p:tgtEl>
                                        <p:attrNameLst>
                                          <p:attrName>style.visibility</p:attrName>
                                        </p:attrNameLst>
                                      </p:cBhvr>
                                      <p:to>
                                        <p:strVal val="visible"/>
                                      </p:to>
                                    </p:set>
                                    <p:animEffect transition="in" filter="fade">
                                      <p:cBhvr>
                                        <p:cTn id="12" dur="500"/>
                                        <p:tgtEl>
                                          <p:spTgt spid="8">
                                            <p:graphicEl>
                                              <a:dgm id="{C833FC9A-3076-4775-B646-32B740CFDE0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B3F8F109-0532-4F70-9D9F-E09EED2349D3}"/>
                                            </p:graphicEl>
                                          </p:spTgt>
                                        </p:tgtEl>
                                        <p:attrNameLst>
                                          <p:attrName>style.visibility</p:attrName>
                                        </p:attrNameLst>
                                      </p:cBhvr>
                                      <p:to>
                                        <p:strVal val="visible"/>
                                      </p:to>
                                    </p:set>
                                    <p:animEffect transition="in" filter="fade">
                                      <p:cBhvr>
                                        <p:cTn id="17" dur="500"/>
                                        <p:tgtEl>
                                          <p:spTgt spid="8">
                                            <p:graphicEl>
                                              <a:dgm id="{B3F8F109-0532-4F70-9D9F-E09EED2349D3}"/>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8">
                                            <p:graphicEl>
                                              <a:dgm id="{84D29FB4-07D4-4748-B09A-83B7A7E14FDA}"/>
                                            </p:graphicEl>
                                          </p:spTgt>
                                        </p:tgtEl>
                                        <p:attrNameLst>
                                          <p:attrName>style.visibility</p:attrName>
                                        </p:attrNameLst>
                                      </p:cBhvr>
                                      <p:to>
                                        <p:strVal val="visible"/>
                                      </p:to>
                                    </p:set>
                                    <p:animEffect transition="in" filter="fade">
                                      <p:cBhvr>
                                        <p:cTn id="20" dur="500"/>
                                        <p:tgtEl>
                                          <p:spTgt spid="8">
                                            <p:graphicEl>
                                              <a:dgm id="{84D29FB4-07D4-4748-B09A-83B7A7E14FDA}"/>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
                                            <p:graphicEl>
                                              <a:dgm id="{B0BD38C6-B220-4C25-8B9A-CA638F235C65}"/>
                                            </p:graphicEl>
                                          </p:spTgt>
                                        </p:tgtEl>
                                        <p:attrNameLst>
                                          <p:attrName>style.visibility</p:attrName>
                                        </p:attrNameLst>
                                      </p:cBhvr>
                                      <p:to>
                                        <p:strVal val="visible"/>
                                      </p:to>
                                    </p:set>
                                    <p:animEffect transition="in" filter="fade">
                                      <p:cBhvr>
                                        <p:cTn id="25" dur="500"/>
                                        <p:tgtEl>
                                          <p:spTgt spid="8">
                                            <p:graphicEl>
                                              <a:dgm id="{B0BD38C6-B220-4C25-8B9A-CA638F235C65}"/>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8">
                                            <p:graphicEl>
                                              <a:dgm id="{1CA083FD-357F-4E2C-BDF4-1B1DD2679FC7}"/>
                                            </p:graphicEl>
                                          </p:spTgt>
                                        </p:tgtEl>
                                        <p:attrNameLst>
                                          <p:attrName>style.visibility</p:attrName>
                                        </p:attrNameLst>
                                      </p:cBhvr>
                                      <p:to>
                                        <p:strVal val="visible"/>
                                      </p:to>
                                    </p:set>
                                    <p:animEffect transition="in" filter="fade">
                                      <p:cBhvr>
                                        <p:cTn id="28" dur="500"/>
                                        <p:tgtEl>
                                          <p:spTgt spid="8">
                                            <p:graphicEl>
                                              <a:dgm id="{1CA083FD-357F-4E2C-BDF4-1B1DD2679FC7}"/>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8">
                                            <p:graphicEl>
                                              <a:dgm id="{9FD589FF-459B-4395-A330-3BF22C6D19DB}"/>
                                            </p:graphicEl>
                                          </p:spTgt>
                                        </p:tgtEl>
                                        <p:attrNameLst>
                                          <p:attrName>style.visibility</p:attrName>
                                        </p:attrNameLst>
                                      </p:cBhvr>
                                      <p:to>
                                        <p:strVal val="visible"/>
                                      </p:to>
                                    </p:set>
                                    <p:animEffect transition="in" filter="fade">
                                      <p:cBhvr>
                                        <p:cTn id="33" dur="500"/>
                                        <p:tgtEl>
                                          <p:spTgt spid="8">
                                            <p:graphicEl>
                                              <a:dgm id="{9FD589FF-459B-4395-A330-3BF22C6D19DB}"/>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8">
                                            <p:graphicEl>
                                              <a:dgm id="{836BCCAD-386E-493F-AA1D-75A70D722664}"/>
                                            </p:graphicEl>
                                          </p:spTgt>
                                        </p:tgtEl>
                                        <p:attrNameLst>
                                          <p:attrName>style.visibility</p:attrName>
                                        </p:attrNameLst>
                                      </p:cBhvr>
                                      <p:to>
                                        <p:strVal val="visible"/>
                                      </p:to>
                                    </p:set>
                                    <p:animEffect transition="in" filter="fade">
                                      <p:cBhvr>
                                        <p:cTn id="36" dur="500"/>
                                        <p:tgtEl>
                                          <p:spTgt spid="8">
                                            <p:graphicEl>
                                              <a:dgm id="{836BCCAD-386E-493F-AA1D-75A70D722664}"/>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8">
                                            <p:graphicEl>
                                              <a:dgm id="{46CC6A4D-E9C1-4CDB-A467-2E5D35350CF3}"/>
                                            </p:graphicEl>
                                          </p:spTgt>
                                        </p:tgtEl>
                                        <p:attrNameLst>
                                          <p:attrName>style.visibility</p:attrName>
                                        </p:attrNameLst>
                                      </p:cBhvr>
                                      <p:to>
                                        <p:strVal val="visible"/>
                                      </p:to>
                                    </p:set>
                                    <p:animEffect transition="in" filter="fade">
                                      <p:cBhvr>
                                        <p:cTn id="41" dur="500"/>
                                        <p:tgtEl>
                                          <p:spTgt spid="8">
                                            <p:graphicEl>
                                              <a:dgm id="{46CC6A4D-E9C1-4CDB-A467-2E5D35350CF3}"/>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8">
                                            <p:graphicEl>
                                              <a:dgm id="{D2F169CB-ABD4-426D-B2D4-CDE76EBE864E}"/>
                                            </p:graphicEl>
                                          </p:spTgt>
                                        </p:tgtEl>
                                        <p:attrNameLst>
                                          <p:attrName>style.visibility</p:attrName>
                                        </p:attrNameLst>
                                      </p:cBhvr>
                                      <p:to>
                                        <p:strVal val="visible"/>
                                      </p:to>
                                    </p:set>
                                    <p:animEffect transition="in" filter="fade">
                                      <p:cBhvr>
                                        <p:cTn id="44" dur="500"/>
                                        <p:tgtEl>
                                          <p:spTgt spid="8">
                                            <p:graphicEl>
                                              <a:dgm id="{D2F169CB-ABD4-426D-B2D4-CDE76EBE864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P spid="10"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18984" y="316164"/>
            <a:ext cx="11096367"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At the time ….</a:t>
            </a:r>
          </a:p>
        </p:txBody>
      </p:sp>
      <p:graphicFrame>
        <p:nvGraphicFramePr>
          <p:cNvPr id="5" name="Diagram 4"/>
          <p:cNvGraphicFramePr/>
          <p:nvPr>
            <p:extLst>
              <p:ext uri="{D42A27DB-BD31-4B8C-83A1-F6EECF244321}">
                <p14:modId xmlns:p14="http://schemas.microsoft.com/office/powerpoint/2010/main" val="567783894"/>
              </p:ext>
            </p:extLst>
          </p:nvPr>
        </p:nvGraphicFramePr>
        <p:xfrm>
          <a:off x="1186249" y="1136822"/>
          <a:ext cx="10429102" cy="45685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8426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6C5F6A52-D896-42DD-AF44-FBA44899CDB5}"/>
                                            </p:graphicEl>
                                          </p:spTgt>
                                        </p:tgtEl>
                                        <p:attrNameLst>
                                          <p:attrName>style.visibility</p:attrName>
                                        </p:attrNameLst>
                                      </p:cBhvr>
                                      <p:to>
                                        <p:strVal val="visible"/>
                                      </p:to>
                                    </p:set>
                                    <p:animEffect transition="in" filter="fade">
                                      <p:cBhvr>
                                        <p:cTn id="7" dur="500"/>
                                        <p:tgtEl>
                                          <p:spTgt spid="5">
                                            <p:graphicEl>
                                              <a:dgm id="{6C5F6A52-D896-42DD-AF44-FBA44899CDB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E7E21284-BD01-4C9B-B26B-A90C2BEA726F}"/>
                                            </p:graphicEl>
                                          </p:spTgt>
                                        </p:tgtEl>
                                        <p:attrNameLst>
                                          <p:attrName>style.visibility</p:attrName>
                                        </p:attrNameLst>
                                      </p:cBhvr>
                                      <p:to>
                                        <p:strVal val="visible"/>
                                      </p:to>
                                    </p:set>
                                    <p:animEffect transition="in" filter="fade">
                                      <p:cBhvr>
                                        <p:cTn id="12" dur="500"/>
                                        <p:tgtEl>
                                          <p:spTgt spid="5">
                                            <p:graphicEl>
                                              <a:dgm id="{E7E21284-BD01-4C9B-B26B-A90C2BEA726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6E8A6D3-FF50-471B-B5D0-C461D865CFEB}"/>
                                            </p:graphicEl>
                                          </p:spTgt>
                                        </p:tgtEl>
                                        <p:attrNameLst>
                                          <p:attrName>style.visibility</p:attrName>
                                        </p:attrNameLst>
                                      </p:cBhvr>
                                      <p:to>
                                        <p:strVal val="visible"/>
                                      </p:to>
                                    </p:set>
                                    <p:animEffect transition="in" filter="fade">
                                      <p:cBhvr>
                                        <p:cTn id="17" dur="500"/>
                                        <p:tgtEl>
                                          <p:spTgt spid="5">
                                            <p:graphicEl>
                                              <a:dgm id="{A6E8A6D3-FF50-471B-B5D0-C461D865CFE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10591502-3F1B-4CB9-934A-7D3B8ED28FF5}"/>
                                            </p:graphicEl>
                                          </p:spTgt>
                                        </p:tgtEl>
                                        <p:attrNameLst>
                                          <p:attrName>style.visibility</p:attrName>
                                        </p:attrNameLst>
                                      </p:cBhvr>
                                      <p:to>
                                        <p:strVal val="visible"/>
                                      </p:to>
                                    </p:set>
                                    <p:animEffect transition="in" filter="fade">
                                      <p:cBhvr>
                                        <p:cTn id="22" dur="500"/>
                                        <p:tgtEl>
                                          <p:spTgt spid="5">
                                            <p:graphicEl>
                                              <a:dgm id="{10591502-3F1B-4CB9-934A-7D3B8ED28FF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41405" y="316164"/>
            <a:ext cx="10799806"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Has with them ….</a:t>
            </a:r>
          </a:p>
        </p:txBody>
      </p:sp>
      <p:graphicFrame>
        <p:nvGraphicFramePr>
          <p:cNvPr id="2" name="Diagram 1"/>
          <p:cNvGraphicFramePr/>
          <p:nvPr>
            <p:extLst>
              <p:ext uri="{D42A27DB-BD31-4B8C-83A1-F6EECF244321}">
                <p14:modId xmlns:p14="http://schemas.microsoft.com/office/powerpoint/2010/main" val="465825780"/>
              </p:ext>
            </p:extLst>
          </p:nvPr>
        </p:nvGraphicFramePr>
        <p:xfrm>
          <a:off x="1191740" y="639329"/>
          <a:ext cx="10349471"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438793" y="3348662"/>
            <a:ext cx="2466975" cy="1847850"/>
          </a:xfrm>
          <a:prstGeom prst="rect">
            <a:avLst/>
          </a:prstGeom>
        </p:spPr>
      </p:pic>
    </p:spTree>
    <p:extLst>
      <p:ext uri="{BB962C8B-B14F-4D97-AF65-F5344CB8AC3E}">
        <p14:creationId xmlns:p14="http://schemas.microsoft.com/office/powerpoint/2010/main" val="1960110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57FE5C1-6B98-4D7C-9652-2D203D337D29}"/>
                                            </p:graphicEl>
                                          </p:spTgt>
                                        </p:tgtEl>
                                        <p:attrNameLst>
                                          <p:attrName>style.visibility</p:attrName>
                                        </p:attrNameLst>
                                      </p:cBhvr>
                                      <p:to>
                                        <p:strVal val="visible"/>
                                      </p:to>
                                    </p:set>
                                    <p:animEffect transition="in" filter="fade">
                                      <p:cBhvr>
                                        <p:cTn id="7" dur="500"/>
                                        <p:tgtEl>
                                          <p:spTgt spid="2">
                                            <p:graphicEl>
                                              <a:dgm id="{F57FE5C1-6B98-4D7C-9652-2D203D337D2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F464E48-2416-4458-8BFC-B9731E848684}"/>
                                            </p:graphicEl>
                                          </p:spTgt>
                                        </p:tgtEl>
                                        <p:attrNameLst>
                                          <p:attrName>style.visibility</p:attrName>
                                        </p:attrNameLst>
                                      </p:cBhvr>
                                      <p:to>
                                        <p:strVal val="visible"/>
                                      </p:to>
                                    </p:set>
                                    <p:animEffect transition="in" filter="fade">
                                      <p:cBhvr>
                                        <p:cTn id="12" dur="500"/>
                                        <p:tgtEl>
                                          <p:spTgt spid="2">
                                            <p:graphicEl>
                                              <a:dgm id="{0F464E48-2416-4458-8BFC-B9731E84868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5AB398F1-C1A2-4863-B0B1-8DA7E9D2A7E2}"/>
                                            </p:graphicEl>
                                          </p:spTgt>
                                        </p:tgtEl>
                                        <p:attrNameLst>
                                          <p:attrName>style.visibility</p:attrName>
                                        </p:attrNameLst>
                                      </p:cBhvr>
                                      <p:to>
                                        <p:strVal val="visible"/>
                                      </p:to>
                                    </p:set>
                                    <p:animEffect transition="in" filter="fade">
                                      <p:cBhvr>
                                        <p:cTn id="15" dur="500"/>
                                        <p:tgtEl>
                                          <p:spTgt spid="2">
                                            <p:graphicEl>
                                              <a:dgm id="{5AB398F1-C1A2-4863-B0B1-8DA7E9D2A7E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CB136DC-CC06-4D0E-912D-1FF3BE8AFD66}"/>
                                            </p:graphicEl>
                                          </p:spTgt>
                                        </p:tgtEl>
                                        <p:attrNameLst>
                                          <p:attrName>style.visibility</p:attrName>
                                        </p:attrNameLst>
                                      </p:cBhvr>
                                      <p:to>
                                        <p:strVal val="visible"/>
                                      </p:to>
                                    </p:set>
                                    <p:animEffect transition="in" filter="fade">
                                      <p:cBhvr>
                                        <p:cTn id="20" dur="500"/>
                                        <p:tgtEl>
                                          <p:spTgt spid="2">
                                            <p:graphicEl>
                                              <a:dgm id="{CCB136DC-CC06-4D0E-912D-1FF3BE8AFD6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84A2C012-4948-4BDA-B800-B4D9B7D51D6F}"/>
                                            </p:graphicEl>
                                          </p:spTgt>
                                        </p:tgtEl>
                                        <p:attrNameLst>
                                          <p:attrName>style.visibility</p:attrName>
                                        </p:attrNameLst>
                                      </p:cBhvr>
                                      <p:to>
                                        <p:strVal val="visible"/>
                                      </p:to>
                                    </p:set>
                                    <p:animEffect transition="in" filter="fade">
                                      <p:cBhvr>
                                        <p:cTn id="23" dur="500"/>
                                        <p:tgtEl>
                                          <p:spTgt spid="2">
                                            <p:graphicEl>
                                              <a:dgm id="{84A2C012-4948-4BDA-B800-B4D9B7D51D6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356FB0D0-B485-47D0-900E-C7EFF0F05EBF}"/>
                                            </p:graphicEl>
                                          </p:spTgt>
                                        </p:tgtEl>
                                        <p:attrNameLst>
                                          <p:attrName>style.visibility</p:attrName>
                                        </p:attrNameLst>
                                      </p:cBhvr>
                                      <p:to>
                                        <p:strVal val="visible"/>
                                      </p:to>
                                    </p:set>
                                    <p:animEffect transition="in" filter="fade">
                                      <p:cBhvr>
                                        <p:cTn id="28" dur="500"/>
                                        <p:tgtEl>
                                          <p:spTgt spid="2">
                                            <p:graphicEl>
                                              <a:dgm id="{356FB0D0-B485-47D0-900E-C7EFF0F05EBF}"/>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6E35A492-0948-43D9-8E70-E14599DD45E5}"/>
                                            </p:graphicEl>
                                          </p:spTgt>
                                        </p:tgtEl>
                                        <p:attrNameLst>
                                          <p:attrName>style.visibility</p:attrName>
                                        </p:attrNameLst>
                                      </p:cBhvr>
                                      <p:to>
                                        <p:strVal val="visible"/>
                                      </p:to>
                                    </p:set>
                                    <p:animEffect transition="in" filter="fade">
                                      <p:cBhvr>
                                        <p:cTn id="31" dur="500"/>
                                        <p:tgtEl>
                                          <p:spTgt spid="2">
                                            <p:graphicEl>
                                              <a:dgm id="{6E35A492-0948-43D9-8E70-E14599DD45E5}"/>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00A69F0A-5323-4542-9BE3-05B93B957CD1}"/>
                                            </p:graphicEl>
                                          </p:spTgt>
                                        </p:tgtEl>
                                        <p:attrNameLst>
                                          <p:attrName>style.visibility</p:attrName>
                                        </p:attrNameLst>
                                      </p:cBhvr>
                                      <p:to>
                                        <p:strVal val="visible"/>
                                      </p:to>
                                    </p:set>
                                    <p:animEffect transition="in" filter="fade">
                                      <p:cBhvr>
                                        <p:cTn id="36" dur="500"/>
                                        <p:tgtEl>
                                          <p:spTgt spid="2">
                                            <p:graphicEl>
                                              <a:dgm id="{00A69F0A-5323-4542-9BE3-05B93B957CD1}"/>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33F77D5C-B78A-4A20-9E08-E32243813573}"/>
                                            </p:graphicEl>
                                          </p:spTgt>
                                        </p:tgtEl>
                                        <p:attrNameLst>
                                          <p:attrName>style.visibility</p:attrName>
                                        </p:attrNameLst>
                                      </p:cBhvr>
                                      <p:to>
                                        <p:strVal val="visible"/>
                                      </p:to>
                                    </p:set>
                                    <p:animEffect transition="in" filter="fade">
                                      <p:cBhvr>
                                        <p:cTn id="39" dur="500"/>
                                        <p:tgtEl>
                                          <p:spTgt spid="2">
                                            <p:graphicEl>
                                              <a:dgm id="{33F77D5C-B78A-4A20-9E08-E322438135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39114" y="370617"/>
            <a:ext cx="10577383"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Weapon of Offence</a:t>
            </a:r>
          </a:p>
        </p:txBody>
      </p:sp>
      <p:sp>
        <p:nvSpPr>
          <p:cNvPr id="2" name="Horizontal Scroll 1"/>
          <p:cNvSpPr/>
          <p:nvPr/>
        </p:nvSpPr>
        <p:spPr>
          <a:xfrm>
            <a:off x="2248930" y="1804086"/>
            <a:ext cx="8377881" cy="3212757"/>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A ‘weapon of offence’ is any article made or adapted for causing injury to, incapacitating a person or intended by the person having it with him for such use</a:t>
            </a:r>
          </a:p>
        </p:txBody>
      </p:sp>
    </p:spTree>
    <p:extLst>
      <p:ext uri="{BB962C8B-B14F-4D97-AF65-F5344CB8AC3E}">
        <p14:creationId xmlns:p14="http://schemas.microsoft.com/office/powerpoint/2010/main" val="1706493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864973" y="316164"/>
            <a:ext cx="10453816"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W.I.F.E.</a:t>
            </a:r>
          </a:p>
        </p:txBody>
      </p:sp>
      <p:sp>
        <p:nvSpPr>
          <p:cNvPr id="3" name="Rectangle 2"/>
          <p:cNvSpPr/>
          <p:nvPr/>
        </p:nvSpPr>
        <p:spPr>
          <a:xfrm>
            <a:off x="2069170" y="1085750"/>
            <a:ext cx="8045422" cy="623234"/>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i="1" u="sng" dirty="0">
                <a:solidFill>
                  <a:schemeClr val="tx1"/>
                </a:solidFill>
              </a:rPr>
              <a:t>Weapon</a:t>
            </a:r>
            <a:r>
              <a:rPr lang="en-GB" sz="2400" dirty="0">
                <a:solidFill>
                  <a:schemeClr val="tx1"/>
                </a:solidFill>
              </a:rPr>
              <a:t> of offence to cause injury:</a:t>
            </a:r>
          </a:p>
        </p:txBody>
      </p:sp>
      <p:graphicFrame>
        <p:nvGraphicFramePr>
          <p:cNvPr id="6" name="Diagram 5"/>
          <p:cNvGraphicFramePr/>
          <p:nvPr>
            <p:extLst>
              <p:ext uri="{D42A27DB-BD31-4B8C-83A1-F6EECF244321}">
                <p14:modId xmlns:p14="http://schemas.microsoft.com/office/powerpoint/2010/main" val="3265380791"/>
              </p:ext>
            </p:extLst>
          </p:nvPr>
        </p:nvGraphicFramePr>
        <p:xfrm>
          <a:off x="2273643" y="1832239"/>
          <a:ext cx="7636475" cy="39400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030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8AA75414-4021-4E39-98C6-11B317EE2A39}"/>
                                            </p:graphicEl>
                                          </p:spTgt>
                                        </p:tgtEl>
                                        <p:attrNameLst>
                                          <p:attrName>style.visibility</p:attrName>
                                        </p:attrNameLst>
                                      </p:cBhvr>
                                      <p:to>
                                        <p:strVal val="visible"/>
                                      </p:to>
                                    </p:set>
                                    <p:animEffect transition="in" filter="fade">
                                      <p:cBhvr>
                                        <p:cTn id="12" dur="500"/>
                                        <p:tgtEl>
                                          <p:spTgt spid="6">
                                            <p:graphicEl>
                                              <a:dgm id="{8AA75414-4021-4E39-98C6-11B317EE2A3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0C9C2B0D-1449-4105-8A21-331E4E3D36AF}"/>
                                            </p:graphicEl>
                                          </p:spTgt>
                                        </p:tgtEl>
                                        <p:attrNameLst>
                                          <p:attrName>style.visibility</p:attrName>
                                        </p:attrNameLst>
                                      </p:cBhvr>
                                      <p:to>
                                        <p:strVal val="visible"/>
                                      </p:to>
                                    </p:set>
                                    <p:animEffect transition="in" filter="fade">
                                      <p:cBhvr>
                                        <p:cTn id="17" dur="500"/>
                                        <p:tgtEl>
                                          <p:spTgt spid="6">
                                            <p:graphicEl>
                                              <a:dgm id="{0C9C2B0D-1449-4105-8A21-331E4E3D36A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90EEBAA6-852D-4DF9-908E-4467C10E0BA6}"/>
                                            </p:graphicEl>
                                          </p:spTgt>
                                        </p:tgtEl>
                                        <p:attrNameLst>
                                          <p:attrName>style.visibility</p:attrName>
                                        </p:attrNameLst>
                                      </p:cBhvr>
                                      <p:to>
                                        <p:strVal val="visible"/>
                                      </p:to>
                                    </p:set>
                                    <p:animEffect transition="in" filter="fade">
                                      <p:cBhvr>
                                        <p:cTn id="20" dur="500"/>
                                        <p:tgtEl>
                                          <p:spTgt spid="6">
                                            <p:graphicEl>
                                              <a:dgm id="{90EEBAA6-852D-4DF9-908E-4467C10E0BA6}"/>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627D6621-1924-4D80-8446-5129624A7EAB}"/>
                                            </p:graphicEl>
                                          </p:spTgt>
                                        </p:tgtEl>
                                        <p:attrNameLst>
                                          <p:attrName>style.visibility</p:attrName>
                                        </p:attrNameLst>
                                      </p:cBhvr>
                                      <p:to>
                                        <p:strVal val="visible"/>
                                      </p:to>
                                    </p:set>
                                    <p:animEffect transition="in" filter="fade">
                                      <p:cBhvr>
                                        <p:cTn id="25" dur="500"/>
                                        <p:tgtEl>
                                          <p:spTgt spid="6">
                                            <p:graphicEl>
                                              <a:dgm id="{627D6621-1924-4D80-8446-5129624A7EAB}"/>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FD473F01-08FB-4B52-A70D-96330BF2FE74}"/>
                                            </p:graphicEl>
                                          </p:spTgt>
                                        </p:tgtEl>
                                        <p:attrNameLst>
                                          <p:attrName>style.visibility</p:attrName>
                                        </p:attrNameLst>
                                      </p:cBhvr>
                                      <p:to>
                                        <p:strVal val="visible"/>
                                      </p:to>
                                    </p:set>
                                    <p:animEffect transition="in" filter="fade">
                                      <p:cBhvr>
                                        <p:cTn id="28" dur="500"/>
                                        <p:tgtEl>
                                          <p:spTgt spid="6">
                                            <p:graphicEl>
                                              <a:dgm id="{FD473F01-08FB-4B52-A70D-96330BF2FE74}"/>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A7AA1E00-3ADA-40BD-A517-630148EC3CD8}"/>
                                            </p:graphicEl>
                                          </p:spTgt>
                                        </p:tgtEl>
                                        <p:attrNameLst>
                                          <p:attrName>style.visibility</p:attrName>
                                        </p:attrNameLst>
                                      </p:cBhvr>
                                      <p:to>
                                        <p:strVal val="visible"/>
                                      </p:to>
                                    </p:set>
                                    <p:animEffect transition="in" filter="fade">
                                      <p:cBhvr>
                                        <p:cTn id="33" dur="500"/>
                                        <p:tgtEl>
                                          <p:spTgt spid="6">
                                            <p:graphicEl>
                                              <a:dgm id="{A7AA1E00-3ADA-40BD-A517-630148EC3CD8}"/>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graphicEl>
                                              <a:dgm id="{62326C4C-9728-4BFF-9C61-0C1BF12D0C0D}"/>
                                            </p:graphicEl>
                                          </p:spTgt>
                                        </p:tgtEl>
                                        <p:attrNameLst>
                                          <p:attrName>style.visibility</p:attrName>
                                        </p:attrNameLst>
                                      </p:cBhvr>
                                      <p:to>
                                        <p:strVal val="visible"/>
                                      </p:to>
                                    </p:set>
                                    <p:animEffect transition="in" filter="fade">
                                      <p:cBhvr>
                                        <p:cTn id="36" dur="500"/>
                                        <p:tgtEl>
                                          <p:spTgt spid="6">
                                            <p:graphicEl>
                                              <a:dgm id="{62326C4C-9728-4BFF-9C61-0C1BF12D0C0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827902" y="54626"/>
            <a:ext cx="10527956"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W.I.F.E.</a:t>
            </a:r>
          </a:p>
        </p:txBody>
      </p:sp>
      <p:sp>
        <p:nvSpPr>
          <p:cNvPr id="12" name="Rectangle 11"/>
          <p:cNvSpPr/>
          <p:nvPr/>
        </p:nvSpPr>
        <p:spPr>
          <a:xfrm>
            <a:off x="2069169" y="820464"/>
            <a:ext cx="8045422" cy="623234"/>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i="1" u="sng" dirty="0">
                <a:solidFill>
                  <a:schemeClr val="tx1"/>
                </a:solidFill>
              </a:rPr>
              <a:t>Weapon</a:t>
            </a:r>
            <a:r>
              <a:rPr lang="en-GB" sz="2400" dirty="0">
                <a:solidFill>
                  <a:schemeClr val="tx1"/>
                </a:solidFill>
              </a:rPr>
              <a:t> of offence to incapacitate:</a:t>
            </a:r>
          </a:p>
        </p:txBody>
      </p:sp>
      <p:graphicFrame>
        <p:nvGraphicFramePr>
          <p:cNvPr id="13" name="Diagram 12"/>
          <p:cNvGraphicFramePr/>
          <p:nvPr>
            <p:extLst>
              <p:ext uri="{D42A27DB-BD31-4B8C-83A1-F6EECF244321}">
                <p14:modId xmlns:p14="http://schemas.microsoft.com/office/powerpoint/2010/main" val="173577640"/>
              </p:ext>
            </p:extLst>
          </p:nvPr>
        </p:nvGraphicFramePr>
        <p:xfrm>
          <a:off x="2273642" y="1563205"/>
          <a:ext cx="7636475" cy="41162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34847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graphicEl>
                                              <a:dgm id="{8AA75414-4021-4E39-98C6-11B317EE2A39}"/>
                                            </p:graphicEl>
                                          </p:spTgt>
                                        </p:tgtEl>
                                        <p:attrNameLst>
                                          <p:attrName>style.visibility</p:attrName>
                                        </p:attrNameLst>
                                      </p:cBhvr>
                                      <p:to>
                                        <p:strVal val="visible"/>
                                      </p:to>
                                    </p:set>
                                    <p:animEffect transition="in" filter="fade">
                                      <p:cBhvr>
                                        <p:cTn id="12" dur="500"/>
                                        <p:tgtEl>
                                          <p:spTgt spid="13">
                                            <p:graphicEl>
                                              <a:dgm id="{8AA75414-4021-4E39-98C6-11B317EE2A3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graphicEl>
                                              <a:dgm id="{0C9C2B0D-1449-4105-8A21-331E4E3D36AF}"/>
                                            </p:graphicEl>
                                          </p:spTgt>
                                        </p:tgtEl>
                                        <p:attrNameLst>
                                          <p:attrName>style.visibility</p:attrName>
                                        </p:attrNameLst>
                                      </p:cBhvr>
                                      <p:to>
                                        <p:strVal val="visible"/>
                                      </p:to>
                                    </p:set>
                                    <p:animEffect transition="in" filter="fade">
                                      <p:cBhvr>
                                        <p:cTn id="17" dur="500"/>
                                        <p:tgtEl>
                                          <p:spTgt spid="13">
                                            <p:graphicEl>
                                              <a:dgm id="{0C9C2B0D-1449-4105-8A21-331E4E3D36A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3">
                                            <p:graphicEl>
                                              <a:dgm id="{90EEBAA6-852D-4DF9-908E-4467C10E0BA6}"/>
                                            </p:graphicEl>
                                          </p:spTgt>
                                        </p:tgtEl>
                                        <p:attrNameLst>
                                          <p:attrName>style.visibility</p:attrName>
                                        </p:attrNameLst>
                                      </p:cBhvr>
                                      <p:to>
                                        <p:strVal val="visible"/>
                                      </p:to>
                                    </p:set>
                                    <p:animEffect transition="in" filter="fade">
                                      <p:cBhvr>
                                        <p:cTn id="20" dur="500"/>
                                        <p:tgtEl>
                                          <p:spTgt spid="13">
                                            <p:graphicEl>
                                              <a:dgm id="{90EEBAA6-852D-4DF9-908E-4467C10E0BA6}"/>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3">
                                            <p:graphicEl>
                                              <a:dgm id="{627D6621-1924-4D80-8446-5129624A7EAB}"/>
                                            </p:graphicEl>
                                          </p:spTgt>
                                        </p:tgtEl>
                                        <p:attrNameLst>
                                          <p:attrName>style.visibility</p:attrName>
                                        </p:attrNameLst>
                                      </p:cBhvr>
                                      <p:to>
                                        <p:strVal val="visible"/>
                                      </p:to>
                                    </p:set>
                                    <p:animEffect transition="in" filter="fade">
                                      <p:cBhvr>
                                        <p:cTn id="25" dur="500"/>
                                        <p:tgtEl>
                                          <p:spTgt spid="13">
                                            <p:graphicEl>
                                              <a:dgm id="{627D6621-1924-4D80-8446-5129624A7EAB}"/>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3">
                                            <p:graphicEl>
                                              <a:dgm id="{FD473F01-08FB-4B52-A70D-96330BF2FE74}"/>
                                            </p:graphicEl>
                                          </p:spTgt>
                                        </p:tgtEl>
                                        <p:attrNameLst>
                                          <p:attrName>style.visibility</p:attrName>
                                        </p:attrNameLst>
                                      </p:cBhvr>
                                      <p:to>
                                        <p:strVal val="visible"/>
                                      </p:to>
                                    </p:set>
                                    <p:animEffect transition="in" filter="fade">
                                      <p:cBhvr>
                                        <p:cTn id="28" dur="500"/>
                                        <p:tgtEl>
                                          <p:spTgt spid="13">
                                            <p:graphicEl>
                                              <a:dgm id="{FD473F01-08FB-4B52-A70D-96330BF2FE74}"/>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3">
                                            <p:graphicEl>
                                              <a:dgm id="{A7AA1E00-3ADA-40BD-A517-630148EC3CD8}"/>
                                            </p:graphicEl>
                                          </p:spTgt>
                                        </p:tgtEl>
                                        <p:attrNameLst>
                                          <p:attrName>style.visibility</p:attrName>
                                        </p:attrNameLst>
                                      </p:cBhvr>
                                      <p:to>
                                        <p:strVal val="visible"/>
                                      </p:to>
                                    </p:set>
                                    <p:animEffect transition="in" filter="fade">
                                      <p:cBhvr>
                                        <p:cTn id="33" dur="500"/>
                                        <p:tgtEl>
                                          <p:spTgt spid="13">
                                            <p:graphicEl>
                                              <a:dgm id="{A7AA1E00-3ADA-40BD-A517-630148EC3CD8}"/>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3">
                                            <p:graphicEl>
                                              <a:dgm id="{62326C4C-9728-4BFF-9C61-0C1BF12D0C0D}"/>
                                            </p:graphicEl>
                                          </p:spTgt>
                                        </p:tgtEl>
                                        <p:attrNameLst>
                                          <p:attrName>style.visibility</p:attrName>
                                        </p:attrNameLst>
                                      </p:cBhvr>
                                      <p:to>
                                        <p:strVal val="visible"/>
                                      </p:to>
                                    </p:set>
                                    <p:animEffect transition="in" filter="fade">
                                      <p:cBhvr>
                                        <p:cTn id="36" dur="500"/>
                                        <p:tgtEl>
                                          <p:spTgt spid="13">
                                            <p:graphicEl>
                                              <a:dgm id="{62326C4C-9728-4BFF-9C61-0C1BF12D0C0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Graphic spid="13"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37264" y="3093042"/>
            <a:ext cx="3887787" cy="2049202"/>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7" name="TextBox 6"/>
          <p:cNvSpPr txBox="1"/>
          <p:nvPr/>
        </p:nvSpPr>
        <p:spPr>
          <a:xfrm>
            <a:off x="939114" y="344962"/>
            <a:ext cx="10497771"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Imitation Firearm</a:t>
            </a:r>
          </a:p>
        </p:txBody>
      </p:sp>
      <p:pic>
        <p:nvPicPr>
          <p:cNvPr id="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57866" y="3093042"/>
            <a:ext cx="3887787" cy="2049202"/>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9" name="Down Arrow Callout 8"/>
          <p:cNvSpPr/>
          <p:nvPr/>
        </p:nvSpPr>
        <p:spPr>
          <a:xfrm>
            <a:off x="1698171" y="1369563"/>
            <a:ext cx="9326880" cy="1608768"/>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Anything that gives the appearance of being a firearm</a:t>
            </a:r>
          </a:p>
        </p:txBody>
      </p:sp>
    </p:spTree>
    <p:extLst>
      <p:ext uri="{BB962C8B-B14F-4D97-AF65-F5344CB8AC3E}">
        <p14:creationId xmlns:p14="http://schemas.microsoft.com/office/powerpoint/2010/main" val="1235329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24060" y="3429000"/>
            <a:ext cx="3118347" cy="2305576"/>
          </a:xfrm>
          <a:prstGeom prst="rect">
            <a:avLst/>
          </a:prstGeom>
          <a:ln>
            <a:solidFill>
              <a:schemeClr val="tx1"/>
            </a:solidFill>
          </a:ln>
        </p:spPr>
      </p:pic>
      <p:pic>
        <p:nvPicPr>
          <p:cNvPr id="7"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2373" y="2643406"/>
            <a:ext cx="3096214" cy="2305576"/>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8"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29312" y="2643406"/>
            <a:ext cx="3075910" cy="2305576"/>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10" name="TextBox 9"/>
          <p:cNvSpPr txBox="1"/>
          <p:nvPr/>
        </p:nvSpPr>
        <p:spPr>
          <a:xfrm>
            <a:off x="932374" y="316164"/>
            <a:ext cx="10372848"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Firearm</a:t>
            </a:r>
          </a:p>
        </p:txBody>
      </p:sp>
      <p:sp>
        <p:nvSpPr>
          <p:cNvPr id="2" name="Down Arrow Callout 1"/>
          <p:cNvSpPr/>
          <p:nvPr/>
        </p:nvSpPr>
        <p:spPr>
          <a:xfrm>
            <a:off x="1489166" y="1201783"/>
            <a:ext cx="9588137" cy="1441623"/>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term ‘firearm’ is not defined in legislation</a:t>
            </a:r>
          </a:p>
        </p:txBody>
      </p:sp>
    </p:spTree>
    <p:extLst>
      <p:ext uri="{BB962C8B-B14F-4D97-AF65-F5344CB8AC3E}">
        <p14:creationId xmlns:p14="http://schemas.microsoft.com/office/powerpoint/2010/main" val="3522322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86077" y="3261596"/>
            <a:ext cx="2812392" cy="2065337"/>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969031" y="3679649"/>
            <a:ext cx="2160240" cy="2160240"/>
          </a:xfrm>
          <a:prstGeom prst="rect">
            <a:avLst/>
          </a:prstGeom>
          <a:ln>
            <a:solidFill>
              <a:schemeClr val="tx1"/>
            </a:solidFill>
          </a:ln>
          <a:effectLst>
            <a:softEdge rad="127000"/>
          </a:effectLst>
        </p:spPr>
      </p:pic>
      <p:pic>
        <p:nvPicPr>
          <p:cNvPr id="6"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99833" y="3261596"/>
            <a:ext cx="2812392" cy="2065337"/>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7" name="TextBox 6"/>
          <p:cNvSpPr txBox="1"/>
          <p:nvPr/>
        </p:nvSpPr>
        <p:spPr>
          <a:xfrm>
            <a:off x="864974" y="316164"/>
            <a:ext cx="10570216"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Explosive</a:t>
            </a:r>
          </a:p>
        </p:txBody>
      </p:sp>
      <p:sp>
        <p:nvSpPr>
          <p:cNvPr id="2" name="Down Arrow Callout 1"/>
          <p:cNvSpPr/>
          <p:nvPr/>
        </p:nvSpPr>
        <p:spPr>
          <a:xfrm>
            <a:off x="1186078" y="1235676"/>
            <a:ext cx="9959718" cy="1705232"/>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Any article manufactured for the purpose of producing a practical effect by explosion, or intended by the person having it with them for that purpose</a:t>
            </a:r>
          </a:p>
        </p:txBody>
      </p:sp>
    </p:spTree>
    <p:extLst>
      <p:ext uri="{BB962C8B-B14F-4D97-AF65-F5344CB8AC3E}">
        <p14:creationId xmlns:p14="http://schemas.microsoft.com/office/powerpoint/2010/main" val="655923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txBox="1">
            <a:spLocks/>
          </p:cNvSpPr>
          <p:nvPr/>
        </p:nvSpPr>
        <p:spPr>
          <a:xfrm>
            <a:off x="1540304" y="2282748"/>
            <a:ext cx="7772400" cy="1500187"/>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en-GB" sz="2400" dirty="0">
              <a:solidFill>
                <a:srgbClr val="002060"/>
              </a:solidFill>
            </a:endParaRPr>
          </a:p>
        </p:txBody>
      </p:sp>
      <p:sp>
        <p:nvSpPr>
          <p:cNvPr id="4" name="Rectangle 3"/>
          <p:cNvSpPr/>
          <p:nvPr/>
        </p:nvSpPr>
        <p:spPr>
          <a:xfrm>
            <a:off x="1048215" y="2160817"/>
            <a:ext cx="6623824" cy="1569660"/>
          </a:xfrm>
          <a:prstGeom prst="rect">
            <a:avLst/>
          </a:prstGeom>
          <a:noFill/>
          <a:effectLst>
            <a:glow rad="101600">
              <a:schemeClr val="accent5">
                <a:satMod val="175000"/>
                <a:alpha val="40000"/>
              </a:schemeClr>
            </a:glow>
            <a:reflection blurRad="6350" stA="50000" endA="300" endPos="90000" dir="5400000" sy="-100000" algn="bl" rotWithShape="0"/>
          </a:effectLst>
          <a:scene3d>
            <a:camera prst="isometricOffAxis1Right"/>
            <a:lightRig rig="threePt" dir="t"/>
          </a:scene3d>
        </p:spPr>
        <p:txBody>
          <a:bodyPr wrap="square" lIns="91440" tIns="45720" rIns="91440" bIns="45720">
            <a:spAutoFit/>
            <a:scene3d>
              <a:camera prst="isometricRightUp"/>
              <a:lightRig rig="threePt" dir="t"/>
            </a:scene3d>
          </a:bodyPr>
          <a:lstStyle/>
          <a:p>
            <a:pPr algn="ctr"/>
            <a:r>
              <a:rPr lang="en-US" sz="9600" b="1" cap="none" spc="0" dirty="0" err="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hlinkClick r:id="rId3"/>
              </a:rPr>
              <a:t>Kahoot</a:t>
            </a:r>
            <a:endParaRPr lang="en-US" sz="96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pic>
        <p:nvPicPr>
          <p:cNvPr id="5" name="Picture 4"/>
          <p:cNvPicPr>
            <a:picLocks noChangeAspect="1"/>
          </p:cNvPicPr>
          <p:nvPr/>
        </p:nvPicPr>
        <p:blipFill>
          <a:blip r:embed="rId4"/>
          <a:stretch>
            <a:fillRect/>
          </a:stretch>
        </p:blipFill>
        <p:spPr>
          <a:xfrm>
            <a:off x="7672039" y="1245375"/>
            <a:ext cx="2168506" cy="3574931"/>
          </a:xfrm>
          <a:prstGeom prst="rect">
            <a:avLst/>
          </a:prstGeom>
        </p:spPr>
      </p:pic>
    </p:spTree>
    <p:extLst>
      <p:ext uri="{BB962C8B-B14F-4D97-AF65-F5344CB8AC3E}">
        <p14:creationId xmlns:p14="http://schemas.microsoft.com/office/powerpoint/2010/main" val="2499566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05194" y="1175054"/>
            <a:ext cx="7155183" cy="3922016"/>
          </a:xfrm>
          <a:prstGeom prst="rect">
            <a:avLst/>
          </a:prstGeom>
        </p:spPr>
      </p:pic>
    </p:spTree>
    <p:extLst>
      <p:ext uri="{BB962C8B-B14F-4D97-AF65-F5344CB8AC3E}">
        <p14:creationId xmlns:p14="http://schemas.microsoft.com/office/powerpoint/2010/main" val="1826978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2002</TotalTime>
  <Words>6364</Words>
  <Application>Microsoft Office PowerPoint</Application>
  <PresentationFormat>Widescreen</PresentationFormat>
  <Paragraphs>493</Paragraphs>
  <Slides>27</Slides>
  <Notes>27</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27</vt:i4>
      </vt:variant>
    </vt:vector>
  </HeadingPairs>
  <TitlesOfParts>
    <vt:vector size="34" baseType="lpstr">
      <vt:lpstr>Arial</vt:lpstr>
      <vt:lpstr>Calibri</vt:lpstr>
      <vt:lpstr>Calibri Light</vt:lpstr>
      <vt:lpstr>Microsoft Sans Serif</vt:lpstr>
      <vt:lpstr>Tahoma</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169</cp:revision>
  <dcterms:created xsi:type="dcterms:W3CDTF">2018-01-30T11:09:50Z</dcterms:created>
  <dcterms:modified xsi:type="dcterms:W3CDTF">2022-06-28T12:29:47Z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2022-06-23T10:05:23Z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3f758566-8b8a-4703-952a-4e4d9480015d</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