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0232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507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291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351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37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596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161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2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941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115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501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7C5F5C0-8B32-4D42-8F57-F48780C9F675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376DD751-6C3B-40B5-A5C9-495DFA10C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D8430-9035-4335-ADAA-94849398B4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2750" y="657500"/>
            <a:ext cx="4806184" cy="24464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</a:rPr>
              <a:t>Le Jeu de Robin et Marion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DD1E61-DC91-4CD7-8DB0-AE3EE234A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2750" y="4545874"/>
            <a:ext cx="4806184" cy="1672046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2800" dirty="0">
                <a:solidFill>
                  <a:schemeClr val="bg1"/>
                </a:solidFill>
              </a:rPr>
              <a:t>A thirteenth-century vernacular play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D637FB-1F9A-4C7C-B525-314CAE0C9D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1" r="5839"/>
          <a:stretch/>
        </p:blipFill>
        <p:spPr>
          <a:xfrm>
            <a:off x="6095999" y="10"/>
            <a:ext cx="610565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426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9BFBE-BC33-4360-9003-3085C070C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i="1" dirty="0" err="1"/>
              <a:t>pastourelle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E6E73-EB0A-49D9-B357-00F049F813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Old French lyrical romance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Male speaker (first person)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Usually a knight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Sets off on horseback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Finds a beautiful shepherdess (</a:t>
            </a:r>
            <a:r>
              <a:rPr kumimoji="0" lang="en-GB" sz="2800" b="0" i="1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bergiere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) in the countryside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First person perspective is characteristic – the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chevalier-</a:t>
            </a:r>
            <a:r>
              <a:rPr kumimoji="0" lang="en-GB" sz="2800" b="0" i="1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poète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Undertake a battle of wits</a:t>
            </a:r>
          </a:p>
          <a:p>
            <a:pPr marL="0" indent="0">
              <a:buNone/>
            </a:pPr>
            <a:endParaRPr lang="en-GB" strike="sngStrike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146965-2DE5-4E97-AD64-FA88A6D892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786855"/>
            <a:ext cx="5181600" cy="3817813"/>
          </a:xfrm>
        </p:spPr>
        <p:txBody>
          <a:bodyPr>
            <a:normAutofit fontScale="925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Contrast between: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Male, privileged, courtly narrator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Feminine, lower-class, </a:t>
            </a:r>
            <a:r>
              <a:rPr kumimoji="0" lang="en-GB" sz="2800" b="0" i="1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pastourelle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21CF31-F31E-498E-8B9D-D9BCDB33D3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381" y="3336335"/>
            <a:ext cx="4078838" cy="307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694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20C5D-D684-4098-9265-195647D87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Adam de la </a:t>
            </a:r>
            <a:r>
              <a:rPr lang="fr-FR" dirty="0" err="1"/>
              <a:t>Halle’s</a:t>
            </a:r>
            <a:r>
              <a:rPr lang="fr-FR" dirty="0"/>
              <a:t> ‘</a:t>
            </a:r>
            <a:r>
              <a:rPr lang="fr-FR" dirty="0" err="1"/>
              <a:t>dramatized</a:t>
            </a:r>
            <a:r>
              <a:rPr lang="fr-FR" dirty="0"/>
              <a:t> </a:t>
            </a:r>
            <a:r>
              <a:rPr lang="fr-FR" i="1" dirty="0"/>
              <a:t>pastourelle</a:t>
            </a:r>
            <a:r>
              <a:rPr lang="fr-FR" dirty="0"/>
              <a:t>’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A4C0572-F5DA-43E4-936C-F4045915F6D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9189" r="19586"/>
          <a:stretch/>
        </p:blipFill>
        <p:spPr>
          <a:xfrm>
            <a:off x="1317071" y="2508308"/>
            <a:ext cx="3246540" cy="298273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8D6573-73BB-4F1F-8160-1E9456F4E1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7612" y="2508308"/>
            <a:ext cx="4754880" cy="3572452"/>
          </a:xfrm>
        </p:spPr>
        <p:txBody>
          <a:bodyPr>
            <a:normAutofit/>
          </a:bodyPr>
          <a:lstStyle/>
          <a:p>
            <a:r>
              <a:rPr lang="en-GB" dirty="0"/>
              <a:t>Le Jeu is the earliest French secular play with music</a:t>
            </a:r>
          </a:p>
          <a:p>
            <a:r>
              <a:rPr lang="en-GB" dirty="0"/>
              <a:t>Written 1282/3</a:t>
            </a:r>
          </a:p>
          <a:p>
            <a:r>
              <a:rPr lang="en-GB" dirty="0"/>
              <a:t>Reports of it being performed in the Angevin Court of Charles I of Naples</a:t>
            </a:r>
          </a:p>
          <a:p>
            <a:r>
              <a:rPr lang="en-GB" dirty="0"/>
              <a:t>Old French – Picard dialect</a:t>
            </a:r>
          </a:p>
          <a:p>
            <a:r>
              <a:rPr lang="en-GB" dirty="0"/>
              <a:t>Form of escapism? – we’ll come back to this . . . .</a:t>
            </a:r>
          </a:p>
        </p:txBody>
      </p:sp>
    </p:spTree>
    <p:extLst>
      <p:ext uri="{BB962C8B-B14F-4D97-AF65-F5344CB8AC3E}">
        <p14:creationId xmlns:p14="http://schemas.microsoft.com/office/powerpoint/2010/main" val="2498771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00F80-4645-4AF5-9AD7-D737C4E2F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Adam departs from tradition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F05D0-9EAB-4DAD-AF90-280524DA7A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Challenges the genre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Opens with Marion alone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Feminine first-person perspective, displaces typical knight’s opening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Reference to stock character ‘Robin’ helps understand the setting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Evokes </a:t>
            </a:r>
            <a:r>
              <a:rPr kumimoji="0" lang="en-GB" sz="2600" b="0" i="1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pastourelle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tradition, but subverts expectation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Adam engages with the tradition of the lyric</a:t>
            </a:r>
            <a:r>
              <a:rPr kumimoji="0" lang="en-GB" sz="2600" b="0" i="1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600" b="0" i="1" u="none" strike="noStrike" kern="1200" cap="none" spc="0" normalizeH="0" baseline="0" noProof="0" dirty="0" err="1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pastourelle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, but plays with conventions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495DEC1-D195-4F31-99AB-8F45A3E0B69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8331" r="19032"/>
          <a:stretch/>
        </p:blipFill>
        <p:spPr>
          <a:xfrm>
            <a:off x="7386087" y="1898980"/>
            <a:ext cx="3632433" cy="4349420"/>
          </a:xfrm>
        </p:spPr>
      </p:pic>
    </p:spTree>
    <p:extLst>
      <p:ext uri="{BB962C8B-B14F-4D97-AF65-F5344CB8AC3E}">
        <p14:creationId xmlns:p14="http://schemas.microsoft.com/office/powerpoint/2010/main" val="1316703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C8AB3-9B63-4812-9E4D-74DF8BCE6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Arras as a cultural centre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624024F-5457-40C6-91E5-3A5C9BDCF1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00827" y="2057400"/>
            <a:ext cx="4238909" cy="402272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BDC8E7-3C76-40EA-9E9B-4E96592DC4A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Just over 100 miles directly north of Paris</a:t>
            </a:r>
          </a:p>
          <a:p>
            <a:r>
              <a:rPr lang="en-GB" dirty="0"/>
              <a:t>Centre of wealth, culture and literary achievement</a:t>
            </a:r>
          </a:p>
          <a:p>
            <a:r>
              <a:rPr lang="en-GB" dirty="0"/>
              <a:t>Huge influence on Northern French poetry and drama in the thirteenth century</a:t>
            </a:r>
          </a:p>
        </p:txBody>
      </p:sp>
    </p:spTree>
    <p:extLst>
      <p:ext uri="{BB962C8B-B14F-4D97-AF65-F5344CB8AC3E}">
        <p14:creationId xmlns:p14="http://schemas.microsoft.com/office/powerpoint/2010/main" val="339722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D6A12-2818-4EAD-944F-BE7D00798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Adam’s Audience: ‘Courtly’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71196-C868-4CF4-B8DD-0379BCBFD3B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Robert II, count of Artois</a:t>
            </a:r>
          </a:p>
          <a:p>
            <a:pPr lvl="1"/>
            <a:r>
              <a:rPr lang="en-GB" dirty="0"/>
              <a:t>Nephew of Louis IX of France</a:t>
            </a:r>
          </a:p>
          <a:p>
            <a:pPr lvl="1"/>
            <a:r>
              <a:rPr lang="en-GB" dirty="0"/>
              <a:t>Loved courtly undertakings and tournaments</a:t>
            </a:r>
          </a:p>
          <a:p>
            <a:r>
              <a:rPr lang="en-GB" dirty="0"/>
              <a:t>Charles I of Anjou</a:t>
            </a:r>
          </a:p>
          <a:p>
            <a:pPr lvl="1"/>
            <a:r>
              <a:rPr lang="en-GB" dirty="0"/>
              <a:t>Brother of Louis IX of France</a:t>
            </a:r>
          </a:p>
          <a:p>
            <a:pPr lvl="1"/>
            <a:r>
              <a:rPr lang="en-GB" dirty="0"/>
              <a:t>Count of Provence, Anjou and Maine</a:t>
            </a:r>
          </a:p>
          <a:p>
            <a:pPr lvl="1"/>
            <a:r>
              <a:rPr lang="en-GB" dirty="0"/>
              <a:t>King of Sicily</a:t>
            </a:r>
          </a:p>
          <a:p>
            <a:pPr lvl="1"/>
            <a:r>
              <a:rPr lang="en-GB" dirty="0"/>
              <a:t>King of Jerusalem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CD07FDC-59B0-45EB-8169-C24AF9E7F1B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69852" y="2057400"/>
            <a:ext cx="4149758" cy="4022725"/>
          </a:xfrm>
        </p:spPr>
      </p:pic>
    </p:spTree>
    <p:extLst>
      <p:ext uri="{BB962C8B-B14F-4D97-AF65-F5344CB8AC3E}">
        <p14:creationId xmlns:p14="http://schemas.microsoft.com/office/powerpoint/2010/main" val="596032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6A6DE-D4AE-47CC-8D15-A29D633D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‘Common’ audience?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6F05E-E691-438E-A209-18E40B358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39063" y="1965960"/>
            <a:ext cx="4754880" cy="4023360"/>
          </a:xfrm>
        </p:spPr>
        <p:txBody>
          <a:bodyPr/>
          <a:lstStyle/>
          <a:p>
            <a:r>
              <a:rPr lang="en-GB" dirty="0"/>
              <a:t>Early street theatre – Saint George and the Dragon and Robin Hood</a:t>
            </a:r>
          </a:p>
          <a:p>
            <a:r>
              <a:rPr lang="en-GB" dirty="0"/>
              <a:t>Folk takes retelling old stories</a:t>
            </a:r>
          </a:p>
          <a:p>
            <a:r>
              <a:rPr lang="en-GB" dirty="0"/>
              <a:t>Mystery/Miracle plays (largely in England)</a:t>
            </a:r>
          </a:p>
          <a:p>
            <a:r>
              <a:rPr lang="en-GB" dirty="0"/>
              <a:t>Morality plays (allegorical experiences lead to protagonist choosing Godly life)</a:t>
            </a:r>
          </a:p>
          <a:p>
            <a:pPr marL="4572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BBCC5D-62C0-491F-B9E1-1E21D18F149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6209" y="1965960"/>
            <a:ext cx="6299574" cy="4023360"/>
          </a:xfrm>
        </p:spPr>
      </p:pic>
    </p:spTree>
    <p:extLst>
      <p:ext uri="{BB962C8B-B14F-4D97-AF65-F5344CB8AC3E}">
        <p14:creationId xmlns:p14="http://schemas.microsoft.com/office/powerpoint/2010/main" val="170675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5B39D-EC96-4ADD-B433-E99690437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Intertextual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D1399-157E-4461-B679-11ED4A6FE5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Language echoes that of the courtly love tradition</a:t>
            </a:r>
          </a:p>
          <a:p>
            <a:pPr lvl="1"/>
            <a:r>
              <a:rPr lang="en-GB" dirty="0"/>
              <a:t>Marie de France; </a:t>
            </a:r>
          </a:p>
          <a:p>
            <a:pPr lvl="1"/>
            <a:r>
              <a:rPr lang="en-GB" dirty="0"/>
              <a:t>Romances of Chretien de Troyes</a:t>
            </a:r>
          </a:p>
          <a:p>
            <a:pPr lvl="1"/>
            <a:endParaRPr lang="en-GB" dirty="0"/>
          </a:p>
          <a:p>
            <a:r>
              <a:rPr lang="en-GB" dirty="0"/>
              <a:t>Also</a:t>
            </a:r>
          </a:p>
          <a:p>
            <a:pPr lvl="1"/>
            <a:r>
              <a:rPr lang="en-GB" dirty="0"/>
              <a:t>Challenges courtly paradigms</a:t>
            </a:r>
          </a:p>
          <a:p>
            <a:pPr lvl="1"/>
            <a:r>
              <a:rPr lang="en-GB" dirty="0"/>
              <a:t>Critique of court</a:t>
            </a:r>
          </a:p>
          <a:p>
            <a:pPr lvl="1"/>
            <a:endParaRPr lang="en-GB" dirty="0"/>
          </a:p>
          <a:p>
            <a:r>
              <a:rPr lang="en-GB" dirty="0"/>
              <a:t>Pedagogical function?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D8A393-1BBE-4A7C-95D3-3FBC146893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126300"/>
            <a:ext cx="4754563" cy="3884924"/>
          </a:xfrm>
        </p:spPr>
      </p:pic>
    </p:spTree>
    <p:extLst>
      <p:ext uri="{BB962C8B-B14F-4D97-AF65-F5344CB8AC3E}">
        <p14:creationId xmlns:p14="http://schemas.microsoft.com/office/powerpoint/2010/main" val="194713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271C28-7496-4447-8541-7B39F5E94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F6F225-6F38-42A6-9D4A-F780772E6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704" y="609600"/>
            <a:ext cx="5364444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Theoretical approaches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0B06AC7-F634-4DB8-9E37-58F286F9532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408242" y="857675"/>
            <a:ext cx="3521358" cy="51406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636D8-D274-4B12-A550-72B4C01B8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06703" y="2057400"/>
            <a:ext cx="5364444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New historicism</a:t>
            </a:r>
          </a:p>
          <a:p>
            <a:r>
              <a:rPr lang="en-US" i="1"/>
              <a:t>Mimesis: The Representation of Reality in Western Literature </a:t>
            </a:r>
            <a:r>
              <a:rPr lang="en-US"/>
              <a:t>E. Auerbach</a:t>
            </a:r>
          </a:p>
          <a:p>
            <a:r>
              <a:rPr lang="en-US"/>
              <a:t>Verisimilitude</a:t>
            </a:r>
          </a:p>
          <a:p>
            <a:r>
              <a:rPr lang="en-US"/>
              <a:t>Subversion – confirming status quo (containment) or driving change?</a:t>
            </a:r>
          </a:p>
          <a:p>
            <a:r>
              <a:rPr lang="en-US"/>
              <a:t>Historicity</a:t>
            </a:r>
          </a:p>
          <a:p>
            <a:r>
              <a:rPr lang="en-US"/>
              <a:t>Use of motifs (musical and literary)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756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13E26-7955-4B9C-A392-19E20836F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Potential 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85AE8-D41D-464E-874C-CDA20760C0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2" y="2546430"/>
            <a:ext cx="5084178" cy="35495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Genre</a:t>
            </a:r>
          </a:p>
          <a:p>
            <a:r>
              <a:rPr lang="en-US" sz="1800"/>
              <a:t>Audience</a:t>
            </a:r>
          </a:p>
          <a:p>
            <a:r>
              <a:rPr lang="en-US" sz="1800"/>
              <a:t>Characters (and performers)</a:t>
            </a:r>
          </a:p>
          <a:p>
            <a:r>
              <a:rPr lang="en-US" sz="1800"/>
              <a:t>Setting</a:t>
            </a:r>
          </a:p>
          <a:p>
            <a:r>
              <a:rPr lang="en-US" sz="1800"/>
              <a:t>Plot</a:t>
            </a:r>
          </a:p>
          <a:p>
            <a:r>
              <a:rPr lang="en-US" sz="1800"/>
              <a:t>Themes</a:t>
            </a:r>
          </a:p>
          <a:p>
            <a:endParaRPr lang="en-US" sz="1800"/>
          </a:p>
          <a:p>
            <a:endParaRPr lang="en-US" sz="18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8C16482-6B69-4DD3-8534-E24C26A1972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341" r="2" b="3205"/>
          <a:stretch/>
        </p:blipFill>
        <p:spPr>
          <a:xfrm>
            <a:off x="6636743" y="1238487"/>
            <a:ext cx="4741120" cy="44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16688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7267</TotalTime>
  <Words>372</Words>
  <Application>Microsoft Office PowerPoint</Application>
  <PresentationFormat>Widescreen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Corbel</vt:lpstr>
      <vt:lpstr>Basis</vt:lpstr>
      <vt:lpstr>Le Jeu de Robin et Marion</vt:lpstr>
      <vt:lpstr>The pastourelle</vt:lpstr>
      <vt:lpstr>Adam de la Halle’s ‘dramatized pastourelle’</vt:lpstr>
      <vt:lpstr>Adam departs from tradition</vt:lpstr>
      <vt:lpstr>Arras as a cultural centre</vt:lpstr>
      <vt:lpstr>Adam’s Audience: ‘Courtly’</vt:lpstr>
      <vt:lpstr>‘Common’ audience?</vt:lpstr>
      <vt:lpstr>Intertextual considerations</vt:lpstr>
      <vt:lpstr>Theoretical approaches</vt:lpstr>
      <vt:lpstr>Potential discussion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 Jeu de Robin et Marion</dc:title>
  <dc:creator>Harriett Webster</dc:creator>
  <cp:lastModifiedBy>Harriett Webster</cp:lastModifiedBy>
  <cp:revision>2</cp:revision>
  <dcterms:created xsi:type="dcterms:W3CDTF">2021-02-03T12:15:01Z</dcterms:created>
  <dcterms:modified xsi:type="dcterms:W3CDTF">2021-02-11T13:34:03Z</dcterms:modified>
</cp:coreProperties>
</file>